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82"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7A6B"/>
    <a:srgbClr val="4F7599"/>
    <a:srgbClr val="B0C4D6"/>
    <a:srgbClr val="F0F0F0"/>
    <a:srgbClr val="EDEFF1"/>
    <a:srgbClr val="7B9CBB"/>
    <a:srgbClr val="EAE3E6"/>
    <a:srgbClr val="D9D1CC"/>
    <a:srgbClr val="EDE6E7"/>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83" autoAdjust="0"/>
    <p:restoredTop sz="84625" autoAdjust="0"/>
  </p:normalViewPr>
  <p:slideViewPr>
    <p:cSldViewPr snapToGrid="0">
      <p:cViewPr varScale="1">
        <p:scale>
          <a:sx n="132" d="100"/>
          <a:sy n="132" d="100"/>
        </p:scale>
        <p:origin x="1620" y="114"/>
      </p:cViewPr>
      <p:guideLst>
        <p:guide orient="horz" pos="2160"/>
        <p:guide pos="3840"/>
      </p:guideLst>
    </p:cSldViewPr>
  </p:slideViewPr>
  <p:notesTextViewPr>
    <p:cViewPr>
      <p:scale>
        <a:sx n="1" d="1"/>
        <a:sy n="1" d="1"/>
      </p:scale>
      <p:origin x="0" y="0"/>
    </p:cViewPr>
  </p:notesTextViewPr>
  <p:sorterViewPr>
    <p:cViewPr>
      <p:scale>
        <a:sx n="100" d="100"/>
        <a:sy n="100" d="100"/>
      </p:scale>
      <p:origin x="0" y="-4968"/>
    </p:cViewPr>
  </p:sorterViewPr>
  <p:notesViewPr>
    <p:cSldViewPr snapToGrid="0">
      <p:cViewPr>
        <p:scale>
          <a:sx n="150" d="100"/>
          <a:sy n="150" d="100"/>
        </p:scale>
        <p:origin x="3492" y="-8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Because there are relatively few medications indicated for acute bipolar depression, many pharmacotherapies are used off-label.</a:t>
            </a:r>
            <a:r>
              <a:rPr lang="en-GB" baseline="30000" dirty="0"/>
              <a:t>1,2</a:t>
            </a:r>
            <a:r>
              <a:rPr lang="en-GB" dirty="0"/>
              <a:t> Beyond pharmacotherapy, there is some evidence in favour of interventions such as electroconvulsive therapy and transcranial magnetic stimulation, and various forms of psychotherapy, in patients with bipolar disorder and acute depression; however, more research is needed to fully appreciate their advantages.</a:t>
            </a:r>
            <a:r>
              <a:rPr lang="en-GB" baseline="30000" dirty="0"/>
              <a:t>1,2</a:t>
            </a:r>
            <a:endParaRPr lang="en-GB" dirty="0"/>
          </a:p>
          <a:p>
            <a:endParaRPr lang="en-GB" dirty="0"/>
          </a:p>
          <a:p>
            <a:r>
              <a:rPr lang="en-GB" dirty="0"/>
              <a:t>References:</a:t>
            </a:r>
          </a:p>
          <a:p>
            <a:pPr marL="228600" indent="-228600">
              <a:buFont typeface="+mj-lt"/>
              <a:buAutoNum type="arabicPeriod"/>
            </a:pPr>
            <a:r>
              <a:rPr lang="en-GB" dirty="0"/>
              <a:t>McIntyre RS, Berk M, </a:t>
            </a:r>
            <a:r>
              <a:rPr lang="en-GB" dirty="0" err="1"/>
              <a:t>Brietzke</a:t>
            </a:r>
            <a:r>
              <a:rPr lang="en-GB" dirty="0"/>
              <a:t> E, et al. Bipolar disorders. Lancet 2020; 396 (10265): 1841–1856.</a:t>
            </a:r>
          </a:p>
          <a:p>
            <a:pPr marL="228600" indent="-228600">
              <a:buFont typeface="+mj-lt"/>
              <a:buAutoNum type="arabicPeriod"/>
              <a:defRPr/>
            </a:pPr>
            <a:r>
              <a:rPr lang="en-GB" dirty="0"/>
              <a:t>Vieta E, Berk M, Schulze TG, et al. Bipolar disorders. Nat Rev Dis Primers 2018; 4: 18008.</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Nierenberg AA, </a:t>
            </a:r>
            <a:r>
              <a:rPr lang="en-GB" dirty="0" err="1"/>
              <a:t>Agustini</a:t>
            </a:r>
            <a:r>
              <a:rPr lang="en-GB" dirty="0"/>
              <a:t> B, Köhler-Forsberg O, et al. Diagnosis and treatment of bipolar disorder: a review. JAMA 2023; 330 (14): 1370–1380.</a:t>
            </a:r>
          </a:p>
          <a:p>
            <a:pPr marL="228600" indent="-228600">
              <a:buFont typeface="+mj-lt"/>
              <a:buAutoNum type="arabicPeriod"/>
              <a:defRPr/>
            </a:pPr>
            <a:r>
              <a:rPr lang="en-GB" dirty="0" err="1"/>
              <a:t>Pacchiarotti</a:t>
            </a:r>
            <a:r>
              <a:rPr lang="en-GB" dirty="0"/>
              <a:t> I, Bond DJ, </a:t>
            </a:r>
            <a:r>
              <a:rPr lang="en-GB" dirty="0" err="1"/>
              <a:t>Baldessarini</a:t>
            </a:r>
            <a:r>
              <a:rPr lang="en-GB" dirty="0"/>
              <a:t> RJ, et al. The International Society for Bipolar Disorders (ISBD) task force report on antidepressant use in bipolar disorders. Am J Psychiatry 2013; 170 (11): 1249–1262.</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241634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Treatment of acute depression</a:t>
            </a:r>
          </a:p>
        </p:txBody>
      </p:sp>
      <p:sp>
        <p:nvSpPr>
          <p:cNvPr id="10" name="Content Placeholder 9">
            <a:extLst>
              <a:ext uri="{FF2B5EF4-FFF2-40B4-BE49-F238E27FC236}">
                <a16:creationId xmlns:a16="http://schemas.microsoft.com/office/drawing/2014/main" id="{0F96372D-E947-59CF-BD3E-F957441ACF52}"/>
              </a:ext>
            </a:extLst>
          </p:cNvPr>
          <p:cNvSpPr>
            <a:spLocks noGrp="1"/>
          </p:cNvSpPr>
          <p:nvPr>
            <p:ph idx="19"/>
          </p:nvPr>
        </p:nvSpPr>
        <p:spPr>
          <a:xfrm>
            <a:off x="539750" y="1416785"/>
            <a:ext cx="9968230" cy="4415215"/>
          </a:xfrm>
        </p:spPr>
        <p:txBody>
          <a:bodyPr/>
          <a:lstStyle/>
          <a:p>
            <a:r>
              <a:rPr lang="en-GB" dirty="0">
                <a:solidFill>
                  <a:schemeClr val="tx1"/>
                </a:solidFill>
              </a:rPr>
              <a:t>Only a handful of medications are approved by the FDA for the treatment of acute depression, including:</a:t>
            </a:r>
            <a:r>
              <a:rPr lang="en-GB" baseline="30000" dirty="0">
                <a:solidFill>
                  <a:schemeClr val="tx1"/>
                </a:solidFill>
              </a:rPr>
              <a:t>1-3</a:t>
            </a:r>
          </a:p>
          <a:p>
            <a:pPr lvl="1">
              <a:buClr>
                <a:schemeClr val="tx1"/>
              </a:buClr>
            </a:pPr>
            <a:r>
              <a:rPr lang="en-GB" sz="1500" b="1" dirty="0">
                <a:solidFill>
                  <a:schemeClr val="tx1"/>
                </a:solidFill>
              </a:rPr>
              <a:t>Cariprazine</a:t>
            </a:r>
          </a:p>
          <a:p>
            <a:pPr lvl="1">
              <a:buClr>
                <a:schemeClr val="tx1"/>
              </a:buClr>
            </a:pPr>
            <a:r>
              <a:rPr lang="en-GB" sz="1500" b="1" dirty="0">
                <a:solidFill>
                  <a:schemeClr val="tx1"/>
                </a:solidFill>
              </a:rPr>
              <a:t>Lurasidone</a:t>
            </a:r>
          </a:p>
          <a:p>
            <a:pPr lvl="1">
              <a:buClr>
                <a:schemeClr val="tx1"/>
              </a:buClr>
            </a:pPr>
            <a:r>
              <a:rPr lang="en-GB" sz="1500" b="1" dirty="0">
                <a:solidFill>
                  <a:schemeClr val="tx1"/>
                </a:solidFill>
              </a:rPr>
              <a:t>Lumateperone</a:t>
            </a:r>
          </a:p>
          <a:p>
            <a:pPr lvl="1">
              <a:buClr>
                <a:schemeClr val="tx1"/>
              </a:buClr>
            </a:pPr>
            <a:r>
              <a:rPr lang="en-GB" sz="1500" b="1" dirty="0">
                <a:solidFill>
                  <a:schemeClr val="tx1"/>
                </a:solidFill>
              </a:rPr>
              <a:t>Olanzapine–fluoxetine combination</a:t>
            </a:r>
          </a:p>
          <a:p>
            <a:pPr lvl="1">
              <a:buClr>
                <a:schemeClr val="tx1"/>
              </a:buClr>
            </a:pPr>
            <a:r>
              <a:rPr lang="en-GB" sz="1500" b="1" dirty="0">
                <a:solidFill>
                  <a:schemeClr val="tx1"/>
                </a:solidFill>
              </a:rPr>
              <a:t>Quetiapine</a:t>
            </a:r>
          </a:p>
          <a:p>
            <a:r>
              <a:rPr lang="en-GB" dirty="0">
                <a:solidFill>
                  <a:schemeClr val="tx1"/>
                </a:solidFill>
              </a:rPr>
              <a:t>Whilst lithium is included in some guidelines for the treatment of bipolar depression, its efficacy on acute depressive symptoms is not as clear as its efficacy on acute manic symptoms as a maintenance therapy preventing the occurrence of mood episodes</a:t>
            </a:r>
            <a:r>
              <a:rPr lang="en-GB" baseline="30000" dirty="0">
                <a:solidFill>
                  <a:schemeClr val="tx1"/>
                </a:solidFill>
              </a:rPr>
              <a:t>1-3</a:t>
            </a:r>
            <a:endParaRPr lang="en-GB" dirty="0">
              <a:solidFill>
                <a:schemeClr val="tx1"/>
              </a:solidFill>
            </a:endParaRPr>
          </a:p>
          <a:p>
            <a:r>
              <a:rPr lang="en-GB" dirty="0">
                <a:solidFill>
                  <a:schemeClr val="tx1"/>
                </a:solidFill>
              </a:rPr>
              <a:t>The use of </a:t>
            </a:r>
            <a:r>
              <a:rPr lang="en-GB" b="1" dirty="0">
                <a:solidFill>
                  <a:schemeClr val="tx1"/>
                </a:solidFill>
              </a:rPr>
              <a:t>antidepressants in people with bipolar depression is controversial</a:t>
            </a:r>
            <a:r>
              <a:rPr lang="en-GB" dirty="0">
                <a:solidFill>
                  <a:schemeClr val="tx1"/>
                </a:solidFill>
              </a:rPr>
              <a:t>; although there is some evidence of their efficacy, they also carry a risk of inducing manic symptoms, and mood destabilization</a:t>
            </a:r>
            <a:r>
              <a:rPr lang="en-GB" baseline="30000" dirty="0">
                <a:solidFill>
                  <a:schemeClr val="tx1"/>
                </a:solidFill>
              </a:rPr>
              <a:t>2</a:t>
            </a:r>
            <a:endParaRPr lang="en-GB" dirty="0">
              <a:solidFill>
                <a:schemeClr val="tx1"/>
              </a:solidFill>
            </a:endParaRPr>
          </a:p>
          <a:p>
            <a:r>
              <a:rPr lang="en-US" dirty="0">
                <a:solidFill>
                  <a:schemeClr val="tx1"/>
                </a:solidFill>
              </a:rPr>
              <a:t>The ISBD task force report on antidepressant use in bipolar disorders concluded that </a:t>
            </a:r>
            <a:r>
              <a:rPr lang="en-US" b="1" dirty="0">
                <a:solidFill>
                  <a:schemeClr val="tx1"/>
                </a:solidFill>
              </a:rPr>
              <a:t>antidepressants may be used in patients who have stable BD</a:t>
            </a:r>
            <a:r>
              <a:rPr lang="en-US" dirty="0">
                <a:solidFill>
                  <a:schemeClr val="tx1"/>
                </a:solidFill>
              </a:rPr>
              <a:t>, and who do not present with cycling BD or have mixed features</a:t>
            </a:r>
            <a:r>
              <a:rPr lang="en-US" baseline="30000" dirty="0">
                <a:solidFill>
                  <a:schemeClr val="tx1"/>
                </a:solidFill>
              </a:rPr>
              <a:t>4</a:t>
            </a:r>
            <a:endParaRPr lang="en-GB" dirty="0">
              <a:solidFill>
                <a:schemeClr val="tx1"/>
              </a:solidFill>
            </a:endParaRPr>
          </a:p>
        </p:txBody>
      </p:sp>
      <p:sp>
        <p:nvSpPr>
          <p:cNvPr id="9" name="Text Placeholder 8">
            <a:extLst>
              <a:ext uri="{FF2B5EF4-FFF2-40B4-BE49-F238E27FC236}">
                <a16:creationId xmlns:a16="http://schemas.microsoft.com/office/drawing/2014/main" id="{B6A2D9BB-2BF4-80F8-1696-A83EB2A09BD9}"/>
              </a:ext>
            </a:extLst>
          </p:cNvPr>
          <p:cNvSpPr>
            <a:spLocks noGrp="1"/>
          </p:cNvSpPr>
          <p:nvPr>
            <p:ph type="body" sz="quarter" idx="18"/>
          </p:nvPr>
        </p:nvSpPr>
        <p:spPr/>
        <p:txBody>
          <a:bodyPr/>
          <a:lstStyle/>
          <a:p>
            <a:r>
              <a:rPr lang="en-GB" dirty="0"/>
              <a:t>BD=bipolar disorder; FDA=US Food and Drug Administration; ISBD=</a:t>
            </a:r>
            <a:r>
              <a:rPr lang="en-US" dirty="0"/>
              <a:t>International Society for Bipolar Disorders</a:t>
            </a:r>
            <a:endParaRPr lang="en-GB" dirty="0"/>
          </a:p>
          <a:p>
            <a:endParaRPr lang="en-GB" dirty="0"/>
          </a:p>
          <a:p>
            <a:r>
              <a:rPr lang="en-US" dirty="0"/>
              <a:t>1. McIntyre et al. Lancet 2020;396(10265):1841–1856; 2. </a:t>
            </a:r>
            <a:r>
              <a:rPr lang="en-GB" dirty="0"/>
              <a:t>Vieta et al. Nat Rev Dis Primers 2018;4:18008</a:t>
            </a:r>
            <a:r>
              <a:rPr lang="en-US" dirty="0"/>
              <a:t>; </a:t>
            </a:r>
            <a:br>
              <a:rPr lang="en-US" dirty="0"/>
            </a:br>
            <a:r>
              <a:rPr lang="en-US" dirty="0"/>
              <a:t>3.</a:t>
            </a:r>
            <a:r>
              <a:rPr lang="en-GB" dirty="0"/>
              <a:t> Nierenberg et al. JAMA 2023;330(14):1370–1380; 4. </a:t>
            </a:r>
            <a:r>
              <a:rPr lang="en-GB" dirty="0" err="1"/>
              <a:t>Pacchiarotti</a:t>
            </a:r>
            <a:r>
              <a:rPr lang="en-GB" dirty="0"/>
              <a:t> et al. Am J Psychiatry 2013;170(11):1249–1262</a:t>
            </a:r>
          </a:p>
        </p:txBody>
      </p:sp>
    </p:spTree>
    <p:extLst>
      <p:ext uri="{BB962C8B-B14F-4D97-AF65-F5344CB8AC3E}">
        <p14:creationId xmlns:p14="http://schemas.microsoft.com/office/powerpoint/2010/main" val="1181122265"/>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4E3334-BC67-4578-B9B6-FB2C697BED54}">
  <ds:schemaRefs>
    <ds:schemaRef ds:uri="28627d7c-4416-4bc1-86cf-ca6c3a42a8f2"/>
    <ds:schemaRef ds:uri="http://schemas.openxmlformats.org/package/2006/metadata/core-properties"/>
    <ds:schemaRef ds:uri="08562aa6-c0ad-4fb9-8a82-15409d3a28b4"/>
    <ds:schemaRef ds:uri="http://schemas.microsoft.com/office/2006/documentManagement/types"/>
    <ds:schemaRef ds:uri="http://purl.org/dc/dcmitype/"/>
    <ds:schemaRef ds:uri="http://schemas.microsoft.com/office/infopath/2007/PartnerControls"/>
    <ds:schemaRef ds:uri="http://purl.org/dc/term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0FA4C0-807E-4B20-B9E3-BE4D33CA6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494</TotalTime>
  <Words>407</Words>
  <Application>Microsoft Office PowerPoint</Application>
  <PresentationFormat>Widescreen</PresentationFormat>
  <Paragraphs>22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Treatment of acute depression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60</cp:revision>
  <cp:lastPrinted>2024-02-29T18:50:23Z</cp:lastPrinted>
  <dcterms:created xsi:type="dcterms:W3CDTF">2022-06-30T09:48:17Z</dcterms:created>
  <dcterms:modified xsi:type="dcterms:W3CDTF">2024-07-25T08:48:59Z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