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7"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mechanism of action of the mood stabilizing agents discussed on the slide are not entirely understood.</a:t>
            </a:r>
            <a:r>
              <a:rPr lang="en-GB" baseline="30000" dirty="0"/>
              <a:t>4</a:t>
            </a:r>
            <a:r>
              <a:rPr lang="en-GB" dirty="0"/>
              <a:t> Mood stabilizing agents may have effects on the inositol uptake process, and can modulate the balance of GABA–glutamate signalling in the brain.</a:t>
            </a:r>
            <a:r>
              <a:rPr lang="en-GB" baseline="30000" dirty="0"/>
              <a:t>4</a:t>
            </a:r>
            <a:r>
              <a:rPr lang="en-GB" dirty="0"/>
              <a:t> It is this pharmacology that is thought to at least partly underly the efficacy of mood stabilizers in bipolar disorder.</a:t>
            </a:r>
            <a:r>
              <a:rPr lang="en-GB" baseline="30000" dirty="0"/>
              <a:t>4</a:t>
            </a:r>
            <a:endParaRPr lang="en-GB" dirty="0"/>
          </a:p>
          <a:p>
            <a:endParaRPr lang="en-GB" dirty="0"/>
          </a:p>
          <a:p>
            <a:r>
              <a:rPr lang="en-GB" dirty="0"/>
              <a:t>References:</a:t>
            </a:r>
          </a:p>
          <a:p>
            <a:pPr marL="228600" indent="-228600">
              <a:buFont typeface="+mj-lt"/>
              <a:buAutoNum type="arabicPeriod"/>
            </a:pPr>
            <a:r>
              <a:rPr lang="en-GB" dirty="0"/>
              <a:t>McCormick U, Murray B, McNew B. Diagnosis and treatment of patients with bipolar disorder: a review for advanced practice nurses. J Am Assoc Nurse </a:t>
            </a:r>
            <a:r>
              <a:rPr lang="en-GB" dirty="0" err="1"/>
              <a:t>Pract</a:t>
            </a:r>
            <a:r>
              <a:rPr lang="en-GB" dirty="0"/>
              <a:t> 2015; 27 (9): 530–542.</a:t>
            </a:r>
          </a:p>
          <a:p>
            <a:pPr marL="228600" indent="-228600">
              <a:buFont typeface="+mj-lt"/>
              <a:buAutoNum type="arabicPeriod"/>
            </a:pPr>
            <a:r>
              <a:rPr lang="en-US" dirty="0"/>
              <a:t>McIntyre RS, Berk M, </a:t>
            </a:r>
            <a:r>
              <a:rPr lang="en-US" dirty="0" err="1"/>
              <a:t>Brietzke</a:t>
            </a:r>
            <a:r>
              <a:rPr lang="en-US" dirty="0"/>
              <a:t> E, et al. Bipolar disorders. Lancet 2020; 396 (10265): 1841–1856.</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US" dirty="0"/>
              <a:t>Nath M, Gupta V. Mood stabilizers. In: </a:t>
            </a:r>
            <a:r>
              <a:rPr lang="en-US" dirty="0" err="1"/>
              <a:t>StatPearls</a:t>
            </a:r>
            <a:r>
              <a:rPr lang="en-US" dirty="0"/>
              <a:t> [Internet]. Treasure Island (FL): </a:t>
            </a:r>
            <a:r>
              <a:rPr lang="en-US" dirty="0" err="1"/>
              <a:t>StatPearls</a:t>
            </a:r>
            <a:r>
              <a:rPr lang="en-US" dirty="0"/>
              <a:t> Publishing; 2024. Available at: https://www.ncbi.nlm.nih.gov/books/ NBK556141/. Accessed February 2024.</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76053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Mood stabilizers for bipolar disorder</a:t>
            </a:r>
          </a:p>
        </p:txBody>
      </p:sp>
      <p:sp>
        <p:nvSpPr>
          <p:cNvPr id="2" name="Content Placeholder 1">
            <a:extLst>
              <a:ext uri="{FF2B5EF4-FFF2-40B4-BE49-F238E27FC236}">
                <a16:creationId xmlns:a16="http://schemas.microsoft.com/office/drawing/2014/main" id="{BDC4F71C-A932-7730-4B58-FFEE44E4A48C}"/>
              </a:ext>
            </a:extLst>
          </p:cNvPr>
          <p:cNvSpPr>
            <a:spLocks noGrp="1"/>
          </p:cNvSpPr>
          <p:nvPr>
            <p:ph sz="half" idx="20"/>
          </p:nvPr>
        </p:nvSpPr>
        <p:spPr/>
        <p:txBody>
          <a:bodyPr/>
          <a:lstStyle/>
          <a:p>
            <a:r>
              <a:rPr lang="en-GB" dirty="0">
                <a:solidFill>
                  <a:schemeClr val="tx1"/>
                </a:solidFill>
              </a:rPr>
              <a:t>The CANMAT/ISBD guidelines recognize that the use of the term ‘mood stabilizer’ is inconsistent across the literature</a:t>
            </a:r>
            <a:r>
              <a:rPr lang="en-GB" baseline="30000" dirty="0">
                <a:solidFill>
                  <a:schemeClr val="tx1"/>
                </a:solidFill>
              </a:rPr>
              <a:t>3</a:t>
            </a:r>
            <a:endParaRPr lang="en-GB" dirty="0">
              <a:solidFill>
                <a:schemeClr val="tx1"/>
              </a:solidFill>
            </a:endParaRPr>
          </a:p>
          <a:p>
            <a:r>
              <a:rPr lang="en-GB" dirty="0">
                <a:solidFill>
                  <a:schemeClr val="tx1"/>
                </a:solidFill>
              </a:rPr>
              <a:t>There are many different forms and names for valproate, including divalproex, valpromide, valproic acid and divalproex sodium</a:t>
            </a:r>
            <a:r>
              <a:rPr lang="en-GB" baseline="30000" dirty="0">
                <a:solidFill>
                  <a:schemeClr val="tx1"/>
                </a:solidFill>
              </a:rPr>
              <a:t>3</a:t>
            </a:r>
            <a:endParaRPr lang="en-GB" dirty="0">
              <a:solidFill>
                <a:schemeClr val="tx1"/>
              </a:solidFill>
            </a:endParaRPr>
          </a:p>
          <a:p>
            <a:r>
              <a:rPr lang="en-GB" dirty="0">
                <a:solidFill>
                  <a:schemeClr val="tx1"/>
                </a:solidFill>
              </a:rPr>
              <a:t>Although their mechanism of action is not fully understood, several mood stabilizers are recommended for the </a:t>
            </a:r>
            <a:r>
              <a:rPr lang="en-GB" b="1" dirty="0">
                <a:solidFill>
                  <a:schemeClr val="tx1"/>
                </a:solidFill>
              </a:rPr>
              <a:t>acute treatment of mania </a:t>
            </a:r>
            <a:r>
              <a:rPr lang="en-GB" dirty="0">
                <a:solidFill>
                  <a:schemeClr val="tx1"/>
                </a:solidFill>
              </a:rPr>
              <a:t>associated with bipolar disorder</a:t>
            </a:r>
            <a:r>
              <a:rPr lang="en-GB" baseline="30000" dirty="0">
                <a:solidFill>
                  <a:schemeClr val="tx1"/>
                </a:solidFill>
              </a:rPr>
              <a:t>1-4</a:t>
            </a:r>
            <a:endParaRPr lang="en-GB" dirty="0">
              <a:solidFill>
                <a:schemeClr val="tx1"/>
              </a:solidFill>
            </a:endParaRPr>
          </a:p>
        </p:txBody>
      </p:sp>
      <p:sp>
        <p:nvSpPr>
          <p:cNvPr id="4" name="Text Placeholder 3">
            <a:extLst>
              <a:ext uri="{FF2B5EF4-FFF2-40B4-BE49-F238E27FC236}">
                <a16:creationId xmlns:a16="http://schemas.microsoft.com/office/drawing/2014/main" id="{5F67ED2A-6E82-11B0-52A1-46564432399F}"/>
              </a:ext>
            </a:extLst>
          </p:cNvPr>
          <p:cNvSpPr>
            <a:spLocks noGrp="1"/>
          </p:cNvSpPr>
          <p:nvPr>
            <p:ph type="body" sz="quarter" idx="18"/>
          </p:nvPr>
        </p:nvSpPr>
        <p:spPr/>
        <p:txBody>
          <a:bodyPr/>
          <a:lstStyle/>
          <a:p>
            <a:r>
              <a:rPr lang="en-GB" dirty="0"/>
              <a:t>BD=bipolar disorder; CANMAT=</a:t>
            </a:r>
            <a:r>
              <a:rPr lang="en-US" dirty="0"/>
              <a:t>Canadian Network for Mood and Anxiety Treatments; ISBD=International Society for Bipolar Disorders</a:t>
            </a:r>
            <a:endParaRPr lang="en-GB" dirty="0"/>
          </a:p>
          <a:p>
            <a:endParaRPr lang="en-GB" dirty="0"/>
          </a:p>
          <a:p>
            <a:r>
              <a:rPr lang="en-GB" dirty="0"/>
              <a:t>1. </a:t>
            </a:r>
            <a:r>
              <a:rPr lang="en-US" dirty="0"/>
              <a:t>McCormick et al. J Am Assoc Nurse </a:t>
            </a:r>
            <a:r>
              <a:rPr lang="en-US" dirty="0" err="1"/>
              <a:t>Pract</a:t>
            </a:r>
            <a:r>
              <a:rPr lang="en-US" dirty="0"/>
              <a:t> 2015;27(9):530–542; 2. McIntyre et al. Lancet 2020;396(10265):1841–1856; </a:t>
            </a:r>
            <a:br>
              <a:rPr lang="en-US" dirty="0"/>
            </a:br>
            <a:r>
              <a:rPr lang="en-US" dirty="0"/>
              <a:t>3. </a:t>
            </a:r>
            <a:r>
              <a:rPr lang="en-GB" dirty="0"/>
              <a:t>Yatham et al. Bipolar </a:t>
            </a:r>
            <a:r>
              <a:rPr lang="en-GB" dirty="0" err="1"/>
              <a:t>Disord</a:t>
            </a:r>
            <a:r>
              <a:rPr lang="en-GB" dirty="0"/>
              <a:t> 2018;20(2):97–170; 4. </a:t>
            </a:r>
            <a:r>
              <a:rPr lang="en-US" dirty="0"/>
              <a:t>Nath &amp; Gupta. Mood stabilizers. </a:t>
            </a:r>
            <a:r>
              <a:rPr lang="en-US" dirty="0" err="1"/>
              <a:t>StatPearls</a:t>
            </a:r>
            <a:r>
              <a:rPr lang="en-US" dirty="0"/>
              <a:t> Publishing, 2024. https://www.ncbi.nlm.nih.gov/books/ NBK556141/</a:t>
            </a:r>
          </a:p>
        </p:txBody>
      </p:sp>
      <p:sp>
        <p:nvSpPr>
          <p:cNvPr id="14" name="TextBox 13">
            <a:extLst>
              <a:ext uri="{FF2B5EF4-FFF2-40B4-BE49-F238E27FC236}">
                <a16:creationId xmlns:a16="http://schemas.microsoft.com/office/drawing/2014/main" id="{93241A04-2C85-9333-07D4-69466555A708}"/>
              </a:ext>
            </a:extLst>
          </p:cNvPr>
          <p:cNvSpPr txBox="1"/>
          <p:nvPr/>
        </p:nvSpPr>
        <p:spPr>
          <a:xfrm>
            <a:off x="1656876" y="1673960"/>
            <a:ext cx="3185487" cy="307777"/>
          </a:xfrm>
          <a:prstGeom prst="rect">
            <a:avLst/>
          </a:prstGeom>
          <a:noFill/>
        </p:spPr>
        <p:txBody>
          <a:bodyPr wrap="none" rtlCol="0">
            <a:spAutoFit/>
          </a:bodyPr>
          <a:lstStyle/>
          <a:p>
            <a:pPr algn="ctr"/>
            <a:r>
              <a:rPr lang="en-GB" sz="1400" b="1" dirty="0">
                <a:solidFill>
                  <a:schemeClr val="accent5">
                    <a:lumMod val="50000"/>
                  </a:schemeClr>
                </a:solidFill>
              </a:rPr>
              <a:t>Mood stabilizers indicated for BD</a:t>
            </a:r>
            <a:r>
              <a:rPr lang="en-GB" sz="1400" b="1" baseline="30000" dirty="0">
                <a:solidFill>
                  <a:schemeClr val="accent5">
                    <a:lumMod val="50000"/>
                  </a:schemeClr>
                </a:solidFill>
              </a:rPr>
              <a:t>1,2</a:t>
            </a:r>
            <a:endParaRPr lang="en-GB" sz="1400" b="1" dirty="0">
              <a:solidFill>
                <a:schemeClr val="accent5">
                  <a:lumMod val="50000"/>
                </a:schemeClr>
              </a:solidFill>
            </a:endParaRPr>
          </a:p>
        </p:txBody>
      </p:sp>
      <p:graphicFrame>
        <p:nvGraphicFramePr>
          <p:cNvPr id="10" name="Table 9">
            <a:extLst>
              <a:ext uri="{FF2B5EF4-FFF2-40B4-BE49-F238E27FC236}">
                <a16:creationId xmlns:a16="http://schemas.microsoft.com/office/drawing/2014/main" id="{01FE002F-9879-DC90-157B-4713A5416BCD}"/>
              </a:ext>
            </a:extLst>
          </p:cNvPr>
          <p:cNvGraphicFramePr>
            <a:graphicFrameLocks noGrp="1"/>
          </p:cNvGraphicFramePr>
          <p:nvPr>
            <p:extLst>
              <p:ext uri="{D42A27DB-BD31-4B8C-83A1-F6EECF244321}">
                <p14:modId xmlns:p14="http://schemas.microsoft.com/office/powerpoint/2010/main" val="1657366345"/>
              </p:ext>
            </p:extLst>
          </p:nvPr>
        </p:nvGraphicFramePr>
        <p:xfrm>
          <a:off x="459619" y="2133073"/>
          <a:ext cx="5580000" cy="246888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1077018862"/>
                    </a:ext>
                  </a:extLst>
                </a:gridCol>
                <a:gridCol w="1440000">
                  <a:extLst>
                    <a:ext uri="{9D8B030D-6E8A-4147-A177-3AD203B41FA5}">
                      <a16:colId xmlns:a16="http://schemas.microsoft.com/office/drawing/2014/main" val="836876212"/>
                    </a:ext>
                  </a:extLst>
                </a:gridCol>
                <a:gridCol w="1440000">
                  <a:extLst>
                    <a:ext uri="{9D8B030D-6E8A-4147-A177-3AD203B41FA5}">
                      <a16:colId xmlns:a16="http://schemas.microsoft.com/office/drawing/2014/main" val="94784810"/>
                    </a:ext>
                  </a:extLst>
                </a:gridCol>
                <a:gridCol w="1440000">
                  <a:extLst>
                    <a:ext uri="{9D8B030D-6E8A-4147-A177-3AD203B41FA5}">
                      <a16:colId xmlns:a16="http://schemas.microsoft.com/office/drawing/2014/main" val="1457180083"/>
                    </a:ext>
                  </a:extLst>
                </a:gridCol>
              </a:tblGrid>
              <a:tr h="335981">
                <a:tc>
                  <a:txBody>
                    <a:bodyPr/>
                    <a:lstStyle/>
                    <a:p>
                      <a:r>
                        <a:rPr lang="en-GB" sz="1200" dirty="0"/>
                        <a:t>Drug</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tc>
                  <a:txBody>
                    <a:bodyPr/>
                    <a:lstStyle/>
                    <a:p>
                      <a:pPr algn="ctr"/>
                      <a:r>
                        <a:rPr lang="en-GB" sz="1200" dirty="0"/>
                        <a:t>Use in acute bipolar mania</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tc>
                  <a:txBody>
                    <a:bodyPr/>
                    <a:lstStyle/>
                    <a:p>
                      <a:pPr algn="ctr"/>
                      <a:r>
                        <a:rPr lang="en-GB" sz="1200" dirty="0"/>
                        <a:t>Use in acute bipolar depression</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tc>
                  <a:txBody>
                    <a:bodyPr/>
                    <a:lstStyle/>
                    <a:p>
                      <a:pPr algn="ctr"/>
                      <a:r>
                        <a:rPr lang="en-GB" sz="1200" dirty="0"/>
                        <a:t>Maintenance</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4F7599"/>
                    </a:solidFill>
                  </a:tcPr>
                </a:tc>
                <a:extLst>
                  <a:ext uri="{0D108BD9-81ED-4DB2-BD59-A6C34878D82A}">
                    <a16:rowId xmlns:a16="http://schemas.microsoft.com/office/drawing/2014/main" val="1082378027"/>
                  </a:ext>
                </a:extLst>
              </a:tr>
              <a:tr h="239986">
                <a:tc>
                  <a:txBody>
                    <a:bodyPr/>
                    <a:lstStyle/>
                    <a:p>
                      <a:r>
                        <a:rPr lang="en-GB" sz="1200" dirty="0"/>
                        <a:t>Lithium</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48209486"/>
                  </a:ext>
                </a:extLst>
              </a:tr>
              <a:tr h="239986">
                <a:tc>
                  <a:txBody>
                    <a:bodyPr/>
                    <a:lstStyle/>
                    <a:p>
                      <a:r>
                        <a:rPr lang="en-GB" sz="1200" dirty="0"/>
                        <a:t>Carbamazepine</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0F0F0"/>
                    </a:solidFill>
                  </a:tcPr>
                </a:tc>
                <a:extLst>
                  <a:ext uri="{0D108BD9-81ED-4DB2-BD59-A6C34878D82A}">
                    <a16:rowId xmlns:a16="http://schemas.microsoft.com/office/drawing/2014/main" val="1046888381"/>
                  </a:ext>
                </a:extLst>
              </a:tr>
              <a:tr h="239986">
                <a:tc>
                  <a:txBody>
                    <a:bodyPr/>
                    <a:lstStyle/>
                    <a:p>
                      <a:r>
                        <a:rPr lang="en-GB" sz="1200" dirty="0"/>
                        <a:t>Lamotrigine</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dirty="0">
                          <a:solidFill>
                            <a:schemeClr val="accent1"/>
                          </a:solidFill>
                        </a:rPr>
                        <a:t>No – but included in some guidelines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15557879"/>
                  </a:ext>
                </a:extLst>
              </a:tr>
              <a:tr h="239986">
                <a:tc>
                  <a:txBody>
                    <a:bodyPr/>
                    <a:lstStyle/>
                    <a:p>
                      <a:r>
                        <a:rPr lang="en-GB" sz="1200" dirty="0"/>
                        <a:t>Valproate</a:t>
                      </a:r>
                    </a:p>
                    <a:p>
                      <a:endParaRPr lang="en-GB" sz="1200" dirty="0"/>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algn="ctr"/>
                      <a:r>
                        <a:rPr lang="en-GB" sz="1200" b="1" dirty="0">
                          <a:solidFill>
                            <a:schemeClr val="accent5">
                              <a:lumMod val="50000"/>
                            </a:schemeClr>
                          </a:solidFill>
                        </a:rPr>
                        <a:t>Yes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algn="ctr"/>
                      <a:r>
                        <a:rPr lang="en-GB" sz="1200" dirty="0">
                          <a:solidFill>
                            <a:schemeClr val="accent1"/>
                          </a:solidFill>
                        </a:rPr>
                        <a:t>No</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tc>
                  <a:txBody>
                    <a:bodyPr/>
                    <a:lstStyle/>
                    <a:p>
                      <a:pPr algn="ctr"/>
                      <a:r>
                        <a:rPr lang="en-GB" sz="1200" dirty="0">
                          <a:solidFill>
                            <a:schemeClr val="accent1"/>
                          </a:solidFill>
                        </a:rPr>
                        <a:t>No – but included in some guidelines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50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1471890039"/>
                  </a:ext>
                </a:extLst>
              </a:tr>
            </a:tbl>
          </a:graphicData>
        </a:graphic>
      </p:graphicFrame>
      <p:sp>
        <p:nvSpPr>
          <p:cNvPr id="5" name="TextBox 4">
            <a:extLst>
              <a:ext uri="{FF2B5EF4-FFF2-40B4-BE49-F238E27FC236}">
                <a16:creationId xmlns:a16="http://schemas.microsoft.com/office/drawing/2014/main" id="{02A40A12-CE98-7E2C-AAC4-7EC2CF939B7F}"/>
              </a:ext>
            </a:extLst>
          </p:cNvPr>
          <p:cNvSpPr txBox="1"/>
          <p:nvPr/>
        </p:nvSpPr>
        <p:spPr>
          <a:xfrm>
            <a:off x="459619" y="4753289"/>
            <a:ext cx="5410197" cy="507831"/>
          </a:xfrm>
          <a:prstGeom prst="rect">
            <a:avLst/>
          </a:prstGeom>
          <a:noFill/>
        </p:spPr>
        <p:txBody>
          <a:bodyPr wrap="square">
            <a:spAutoFit/>
          </a:bodyPr>
          <a:lstStyle/>
          <a:p>
            <a:r>
              <a:rPr lang="en-GB" sz="900" dirty="0"/>
              <a:t>This figure is from ‘Diagnosis and treatment of patients with bipolar disorder: a review for advanced practice nurses’ by McCormick et al, used under CC-BY-NC. This work is licensed under Creative Commons license CC-BY-NC-SA by The Lundbeck Foundation.</a:t>
            </a:r>
          </a:p>
        </p:txBody>
      </p:sp>
    </p:spTree>
    <p:extLst>
      <p:ext uri="{BB962C8B-B14F-4D97-AF65-F5344CB8AC3E}">
        <p14:creationId xmlns:p14="http://schemas.microsoft.com/office/powerpoint/2010/main" val="826011551"/>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494</TotalTime>
  <Words>489</Words>
  <Application>Microsoft Office PowerPoint</Application>
  <PresentationFormat>Widescreen</PresentationFormat>
  <Paragraphs>38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Mood stabilizers for bipolar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61</cp:revision>
  <cp:lastPrinted>2024-02-29T18:50:23Z</cp:lastPrinted>
  <dcterms:created xsi:type="dcterms:W3CDTF">2022-06-30T09:48:17Z</dcterms:created>
  <dcterms:modified xsi:type="dcterms:W3CDTF">2024-07-25T08:49:17Z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