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8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32" d="100"/>
          <a:sy n="132" d="100"/>
        </p:scale>
        <p:origin x="16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0847" y="4778720"/>
            <a:ext cx="5455982" cy="4568479"/>
          </a:xfrm>
        </p:spPr>
        <p:txBody>
          <a:bodyPr/>
          <a:lstStyle/>
          <a:p>
            <a:r>
              <a:rPr lang="en-GB" dirty="0"/>
              <a:t>In more recent times, the prescription of lithium has decreased, partly because studies of lithium efficacy tend to be older studies, which are not as methodologically rigorous as modern clinical trials.</a:t>
            </a:r>
            <a:r>
              <a:rPr lang="en-GB" baseline="30000" dirty="0"/>
              <a:t>2</a:t>
            </a:r>
            <a:r>
              <a:rPr lang="en-GB" dirty="0"/>
              <a:t> Therefore, although lithium is an established treatment for bipolar disorder that has been used for many decades, there is a discrepancy across treatment guidelines about whether or not it is recommended as a first-line therapy.</a:t>
            </a:r>
            <a:r>
              <a:rPr lang="en-GB" baseline="30000" dirty="0"/>
              <a:t>3</a:t>
            </a:r>
            <a:r>
              <a:rPr lang="en-GB" dirty="0"/>
              <a:t> Beyond research standards, there are some errors in reasoning that can affect the development of guidelines and treatment consensus:</a:t>
            </a:r>
            <a:r>
              <a:rPr lang="en-GB" baseline="30000" dirty="0"/>
              <a:t>3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The ‘Woozle effect’ </a:t>
            </a:r>
            <a:r>
              <a:rPr lang="en-GB" dirty="0"/>
              <a:t>– (evidence by citation) whereby a source is widely cited for a repeated claim that the source does not actually support.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Reference inflation</a:t>
            </a:r>
            <a:r>
              <a:rPr lang="en-GB" dirty="0"/>
              <a:t> – whereby the findings of cited studies are misrepresented.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Belief perseverance </a:t>
            </a:r>
            <a:r>
              <a:rPr lang="en-GB" dirty="0"/>
              <a:t>– whereby a belief is maintained, despite new evidence to the contrary.</a:t>
            </a:r>
          </a:p>
          <a:p>
            <a:r>
              <a:rPr lang="en-GB" dirty="0"/>
              <a:t>These errors in method and logic can occur over time, making it important for peer reviewers, researchers, authors, and readers to be ever vigilant against them.</a:t>
            </a:r>
            <a:r>
              <a:rPr lang="en-GB" baseline="30000" dirty="0"/>
              <a:t>3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Fountoulakis</a:t>
            </a:r>
            <a:r>
              <a:rPr lang="en-US" dirty="0"/>
              <a:t> KN, </a:t>
            </a:r>
            <a:r>
              <a:rPr lang="en-US" dirty="0" err="1"/>
              <a:t>Tohen</a:t>
            </a:r>
            <a:r>
              <a:rPr lang="en-US" dirty="0"/>
              <a:t> M, Zarate CA Jr. Lithium treatment of bipolar disorder in adults: a systematic review of randomized trials and meta-analyses. </a:t>
            </a:r>
            <a:r>
              <a:rPr lang="en-US" dirty="0" err="1"/>
              <a:t>Eur</a:t>
            </a:r>
            <a:r>
              <a:rPr lang="en-US" dirty="0"/>
              <a:t> </a:t>
            </a:r>
            <a:r>
              <a:rPr lang="en-US" dirty="0" err="1"/>
              <a:t>Neuropsychopharmacol</a:t>
            </a:r>
            <a:r>
              <a:rPr lang="en-US" dirty="0"/>
              <a:t> 2022; 54: 100–115.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Won E, Kim YK. An oldie but goodie: lithium in the treatment of bipolar disorder through neuroprotective and neurotrophic mechanisms. Int J Mol Sci 2017; 18 (12): 2679.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Kelly T. Lithium and the Woozle effect. Bipolar </a:t>
            </a:r>
            <a:r>
              <a:rPr lang="en-US" dirty="0" err="1"/>
              <a:t>Disord</a:t>
            </a:r>
            <a:r>
              <a:rPr lang="en-US" dirty="0"/>
              <a:t> 2019; 21 (4): 302–308.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4458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26ED6-7B9D-3CF5-74D7-63097CE0B7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Acute treatment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48720C-2CD8-8213-32BD-CEEBE3C2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Lithium for bipolar disorder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A941045-C774-46F8-FAA8-CCFB537A0D9A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This systematic review found broad support for the efficacy of lithium against many symptoms of BD, </a:t>
            </a:r>
            <a:r>
              <a:rPr lang="en-GB" b="1" dirty="0">
                <a:solidFill>
                  <a:schemeClr val="tx1"/>
                </a:solidFill>
              </a:rPr>
              <a:t>comparable to more modern therapies</a:t>
            </a:r>
          </a:p>
          <a:p>
            <a:r>
              <a:rPr lang="en-GB" dirty="0">
                <a:solidFill>
                  <a:schemeClr val="tx1"/>
                </a:solidFill>
              </a:rPr>
              <a:t>However, there is large variation across different guidelines in how and for what lithium is recommended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E65E3-59B3-3FD2-90B1-CC229ADF9F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005253" cy="619200"/>
          </a:xfrm>
        </p:spPr>
        <p:txBody>
          <a:bodyPr/>
          <a:lstStyle/>
          <a:p>
            <a:r>
              <a:rPr lang="en-GB" dirty="0"/>
              <a:t>BAP=British Association for Psychopharmacology; BD=bipolar disease; CANMAT=</a:t>
            </a:r>
            <a:r>
              <a:rPr lang="en-US" dirty="0"/>
              <a:t>Canadian Network for Mood and Anxiety Treatments; CINP=International College of Neuropsychopharmacology; ISBD=International Society for Bipolar Disorders; NICE=National Institute for Health and Care Excellence; RANZCP=Royal Australian and New Zealand College of Psychiatrists</a:t>
            </a:r>
            <a:endParaRPr lang="en-GB" dirty="0"/>
          </a:p>
          <a:p>
            <a:endParaRPr lang="en-GB" dirty="0"/>
          </a:p>
          <a:p>
            <a:r>
              <a:rPr lang="en-GB" dirty="0"/>
              <a:t>Fountoulakis et al. </a:t>
            </a:r>
            <a:r>
              <a:rPr lang="en-GB" dirty="0" err="1"/>
              <a:t>Eur</a:t>
            </a:r>
            <a:r>
              <a:rPr lang="en-GB" dirty="0"/>
              <a:t> </a:t>
            </a:r>
            <a:r>
              <a:rPr lang="en-GB" dirty="0" err="1"/>
              <a:t>Neuropsychopharmacol</a:t>
            </a:r>
            <a:r>
              <a:rPr lang="en-GB" dirty="0"/>
              <a:t> 2022;54:100–115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848B6B6-29AE-3D66-7ECB-326E34258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385583"/>
              </p:ext>
            </p:extLst>
          </p:nvPr>
        </p:nvGraphicFramePr>
        <p:xfrm>
          <a:off x="3265816" y="1680308"/>
          <a:ext cx="8531999" cy="462720"/>
        </p:xfrm>
        <a:graphic>
          <a:graphicData uri="http://schemas.openxmlformats.org/drawingml/2006/table">
            <a:tbl>
              <a:tblPr/>
              <a:tblGrid>
                <a:gridCol w="1791706">
                  <a:extLst>
                    <a:ext uri="{9D8B030D-6E8A-4147-A177-3AD203B41FA5}">
                      <a16:colId xmlns:a16="http://schemas.microsoft.com/office/drawing/2014/main" val="539476902"/>
                    </a:ext>
                  </a:extLst>
                </a:gridCol>
                <a:gridCol w="962899">
                  <a:extLst>
                    <a:ext uri="{9D8B030D-6E8A-4147-A177-3AD203B41FA5}">
                      <a16:colId xmlns:a16="http://schemas.microsoft.com/office/drawing/2014/main" val="4052135956"/>
                    </a:ext>
                  </a:extLst>
                </a:gridCol>
                <a:gridCol w="962899">
                  <a:extLst>
                    <a:ext uri="{9D8B030D-6E8A-4147-A177-3AD203B41FA5}">
                      <a16:colId xmlns:a16="http://schemas.microsoft.com/office/drawing/2014/main" val="244195733"/>
                    </a:ext>
                  </a:extLst>
                </a:gridCol>
                <a:gridCol w="962899">
                  <a:extLst>
                    <a:ext uri="{9D8B030D-6E8A-4147-A177-3AD203B41FA5}">
                      <a16:colId xmlns:a16="http://schemas.microsoft.com/office/drawing/2014/main" val="2348561948"/>
                    </a:ext>
                  </a:extLst>
                </a:gridCol>
                <a:gridCol w="962899">
                  <a:extLst>
                    <a:ext uri="{9D8B030D-6E8A-4147-A177-3AD203B41FA5}">
                      <a16:colId xmlns:a16="http://schemas.microsoft.com/office/drawing/2014/main" val="938544030"/>
                    </a:ext>
                  </a:extLst>
                </a:gridCol>
                <a:gridCol w="962899">
                  <a:extLst>
                    <a:ext uri="{9D8B030D-6E8A-4147-A177-3AD203B41FA5}">
                      <a16:colId xmlns:a16="http://schemas.microsoft.com/office/drawing/2014/main" val="2069673455"/>
                    </a:ext>
                  </a:extLst>
                </a:gridCol>
                <a:gridCol w="962899">
                  <a:extLst>
                    <a:ext uri="{9D8B030D-6E8A-4147-A177-3AD203B41FA5}">
                      <a16:colId xmlns:a16="http://schemas.microsoft.com/office/drawing/2014/main" val="2649176643"/>
                    </a:ext>
                  </a:extLst>
                </a:gridCol>
                <a:gridCol w="962899">
                  <a:extLst>
                    <a:ext uri="{9D8B030D-6E8A-4147-A177-3AD203B41FA5}">
                      <a16:colId xmlns:a16="http://schemas.microsoft.com/office/drawing/2014/main" val="1291922346"/>
                    </a:ext>
                  </a:extLst>
                </a:gridCol>
              </a:tblGrid>
              <a:tr h="216163">
                <a:tc>
                  <a:txBody>
                    <a:bodyPr/>
                    <a:lstStyle/>
                    <a:p>
                      <a:pPr marL="0" algn="l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18000" marB="1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06045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100" spc="-2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CANMAT/</a:t>
                      </a:r>
                      <a:br>
                        <a:rPr lang="en-GB" sz="1400" b="1" kern="100" spc="-2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400" b="1" kern="100" spc="-2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ISBD</a:t>
                      </a:r>
                      <a:endParaRPr lang="en-GB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8000" marB="1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100" spc="-1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WFSBP</a:t>
                      </a:r>
                      <a:endParaRPr lang="en-GB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97155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8000" marB="1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100" spc="-2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CINP</a:t>
                      </a:r>
                      <a:endParaRPr lang="en-GB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5588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8000" marB="1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100" spc="-25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BAP</a:t>
                      </a:r>
                      <a:endParaRPr lang="en-GB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8000" marB="1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8001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100" spc="-1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Korean</a:t>
                      </a:r>
                      <a:endParaRPr lang="en-GB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8000" marB="1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7493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100" spc="-2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NICE</a:t>
                      </a:r>
                      <a:endParaRPr lang="en-GB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8000" marB="1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100" spc="-1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RANZCP</a:t>
                      </a:r>
                      <a:endParaRPr lang="en-GB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8000" marB="1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19686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F10AFE3-FDD4-F0AB-FFCF-CB00FF4CEDF9}"/>
              </a:ext>
            </a:extLst>
          </p:cNvPr>
          <p:cNvSpPr txBox="1"/>
          <p:nvPr/>
        </p:nvSpPr>
        <p:spPr>
          <a:xfrm>
            <a:off x="3265816" y="1374440"/>
            <a:ext cx="853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5">
                    <a:lumMod val="50000"/>
                  </a:schemeClr>
                </a:solidFill>
              </a:rPr>
              <a:t>Placement of lithium in various BD treatment guidelines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9F1994-409C-970A-E95B-97DB1621D6FE}"/>
              </a:ext>
            </a:extLst>
          </p:cNvPr>
          <p:cNvSpPr/>
          <p:nvPr/>
        </p:nvSpPr>
        <p:spPr>
          <a:xfrm>
            <a:off x="3265816" y="2243952"/>
            <a:ext cx="8532000" cy="5311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Acute bipolar</a:t>
            </a:r>
            <a:br>
              <a:rPr lang="en-GB" sz="1200" b="1" dirty="0">
                <a:solidFill>
                  <a:schemeClr val="tx1"/>
                </a:solidFill>
              </a:rPr>
            </a:br>
            <a:r>
              <a:rPr lang="en-GB" sz="1200" b="1" dirty="0">
                <a:solidFill>
                  <a:schemeClr val="tx1"/>
                </a:solidFill>
              </a:rPr>
              <a:t>mania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66042B3-38E4-517D-767D-98DA59D84E49}"/>
              </a:ext>
            </a:extLst>
          </p:cNvPr>
          <p:cNvGrpSpPr/>
          <p:nvPr/>
        </p:nvGrpSpPr>
        <p:grpSpPr>
          <a:xfrm>
            <a:off x="5162087" y="2168818"/>
            <a:ext cx="681430" cy="681424"/>
            <a:chOff x="6521543" y="2454682"/>
            <a:chExt cx="681430" cy="6814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A8B4E9F-15DF-A759-43CE-174BD36D9B53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A0FD8F3-76A9-FB6E-BAD8-8E37C948F3BD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D74711-52D2-B642-BE19-3E339C0AB935}"/>
              </a:ext>
            </a:extLst>
          </p:cNvPr>
          <p:cNvGrpSpPr/>
          <p:nvPr/>
        </p:nvGrpSpPr>
        <p:grpSpPr>
          <a:xfrm>
            <a:off x="6129129" y="2168818"/>
            <a:ext cx="681430" cy="681424"/>
            <a:chOff x="6521543" y="2454682"/>
            <a:chExt cx="681430" cy="681424"/>
          </a:xfrm>
          <a:solidFill>
            <a:schemeClr val="accent5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724D6DE-CC47-EC53-2AE8-1AE189110F93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B135F75-E91E-9DBD-F662-D0C473EACEBF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3</a:t>
              </a:r>
              <a:r>
                <a:rPr lang="en-GB" baseline="30000" dirty="0"/>
                <a:t>rd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807F2B2-F2FB-BECD-0DD6-8BE8DBB62D3C}"/>
              </a:ext>
            </a:extLst>
          </p:cNvPr>
          <p:cNvGrpSpPr/>
          <p:nvPr/>
        </p:nvGrpSpPr>
        <p:grpSpPr>
          <a:xfrm>
            <a:off x="7096171" y="2168818"/>
            <a:ext cx="681430" cy="681424"/>
            <a:chOff x="6521543" y="2454682"/>
            <a:chExt cx="681430" cy="681424"/>
          </a:xfrm>
          <a:solidFill>
            <a:schemeClr val="accent5">
              <a:lumMod val="75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5F2CA39-AAAB-3E1B-49C8-DF382BCF5CCE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A952115-65A1-BF0D-D9F5-013873CD3D51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2</a:t>
              </a:r>
              <a:r>
                <a:rPr lang="en-GB" baseline="30000" dirty="0"/>
                <a:t>nd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08397E-63C8-B98D-9560-7EC0C32F9C49}"/>
              </a:ext>
            </a:extLst>
          </p:cNvPr>
          <p:cNvGrpSpPr/>
          <p:nvPr/>
        </p:nvGrpSpPr>
        <p:grpSpPr>
          <a:xfrm>
            <a:off x="8063213" y="2168818"/>
            <a:ext cx="681430" cy="681424"/>
            <a:chOff x="6521543" y="2454682"/>
            <a:chExt cx="681430" cy="681424"/>
          </a:xfrm>
          <a:solidFill>
            <a:srgbClr val="4F7599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A90E11A-41D0-7408-86B0-089131FC6773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626014C-52F4-7592-E5B3-1A95185DC77E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2</a:t>
              </a:r>
              <a:r>
                <a:rPr lang="en-GB" baseline="30000" dirty="0"/>
                <a:t>nd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EB869E2-193C-8C4A-29D5-67B2D5293BCF}"/>
              </a:ext>
            </a:extLst>
          </p:cNvPr>
          <p:cNvGrpSpPr/>
          <p:nvPr/>
        </p:nvGrpSpPr>
        <p:grpSpPr>
          <a:xfrm>
            <a:off x="9030255" y="2168818"/>
            <a:ext cx="681430" cy="681424"/>
            <a:chOff x="6521543" y="2454682"/>
            <a:chExt cx="681430" cy="68142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83C9528-8D4B-6A4B-80CB-75882ACFAE02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7025CA8-41F3-2C5C-896F-DAC503C9F90C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19378E2-6D42-81D1-5CDC-8B3C13AD47B8}"/>
              </a:ext>
            </a:extLst>
          </p:cNvPr>
          <p:cNvGrpSpPr/>
          <p:nvPr/>
        </p:nvGrpSpPr>
        <p:grpSpPr>
          <a:xfrm>
            <a:off x="10964338" y="2168818"/>
            <a:ext cx="681430" cy="681424"/>
            <a:chOff x="6521543" y="2454682"/>
            <a:chExt cx="681430" cy="68142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AD9399F-BDF1-5DE4-A83C-70D7F302518E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4FD36CA-D05A-4A87-9844-3EDE10F3309F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67F8EAF-1835-7243-9E7C-49DFF222FBAE}"/>
              </a:ext>
            </a:extLst>
          </p:cNvPr>
          <p:cNvGrpSpPr/>
          <p:nvPr/>
        </p:nvGrpSpPr>
        <p:grpSpPr>
          <a:xfrm>
            <a:off x="9997297" y="2168818"/>
            <a:ext cx="681430" cy="681424"/>
            <a:chOff x="6521543" y="2454682"/>
            <a:chExt cx="681430" cy="681424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20353E-D687-6635-BFF5-D98E585244D8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3CE3AFE-BAC1-86AF-F408-C797A9C1521D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54818002-87B0-0C5B-C4E5-6D861B5592F3}"/>
              </a:ext>
            </a:extLst>
          </p:cNvPr>
          <p:cNvSpPr/>
          <p:nvPr/>
        </p:nvSpPr>
        <p:spPr>
          <a:xfrm>
            <a:off x="3265816" y="3015237"/>
            <a:ext cx="8532000" cy="5311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Acute bipolar </a:t>
            </a:r>
            <a:br>
              <a:rPr lang="en-GB" sz="1200" b="1" dirty="0">
                <a:solidFill>
                  <a:schemeClr val="tx1"/>
                </a:solidFill>
              </a:rPr>
            </a:br>
            <a:r>
              <a:rPr lang="en-GB" sz="1200" b="1" dirty="0">
                <a:solidFill>
                  <a:schemeClr val="tx1"/>
                </a:solidFill>
              </a:rPr>
              <a:t>depression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99198B8-126C-6DB9-B043-D70572C4D96C}"/>
              </a:ext>
            </a:extLst>
          </p:cNvPr>
          <p:cNvGrpSpPr/>
          <p:nvPr/>
        </p:nvGrpSpPr>
        <p:grpSpPr>
          <a:xfrm>
            <a:off x="5162087" y="2940103"/>
            <a:ext cx="681430" cy="681424"/>
            <a:chOff x="6521543" y="2454682"/>
            <a:chExt cx="681430" cy="681424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DC39BC4-3270-C65D-0B61-7947F2A18BCF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178AFA9-0D66-A50A-D15F-B5BFE0283713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E01502C-5C56-F4D3-6260-D34A0C24E6A7}"/>
              </a:ext>
            </a:extLst>
          </p:cNvPr>
          <p:cNvGrpSpPr/>
          <p:nvPr/>
        </p:nvGrpSpPr>
        <p:grpSpPr>
          <a:xfrm>
            <a:off x="6129129" y="2940103"/>
            <a:ext cx="681430" cy="681424"/>
            <a:chOff x="6521543" y="2454682"/>
            <a:chExt cx="681430" cy="68142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6D7104B-D4B0-063B-8924-664428FED5A0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2604C29-FC46-79BC-F4A8-68E18DABC468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>
                  <a:solidFill>
                    <a:schemeClr val="tx2"/>
                  </a:solidFill>
                </a:rPr>
                <a:t>5</a:t>
              </a:r>
              <a:r>
                <a:rPr lang="en-GB" baseline="30000" dirty="0">
                  <a:solidFill>
                    <a:schemeClr val="tx2"/>
                  </a:solidFill>
                </a:rPr>
                <a:t>th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C579A79-68B6-F6A0-475D-5EDA5A5FEAF4}"/>
              </a:ext>
            </a:extLst>
          </p:cNvPr>
          <p:cNvGrpSpPr/>
          <p:nvPr/>
        </p:nvGrpSpPr>
        <p:grpSpPr>
          <a:xfrm>
            <a:off x="7096171" y="2940103"/>
            <a:ext cx="681430" cy="681424"/>
            <a:chOff x="6521543" y="2454682"/>
            <a:chExt cx="681430" cy="68142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C641BF4-6882-E138-BDC2-A1687AC82D58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B3BC347-3414-9864-064C-012C63D53706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>
                  <a:solidFill>
                    <a:schemeClr val="tx2"/>
                  </a:solidFill>
                </a:rPr>
                <a:t>4</a:t>
              </a:r>
              <a:r>
                <a:rPr lang="en-GB" baseline="30000" dirty="0">
                  <a:solidFill>
                    <a:schemeClr val="tx2"/>
                  </a:solidFill>
                </a:rPr>
                <a:t>th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E78D033-D55A-CB11-086A-7A811066E6B9}"/>
              </a:ext>
            </a:extLst>
          </p:cNvPr>
          <p:cNvGrpSpPr/>
          <p:nvPr/>
        </p:nvGrpSpPr>
        <p:grpSpPr>
          <a:xfrm>
            <a:off x="8063213" y="2940103"/>
            <a:ext cx="681430" cy="681424"/>
            <a:chOff x="6521543" y="2454682"/>
            <a:chExt cx="681430" cy="681424"/>
          </a:xfrm>
          <a:solidFill>
            <a:srgbClr val="4F7599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3ECF488-1940-D464-F932-9E9AA08DDA28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6259DB6-4967-45F7-DD8E-F2C0A8BF67A7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2</a:t>
              </a:r>
              <a:r>
                <a:rPr lang="en-GB" baseline="30000" dirty="0"/>
                <a:t>nd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FDACE44-3DEC-84BE-9337-769E595E3ABE}"/>
              </a:ext>
            </a:extLst>
          </p:cNvPr>
          <p:cNvGrpSpPr/>
          <p:nvPr/>
        </p:nvGrpSpPr>
        <p:grpSpPr>
          <a:xfrm>
            <a:off x="9030255" y="2940103"/>
            <a:ext cx="681430" cy="681424"/>
            <a:chOff x="6521543" y="2454682"/>
            <a:chExt cx="681430" cy="681424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E70DAC0-3DE9-73A2-3548-93A70ED7CB66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350DBCE-9742-EFFB-10E0-24A72A4B4823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E046177-FD9F-CE59-2EC0-EAD79F13E8A8}"/>
              </a:ext>
            </a:extLst>
          </p:cNvPr>
          <p:cNvGrpSpPr/>
          <p:nvPr/>
        </p:nvGrpSpPr>
        <p:grpSpPr>
          <a:xfrm>
            <a:off x="10964338" y="2940103"/>
            <a:ext cx="681430" cy="681424"/>
            <a:chOff x="6521543" y="2454682"/>
            <a:chExt cx="681430" cy="681424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4E5DB6C-18F6-8A27-6095-EAA30D3721F7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A6CADE3-E008-93A0-863C-490A1788E2EF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BB9EA52-C582-C9F9-527C-C1EA3C06703C}"/>
              </a:ext>
            </a:extLst>
          </p:cNvPr>
          <p:cNvGrpSpPr/>
          <p:nvPr/>
        </p:nvGrpSpPr>
        <p:grpSpPr>
          <a:xfrm>
            <a:off x="9997297" y="2940103"/>
            <a:ext cx="681430" cy="681424"/>
            <a:chOff x="6521543" y="2454682"/>
            <a:chExt cx="681430" cy="681424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623FFEC-A233-CCCF-3D01-332F5449EFEA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70A45CAC-C16C-C83D-E998-95E0871FE370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07E63A26-FB0F-BE91-E900-B698C92B8C67}"/>
              </a:ext>
            </a:extLst>
          </p:cNvPr>
          <p:cNvSpPr/>
          <p:nvPr/>
        </p:nvSpPr>
        <p:spPr>
          <a:xfrm>
            <a:off x="3265816" y="3786522"/>
            <a:ext cx="8532000" cy="5311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Prevention of </a:t>
            </a:r>
            <a:br>
              <a:rPr lang="en-GB" sz="1200" b="1" dirty="0">
                <a:solidFill>
                  <a:schemeClr val="tx1"/>
                </a:solidFill>
              </a:rPr>
            </a:br>
            <a:r>
              <a:rPr lang="en-GB" sz="1200" b="1" dirty="0">
                <a:solidFill>
                  <a:schemeClr val="tx1"/>
                </a:solidFill>
              </a:rPr>
              <a:t>manic episode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D589C0A-BDB1-3945-ECA6-0424B0E92DB0}"/>
              </a:ext>
            </a:extLst>
          </p:cNvPr>
          <p:cNvGrpSpPr/>
          <p:nvPr/>
        </p:nvGrpSpPr>
        <p:grpSpPr>
          <a:xfrm>
            <a:off x="5162087" y="3711388"/>
            <a:ext cx="681430" cy="681424"/>
            <a:chOff x="6521543" y="2454682"/>
            <a:chExt cx="681430" cy="681424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1604E38-31D1-7BCA-976A-C3728BB4E354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2F9AEBFD-C80A-AD0B-B03E-1310074C51BB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2FCA8F8-5D5C-05C4-C839-604BD3FE3B85}"/>
              </a:ext>
            </a:extLst>
          </p:cNvPr>
          <p:cNvGrpSpPr/>
          <p:nvPr/>
        </p:nvGrpSpPr>
        <p:grpSpPr>
          <a:xfrm>
            <a:off x="6129129" y="3711388"/>
            <a:ext cx="681430" cy="681424"/>
            <a:chOff x="6521543" y="2454682"/>
            <a:chExt cx="681430" cy="681424"/>
          </a:xfrm>
          <a:solidFill>
            <a:schemeClr val="accent5">
              <a:lumMod val="50000"/>
            </a:schemeClr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538A1B4-ED62-A819-D64E-6B1FDDC294DA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87549F2-8602-3F68-97AE-E7DC7E515743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EF08EE7-4B34-1B44-9557-8400931488FA}"/>
              </a:ext>
            </a:extLst>
          </p:cNvPr>
          <p:cNvGrpSpPr/>
          <p:nvPr/>
        </p:nvGrpSpPr>
        <p:grpSpPr>
          <a:xfrm>
            <a:off x="7096171" y="3711388"/>
            <a:ext cx="681430" cy="681424"/>
            <a:chOff x="6521543" y="2454682"/>
            <a:chExt cx="681430" cy="681424"/>
          </a:xfrm>
          <a:solidFill>
            <a:schemeClr val="accent5">
              <a:lumMod val="50000"/>
            </a:schemeClr>
          </a:solidFill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673CABC-EF1D-8B24-B169-163D036C2758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D0220AB-2CAB-648D-91E2-5F017AEAF47A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9AF587E-A5FD-E60B-EC6D-2C94B8689039}"/>
              </a:ext>
            </a:extLst>
          </p:cNvPr>
          <p:cNvGrpSpPr/>
          <p:nvPr/>
        </p:nvGrpSpPr>
        <p:grpSpPr>
          <a:xfrm>
            <a:off x="10964338" y="3711388"/>
            <a:ext cx="681430" cy="681424"/>
            <a:chOff x="6521543" y="2454682"/>
            <a:chExt cx="681430" cy="681424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95F8D35-F71A-AF47-9361-2F499210112D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34662F94-B760-5211-50C9-78A20232F8E3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DF3E4533-F772-E771-879E-FFFFDB22CB36}"/>
              </a:ext>
            </a:extLst>
          </p:cNvPr>
          <p:cNvSpPr/>
          <p:nvPr/>
        </p:nvSpPr>
        <p:spPr>
          <a:xfrm>
            <a:off x="3265815" y="4557807"/>
            <a:ext cx="8532000" cy="5311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Prevention of </a:t>
            </a:r>
            <a:br>
              <a:rPr lang="en-GB" sz="1200" b="1" dirty="0">
                <a:solidFill>
                  <a:schemeClr val="tx1"/>
                </a:solidFill>
              </a:rPr>
            </a:br>
            <a:r>
              <a:rPr lang="en-GB" sz="1200" b="1" dirty="0">
                <a:solidFill>
                  <a:schemeClr val="tx1"/>
                </a:solidFill>
              </a:rPr>
              <a:t>depressive episode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98BD370-0D01-5B0C-8E61-13B6B45AC3BE}"/>
              </a:ext>
            </a:extLst>
          </p:cNvPr>
          <p:cNvGrpSpPr/>
          <p:nvPr/>
        </p:nvGrpSpPr>
        <p:grpSpPr>
          <a:xfrm>
            <a:off x="5162086" y="4482673"/>
            <a:ext cx="681430" cy="681424"/>
            <a:chOff x="6521543" y="2454682"/>
            <a:chExt cx="681430" cy="681424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19B35D4-3CA1-429D-62B3-4866646B1D79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7CAEC3CE-1CAA-648D-4939-2CA1BBEED496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27FEFA8-477E-29F6-5B32-D499131D0B6F}"/>
              </a:ext>
            </a:extLst>
          </p:cNvPr>
          <p:cNvGrpSpPr/>
          <p:nvPr/>
        </p:nvGrpSpPr>
        <p:grpSpPr>
          <a:xfrm>
            <a:off x="6129128" y="4482673"/>
            <a:ext cx="681430" cy="681424"/>
            <a:chOff x="6521543" y="2454682"/>
            <a:chExt cx="681430" cy="681424"/>
          </a:xfrm>
          <a:solidFill>
            <a:srgbClr val="B0C4D6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644DBF-3138-9150-0192-650AAC148CB0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DB078450-0619-FFC6-2ECA-945FDA091CDE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>
                  <a:solidFill>
                    <a:schemeClr val="tx2"/>
                  </a:solidFill>
                </a:rPr>
                <a:t>4</a:t>
              </a:r>
              <a:r>
                <a:rPr lang="en-GB" baseline="30000" dirty="0">
                  <a:solidFill>
                    <a:schemeClr val="tx2"/>
                  </a:solidFill>
                </a:rPr>
                <a:t>th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27D8713-A097-E89B-403A-97900A70DCCC}"/>
              </a:ext>
            </a:extLst>
          </p:cNvPr>
          <p:cNvGrpSpPr/>
          <p:nvPr/>
        </p:nvGrpSpPr>
        <p:grpSpPr>
          <a:xfrm>
            <a:off x="7096170" y="4482673"/>
            <a:ext cx="681430" cy="681424"/>
            <a:chOff x="6521543" y="2454682"/>
            <a:chExt cx="681430" cy="681424"/>
          </a:xfrm>
          <a:solidFill>
            <a:schemeClr val="accent5">
              <a:lumMod val="50000"/>
            </a:schemeClr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6F96FD9-5662-6D1C-5E24-117DA788AB01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E2465E9-65B1-C3B9-9336-4AC2F79D8B83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93C33A3-B560-03EC-FF40-F6E1D765A067}"/>
              </a:ext>
            </a:extLst>
          </p:cNvPr>
          <p:cNvSpPr/>
          <p:nvPr/>
        </p:nvSpPr>
        <p:spPr>
          <a:xfrm>
            <a:off x="3265815" y="5325981"/>
            <a:ext cx="8532000" cy="5311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Patients with rapid</a:t>
            </a:r>
            <a:br>
              <a:rPr lang="en-GB" sz="1200" b="1" dirty="0">
                <a:solidFill>
                  <a:schemeClr val="tx1"/>
                </a:solidFill>
              </a:rPr>
            </a:br>
            <a:r>
              <a:rPr lang="en-GB" sz="1200" b="1" dirty="0">
                <a:solidFill>
                  <a:schemeClr val="tx1"/>
                </a:solidFill>
              </a:rPr>
              <a:t>cycling BD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77B9E8B-5AF3-96F4-EECC-7A99B3EEA852}"/>
              </a:ext>
            </a:extLst>
          </p:cNvPr>
          <p:cNvGrpSpPr/>
          <p:nvPr/>
        </p:nvGrpSpPr>
        <p:grpSpPr>
          <a:xfrm>
            <a:off x="5162086" y="5250847"/>
            <a:ext cx="681430" cy="681424"/>
            <a:chOff x="6521543" y="2454682"/>
            <a:chExt cx="681430" cy="681424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77608E0-DE85-7194-3B28-4899DB90381D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C40E91CC-C2A4-FD69-B3DB-74AA7DF195EA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7188DFF-7F11-742B-FC9E-B17C1A3014DF}"/>
              </a:ext>
            </a:extLst>
          </p:cNvPr>
          <p:cNvGrpSpPr/>
          <p:nvPr/>
        </p:nvGrpSpPr>
        <p:grpSpPr>
          <a:xfrm>
            <a:off x="6129128" y="5250847"/>
            <a:ext cx="681430" cy="681424"/>
            <a:chOff x="6521543" y="2454682"/>
            <a:chExt cx="681430" cy="681424"/>
          </a:xfrm>
          <a:solidFill>
            <a:srgbClr val="B0C4D6"/>
          </a:solidFill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3DCF073-C465-1ED1-0C2F-9CEA9849F3C4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C3F34BFB-E3FF-0A1B-E116-CDCA3D3949AC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>
                  <a:solidFill>
                    <a:schemeClr val="tx2"/>
                  </a:solidFill>
                </a:rPr>
                <a:t>6</a:t>
              </a:r>
              <a:r>
                <a:rPr lang="en-GB" baseline="30000" dirty="0">
                  <a:solidFill>
                    <a:schemeClr val="tx2"/>
                  </a:solidFill>
                </a:rPr>
                <a:t>th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9DC1CB0-BFD3-8F0E-0A79-09DFE5AC9E64}"/>
              </a:ext>
            </a:extLst>
          </p:cNvPr>
          <p:cNvGrpSpPr/>
          <p:nvPr/>
        </p:nvGrpSpPr>
        <p:grpSpPr>
          <a:xfrm>
            <a:off x="7096170" y="5250847"/>
            <a:ext cx="681430" cy="681424"/>
            <a:chOff x="6521543" y="2454682"/>
            <a:chExt cx="681430" cy="681424"/>
          </a:xfrm>
          <a:solidFill>
            <a:srgbClr val="4F7599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1BA4D67-8539-3373-C7A4-6D78B8442547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A8481A81-3C97-00A6-2F2C-CA46D5B8281A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2</a:t>
              </a:r>
              <a:r>
                <a:rPr lang="en-GB" baseline="30000" dirty="0"/>
                <a:t>nd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2EDB21-6A0D-37BD-7913-111075C9F4EA}"/>
              </a:ext>
            </a:extLst>
          </p:cNvPr>
          <p:cNvGrpSpPr/>
          <p:nvPr/>
        </p:nvGrpSpPr>
        <p:grpSpPr>
          <a:xfrm>
            <a:off x="8063213" y="3705197"/>
            <a:ext cx="681430" cy="681424"/>
            <a:chOff x="6521543" y="2454682"/>
            <a:chExt cx="681430" cy="681424"/>
          </a:xfrm>
          <a:solidFill>
            <a:schemeClr val="accent5">
              <a:lumMod val="5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BB88057-2FCF-2329-10AB-7C0FCAD88C90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EDD738-8491-BC34-850C-6548121C97F9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31D892-376C-0095-EE3C-E28AD83F2619}"/>
              </a:ext>
            </a:extLst>
          </p:cNvPr>
          <p:cNvGrpSpPr/>
          <p:nvPr/>
        </p:nvGrpSpPr>
        <p:grpSpPr>
          <a:xfrm>
            <a:off x="8063213" y="4480288"/>
            <a:ext cx="681430" cy="681424"/>
            <a:chOff x="6521543" y="2454682"/>
            <a:chExt cx="681430" cy="681424"/>
          </a:xfrm>
          <a:solidFill>
            <a:schemeClr val="accent5">
              <a:lumMod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11E1398-CF41-289F-C30F-2FE42130F58D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554817B-CC01-1730-CAB0-0F61CE3C956F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00F82F-CB77-6785-24A6-8482B54A1E47}"/>
              </a:ext>
            </a:extLst>
          </p:cNvPr>
          <p:cNvGrpSpPr/>
          <p:nvPr/>
        </p:nvGrpSpPr>
        <p:grpSpPr>
          <a:xfrm>
            <a:off x="9030253" y="3705563"/>
            <a:ext cx="681430" cy="681424"/>
            <a:chOff x="6521543" y="2454682"/>
            <a:chExt cx="681430" cy="681424"/>
          </a:xfrm>
          <a:solidFill>
            <a:schemeClr val="accent5">
              <a:lumMod val="50000"/>
            </a:schemeClr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DAEB65E-632B-BCF7-CC04-D6CE87B0D2F6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3F244387-0A77-FE0C-9380-9E185898887B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3D9FBF7-67CD-3DD3-AE4B-ECC82F899F34}"/>
              </a:ext>
            </a:extLst>
          </p:cNvPr>
          <p:cNvGrpSpPr/>
          <p:nvPr/>
        </p:nvGrpSpPr>
        <p:grpSpPr>
          <a:xfrm>
            <a:off x="9030253" y="4480654"/>
            <a:ext cx="681430" cy="681424"/>
            <a:chOff x="6521543" y="2454682"/>
            <a:chExt cx="681430" cy="681424"/>
          </a:xfrm>
          <a:solidFill>
            <a:schemeClr val="accent5">
              <a:lumMod val="50000"/>
            </a:schemeClr>
          </a:solidFill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A43BFD3-C797-8845-15FF-0F45F3160747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9FD1A7E-CBD1-1026-61DD-AB66B795E30E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5A3DBE4-B5C3-745C-EE14-D9D746B92DDC}"/>
              </a:ext>
            </a:extLst>
          </p:cNvPr>
          <p:cNvGrpSpPr/>
          <p:nvPr/>
        </p:nvGrpSpPr>
        <p:grpSpPr>
          <a:xfrm>
            <a:off x="9997295" y="3705197"/>
            <a:ext cx="681430" cy="681424"/>
            <a:chOff x="6521543" y="2454682"/>
            <a:chExt cx="681430" cy="681424"/>
          </a:xfrm>
          <a:solidFill>
            <a:schemeClr val="accent5">
              <a:lumMod val="50000"/>
            </a:schemeClr>
          </a:solidFill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DF6C411-6DE4-2F6A-5525-E5BEE3BFE62F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9570AD07-3619-6785-C47D-3073EFED5C70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812EA12-02DD-C376-3525-5BA330F94C08}"/>
              </a:ext>
            </a:extLst>
          </p:cNvPr>
          <p:cNvGrpSpPr/>
          <p:nvPr/>
        </p:nvGrpSpPr>
        <p:grpSpPr>
          <a:xfrm>
            <a:off x="9997295" y="4480288"/>
            <a:ext cx="681430" cy="681424"/>
            <a:chOff x="6521543" y="2454682"/>
            <a:chExt cx="681430" cy="681424"/>
          </a:xfrm>
          <a:solidFill>
            <a:schemeClr val="accent5">
              <a:lumMod val="50000"/>
            </a:schemeClr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C1C7A81-6A48-7096-A52A-7D417A90E81F}"/>
                </a:ext>
              </a:extLst>
            </p:cNvPr>
            <p:cNvSpPr/>
            <p:nvPr/>
          </p:nvSpPr>
          <p:spPr>
            <a:xfrm>
              <a:off x="6521543" y="2454682"/>
              <a:ext cx="681430" cy="681424"/>
            </a:xfrm>
            <a:custGeom>
              <a:avLst/>
              <a:gdLst>
                <a:gd name="connsiteX0" fmla="*/ 677762 w 705532"/>
                <a:gd name="connsiteY0" fmla="*/ 364812 h 705526"/>
                <a:gd name="connsiteX1" fmla="*/ 677762 w 705532"/>
                <a:gd name="connsiteY1" fmla="*/ 340714 h 705526"/>
                <a:gd name="connsiteX2" fmla="*/ 701232 w 705532"/>
                <a:gd name="connsiteY2" fmla="*/ 311958 h 705526"/>
                <a:gd name="connsiteX3" fmla="*/ 698533 w 705532"/>
                <a:gd name="connsiteY3" fmla="*/ 285153 h 705526"/>
                <a:gd name="connsiteX4" fmla="*/ 696793 w 705532"/>
                <a:gd name="connsiteY4" fmla="*/ 283888 h 705526"/>
                <a:gd name="connsiteX5" fmla="*/ 665580 w 705532"/>
                <a:gd name="connsiteY5" fmla="*/ 263790 h 705526"/>
                <a:gd name="connsiteX6" fmla="*/ 658131 w 705532"/>
                <a:gd name="connsiteY6" fmla="*/ 240882 h 705526"/>
                <a:gd name="connsiteX7" fmla="*/ 671571 w 705532"/>
                <a:gd name="connsiteY7" fmla="*/ 206269 h 705526"/>
                <a:gd name="connsiteX8" fmla="*/ 660712 w 705532"/>
                <a:gd name="connsiteY8" fmla="*/ 181613 h 705526"/>
                <a:gd name="connsiteX9" fmla="*/ 658674 w 705532"/>
                <a:gd name="connsiteY9" fmla="*/ 180951 h 705526"/>
                <a:gd name="connsiteX10" fmla="*/ 622774 w 705532"/>
                <a:gd name="connsiteY10" fmla="*/ 171483 h 705526"/>
                <a:gd name="connsiteX11" fmla="*/ 608611 w 705532"/>
                <a:gd name="connsiteY11" fmla="*/ 151995 h 705526"/>
                <a:gd name="connsiteX12" fmla="*/ 610697 w 705532"/>
                <a:gd name="connsiteY12" fmla="*/ 114924 h 705526"/>
                <a:gd name="connsiteX13" fmla="*/ 592745 w 705532"/>
                <a:gd name="connsiteY13" fmla="*/ 94836 h 705526"/>
                <a:gd name="connsiteX14" fmla="*/ 590608 w 705532"/>
                <a:gd name="connsiteY14" fmla="*/ 94836 h 705526"/>
                <a:gd name="connsiteX15" fmla="*/ 553537 w 705532"/>
                <a:gd name="connsiteY15" fmla="*/ 96922 h 705526"/>
                <a:gd name="connsiteX16" fmla="*/ 534049 w 705532"/>
                <a:gd name="connsiteY16" fmla="*/ 82758 h 705526"/>
                <a:gd name="connsiteX17" fmla="*/ 524581 w 705532"/>
                <a:gd name="connsiteY17" fmla="*/ 46858 h 705526"/>
                <a:gd name="connsiteX18" fmla="*/ 501301 w 705532"/>
                <a:gd name="connsiteY18" fmla="*/ 33299 h 705526"/>
                <a:gd name="connsiteX19" fmla="*/ 499264 w 705532"/>
                <a:gd name="connsiteY19" fmla="*/ 33961 h 705526"/>
                <a:gd name="connsiteX20" fmla="*/ 464650 w 705532"/>
                <a:gd name="connsiteY20" fmla="*/ 47401 h 705526"/>
                <a:gd name="connsiteX21" fmla="*/ 441742 w 705532"/>
                <a:gd name="connsiteY21" fmla="*/ 39953 h 705526"/>
                <a:gd name="connsiteX22" fmla="*/ 421644 w 705532"/>
                <a:gd name="connsiteY22" fmla="*/ 8739 h 705526"/>
                <a:gd name="connsiteX23" fmla="*/ 395315 w 705532"/>
                <a:gd name="connsiteY23" fmla="*/ 3036 h 705526"/>
                <a:gd name="connsiteX24" fmla="*/ 393574 w 705532"/>
                <a:gd name="connsiteY24" fmla="*/ 4300 h 705526"/>
                <a:gd name="connsiteX25" fmla="*/ 364818 w 705532"/>
                <a:gd name="connsiteY25" fmla="*/ 27770 h 705526"/>
                <a:gd name="connsiteX26" fmla="*/ 340720 w 705532"/>
                <a:gd name="connsiteY26" fmla="*/ 27770 h 705526"/>
                <a:gd name="connsiteX27" fmla="*/ 311964 w 705532"/>
                <a:gd name="connsiteY27" fmla="*/ 4300 h 705526"/>
                <a:gd name="connsiteX28" fmla="*/ 285159 w 705532"/>
                <a:gd name="connsiteY28" fmla="*/ 6999 h 705526"/>
                <a:gd name="connsiteX29" fmla="*/ 283894 w 705532"/>
                <a:gd name="connsiteY29" fmla="*/ 8739 h 705526"/>
                <a:gd name="connsiteX30" fmla="*/ 263796 w 705532"/>
                <a:gd name="connsiteY30" fmla="*/ 39953 h 705526"/>
                <a:gd name="connsiteX31" fmla="*/ 240889 w 705532"/>
                <a:gd name="connsiteY31" fmla="*/ 47401 h 705526"/>
                <a:gd name="connsiteX32" fmla="*/ 206275 w 705532"/>
                <a:gd name="connsiteY32" fmla="*/ 33961 h 705526"/>
                <a:gd name="connsiteX33" fmla="*/ 181619 w 705532"/>
                <a:gd name="connsiteY33" fmla="*/ 44821 h 705526"/>
                <a:gd name="connsiteX34" fmla="*/ 180957 w 705532"/>
                <a:gd name="connsiteY34" fmla="*/ 46858 h 705526"/>
                <a:gd name="connsiteX35" fmla="*/ 171489 w 705532"/>
                <a:gd name="connsiteY35" fmla="*/ 82758 h 705526"/>
                <a:gd name="connsiteX36" fmla="*/ 152001 w 705532"/>
                <a:gd name="connsiteY36" fmla="*/ 96922 h 705526"/>
                <a:gd name="connsiteX37" fmla="*/ 114930 w 705532"/>
                <a:gd name="connsiteY37" fmla="*/ 94836 h 705526"/>
                <a:gd name="connsiteX38" fmla="*/ 94842 w 705532"/>
                <a:gd name="connsiteY38" fmla="*/ 112787 h 705526"/>
                <a:gd name="connsiteX39" fmla="*/ 94842 w 705532"/>
                <a:gd name="connsiteY39" fmla="*/ 114924 h 705526"/>
                <a:gd name="connsiteX40" fmla="*/ 96928 w 705532"/>
                <a:gd name="connsiteY40" fmla="*/ 151995 h 705526"/>
                <a:gd name="connsiteX41" fmla="*/ 82764 w 705532"/>
                <a:gd name="connsiteY41" fmla="*/ 171483 h 705526"/>
                <a:gd name="connsiteX42" fmla="*/ 46864 w 705532"/>
                <a:gd name="connsiteY42" fmla="*/ 180951 h 705526"/>
                <a:gd name="connsiteX43" fmla="*/ 33305 w 705532"/>
                <a:gd name="connsiteY43" fmla="*/ 204231 h 705526"/>
                <a:gd name="connsiteX44" fmla="*/ 33967 w 705532"/>
                <a:gd name="connsiteY44" fmla="*/ 206269 h 705526"/>
                <a:gd name="connsiteX45" fmla="*/ 47407 w 705532"/>
                <a:gd name="connsiteY45" fmla="*/ 240882 h 705526"/>
                <a:gd name="connsiteX46" fmla="*/ 39959 w 705532"/>
                <a:gd name="connsiteY46" fmla="*/ 263790 h 705526"/>
                <a:gd name="connsiteX47" fmla="*/ 8745 w 705532"/>
                <a:gd name="connsiteY47" fmla="*/ 283888 h 705526"/>
                <a:gd name="connsiteX48" fmla="*/ 3031 w 705532"/>
                <a:gd name="connsiteY48" fmla="*/ 310216 h 705526"/>
                <a:gd name="connsiteX49" fmla="*/ 4297 w 705532"/>
                <a:gd name="connsiteY49" fmla="*/ 311958 h 705526"/>
                <a:gd name="connsiteX50" fmla="*/ 27776 w 705532"/>
                <a:gd name="connsiteY50" fmla="*/ 340714 h 705526"/>
                <a:gd name="connsiteX51" fmla="*/ 27776 w 705532"/>
                <a:gd name="connsiteY51" fmla="*/ 364812 h 705526"/>
                <a:gd name="connsiteX52" fmla="*/ 4297 w 705532"/>
                <a:gd name="connsiteY52" fmla="*/ 393568 h 705526"/>
                <a:gd name="connsiteX53" fmla="*/ 7003 w 705532"/>
                <a:gd name="connsiteY53" fmla="*/ 420372 h 705526"/>
                <a:gd name="connsiteX54" fmla="*/ 8745 w 705532"/>
                <a:gd name="connsiteY54" fmla="*/ 421638 h 705526"/>
                <a:gd name="connsiteX55" fmla="*/ 39959 w 705532"/>
                <a:gd name="connsiteY55" fmla="*/ 441736 h 705526"/>
                <a:gd name="connsiteX56" fmla="*/ 47407 w 705532"/>
                <a:gd name="connsiteY56" fmla="*/ 464644 h 705526"/>
                <a:gd name="connsiteX57" fmla="*/ 33967 w 705532"/>
                <a:gd name="connsiteY57" fmla="*/ 499258 h 705526"/>
                <a:gd name="connsiteX58" fmla="*/ 44827 w 705532"/>
                <a:gd name="connsiteY58" fmla="*/ 523913 h 705526"/>
                <a:gd name="connsiteX59" fmla="*/ 46864 w 705532"/>
                <a:gd name="connsiteY59" fmla="*/ 524575 h 705526"/>
                <a:gd name="connsiteX60" fmla="*/ 82764 w 705532"/>
                <a:gd name="connsiteY60" fmla="*/ 534043 h 705526"/>
                <a:gd name="connsiteX61" fmla="*/ 96928 w 705532"/>
                <a:gd name="connsiteY61" fmla="*/ 553531 h 705526"/>
                <a:gd name="connsiteX62" fmla="*/ 94842 w 705532"/>
                <a:gd name="connsiteY62" fmla="*/ 590602 h 705526"/>
                <a:gd name="connsiteX63" fmla="*/ 112793 w 705532"/>
                <a:gd name="connsiteY63" fmla="*/ 610691 h 705526"/>
                <a:gd name="connsiteX64" fmla="*/ 114930 w 705532"/>
                <a:gd name="connsiteY64" fmla="*/ 610691 h 705526"/>
                <a:gd name="connsiteX65" fmla="*/ 152001 w 705532"/>
                <a:gd name="connsiteY65" fmla="*/ 608605 h 705526"/>
                <a:gd name="connsiteX66" fmla="*/ 171489 w 705532"/>
                <a:gd name="connsiteY66" fmla="*/ 622768 h 705526"/>
                <a:gd name="connsiteX67" fmla="*/ 180957 w 705532"/>
                <a:gd name="connsiteY67" fmla="*/ 658668 h 705526"/>
                <a:gd name="connsiteX68" fmla="*/ 204237 w 705532"/>
                <a:gd name="connsiteY68" fmla="*/ 672227 h 705526"/>
                <a:gd name="connsiteX69" fmla="*/ 206275 w 705532"/>
                <a:gd name="connsiteY69" fmla="*/ 671565 h 705526"/>
                <a:gd name="connsiteX70" fmla="*/ 240889 w 705532"/>
                <a:gd name="connsiteY70" fmla="*/ 658125 h 705526"/>
                <a:gd name="connsiteX71" fmla="*/ 263796 w 705532"/>
                <a:gd name="connsiteY71" fmla="*/ 665574 h 705526"/>
                <a:gd name="connsiteX72" fmla="*/ 283894 w 705532"/>
                <a:gd name="connsiteY72" fmla="*/ 696787 h 705526"/>
                <a:gd name="connsiteX73" fmla="*/ 310224 w 705532"/>
                <a:gd name="connsiteY73" fmla="*/ 702491 h 705526"/>
                <a:gd name="connsiteX74" fmla="*/ 311964 w 705532"/>
                <a:gd name="connsiteY74" fmla="*/ 701226 h 705526"/>
                <a:gd name="connsiteX75" fmla="*/ 340720 w 705532"/>
                <a:gd name="connsiteY75" fmla="*/ 677756 h 705526"/>
                <a:gd name="connsiteX76" fmla="*/ 364818 w 705532"/>
                <a:gd name="connsiteY76" fmla="*/ 677756 h 705526"/>
                <a:gd name="connsiteX77" fmla="*/ 393574 w 705532"/>
                <a:gd name="connsiteY77" fmla="*/ 701226 h 705526"/>
                <a:gd name="connsiteX78" fmla="*/ 420380 w 705532"/>
                <a:gd name="connsiteY78" fmla="*/ 698527 h 705526"/>
                <a:gd name="connsiteX79" fmla="*/ 421644 w 705532"/>
                <a:gd name="connsiteY79" fmla="*/ 696787 h 705526"/>
                <a:gd name="connsiteX80" fmla="*/ 441742 w 705532"/>
                <a:gd name="connsiteY80" fmla="*/ 665574 h 705526"/>
                <a:gd name="connsiteX81" fmla="*/ 464650 w 705532"/>
                <a:gd name="connsiteY81" fmla="*/ 658125 h 705526"/>
                <a:gd name="connsiteX82" fmla="*/ 499264 w 705532"/>
                <a:gd name="connsiteY82" fmla="*/ 671565 h 705526"/>
                <a:gd name="connsiteX83" fmla="*/ 523919 w 705532"/>
                <a:gd name="connsiteY83" fmla="*/ 660705 h 705526"/>
                <a:gd name="connsiteX84" fmla="*/ 524581 w 705532"/>
                <a:gd name="connsiteY84" fmla="*/ 658668 h 705526"/>
                <a:gd name="connsiteX85" fmla="*/ 534049 w 705532"/>
                <a:gd name="connsiteY85" fmla="*/ 622768 h 705526"/>
                <a:gd name="connsiteX86" fmla="*/ 553537 w 705532"/>
                <a:gd name="connsiteY86" fmla="*/ 608605 h 705526"/>
                <a:gd name="connsiteX87" fmla="*/ 590608 w 705532"/>
                <a:gd name="connsiteY87" fmla="*/ 610691 h 705526"/>
                <a:gd name="connsiteX88" fmla="*/ 610697 w 705532"/>
                <a:gd name="connsiteY88" fmla="*/ 592739 h 705526"/>
                <a:gd name="connsiteX89" fmla="*/ 610697 w 705532"/>
                <a:gd name="connsiteY89" fmla="*/ 590602 h 705526"/>
                <a:gd name="connsiteX90" fmla="*/ 608611 w 705532"/>
                <a:gd name="connsiteY90" fmla="*/ 553531 h 705526"/>
                <a:gd name="connsiteX91" fmla="*/ 622774 w 705532"/>
                <a:gd name="connsiteY91" fmla="*/ 534043 h 705526"/>
                <a:gd name="connsiteX92" fmla="*/ 658674 w 705532"/>
                <a:gd name="connsiteY92" fmla="*/ 524575 h 705526"/>
                <a:gd name="connsiteX93" fmla="*/ 672233 w 705532"/>
                <a:gd name="connsiteY93" fmla="*/ 501295 h 705526"/>
                <a:gd name="connsiteX94" fmla="*/ 671571 w 705532"/>
                <a:gd name="connsiteY94" fmla="*/ 499258 h 705526"/>
                <a:gd name="connsiteX95" fmla="*/ 658131 w 705532"/>
                <a:gd name="connsiteY95" fmla="*/ 464644 h 705526"/>
                <a:gd name="connsiteX96" fmla="*/ 665580 w 705532"/>
                <a:gd name="connsiteY96" fmla="*/ 441736 h 705526"/>
                <a:gd name="connsiteX97" fmla="*/ 696793 w 705532"/>
                <a:gd name="connsiteY97" fmla="*/ 421638 h 705526"/>
                <a:gd name="connsiteX98" fmla="*/ 702497 w 705532"/>
                <a:gd name="connsiteY98" fmla="*/ 395308 h 705526"/>
                <a:gd name="connsiteX99" fmla="*/ 701232 w 705532"/>
                <a:gd name="connsiteY99" fmla="*/ 393568 h 705526"/>
                <a:gd name="connsiteX100" fmla="*/ 352769 w 705532"/>
                <a:gd name="connsiteY100" fmla="*/ 600413 h 705526"/>
                <a:gd name="connsiteX101" fmla="*/ 105119 w 705532"/>
                <a:gd name="connsiteY101" fmla="*/ 352763 h 705526"/>
                <a:gd name="connsiteX102" fmla="*/ 352769 w 705532"/>
                <a:gd name="connsiteY102" fmla="*/ 105113 h 705526"/>
                <a:gd name="connsiteX103" fmla="*/ 600419 w 705532"/>
                <a:gd name="connsiteY103" fmla="*/ 352763 h 705526"/>
                <a:gd name="connsiteX104" fmla="*/ 352769 w 705532"/>
                <a:gd name="connsiteY104" fmla="*/ 600413 h 70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05532" h="705526">
                  <a:moveTo>
                    <a:pt x="677762" y="364812"/>
                  </a:moveTo>
                  <a:cubicBezTo>
                    <a:pt x="672036" y="357800"/>
                    <a:pt x="672036" y="347726"/>
                    <a:pt x="677762" y="340714"/>
                  </a:cubicBezTo>
                  <a:lnTo>
                    <a:pt x="701232" y="311958"/>
                  </a:lnTo>
                  <a:cubicBezTo>
                    <a:pt x="707889" y="303810"/>
                    <a:pt x="706680" y="291810"/>
                    <a:pt x="698533" y="285153"/>
                  </a:cubicBezTo>
                  <a:cubicBezTo>
                    <a:pt x="697977" y="284698"/>
                    <a:pt x="697396" y="284276"/>
                    <a:pt x="696793" y="283888"/>
                  </a:cubicBezTo>
                  <a:lnTo>
                    <a:pt x="665580" y="263790"/>
                  </a:lnTo>
                  <a:cubicBezTo>
                    <a:pt x="657971" y="258892"/>
                    <a:pt x="654858" y="249318"/>
                    <a:pt x="658131" y="240882"/>
                  </a:cubicBezTo>
                  <a:lnTo>
                    <a:pt x="671571" y="206269"/>
                  </a:lnTo>
                  <a:cubicBezTo>
                    <a:pt x="675381" y="196462"/>
                    <a:pt x="670518" y="185423"/>
                    <a:pt x="660712" y="181613"/>
                  </a:cubicBezTo>
                  <a:cubicBezTo>
                    <a:pt x="660046" y="181355"/>
                    <a:pt x="659366" y="181133"/>
                    <a:pt x="658674" y="180951"/>
                  </a:cubicBezTo>
                  <a:lnTo>
                    <a:pt x="622774" y="171483"/>
                  </a:lnTo>
                  <a:cubicBezTo>
                    <a:pt x="614024" y="169176"/>
                    <a:pt x="608104" y="161031"/>
                    <a:pt x="608611" y="151995"/>
                  </a:cubicBezTo>
                  <a:lnTo>
                    <a:pt x="610697" y="114924"/>
                  </a:lnTo>
                  <a:cubicBezTo>
                    <a:pt x="611286" y="104420"/>
                    <a:pt x="603249" y="95425"/>
                    <a:pt x="592745" y="94836"/>
                  </a:cubicBezTo>
                  <a:cubicBezTo>
                    <a:pt x="592033" y="94796"/>
                    <a:pt x="591320" y="94796"/>
                    <a:pt x="590608" y="94836"/>
                  </a:cubicBezTo>
                  <a:lnTo>
                    <a:pt x="553537" y="96922"/>
                  </a:lnTo>
                  <a:cubicBezTo>
                    <a:pt x="544502" y="97428"/>
                    <a:pt x="536356" y="91508"/>
                    <a:pt x="534049" y="82758"/>
                  </a:cubicBezTo>
                  <a:lnTo>
                    <a:pt x="524581" y="46858"/>
                  </a:lnTo>
                  <a:cubicBezTo>
                    <a:pt x="521897" y="36685"/>
                    <a:pt x="511474" y="30615"/>
                    <a:pt x="501301" y="33299"/>
                  </a:cubicBezTo>
                  <a:cubicBezTo>
                    <a:pt x="500611" y="33481"/>
                    <a:pt x="499930" y="33702"/>
                    <a:pt x="499264" y="33961"/>
                  </a:cubicBezTo>
                  <a:lnTo>
                    <a:pt x="464650" y="47401"/>
                  </a:lnTo>
                  <a:cubicBezTo>
                    <a:pt x="456214" y="50674"/>
                    <a:pt x="446640" y="47560"/>
                    <a:pt x="441742" y="39953"/>
                  </a:cubicBezTo>
                  <a:lnTo>
                    <a:pt x="421644" y="8739"/>
                  </a:lnTo>
                  <a:cubicBezTo>
                    <a:pt x="415949" y="-107"/>
                    <a:pt x="404160" y="-2660"/>
                    <a:pt x="395315" y="3036"/>
                  </a:cubicBezTo>
                  <a:cubicBezTo>
                    <a:pt x="394711" y="3424"/>
                    <a:pt x="394130" y="3846"/>
                    <a:pt x="393574" y="4300"/>
                  </a:cubicBezTo>
                  <a:lnTo>
                    <a:pt x="364818" y="27770"/>
                  </a:lnTo>
                  <a:cubicBezTo>
                    <a:pt x="357806" y="33496"/>
                    <a:pt x="347732" y="33496"/>
                    <a:pt x="340720" y="27770"/>
                  </a:cubicBezTo>
                  <a:lnTo>
                    <a:pt x="311964" y="4300"/>
                  </a:lnTo>
                  <a:cubicBezTo>
                    <a:pt x="303816" y="-2357"/>
                    <a:pt x="291816" y="-1148"/>
                    <a:pt x="285159" y="6999"/>
                  </a:cubicBezTo>
                  <a:cubicBezTo>
                    <a:pt x="284705" y="7555"/>
                    <a:pt x="284283" y="8136"/>
                    <a:pt x="283894" y="8739"/>
                  </a:cubicBezTo>
                  <a:lnTo>
                    <a:pt x="263796" y="39953"/>
                  </a:lnTo>
                  <a:cubicBezTo>
                    <a:pt x="258898" y="47560"/>
                    <a:pt x="249324" y="50674"/>
                    <a:pt x="240889" y="47401"/>
                  </a:cubicBezTo>
                  <a:lnTo>
                    <a:pt x="206275" y="33961"/>
                  </a:lnTo>
                  <a:cubicBezTo>
                    <a:pt x="196468" y="30151"/>
                    <a:pt x="185429" y="35014"/>
                    <a:pt x="181619" y="44821"/>
                  </a:cubicBezTo>
                  <a:cubicBezTo>
                    <a:pt x="181361" y="45487"/>
                    <a:pt x="181139" y="46167"/>
                    <a:pt x="180957" y="46858"/>
                  </a:cubicBezTo>
                  <a:lnTo>
                    <a:pt x="171489" y="82758"/>
                  </a:lnTo>
                  <a:cubicBezTo>
                    <a:pt x="169182" y="91508"/>
                    <a:pt x="161037" y="97428"/>
                    <a:pt x="152001" y="96922"/>
                  </a:cubicBezTo>
                  <a:lnTo>
                    <a:pt x="114930" y="94836"/>
                  </a:lnTo>
                  <a:cubicBezTo>
                    <a:pt x="104426" y="94246"/>
                    <a:pt x="95431" y="102283"/>
                    <a:pt x="94842" y="112787"/>
                  </a:cubicBezTo>
                  <a:cubicBezTo>
                    <a:pt x="94802" y="113499"/>
                    <a:pt x="94802" y="114212"/>
                    <a:pt x="94842" y="114924"/>
                  </a:cubicBezTo>
                  <a:lnTo>
                    <a:pt x="96928" y="151995"/>
                  </a:lnTo>
                  <a:cubicBezTo>
                    <a:pt x="97434" y="161031"/>
                    <a:pt x="91515" y="169176"/>
                    <a:pt x="82764" y="171483"/>
                  </a:cubicBezTo>
                  <a:lnTo>
                    <a:pt x="46864" y="180951"/>
                  </a:lnTo>
                  <a:cubicBezTo>
                    <a:pt x="36692" y="183635"/>
                    <a:pt x="30621" y="194058"/>
                    <a:pt x="33305" y="204231"/>
                  </a:cubicBezTo>
                  <a:cubicBezTo>
                    <a:pt x="33487" y="204922"/>
                    <a:pt x="33708" y="205603"/>
                    <a:pt x="33967" y="206269"/>
                  </a:cubicBezTo>
                  <a:lnTo>
                    <a:pt x="47407" y="240882"/>
                  </a:lnTo>
                  <a:cubicBezTo>
                    <a:pt x="50680" y="249319"/>
                    <a:pt x="47566" y="258892"/>
                    <a:pt x="39959" y="263790"/>
                  </a:cubicBezTo>
                  <a:lnTo>
                    <a:pt x="8745" y="283888"/>
                  </a:lnTo>
                  <a:cubicBezTo>
                    <a:pt x="-103" y="289580"/>
                    <a:pt x="-2661" y="301368"/>
                    <a:pt x="3031" y="310216"/>
                  </a:cubicBezTo>
                  <a:cubicBezTo>
                    <a:pt x="3420" y="310820"/>
                    <a:pt x="3843" y="311402"/>
                    <a:pt x="4297" y="311958"/>
                  </a:cubicBezTo>
                  <a:lnTo>
                    <a:pt x="27776" y="340714"/>
                  </a:lnTo>
                  <a:cubicBezTo>
                    <a:pt x="33503" y="347726"/>
                    <a:pt x="33503" y="357800"/>
                    <a:pt x="27776" y="364812"/>
                  </a:cubicBezTo>
                  <a:lnTo>
                    <a:pt x="4297" y="393568"/>
                  </a:lnTo>
                  <a:cubicBezTo>
                    <a:pt x="-2358" y="401717"/>
                    <a:pt x="-1146" y="413718"/>
                    <a:pt x="7003" y="420372"/>
                  </a:cubicBezTo>
                  <a:cubicBezTo>
                    <a:pt x="7559" y="420827"/>
                    <a:pt x="8141" y="421250"/>
                    <a:pt x="8745" y="421638"/>
                  </a:cubicBezTo>
                  <a:lnTo>
                    <a:pt x="39959" y="441736"/>
                  </a:lnTo>
                  <a:cubicBezTo>
                    <a:pt x="47566" y="446634"/>
                    <a:pt x="50680" y="456208"/>
                    <a:pt x="47407" y="464644"/>
                  </a:cubicBezTo>
                  <a:lnTo>
                    <a:pt x="33967" y="499258"/>
                  </a:lnTo>
                  <a:cubicBezTo>
                    <a:pt x="30157" y="509064"/>
                    <a:pt x="35020" y="520103"/>
                    <a:pt x="44827" y="523913"/>
                  </a:cubicBezTo>
                  <a:cubicBezTo>
                    <a:pt x="45493" y="524171"/>
                    <a:pt x="46173" y="524393"/>
                    <a:pt x="46864" y="524575"/>
                  </a:cubicBezTo>
                  <a:lnTo>
                    <a:pt x="82764" y="534043"/>
                  </a:lnTo>
                  <a:cubicBezTo>
                    <a:pt x="91515" y="536350"/>
                    <a:pt x="97434" y="544496"/>
                    <a:pt x="96928" y="553531"/>
                  </a:cubicBezTo>
                  <a:lnTo>
                    <a:pt x="94842" y="590602"/>
                  </a:lnTo>
                  <a:cubicBezTo>
                    <a:pt x="94252" y="601106"/>
                    <a:pt x="102289" y="610101"/>
                    <a:pt x="112793" y="610691"/>
                  </a:cubicBezTo>
                  <a:cubicBezTo>
                    <a:pt x="113505" y="610731"/>
                    <a:pt x="114218" y="610731"/>
                    <a:pt x="114930" y="610691"/>
                  </a:cubicBezTo>
                  <a:lnTo>
                    <a:pt x="152001" y="608605"/>
                  </a:lnTo>
                  <a:cubicBezTo>
                    <a:pt x="161037" y="608098"/>
                    <a:pt x="169182" y="614018"/>
                    <a:pt x="171489" y="622768"/>
                  </a:cubicBezTo>
                  <a:lnTo>
                    <a:pt x="180957" y="658668"/>
                  </a:lnTo>
                  <a:cubicBezTo>
                    <a:pt x="183641" y="668841"/>
                    <a:pt x="194065" y="674911"/>
                    <a:pt x="204237" y="672227"/>
                  </a:cubicBezTo>
                  <a:cubicBezTo>
                    <a:pt x="204928" y="672045"/>
                    <a:pt x="205609" y="671824"/>
                    <a:pt x="206275" y="671565"/>
                  </a:cubicBezTo>
                  <a:lnTo>
                    <a:pt x="240889" y="658125"/>
                  </a:lnTo>
                  <a:cubicBezTo>
                    <a:pt x="249324" y="654852"/>
                    <a:pt x="258898" y="657966"/>
                    <a:pt x="263796" y="665574"/>
                  </a:cubicBezTo>
                  <a:lnTo>
                    <a:pt x="283894" y="696787"/>
                  </a:lnTo>
                  <a:cubicBezTo>
                    <a:pt x="289590" y="705633"/>
                    <a:pt x="301378" y="708187"/>
                    <a:pt x="310224" y="702491"/>
                  </a:cubicBezTo>
                  <a:cubicBezTo>
                    <a:pt x="310828" y="702102"/>
                    <a:pt x="311409" y="701680"/>
                    <a:pt x="311964" y="701226"/>
                  </a:cubicBezTo>
                  <a:lnTo>
                    <a:pt x="340720" y="677756"/>
                  </a:lnTo>
                  <a:cubicBezTo>
                    <a:pt x="347732" y="672030"/>
                    <a:pt x="357806" y="672030"/>
                    <a:pt x="364818" y="677756"/>
                  </a:cubicBezTo>
                  <a:lnTo>
                    <a:pt x="393574" y="701226"/>
                  </a:lnTo>
                  <a:cubicBezTo>
                    <a:pt x="401722" y="707883"/>
                    <a:pt x="413723" y="706674"/>
                    <a:pt x="420380" y="698527"/>
                  </a:cubicBezTo>
                  <a:cubicBezTo>
                    <a:pt x="420834" y="697971"/>
                    <a:pt x="421256" y="697390"/>
                    <a:pt x="421644" y="696787"/>
                  </a:cubicBezTo>
                  <a:lnTo>
                    <a:pt x="441742" y="665574"/>
                  </a:lnTo>
                  <a:cubicBezTo>
                    <a:pt x="446640" y="657966"/>
                    <a:pt x="456215" y="654852"/>
                    <a:pt x="464650" y="658125"/>
                  </a:cubicBezTo>
                  <a:lnTo>
                    <a:pt x="499264" y="671565"/>
                  </a:lnTo>
                  <a:cubicBezTo>
                    <a:pt x="509071" y="675375"/>
                    <a:pt x="520109" y="670512"/>
                    <a:pt x="523919" y="660705"/>
                  </a:cubicBezTo>
                  <a:cubicBezTo>
                    <a:pt x="524177" y="660040"/>
                    <a:pt x="524399" y="659359"/>
                    <a:pt x="524581" y="658668"/>
                  </a:cubicBezTo>
                  <a:lnTo>
                    <a:pt x="534049" y="622768"/>
                  </a:lnTo>
                  <a:cubicBezTo>
                    <a:pt x="536356" y="614018"/>
                    <a:pt x="544502" y="608098"/>
                    <a:pt x="553537" y="608605"/>
                  </a:cubicBezTo>
                  <a:lnTo>
                    <a:pt x="590608" y="610691"/>
                  </a:lnTo>
                  <a:cubicBezTo>
                    <a:pt x="601113" y="611280"/>
                    <a:pt x="610107" y="603243"/>
                    <a:pt x="610697" y="592739"/>
                  </a:cubicBezTo>
                  <a:cubicBezTo>
                    <a:pt x="610737" y="592027"/>
                    <a:pt x="610737" y="591314"/>
                    <a:pt x="610697" y="590602"/>
                  </a:cubicBezTo>
                  <a:lnTo>
                    <a:pt x="608611" y="553531"/>
                  </a:lnTo>
                  <a:cubicBezTo>
                    <a:pt x="608104" y="544496"/>
                    <a:pt x="614024" y="536350"/>
                    <a:pt x="622774" y="534043"/>
                  </a:cubicBezTo>
                  <a:lnTo>
                    <a:pt x="658674" y="524575"/>
                  </a:lnTo>
                  <a:cubicBezTo>
                    <a:pt x="668847" y="521891"/>
                    <a:pt x="674917" y="511468"/>
                    <a:pt x="672233" y="501295"/>
                  </a:cubicBezTo>
                  <a:cubicBezTo>
                    <a:pt x="672051" y="500604"/>
                    <a:pt x="671830" y="499923"/>
                    <a:pt x="671571" y="499258"/>
                  </a:cubicBezTo>
                  <a:lnTo>
                    <a:pt x="658131" y="464644"/>
                  </a:lnTo>
                  <a:cubicBezTo>
                    <a:pt x="654858" y="456207"/>
                    <a:pt x="657972" y="446634"/>
                    <a:pt x="665580" y="441736"/>
                  </a:cubicBezTo>
                  <a:lnTo>
                    <a:pt x="696793" y="421638"/>
                  </a:lnTo>
                  <a:cubicBezTo>
                    <a:pt x="705639" y="415942"/>
                    <a:pt x="708193" y="404154"/>
                    <a:pt x="702497" y="395308"/>
                  </a:cubicBezTo>
                  <a:cubicBezTo>
                    <a:pt x="702108" y="394704"/>
                    <a:pt x="701686" y="394123"/>
                    <a:pt x="701232" y="393568"/>
                  </a:cubicBezTo>
                  <a:close/>
                  <a:moveTo>
                    <a:pt x="352769" y="600413"/>
                  </a:moveTo>
                  <a:cubicBezTo>
                    <a:pt x="215996" y="600413"/>
                    <a:pt x="105119" y="489536"/>
                    <a:pt x="105119" y="352763"/>
                  </a:cubicBezTo>
                  <a:cubicBezTo>
                    <a:pt x="105119" y="215990"/>
                    <a:pt x="215996" y="105113"/>
                    <a:pt x="352769" y="105113"/>
                  </a:cubicBezTo>
                  <a:cubicBezTo>
                    <a:pt x="489542" y="105113"/>
                    <a:pt x="600419" y="215990"/>
                    <a:pt x="600419" y="352763"/>
                  </a:cubicBezTo>
                  <a:cubicBezTo>
                    <a:pt x="600267" y="489473"/>
                    <a:pt x="489480" y="600261"/>
                    <a:pt x="352769" y="600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CA18F0F3-641E-1359-9A29-27F422214FFD}"/>
                </a:ext>
              </a:extLst>
            </p:cNvPr>
            <p:cNvSpPr/>
            <p:nvPr/>
          </p:nvSpPr>
          <p:spPr>
            <a:xfrm>
              <a:off x="6655266" y="2588402"/>
              <a:ext cx="413984" cy="4139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</a:t>
              </a:r>
              <a:r>
                <a:rPr lang="en-GB" baseline="30000" dirty="0"/>
                <a:t>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68830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464</Words>
  <Application>Microsoft Office PowerPoint</Application>
  <PresentationFormat>Widescreen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Lithium for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62</cp:revision>
  <cp:lastPrinted>2024-02-29T18:50:23Z</cp:lastPrinted>
  <dcterms:created xsi:type="dcterms:W3CDTF">2022-06-30T09:48:17Z</dcterms:created>
  <dcterms:modified xsi:type="dcterms:W3CDTF">2024-07-25T08:49:35Z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