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9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summarises the evidence that this systematic review and meta-analysis found for the use of valproate in the treatment of acute mania in bipolar disorder in adults.</a:t>
            </a:r>
            <a:r>
              <a:rPr lang="en-GB" baseline="30000" dirty="0"/>
              <a:t>1</a:t>
            </a:r>
            <a:r>
              <a:rPr lang="en-GB" dirty="0"/>
              <a:t> The role of valproate was slightly less clear in adolescent patients, partly because of low-quality evidence.</a:t>
            </a:r>
            <a:r>
              <a:rPr lang="en-GB" baseline="30000" dirty="0"/>
              <a:t>1</a:t>
            </a:r>
            <a:r>
              <a:rPr lang="en-GB" dirty="0"/>
              <a:t> More work is therefore needed in this patient group.</a:t>
            </a:r>
            <a:r>
              <a:rPr lang="en-GB" baseline="30000" dirty="0"/>
              <a:t>1</a:t>
            </a:r>
            <a:r>
              <a:rPr lang="en-GB" dirty="0"/>
              <a:t> Moreover, because valproate is known to be teratogenic in pregnancy, the use of valproate should be avoided in women of childbearing age, unless </a:t>
            </a:r>
            <a:r>
              <a:rPr lang="en-US" dirty="0"/>
              <a:t>a pregnancy prevention programme is in place.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Jochim</a:t>
            </a:r>
            <a:r>
              <a:rPr lang="en-GB" dirty="0"/>
              <a:t> J, Rifkin-</a:t>
            </a:r>
            <a:r>
              <a:rPr lang="en-GB" dirty="0" err="1"/>
              <a:t>Zybutz</a:t>
            </a:r>
            <a:r>
              <a:rPr lang="en-GB" dirty="0"/>
              <a:t> RP, Geddes J, Cipriani A. Valproate for acute mania. Cochrane Database </a:t>
            </a:r>
            <a:r>
              <a:rPr lang="en-GB" dirty="0" err="1"/>
              <a:t>Syst</a:t>
            </a:r>
            <a:r>
              <a:rPr lang="en-GB" dirty="0"/>
              <a:t> Rev 2019; 10 (10): CD004052.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4046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Valproate for bipolar disorder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F96372D-E947-59CF-BD3E-F957441ACF5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6"/>
            <a:ext cx="9213849" cy="1640566"/>
          </a:xfrm>
        </p:spPr>
        <p:txBody>
          <a:bodyPr/>
          <a:lstStyle/>
          <a:p>
            <a:r>
              <a:rPr lang="en-GB" dirty="0"/>
              <a:t>This Cochrane review found 25 studies (including 3,252 people with BD) that compared valproate with either placebo or an alternative treatment in patients with BD and acute mania</a:t>
            </a:r>
          </a:p>
          <a:p>
            <a:r>
              <a:rPr lang="en-GB" dirty="0"/>
              <a:t>The meta-analysis found valproate to be an effective therapy in adult patients with mania: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A2D9BB-2BF4-80F8-1696-A83EB2A09B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Valproate can refer to valproate, valpromide, valproic acid and divalproex sodium; </a:t>
            </a:r>
            <a:br>
              <a:rPr lang="en-GB" dirty="0"/>
            </a:br>
            <a:r>
              <a:rPr lang="en-GB" dirty="0"/>
              <a:t>response rates shown here refer to response on manic symptoms, over different lengths of treatment</a:t>
            </a:r>
          </a:p>
          <a:p>
            <a:endParaRPr lang="en-GB" dirty="0"/>
          </a:p>
          <a:p>
            <a:r>
              <a:rPr lang="en-GB" dirty="0" err="1"/>
              <a:t>Jochim</a:t>
            </a:r>
            <a:r>
              <a:rPr lang="en-GB" dirty="0"/>
              <a:t> et al. Cochrane Database </a:t>
            </a:r>
            <a:r>
              <a:rPr lang="en-GB" dirty="0" err="1"/>
              <a:t>Syst</a:t>
            </a:r>
            <a:r>
              <a:rPr lang="en-GB" dirty="0"/>
              <a:t> Rev 2019;10(10):CD004052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F128705-B835-F988-E87C-CE87CF73D739}"/>
              </a:ext>
            </a:extLst>
          </p:cNvPr>
          <p:cNvGrpSpPr/>
          <p:nvPr/>
        </p:nvGrpSpPr>
        <p:grpSpPr>
          <a:xfrm>
            <a:off x="929754" y="2469432"/>
            <a:ext cx="8039456" cy="3091156"/>
            <a:chOff x="2181936" y="2423440"/>
            <a:chExt cx="8039456" cy="309115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DE41A44-8C2F-0E59-6D3E-06C00996A8F4}"/>
                </a:ext>
              </a:extLst>
            </p:cNvPr>
            <p:cNvGrpSpPr/>
            <p:nvPr/>
          </p:nvGrpSpPr>
          <p:grpSpPr>
            <a:xfrm>
              <a:off x="2880619" y="3146065"/>
              <a:ext cx="6105331" cy="923282"/>
              <a:chOff x="979714" y="2874830"/>
              <a:chExt cx="6105331" cy="92328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2B3E0D2-322B-55C4-4F88-59848B10795B}"/>
                  </a:ext>
                </a:extLst>
              </p:cNvPr>
              <p:cNvSpPr txBox="1"/>
              <p:nvPr/>
            </p:nvSpPr>
            <p:spPr>
              <a:xfrm>
                <a:off x="1595533" y="2970552"/>
                <a:ext cx="51674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Compared with carbamazepine, adult patients treated with valproate had a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60DC9CC-EE98-9AAA-6CED-0FE23ED2DB8F}"/>
                  </a:ext>
                </a:extLst>
              </p:cNvPr>
              <p:cNvSpPr txBox="1"/>
              <p:nvPr/>
            </p:nvSpPr>
            <p:spPr>
              <a:xfrm>
                <a:off x="2018523" y="3191338"/>
                <a:ext cx="506652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b="1" dirty="0"/>
                  <a:t>2.4x </a:t>
                </a:r>
                <a:r>
                  <a:rPr lang="en-US" sz="1600" b="1" dirty="0"/>
                  <a:t>greater chance of response </a:t>
                </a:r>
              </a:p>
            </p:txBody>
          </p:sp>
          <p:pic>
            <p:nvPicPr>
              <p:cNvPr id="16" name="Graphic 15" descr="Medicine with solid fill">
                <a:extLst>
                  <a:ext uri="{FF2B5EF4-FFF2-40B4-BE49-F238E27FC236}">
                    <a16:creationId xmlns:a16="http://schemas.microsoft.com/office/drawing/2014/main" id="{94F01528-C389-C4A4-7DC9-3C6CE6ACA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9714" y="2874830"/>
                <a:ext cx="923282" cy="923282"/>
              </a:xfrm>
              <a:prstGeom prst="rect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CA447BC-6E22-99C1-970A-6799D204A4D3}"/>
                </a:ext>
              </a:extLst>
            </p:cNvPr>
            <p:cNvGrpSpPr/>
            <p:nvPr/>
          </p:nvGrpSpPr>
          <p:grpSpPr>
            <a:xfrm>
              <a:off x="2181936" y="2423440"/>
              <a:ext cx="6105331" cy="923282"/>
              <a:chOff x="979714" y="1890635"/>
              <a:chExt cx="6105331" cy="923282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E87DFC-3B1D-9E5A-0BD9-1109E2F4B7FF}"/>
                  </a:ext>
                </a:extLst>
              </p:cNvPr>
              <p:cNvSpPr txBox="1"/>
              <p:nvPr/>
            </p:nvSpPr>
            <p:spPr>
              <a:xfrm>
                <a:off x="1595534" y="2020055"/>
                <a:ext cx="45160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Compared with placebo, adult patients treated with valproate had a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EE6AE-1826-B986-336C-B2E39A9D0F2E}"/>
                  </a:ext>
                </a:extLst>
              </p:cNvPr>
              <p:cNvSpPr txBox="1"/>
              <p:nvPr/>
            </p:nvSpPr>
            <p:spPr>
              <a:xfrm>
                <a:off x="2018523" y="2242726"/>
                <a:ext cx="506652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b="1" dirty="0"/>
                  <a:t>1.5x </a:t>
                </a:r>
                <a:r>
                  <a:rPr lang="en-US" sz="1600" b="1" dirty="0"/>
                  <a:t>greater chance of response </a:t>
                </a:r>
              </a:p>
            </p:txBody>
          </p:sp>
          <p:pic>
            <p:nvPicPr>
              <p:cNvPr id="17" name="Graphic 16" descr="Medicine with solid fill">
                <a:extLst>
                  <a:ext uri="{FF2B5EF4-FFF2-40B4-BE49-F238E27FC236}">
                    <a16:creationId xmlns:a16="http://schemas.microsoft.com/office/drawing/2014/main" id="{B3D9FE61-3A5F-5E92-0E2F-244D8CE70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9714" y="1890635"/>
                <a:ext cx="923282" cy="923282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C93A866-77B0-8DBD-1BED-CE6D13CBD7A7}"/>
                </a:ext>
              </a:extLst>
            </p:cNvPr>
            <p:cNvGrpSpPr/>
            <p:nvPr/>
          </p:nvGrpSpPr>
          <p:grpSpPr>
            <a:xfrm>
              <a:off x="3579302" y="3868690"/>
              <a:ext cx="6105331" cy="923282"/>
              <a:chOff x="979714" y="4833682"/>
              <a:chExt cx="6105331" cy="92328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3AB7346-A201-B38A-329C-0A929DD31959}"/>
                  </a:ext>
                </a:extLst>
              </p:cNvPr>
              <p:cNvSpPr txBox="1"/>
              <p:nvPr/>
            </p:nvSpPr>
            <p:spPr>
              <a:xfrm>
                <a:off x="1595534" y="4929404"/>
                <a:ext cx="48688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Compared with haloperidol, adult patients treated with valproate had a 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E74EE41-D75C-FF01-143B-081DAE99E763}"/>
                  </a:ext>
                </a:extLst>
              </p:cNvPr>
              <p:cNvSpPr txBox="1"/>
              <p:nvPr/>
            </p:nvSpPr>
            <p:spPr>
              <a:xfrm>
                <a:off x="2018523" y="5150190"/>
                <a:ext cx="506652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b="1" dirty="0"/>
                  <a:t>1.8x </a:t>
                </a:r>
                <a:r>
                  <a:rPr lang="en-US" sz="1600" b="1" dirty="0"/>
                  <a:t>greater chance of response </a:t>
                </a:r>
              </a:p>
            </p:txBody>
          </p:sp>
          <p:pic>
            <p:nvPicPr>
              <p:cNvPr id="23" name="Graphic 22" descr="Medicine with solid fill">
                <a:extLst>
                  <a:ext uri="{FF2B5EF4-FFF2-40B4-BE49-F238E27FC236}">
                    <a16:creationId xmlns:a16="http://schemas.microsoft.com/office/drawing/2014/main" id="{0A5215D2-5466-E192-E12E-20DBC24383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9714" y="4833682"/>
                <a:ext cx="923282" cy="923282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FFA81C9-826F-F13E-F875-1F9B3757C6C1}"/>
                </a:ext>
              </a:extLst>
            </p:cNvPr>
            <p:cNvGrpSpPr/>
            <p:nvPr/>
          </p:nvGrpSpPr>
          <p:grpSpPr>
            <a:xfrm>
              <a:off x="4277986" y="4591314"/>
              <a:ext cx="5943406" cy="923282"/>
              <a:chOff x="7483149" y="2157050"/>
              <a:chExt cx="5943406" cy="92328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8119009-FDE3-4FA0-3830-F031284A5F6D}"/>
                  </a:ext>
                </a:extLst>
              </p:cNvPr>
              <p:cNvSpPr txBox="1"/>
              <p:nvPr/>
            </p:nvSpPr>
            <p:spPr>
              <a:xfrm>
                <a:off x="8098970" y="2252772"/>
                <a:ext cx="44133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Compared with lithium, adult patients treated with valproate had a 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F09DE2E-F74C-1FAF-034F-E3A4B5F9A484}"/>
                  </a:ext>
                </a:extLst>
              </p:cNvPr>
              <p:cNvSpPr txBox="1"/>
              <p:nvPr/>
            </p:nvSpPr>
            <p:spPr>
              <a:xfrm>
                <a:off x="8360033" y="2473558"/>
                <a:ext cx="506652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b="1" dirty="0"/>
                  <a:t>0.8x </a:t>
                </a:r>
                <a:r>
                  <a:rPr lang="en-US" sz="1600" b="1" i="1" dirty="0"/>
                  <a:t>lower </a:t>
                </a:r>
                <a:r>
                  <a:rPr lang="en-US" sz="1600" b="1" dirty="0"/>
                  <a:t>chance of response </a:t>
                </a:r>
              </a:p>
            </p:txBody>
          </p:sp>
          <p:pic>
            <p:nvPicPr>
              <p:cNvPr id="26" name="Graphic 25" descr="Medicine with solid fill">
                <a:extLst>
                  <a:ext uri="{FF2B5EF4-FFF2-40B4-BE49-F238E27FC236}">
                    <a16:creationId xmlns:a16="http://schemas.microsoft.com/office/drawing/2014/main" id="{FA6DB928-6B77-C7D1-A671-B3B5F6B6CC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483149" y="2157050"/>
                <a:ext cx="923282" cy="923282"/>
              </a:xfrm>
              <a:prstGeom prst="rect">
                <a:avLst/>
              </a:prstGeom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78D15BC-9EB7-2CD4-936B-53981B0BE810}"/>
              </a:ext>
            </a:extLst>
          </p:cNvPr>
          <p:cNvSpPr txBox="1"/>
          <p:nvPr/>
        </p:nvSpPr>
        <p:spPr>
          <a:xfrm>
            <a:off x="9189325" y="2942046"/>
            <a:ext cx="2525914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However, since valproate can be teratogenic in pregnancy, valproate should be avoided in women of childbearing age, unless </a:t>
            </a:r>
            <a:r>
              <a:rPr lang="en-US" sz="1600" dirty="0"/>
              <a:t>a reliable pregnancy prevention programme is in place</a:t>
            </a:r>
          </a:p>
        </p:txBody>
      </p:sp>
    </p:spTree>
    <p:extLst>
      <p:ext uri="{BB962C8B-B14F-4D97-AF65-F5344CB8AC3E}">
        <p14:creationId xmlns:p14="http://schemas.microsoft.com/office/powerpoint/2010/main" val="9447242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320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Valproate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63</cp:revision>
  <cp:lastPrinted>2024-02-29T18:50:23Z</cp:lastPrinted>
  <dcterms:created xsi:type="dcterms:W3CDTF">2022-06-30T09:48:17Z</dcterms:created>
  <dcterms:modified xsi:type="dcterms:W3CDTF">2024-07-25T08:49:54Z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