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103"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0847" y="4778722"/>
            <a:ext cx="5455982" cy="4568478"/>
          </a:xfrm>
        </p:spPr>
        <p:txBody>
          <a:bodyPr/>
          <a:lstStyle/>
          <a:p>
            <a:r>
              <a:rPr lang="en-GB" dirty="0"/>
              <a:t>Unlike in the treatment of acute bipolar depression, where the evidence is less straightforward,</a:t>
            </a:r>
            <a:r>
              <a:rPr lang="en-GB" baseline="30000" dirty="0"/>
              <a:t>5,6</a:t>
            </a:r>
            <a:r>
              <a:rPr lang="en-GB" dirty="0"/>
              <a:t> there is good evidence in favour of the use of antipsychotics for the treatment of acute mania.</a:t>
            </a:r>
            <a:r>
              <a:rPr lang="en-GB" baseline="30000" dirty="0"/>
              <a:t>1-4</a:t>
            </a:r>
            <a:endParaRPr lang="en-GB" dirty="0"/>
          </a:p>
          <a:p>
            <a:endParaRPr lang="en-GB" dirty="0"/>
          </a:p>
          <a:p>
            <a:r>
              <a:rPr lang="en-GB" dirty="0"/>
              <a:t>References:</a:t>
            </a:r>
          </a:p>
          <a:p>
            <a:pPr marL="228600" indent="-228600">
              <a:buFont typeface="+mj-lt"/>
              <a:buAutoNum type="arabicPeriod"/>
            </a:pPr>
            <a:r>
              <a:rPr lang="en-GB" dirty="0"/>
              <a:t>NICE. Treatment summaries, Mania and hypomania. Available at: https://bnf.nice.org.uk/treatment-summaries/mania-and-hypomania. Accessed Apr 2024.</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a:t>Kishi T, Ikuta T, Matsuda Y, et al. Pharmacological treatment for bipolar mania: a systematic review and network meta-analysis of double-blind randomized controlled trials. Mol Psychiatry 2022; 27 (2): 1136–1144.</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GB" dirty="0" err="1"/>
              <a:t>Bahji</a:t>
            </a:r>
            <a:r>
              <a:rPr lang="en-GB" dirty="0"/>
              <a:t> A, </a:t>
            </a:r>
            <a:r>
              <a:rPr lang="en-GB" dirty="0" err="1"/>
              <a:t>Ermacora</a:t>
            </a:r>
            <a:r>
              <a:rPr lang="en-GB" dirty="0"/>
              <a:t> D, Stephenson C, et al. Comparative efficacy and tolerability of adjunctive pharmacotherapies for acute bipolar depression: a systematic review and network meta-analysis. Can J Psychiatry 2021; 66 (3): 274–288.</a:t>
            </a:r>
          </a:p>
          <a:p>
            <a:pPr marL="228600" indent="-228600">
              <a:buFont typeface="+mj-lt"/>
              <a:buAutoNum type="arabicPeriod"/>
            </a:pPr>
            <a:r>
              <a:rPr lang="en-GB" dirty="0" err="1"/>
              <a:t>Yildiz</a:t>
            </a:r>
            <a:r>
              <a:rPr lang="en-GB" dirty="0"/>
              <a:t> A, </a:t>
            </a:r>
            <a:r>
              <a:rPr lang="en-GB" dirty="0" err="1"/>
              <a:t>Siafis</a:t>
            </a:r>
            <a:r>
              <a:rPr lang="en-GB" dirty="0"/>
              <a:t> S, </a:t>
            </a:r>
            <a:r>
              <a:rPr lang="en-GB" dirty="0" err="1"/>
              <a:t>Mavridis</a:t>
            </a:r>
            <a:r>
              <a:rPr lang="en-GB" dirty="0"/>
              <a:t> D, et al. Comparative efficacy and tolerability of pharmacological interventions for acute bipolar depression in adults: a systematic review and network meta-analysis. Lancet Psychiatry 2023; 10 (9): 693–705.</a:t>
            </a:r>
          </a:p>
          <a:p>
            <a:pPr marL="171450" indent="-171450">
              <a:buFont typeface="Arial" panose="020B0604020202020204" pitchFamily="34" charset="0"/>
              <a:buChar char="•"/>
            </a:pPr>
            <a:endParaRPr lang="en-GB" dirty="0"/>
          </a:p>
        </p:txBody>
      </p:sp>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1907548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rrow: Notched Right 12">
            <a:extLst>
              <a:ext uri="{FF2B5EF4-FFF2-40B4-BE49-F238E27FC236}">
                <a16:creationId xmlns:a16="http://schemas.microsoft.com/office/drawing/2014/main" id="{B508C227-DBF5-80BA-1B40-1EC7DE7AF8B1}"/>
              </a:ext>
            </a:extLst>
          </p:cNvPr>
          <p:cNvSpPr/>
          <p:nvPr/>
        </p:nvSpPr>
        <p:spPr>
          <a:xfrm rot="16200000">
            <a:off x="4843702" y="3560524"/>
            <a:ext cx="4127025" cy="1349376"/>
          </a:xfrm>
          <a:prstGeom prst="notchedRightArrow">
            <a:avLst/>
          </a:prstGeom>
          <a:gradFill flip="none" rotWithShape="1">
            <a:gsLst>
              <a:gs pos="0">
                <a:schemeClr val="accent2">
                  <a:lumMod val="20000"/>
                  <a:lumOff val="80000"/>
                </a:schemeClr>
              </a:gs>
              <a:gs pos="49000">
                <a:schemeClr val="accent2">
                  <a:lumMod val="20000"/>
                  <a:lumOff val="80000"/>
                </a:schemeClr>
              </a:gs>
              <a:gs pos="83000">
                <a:schemeClr val="bg1"/>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2">
                    <a:lumMod val="50000"/>
                  </a:schemeClr>
                </a:solidFill>
              </a:rPr>
              <a:t>Increasing efficacy</a:t>
            </a:r>
          </a:p>
        </p:txBody>
      </p:sp>
      <p:sp>
        <p:nvSpPr>
          <p:cNvPr id="2" name="Text Placeholder 1">
            <a:extLst>
              <a:ext uri="{FF2B5EF4-FFF2-40B4-BE49-F238E27FC236}">
                <a16:creationId xmlns:a16="http://schemas.microsoft.com/office/drawing/2014/main" id="{0C4A3FB0-9F5C-9C26-447A-6F7C503D91A5}"/>
              </a:ext>
            </a:extLst>
          </p:cNvPr>
          <p:cNvSpPr>
            <a:spLocks noGrp="1"/>
          </p:cNvSpPr>
          <p:nvPr>
            <p:ph type="body" sz="quarter" idx="17"/>
          </p:nvPr>
        </p:nvSpPr>
        <p:spPr/>
        <p:txBody>
          <a:bodyPr/>
          <a:lstStyle/>
          <a:p>
            <a:r>
              <a:rPr lang="en-GB" dirty="0"/>
              <a:t>Bipolar disorder – Acute treatment</a:t>
            </a:r>
          </a:p>
        </p:txBody>
      </p:sp>
      <p:sp>
        <p:nvSpPr>
          <p:cNvPr id="3" name="Title 2">
            <a:extLst>
              <a:ext uri="{FF2B5EF4-FFF2-40B4-BE49-F238E27FC236}">
                <a16:creationId xmlns:a16="http://schemas.microsoft.com/office/drawing/2014/main" id="{DB25D113-BA94-8AD6-2D75-6C859160F614}"/>
              </a:ext>
            </a:extLst>
          </p:cNvPr>
          <p:cNvSpPr>
            <a:spLocks noGrp="1"/>
          </p:cNvSpPr>
          <p:nvPr>
            <p:ph type="title"/>
          </p:nvPr>
        </p:nvSpPr>
        <p:spPr/>
        <p:txBody>
          <a:bodyPr/>
          <a:lstStyle/>
          <a:p>
            <a:r>
              <a:rPr lang="en-GB" dirty="0"/>
              <a:t>Antipsychotics and bipolar mania</a:t>
            </a:r>
          </a:p>
        </p:txBody>
      </p:sp>
      <p:sp>
        <p:nvSpPr>
          <p:cNvPr id="9" name="Content Placeholder 8">
            <a:extLst>
              <a:ext uri="{FF2B5EF4-FFF2-40B4-BE49-F238E27FC236}">
                <a16:creationId xmlns:a16="http://schemas.microsoft.com/office/drawing/2014/main" id="{2F1CA984-C0D1-CC0F-E78A-459BD24D0E66}"/>
              </a:ext>
            </a:extLst>
          </p:cNvPr>
          <p:cNvSpPr>
            <a:spLocks noGrp="1"/>
          </p:cNvSpPr>
          <p:nvPr>
            <p:ph idx="20"/>
          </p:nvPr>
        </p:nvSpPr>
        <p:spPr/>
        <p:txBody>
          <a:bodyPr/>
          <a:lstStyle/>
          <a:p>
            <a:r>
              <a:rPr lang="en-US" dirty="0"/>
              <a:t>Antipsychotic drugs can be used in the treatment of acute episodes of mania or hypomania</a:t>
            </a:r>
            <a:r>
              <a:rPr lang="en-US" baseline="30000" dirty="0"/>
              <a:t>1</a:t>
            </a:r>
            <a:endParaRPr lang="en-US" dirty="0"/>
          </a:p>
          <a:p>
            <a:r>
              <a:rPr lang="en-GB" dirty="0"/>
              <a:t>Guidelines recommend the use of mood stabilizers and atypical antipsychotics, alone or in combination, as a </a:t>
            </a:r>
            <a:br>
              <a:rPr lang="en-GB" dirty="0"/>
            </a:br>
            <a:r>
              <a:rPr lang="en-GB" dirty="0"/>
              <a:t>first-line treatment of acute manic episodes</a:t>
            </a:r>
            <a:r>
              <a:rPr lang="en-GB" baseline="30000" dirty="0"/>
              <a:t>2</a:t>
            </a:r>
            <a:endParaRPr lang="en-GB" dirty="0"/>
          </a:p>
          <a:p>
            <a:r>
              <a:rPr lang="en-GB" dirty="0"/>
              <a:t>The antipsychotics </a:t>
            </a:r>
            <a:r>
              <a:rPr lang="it-IT" dirty="0"/>
              <a:t>aripiprazole, olanzapine, quetiapine, and risperidone have been shown to reduce manic symptoms and have a favourable tolerability profile compared with placebo</a:t>
            </a:r>
            <a:r>
              <a:rPr lang="it-IT" baseline="30000" dirty="0"/>
              <a:t>3</a:t>
            </a:r>
            <a:endParaRPr lang="it-IT" dirty="0"/>
          </a:p>
          <a:p>
            <a:r>
              <a:rPr lang="it-IT" dirty="0"/>
              <a:t>Acute agitation, which can accompany episodes of mania, can require specific intervention, including the use of rapid-acting intramuscular formulations of antipsychotics if the patient is unable or unwilling to take oral medication</a:t>
            </a:r>
            <a:r>
              <a:rPr lang="it-IT" baseline="30000" dirty="0"/>
              <a:t>4</a:t>
            </a:r>
            <a:endParaRPr lang="it-IT" dirty="0"/>
          </a:p>
        </p:txBody>
      </p:sp>
      <p:sp>
        <p:nvSpPr>
          <p:cNvPr id="10" name="Content Placeholder 9">
            <a:extLst>
              <a:ext uri="{FF2B5EF4-FFF2-40B4-BE49-F238E27FC236}">
                <a16:creationId xmlns:a16="http://schemas.microsoft.com/office/drawing/2014/main" id="{95D1722A-0CC3-053D-4E7F-9202D62FB25D}"/>
              </a:ext>
            </a:extLst>
          </p:cNvPr>
          <p:cNvSpPr>
            <a:spLocks noGrp="1"/>
          </p:cNvSpPr>
          <p:nvPr>
            <p:ph idx="21"/>
          </p:nvPr>
        </p:nvSpPr>
        <p:spPr>
          <a:xfrm>
            <a:off x="6232525" y="1416785"/>
            <a:ext cx="5419725" cy="4415215"/>
          </a:xfrm>
        </p:spPr>
        <p:txBody>
          <a:bodyPr/>
          <a:lstStyle/>
          <a:p>
            <a:pPr marL="0" indent="0" algn="ctr">
              <a:spcBef>
                <a:spcPts val="0"/>
              </a:spcBef>
              <a:buNone/>
            </a:pPr>
            <a:r>
              <a:rPr lang="en-GB" sz="1200" b="1" dirty="0"/>
              <a:t>Response of manic symptoms to treatment with </a:t>
            </a:r>
            <a:r>
              <a:rPr lang="en-GB" sz="1200" b="1" dirty="0">
                <a:solidFill>
                  <a:schemeClr val="accent2">
                    <a:lumMod val="75000"/>
                  </a:schemeClr>
                </a:solidFill>
              </a:rPr>
              <a:t>antipsychotics</a:t>
            </a:r>
            <a:r>
              <a:rPr lang="en-GB" sz="1200" b="1" dirty="0"/>
              <a:t>, </a:t>
            </a:r>
            <a:br>
              <a:rPr lang="en-GB" sz="1200" b="1" dirty="0"/>
            </a:br>
            <a:r>
              <a:rPr lang="en-GB" sz="1200" b="1" dirty="0"/>
              <a:t>compared with other agents including </a:t>
            </a:r>
            <a:r>
              <a:rPr lang="en-GB" sz="1200" b="1" dirty="0">
                <a:solidFill>
                  <a:schemeClr val="accent5">
                    <a:lumMod val="75000"/>
                  </a:schemeClr>
                </a:solidFill>
              </a:rPr>
              <a:t>valproate and lithium</a:t>
            </a:r>
            <a:r>
              <a:rPr lang="en-GB" sz="1200" b="1" baseline="30000" dirty="0"/>
              <a:t>3</a:t>
            </a:r>
          </a:p>
          <a:p>
            <a:pPr marL="0" indent="0" algn="ctr">
              <a:spcBef>
                <a:spcPts val="0"/>
              </a:spcBef>
              <a:buNone/>
            </a:pPr>
            <a:endParaRPr lang="en-GB" sz="1200" b="1" baseline="30000" dirty="0"/>
          </a:p>
          <a:p>
            <a:pPr marL="0" indent="0" algn="ctr">
              <a:spcBef>
                <a:spcPts val="0"/>
              </a:spcBef>
              <a:buNone/>
            </a:pPr>
            <a:r>
              <a:rPr lang="en-GB" sz="1200" b="1" dirty="0"/>
              <a:t>		(RR, 95% CI)</a:t>
            </a:r>
          </a:p>
          <a:p>
            <a:pPr marL="0" indent="0" algn="ctr" defTabSz="884238">
              <a:spcBef>
                <a:spcPts val="0"/>
              </a:spcBef>
              <a:buNone/>
            </a:pPr>
            <a:r>
              <a:rPr lang="en-GB" sz="1300" dirty="0">
                <a:solidFill>
                  <a:schemeClr val="accent1"/>
                </a:solidFill>
              </a:rPr>
              <a:t>Tamoxifen 		7.461 (1.876, 29.678)</a:t>
            </a:r>
          </a:p>
          <a:p>
            <a:pPr marL="0" indent="0" algn="ctr" defTabSz="917575">
              <a:spcBef>
                <a:spcPts val="0"/>
              </a:spcBef>
              <a:buNone/>
            </a:pPr>
            <a:r>
              <a:rPr lang="en-GB" sz="1300" b="1" dirty="0">
                <a:solidFill>
                  <a:schemeClr val="accent2">
                    <a:lumMod val="75000"/>
                  </a:schemeClr>
                </a:solidFill>
              </a:rPr>
              <a:t>Carbamazepine	1.902 (1.409, 2.567)</a:t>
            </a:r>
          </a:p>
          <a:p>
            <a:pPr marL="0" indent="0" algn="ctr">
              <a:spcBef>
                <a:spcPts val="0"/>
              </a:spcBef>
              <a:buNone/>
            </a:pPr>
            <a:r>
              <a:rPr lang="en-GB" sz="1300" b="1" dirty="0">
                <a:solidFill>
                  <a:schemeClr val="accent2">
                    <a:lumMod val="75000"/>
                  </a:schemeClr>
                </a:solidFill>
              </a:rPr>
              <a:t>Risperidone 	1.689 (1.411 , 2.021)</a:t>
            </a:r>
          </a:p>
          <a:p>
            <a:pPr marL="0" indent="0" algn="ctr">
              <a:spcBef>
                <a:spcPts val="0"/>
              </a:spcBef>
              <a:buNone/>
            </a:pPr>
            <a:r>
              <a:rPr lang="en-GB" sz="1300" b="1" dirty="0">
                <a:solidFill>
                  <a:schemeClr val="accent2">
                    <a:lumMod val="75000"/>
                  </a:schemeClr>
                </a:solidFill>
              </a:rPr>
              <a:t>Haloperidol 	1.642 (1.432, 1.883)</a:t>
            </a:r>
          </a:p>
          <a:p>
            <a:pPr marL="0" indent="0" algn="ctr">
              <a:spcBef>
                <a:spcPts val="0"/>
              </a:spcBef>
              <a:buNone/>
            </a:pPr>
            <a:r>
              <a:rPr lang="en-GB" sz="1300" b="1" dirty="0">
                <a:solidFill>
                  <a:schemeClr val="accent2">
                    <a:lumMod val="75000"/>
                  </a:schemeClr>
                </a:solidFill>
              </a:rPr>
              <a:t>Olanzapine 	1.588 (1.403, 1.797)</a:t>
            </a:r>
          </a:p>
          <a:p>
            <a:pPr marL="0" indent="0" algn="ctr">
              <a:spcBef>
                <a:spcPts val="0"/>
              </a:spcBef>
              <a:buNone/>
            </a:pPr>
            <a:r>
              <a:rPr lang="en-GB" sz="1300" b="1" dirty="0">
                <a:solidFill>
                  <a:schemeClr val="accent2">
                    <a:lumMod val="75000"/>
                  </a:schemeClr>
                </a:solidFill>
              </a:rPr>
              <a:t>Cariprazine 	1.558 (1.262, 1.924)</a:t>
            </a:r>
          </a:p>
          <a:p>
            <a:pPr marL="0" indent="0" algn="ctr">
              <a:spcBef>
                <a:spcPts val="0"/>
              </a:spcBef>
              <a:buNone/>
            </a:pPr>
            <a:r>
              <a:rPr lang="en-GB" sz="1300" b="1" dirty="0">
                <a:solidFill>
                  <a:schemeClr val="accent2">
                    <a:lumMod val="75000"/>
                  </a:schemeClr>
                </a:solidFill>
              </a:rPr>
              <a:t>Quetiapine 		1.552 (1.316, 1.830)</a:t>
            </a:r>
          </a:p>
          <a:p>
            <a:pPr marL="0" indent="0" algn="ctr">
              <a:spcBef>
                <a:spcPts val="0"/>
              </a:spcBef>
              <a:buNone/>
            </a:pPr>
            <a:r>
              <a:rPr lang="en-GB" sz="1300" b="1" dirty="0">
                <a:solidFill>
                  <a:schemeClr val="accent2">
                    <a:lumMod val="75000"/>
                  </a:schemeClr>
                </a:solidFill>
              </a:rPr>
              <a:t>Aripiprazole 	1.529 (1.327, 1.762</a:t>
            </a:r>
            <a:r>
              <a:rPr lang="en-GB" sz="1300" dirty="0">
                <a:solidFill>
                  <a:schemeClr val="accent2">
                    <a:lumMod val="75000"/>
                  </a:schemeClr>
                </a:solidFill>
              </a:rPr>
              <a:t>)</a:t>
            </a:r>
          </a:p>
          <a:p>
            <a:pPr marL="0" indent="0" algn="ctr">
              <a:spcBef>
                <a:spcPts val="0"/>
              </a:spcBef>
              <a:buNone/>
            </a:pPr>
            <a:r>
              <a:rPr lang="en-GB" sz="1300" b="1" dirty="0">
                <a:solidFill>
                  <a:schemeClr val="accent5">
                    <a:lumMod val="75000"/>
                  </a:schemeClr>
                </a:solidFill>
              </a:rPr>
              <a:t>Valproate 		1.424 (1.188, 1.707)</a:t>
            </a:r>
          </a:p>
          <a:p>
            <a:pPr marL="0" indent="0" algn="ctr">
              <a:spcBef>
                <a:spcPts val="0"/>
              </a:spcBef>
              <a:buNone/>
            </a:pPr>
            <a:r>
              <a:rPr lang="en-GB" sz="1300" b="1" dirty="0">
                <a:solidFill>
                  <a:schemeClr val="accent5">
                    <a:lumMod val="75000"/>
                  </a:schemeClr>
                </a:solidFill>
              </a:rPr>
              <a:t>Lithium 		1.451 (1.275, 1.652)</a:t>
            </a:r>
          </a:p>
          <a:p>
            <a:pPr marL="0" indent="0" algn="ctr">
              <a:spcBef>
                <a:spcPts val="0"/>
              </a:spcBef>
              <a:buNone/>
            </a:pPr>
            <a:r>
              <a:rPr lang="en-GB" sz="1300" b="1" dirty="0">
                <a:solidFill>
                  <a:schemeClr val="accent2">
                    <a:lumMod val="75000"/>
                  </a:schemeClr>
                </a:solidFill>
              </a:rPr>
              <a:t>Paliperidone 	1.393 (1.102, 1.761)</a:t>
            </a:r>
          </a:p>
          <a:p>
            <a:pPr marL="0" indent="0" algn="ctr">
              <a:spcBef>
                <a:spcPts val="0"/>
              </a:spcBef>
              <a:buNone/>
            </a:pPr>
            <a:r>
              <a:rPr lang="en-GB" sz="1300" b="1" dirty="0">
                <a:solidFill>
                  <a:schemeClr val="accent2">
                    <a:lumMod val="75000"/>
                  </a:schemeClr>
                </a:solidFill>
              </a:rPr>
              <a:t>Ziprasidone 	1.351 (1.061, 1.721)</a:t>
            </a:r>
          </a:p>
          <a:p>
            <a:pPr marL="0" indent="0" algn="ctr">
              <a:spcBef>
                <a:spcPts val="0"/>
              </a:spcBef>
              <a:buNone/>
            </a:pPr>
            <a:r>
              <a:rPr lang="en-GB" sz="1300" dirty="0">
                <a:solidFill>
                  <a:schemeClr val="accent1"/>
                </a:solidFill>
              </a:rPr>
              <a:t>Verapamil 		1.324 (0.249, 7.023)</a:t>
            </a:r>
          </a:p>
          <a:p>
            <a:pPr marL="0" indent="0" algn="ctr">
              <a:spcBef>
                <a:spcPts val="0"/>
              </a:spcBef>
              <a:buNone/>
            </a:pPr>
            <a:r>
              <a:rPr lang="en-GB" sz="1300" b="1" dirty="0">
                <a:solidFill>
                  <a:schemeClr val="accent2">
                    <a:lumMod val="75000"/>
                  </a:schemeClr>
                </a:solidFill>
              </a:rPr>
              <a:t>Asenapine 		1.281 (1.049, 1.563)</a:t>
            </a:r>
          </a:p>
          <a:p>
            <a:pPr marL="0" indent="0" algn="ctr">
              <a:spcBef>
                <a:spcPts val="0"/>
              </a:spcBef>
              <a:buNone/>
            </a:pPr>
            <a:r>
              <a:rPr lang="en-GB" sz="1300" dirty="0">
                <a:solidFill>
                  <a:schemeClr val="accent1"/>
                </a:solidFill>
              </a:rPr>
              <a:t>Lamotrigine 		1.259 (0.986, 1.608)</a:t>
            </a:r>
          </a:p>
          <a:p>
            <a:pPr marL="0" indent="0" algn="ctr">
              <a:spcBef>
                <a:spcPts val="0"/>
              </a:spcBef>
              <a:buNone/>
            </a:pPr>
            <a:r>
              <a:rPr lang="en-GB" sz="1300" dirty="0" err="1">
                <a:solidFill>
                  <a:schemeClr val="accent1"/>
                </a:solidFill>
              </a:rPr>
              <a:t>Eslicarbazepine</a:t>
            </a:r>
            <a:r>
              <a:rPr lang="en-GB" sz="1300" dirty="0">
                <a:solidFill>
                  <a:schemeClr val="accent1"/>
                </a:solidFill>
              </a:rPr>
              <a:t> 	1.013 (0.763, 1.345)</a:t>
            </a:r>
          </a:p>
          <a:p>
            <a:pPr marL="0" indent="0" algn="ctr">
              <a:spcBef>
                <a:spcPts val="0"/>
              </a:spcBef>
              <a:buNone/>
            </a:pPr>
            <a:r>
              <a:rPr lang="en-GB" sz="1300" dirty="0">
                <a:solidFill>
                  <a:schemeClr val="accent1"/>
                </a:solidFill>
              </a:rPr>
              <a:t>Oxcarbazepine 	1.266 (0.865, 1.853)</a:t>
            </a:r>
          </a:p>
          <a:p>
            <a:pPr marL="0" indent="0" algn="ctr">
              <a:spcBef>
                <a:spcPts val="0"/>
              </a:spcBef>
              <a:buNone/>
            </a:pPr>
            <a:r>
              <a:rPr lang="en-GB" sz="1300" dirty="0" err="1">
                <a:solidFill>
                  <a:schemeClr val="accent1"/>
                </a:solidFill>
              </a:rPr>
              <a:t>Licarbazepine</a:t>
            </a:r>
            <a:r>
              <a:rPr lang="en-GB" sz="1300" dirty="0">
                <a:solidFill>
                  <a:schemeClr val="accent1"/>
                </a:solidFill>
              </a:rPr>
              <a:t> 	1.019 (0.706, 1.469)</a:t>
            </a:r>
          </a:p>
          <a:p>
            <a:pPr marL="0" indent="0" algn="ctr">
              <a:spcBef>
                <a:spcPts val="0"/>
              </a:spcBef>
              <a:buNone/>
            </a:pPr>
            <a:r>
              <a:rPr lang="en-GB" sz="1300" dirty="0" err="1">
                <a:solidFill>
                  <a:schemeClr val="accent1"/>
                </a:solidFill>
              </a:rPr>
              <a:t>Endoxifen</a:t>
            </a:r>
            <a:r>
              <a:rPr lang="en-GB" sz="1300" dirty="0">
                <a:solidFill>
                  <a:schemeClr val="accent1"/>
                </a:solidFill>
              </a:rPr>
              <a:t> 		1.082 (0.710, 1.648)</a:t>
            </a:r>
          </a:p>
          <a:p>
            <a:pPr marL="0" indent="0" algn="ctr">
              <a:spcBef>
                <a:spcPts val="0"/>
              </a:spcBef>
              <a:buNone/>
            </a:pPr>
            <a:r>
              <a:rPr lang="en-GB" sz="1300" dirty="0">
                <a:solidFill>
                  <a:schemeClr val="accent1"/>
                </a:solidFill>
              </a:rPr>
              <a:t>Topiramate 		0.914 (0.736, 1.135)</a:t>
            </a:r>
          </a:p>
        </p:txBody>
      </p:sp>
      <p:sp>
        <p:nvSpPr>
          <p:cNvPr id="8" name="Text Placeholder 7">
            <a:extLst>
              <a:ext uri="{FF2B5EF4-FFF2-40B4-BE49-F238E27FC236}">
                <a16:creationId xmlns:a16="http://schemas.microsoft.com/office/drawing/2014/main" id="{E8BDCEE4-B9E5-3474-7C08-ED76AEF57FA4}"/>
              </a:ext>
            </a:extLst>
          </p:cNvPr>
          <p:cNvSpPr>
            <a:spLocks noGrp="1"/>
          </p:cNvSpPr>
          <p:nvPr>
            <p:ph type="body" sz="quarter" idx="18"/>
          </p:nvPr>
        </p:nvSpPr>
        <p:spPr/>
        <p:txBody>
          <a:bodyPr/>
          <a:lstStyle/>
          <a:p>
            <a:r>
              <a:rPr lang="en-GB" dirty="0"/>
              <a:t>BD=bipolar disorder; CI=confidence interval; RR=risk ratio</a:t>
            </a:r>
          </a:p>
          <a:p>
            <a:endParaRPr lang="en-GB" dirty="0"/>
          </a:p>
          <a:p>
            <a:r>
              <a:rPr lang="en-GB" dirty="0"/>
              <a:t>1. NICE. Treatment summaries, Mania and hypomania. Available at: https://bnf.nice.org.uk/treatment-summaries/mania-and-hypomania. Accessed Apr 2024; </a:t>
            </a:r>
          </a:p>
          <a:p>
            <a:r>
              <a:rPr lang="en-GB" dirty="0"/>
              <a:t>2. Nierenberg et al. JAMA 2023;330(14):1370–1380; 3. Kishi et al. Mol Psychiatry 2022;27(2):1136–1144; 4. Yatham et al. Bipolar </a:t>
            </a:r>
            <a:r>
              <a:rPr lang="en-GB" dirty="0" err="1"/>
              <a:t>Disord</a:t>
            </a:r>
            <a:r>
              <a:rPr lang="en-GB" dirty="0"/>
              <a:t> 2018;20(2):97–170</a:t>
            </a:r>
          </a:p>
        </p:txBody>
      </p:sp>
      <p:sp>
        <p:nvSpPr>
          <p:cNvPr id="6" name="TextBox 5">
            <a:extLst>
              <a:ext uri="{FF2B5EF4-FFF2-40B4-BE49-F238E27FC236}">
                <a16:creationId xmlns:a16="http://schemas.microsoft.com/office/drawing/2014/main" id="{B8F45B6D-153A-81F6-2558-77289F11B59B}"/>
              </a:ext>
            </a:extLst>
          </p:cNvPr>
          <p:cNvSpPr txBox="1"/>
          <p:nvPr/>
        </p:nvSpPr>
        <p:spPr>
          <a:xfrm>
            <a:off x="539749" y="5535783"/>
            <a:ext cx="5233986" cy="507831"/>
          </a:xfrm>
          <a:prstGeom prst="rect">
            <a:avLst/>
          </a:prstGeom>
          <a:noFill/>
        </p:spPr>
        <p:txBody>
          <a:bodyPr wrap="square">
            <a:spAutoFit/>
          </a:bodyPr>
          <a:lstStyle/>
          <a:p>
            <a:r>
              <a:rPr lang="en-GB" sz="900" dirty="0"/>
              <a:t>The figure is from ‘Pharmacological treatment for bipolar mania: a systematic review and network meta-analysis of double-blind randomized controlled trials’ by Kishi et al, used under CC-BY 4.0. This work is licensed under Creative Commons license CC-BY-SA by The Lundbeck Foundation.</a:t>
            </a:r>
          </a:p>
        </p:txBody>
      </p:sp>
    </p:spTree>
    <p:extLst>
      <p:ext uri="{BB962C8B-B14F-4D97-AF65-F5344CB8AC3E}">
        <p14:creationId xmlns:p14="http://schemas.microsoft.com/office/powerpoint/2010/main" val="400195517"/>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495</TotalTime>
  <Words>712</Words>
  <Application>Microsoft Office PowerPoint</Application>
  <PresentationFormat>Widescreen</PresentationFormat>
  <Paragraphs>45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Antipsychotics and bipolar mania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64</cp:revision>
  <cp:lastPrinted>2024-02-29T18:50:23Z</cp:lastPrinted>
  <dcterms:created xsi:type="dcterms:W3CDTF">2022-06-30T09:48:17Z</dcterms:created>
  <dcterms:modified xsi:type="dcterms:W3CDTF">2024-07-25T08:50:16Z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