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80"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652876"/>
          </a:xfrm>
        </p:spPr>
        <p:txBody>
          <a:bodyPr/>
          <a:lstStyle/>
          <a:p>
            <a:r>
              <a:rPr lang="en-GB" dirty="0"/>
              <a:t>The use of antidepressant medication in people with bipolar disorder has been a source of controversy.</a:t>
            </a:r>
            <a:r>
              <a:rPr lang="en-GB" baseline="30000" dirty="0"/>
              <a:t>4</a:t>
            </a:r>
            <a:r>
              <a:rPr lang="en-GB" dirty="0"/>
              <a:t> Although widely used, there is poor evidence in favour of antidepressant therapy in bipolar disorder, with few well-designed good-quality studies forming an evidence base.</a:t>
            </a:r>
            <a:r>
              <a:rPr lang="en-GB" baseline="30000" dirty="0"/>
              <a:t>4</a:t>
            </a:r>
            <a:r>
              <a:rPr lang="en-GB" dirty="0"/>
              <a:t> This was acknowledged by a task force of the </a:t>
            </a:r>
            <a:r>
              <a:rPr lang="en-US" dirty="0"/>
              <a:t>International Society for Bipolar Disorders, which failed to make broad recommendations because of the lack of good evidence, although conceded that individual patients may benefit from the use of antidepressant therapy.</a:t>
            </a:r>
            <a:r>
              <a:rPr lang="en-US" baseline="30000" dirty="0"/>
              <a:t>4</a:t>
            </a:r>
            <a:endParaRPr lang="en-GB" dirty="0"/>
          </a:p>
          <a:p>
            <a:endParaRPr lang="en-GB" dirty="0"/>
          </a:p>
          <a:p>
            <a:r>
              <a:rPr lang="en-GB" dirty="0"/>
              <a:t>References:</a:t>
            </a:r>
          </a:p>
          <a:p>
            <a:pPr marL="228600" indent="-228600">
              <a:buFont typeface="+mj-lt"/>
              <a:buAutoNum type="arabicPeriod"/>
            </a:pPr>
            <a:r>
              <a:rPr lang="en-GB" dirty="0"/>
              <a:t>McGirr A, </a:t>
            </a:r>
            <a:r>
              <a:rPr lang="en-GB" dirty="0" err="1"/>
              <a:t>Vöhringer</a:t>
            </a:r>
            <a:r>
              <a:rPr lang="en-GB" dirty="0"/>
              <a:t> PA, </a:t>
            </a:r>
            <a:r>
              <a:rPr lang="en-GB" dirty="0" err="1"/>
              <a:t>Ghaemi</a:t>
            </a:r>
            <a:r>
              <a:rPr lang="en-GB" dirty="0"/>
              <a:t> SN, et al. Safety and efficacy of adjunctive second-generation antidepressant therapy with a mood stabiliser or an atypical antipsychotic in acute bipolar depression: a systematic review and meta-analysis of randomised placebo-controlled trials. Lancet Psychiatry 2016; 3 (12): 1138–1146.</a:t>
            </a:r>
          </a:p>
          <a:p>
            <a:pPr marL="228600" indent="-228600">
              <a:buFont typeface="+mj-lt"/>
              <a:buAutoNum type="arabicPeriod"/>
            </a:pPr>
            <a:r>
              <a:rPr lang="en-GB" dirty="0"/>
              <a:t>Hu Y, Zhang H, Wang H, et al. Adjunctive antidepressants for the acute treatment of bipolar depression: a systematic review and meta-analysis. Psychiatry Res 2022; 311: 114468.</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b="0" i="0" dirty="0" err="1">
                <a:solidFill>
                  <a:srgbClr val="212121"/>
                </a:solidFill>
                <a:effectLst/>
              </a:rPr>
              <a:t>Pacchiarotti</a:t>
            </a:r>
            <a:r>
              <a:rPr lang="en-GB" b="0" i="0" dirty="0">
                <a:solidFill>
                  <a:srgbClr val="212121"/>
                </a:solidFill>
                <a:effectLst/>
              </a:rPr>
              <a:t> I, Bond DJ, </a:t>
            </a:r>
            <a:r>
              <a:rPr lang="en-GB" b="0" i="0" dirty="0" err="1">
                <a:solidFill>
                  <a:srgbClr val="212121"/>
                </a:solidFill>
                <a:effectLst/>
              </a:rPr>
              <a:t>Baldessarini</a:t>
            </a:r>
            <a:r>
              <a:rPr lang="en-GB" b="0" i="0" dirty="0">
                <a:solidFill>
                  <a:srgbClr val="212121"/>
                </a:solidFill>
                <a:effectLst/>
              </a:rPr>
              <a:t> RJ, et al. The International Society for Bipolar Disorders (ISBD) task force report on antidepressant use in bipolar disorders. Am J Psychiatry 2013; 170 (11): 1249–1262.</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110741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1C609A4-5927-044D-546E-E8EB6CF11F0A}"/>
              </a:ext>
            </a:extLst>
          </p:cNvPr>
          <p:cNvSpPr>
            <a:spLocks noGrp="1"/>
          </p:cNvSpPr>
          <p:nvPr>
            <p:ph sz="half" idx="1"/>
          </p:nvPr>
        </p:nvSpPr>
        <p:spPr/>
        <p:txBody>
          <a:bodyPr/>
          <a:lstStyle/>
          <a:p>
            <a:pPr marL="0" indent="0">
              <a:buNone/>
            </a:pPr>
            <a:r>
              <a:rPr lang="en-GB" sz="1800" dirty="0"/>
              <a:t>Antidepressant therapy, combined with a mood stabilizer or antipsychotic therapy, is associated with a </a:t>
            </a:r>
            <a:r>
              <a:rPr lang="en-US" sz="1800" dirty="0"/>
              <a:t>small statistically significant improvement in depressive symptoms compared with placebo, but this improvement is of unclear clinical relevance</a:t>
            </a:r>
            <a:r>
              <a:rPr lang="en-US" sz="1800" baseline="30000" dirty="0"/>
              <a:t>3</a:t>
            </a:r>
            <a:endParaRPr lang="en-GB" sz="1800" dirty="0"/>
          </a:p>
        </p:txBody>
      </p:sp>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Antidepressants and bipolar depression</a:t>
            </a:r>
          </a:p>
        </p:txBody>
      </p:sp>
      <p:sp>
        <p:nvSpPr>
          <p:cNvPr id="14" name="Content Placeholder 13">
            <a:extLst>
              <a:ext uri="{FF2B5EF4-FFF2-40B4-BE49-F238E27FC236}">
                <a16:creationId xmlns:a16="http://schemas.microsoft.com/office/drawing/2014/main" id="{B9DCB156-89D9-907C-028E-63A424878F99}"/>
              </a:ext>
            </a:extLst>
          </p:cNvPr>
          <p:cNvSpPr>
            <a:spLocks noGrp="1"/>
          </p:cNvSpPr>
          <p:nvPr>
            <p:ph idx="19"/>
          </p:nvPr>
        </p:nvSpPr>
        <p:spPr>
          <a:xfrm>
            <a:off x="539749" y="1416785"/>
            <a:ext cx="8266113" cy="4415215"/>
          </a:xfrm>
        </p:spPr>
        <p:txBody>
          <a:bodyPr/>
          <a:lstStyle/>
          <a:p>
            <a:pPr>
              <a:buClr>
                <a:schemeClr val="tx1"/>
              </a:buClr>
            </a:pPr>
            <a:r>
              <a:rPr lang="en-GB" sz="1800" dirty="0">
                <a:solidFill>
                  <a:schemeClr val="tx1"/>
                </a:solidFill>
              </a:rPr>
              <a:t>Meta-analyses of the use of antidepressants for bipolar depression in people with BD have found small but significant effects</a:t>
            </a:r>
            <a:r>
              <a:rPr lang="en-GB" sz="1800" baseline="30000" dirty="0">
                <a:solidFill>
                  <a:schemeClr val="tx1"/>
                </a:solidFill>
              </a:rPr>
              <a:t>1,2</a:t>
            </a:r>
            <a:endParaRPr lang="en-GB" sz="1800" dirty="0">
              <a:solidFill>
                <a:schemeClr val="tx1"/>
              </a:solidFill>
            </a:endParaRPr>
          </a:p>
          <a:p>
            <a:pPr>
              <a:buClr>
                <a:schemeClr val="tx1"/>
              </a:buClr>
            </a:pPr>
            <a:r>
              <a:rPr lang="en-GB" sz="1800" dirty="0">
                <a:solidFill>
                  <a:schemeClr val="tx1"/>
                </a:solidFill>
              </a:rPr>
              <a:t>One meta-analysis, including 6 studies (1,383 people with BD) found that the use of adjunctive antidepressants in patients with bipolar depression was associated with a small improvement in depressive symptoms versus placebo</a:t>
            </a:r>
            <a:r>
              <a:rPr lang="en-GB" sz="1800" baseline="30000" dirty="0">
                <a:solidFill>
                  <a:schemeClr val="tx1"/>
                </a:solidFill>
              </a:rPr>
              <a:t>1</a:t>
            </a:r>
          </a:p>
          <a:p>
            <a:pPr lvl="1">
              <a:buClr>
                <a:schemeClr val="tx1"/>
              </a:buClr>
            </a:pPr>
            <a:r>
              <a:rPr lang="en-GB" sz="1600" b="1" dirty="0">
                <a:solidFill>
                  <a:schemeClr val="tx1"/>
                </a:solidFill>
              </a:rPr>
              <a:t>SMD: 0.165</a:t>
            </a:r>
            <a:r>
              <a:rPr lang="en-GB" sz="1600" dirty="0">
                <a:solidFill>
                  <a:schemeClr val="tx1"/>
                </a:solidFill>
              </a:rPr>
              <a:t> (95% CI: 0.051, 0.278)</a:t>
            </a:r>
          </a:p>
          <a:p>
            <a:pPr lvl="1">
              <a:buClr>
                <a:schemeClr val="tx1"/>
              </a:buClr>
            </a:pPr>
            <a:r>
              <a:rPr lang="en-GB" sz="1600" dirty="0">
                <a:solidFill>
                  <a:schemeClr val="tx1"/>
                </a:solidFill>
              </a:rPr>
              <a:t>The authors note that this improvement is below the threshold for clinical significance</a:t>
            </a:r>
          </a:p>
          <a:p>
            <a:pPr>
              <a:buClr>
                <a:schemeClr val="tx1"/>
              </a:buClr>
            </a:pPr>
            <a:r>
              <a:rPr lang="en-GB" sz="1800" dirty="0">
                <a:solidFill>
                  <a:schemeClr val="tx1"/>
                </a:solidFill>
              </a:rPr>
              <a:t>Another meta-analysis, including 19 studies found that the use of adjunctive antidepressants in patients with bipolar depression was associated again with small improvements in depressive symptoms of unknown clinical relevance versus control groups:</a:t>
            </a:r>
            <a:r>
              <a:rPr lang="en-GB" sz="1800" baseline="30000" dirty="0">
                <a:solidFill>
                  <a:schemeClr val="tx1"/>
                </a:solidFill>
              </a:rPr>
              <a:t>2</a:t>
            </a:r>
            <a:endParaRPr lang="en-GB" sz="1800" dirty="0">
              <a:solidFill>
                <a:schemeClr val="tx1"/>
              </a:solidFill>
            </a:endParaRPr>
          </a:p>
          <a:p>
            <a:pPr lvl="1">
              <a:buClr>
                <a:schemeClr val="tx1"/>
              </a:buClr>
            </a:pPr>
            <a:r>
              <a:rPr lang="en-GB" sz="1600" b="1" dirty="0">
                <a:solidFill>
                  <a:schemeClr val="tx1"/>
                </a:solidFill>
              </a:rPr>
              <a:t>SMD: 0.13 </a:t>
            </a:r>
            <a:r>
              <a:rPr lang="en-GB" sz="1600" dirty="0">
                <a:solidFill>
                  <a:schemeClr val="tx1"/>
                </a:solidFill>
              </a:rPr>
              <a:t>(95% CI: 0.02, 0.24)</a:t>
            </a:r>
          </a:p>
          <a:p>
            <a:pPr>
              <a:buClr>
                <a:schemeClr val="tx1"/>
              </a:buClr>
            </a:pPr>
            <a:r>
              <a:rPr lang="en-GB" sz="1800" dirty="0">
                <a:solidFill>
                  <a:schemeClr val="tx1"/>
                </a:solidFill>
              </a:rPr>
              <a:t>However, the use of antidepressants is tempered by the risk of inducing mania</a:t>
            </a:r>
            <a:r>
              <a:rPr lang="en-GB" sz="1800" baseline="30000" dirty="0">
                <a:solidFill>
                  <a:schemeClr val="tx1"/>
                </a:solidFill>
              </a:rPr>
              <a:t>3</a:t>
            </a:r>
            <a:endParaRPr lang="en-GB" sz="1800" dirty="0">
              <a:solidFill>
                <a:schemeClr val="tx1"/>
              </a:solidFill>
            </a:endParaRPr>
          </a:p>
        </p:txBody>
      </p:sp>
      <p:sp>
        <p:nvSpPr>
          <p:cNvPr id="11" name="Text Placeholder 10">
            <a:extLst>
              <a:ext uri="{FF2B5EF4-FFF2-40B4-BE49-F238E27FC236}">
                <a16:creationId xmlns:a16="http://schemas.microsoft.com/office/drawing/2014/main" id="{23946D11-DEEA-D55F-C9C6-340FC51DC82F}"/>
              </a:ext>
            </a:extLst>
          </p:cNvPr>
          <p:cNvSpPr>
            <a:spLocks noGrp="1"/>
          </p:cNvSpPr>
          <p:nvPr>
            <p:ph type="body" sz="quarter" idx="18"/>
          </p:nvPr>
        </p:nvSpPr>
        <p:spPr/>
        <p:txBody>
          <a:bodyPr/>
          <a:lstStyle/>
          <a:p>
            <a:r>
              <a:rPr lang="en-GB" dirty="0"/>
              <a:t>BD=bipolar disorder; CI=confidence interval; SMD=standardized mean difference</a:t>
            </a:r>
          </a:p>
          <a:p>
            <a:endParaRPr lang="en-GB" dirty="0"/>
          </a:p>
          <a:p>
            <a:r>
              <a:rPr lang="en-GB" dirty="0"/>
              <a:t>1. McGirr et al. Lancet Psychiatry 2016;3(12):1138–1146; 2. Hu et al. Psychiatry Res 2022;311:114468; 3. Nierenberg et al. JAMA 2023;330(14):1370–1380</a:t>
            </a:r>
          </a:p>
        </p:txBody>
      </p:sp>
    </p:spTree>
    <p:extLst>
      <p:ext uri="{BB962C8B-B14F-4D97-AF65-F5344CB8AC3E}">
        <p14:creationId xmlns:p14="http://schemas.microsoft.com/office/powerpoint/2010/main" val="753986834"/>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496</TotalTime>
  <Words>487</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Antidepressants and bipolar depression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66</cp:revision>
  <cp:lastPrinted>2024-02-29T18:50:23Z</cp:lastPrinted>
  <dcterms:created xsi:type="dcterms:W3CDTF">2022-06-30T09:48:17Z</dcterms:created>
  <dcterms:modified xsi:type="dcterms:W3CDTF">2024-07-25T08:50:58Z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