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notesMasterIdLst>
    <p:notesMasterId r:id="rId6"/>
  </p:notesMasterIdLst>
  <p:sldIdLst>
    <p:sldId id="1084" r:id="rId5"/>
  </p:sldIdLst>
  <p:sldSz cx="12192000" cy="6858000"/>
  <p:notesSz cx="6797675" cy="9929813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7D1E0107-7C68-ED14-E573-00ADCEA39311}" name="Penny Staton" initials="PS" userId="S::Penny.Staton@primeglobalpeople.com::b149baaa-0269-4f47-ac73-76ce41ebbc06" providerId="AD"/>
  <p188:author id="{8801E724-D880-589D-7847-075D7484F967}" name="Khoula Afzal" initials="KA" userId="S::Khoula.Afzal@primeglobalpeople.com::8e77703b-8248-40cc-a055-dddb939bf3b5" providerId="AD"/>
  <p188:author id="{A650F12B-C64C-074B-07F6-F48D2265D014}" name="Christoph U. Correll" initials="CC" userId="eaee6724343eddb1" providerId="Windows Live"/>
  <p188:author id="{BAFB692C-2DFB-4433-BA2B-0D4F185CF30B}" name="Aoife Gratte" initials="AG" userId="S::Aoife.Gratte@primeglobalpeople.com::c48a97b4-164b-412e-b235-2ebf0a8f49bd" providerId="AD"/>
  <p188:author id="{98A6AB53-9D2B-0901-9F14-939E1BA46278}" name="Salazar Pablo,  Gonzalo" initials="" userId="S::GSalazarPablo@slam.nhs.uk::21c2393d-61fb-4ff1-82d1-f3d703ee0d31" providerId="AD"/>
  <p188:author id="{C07A505D-5E7E-6BEB-4195-801D42364FA7}" name="Ceren Akdeniz Vogt" initials="CA" userId="S::cak@lundbeckfonden.com::6291f9b8-8487-4396-8769-615d243e0f4b" providerId="AD"/>
  <p188:author id="{F286F46B-D11B-7411-908D-9B4A368D0C37}" name="Chris Edge" initials="CE" userId="S::Chris.Edge@primeglobalpeople.com::9878e1fe-fc43-4c11-846c-29f97c46eb4b" providerId="AD"/>
  <p188:author id="{5ACDF9C1-C97A-4004-6B13-08511EB5CE41}" name="Rachel Jagger" initials="RJ" userId="S::Rachel.Jagger@primeglobalpeople.com::cf4acb15-657a-45e0-bad4-d602a69c1922" providerId="AD"/>
  <p188:author id="{E001FAE8-F21C-B15A-2373-561243264116}" name="Gonzalo Salazar de Pablo" initials="GS" userId="S::k1803994@kcl.ac.uk::6c908b0a-4dba-4077-baf4-d0d4067d2d6e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D7A6B"/>
    <a:srgbClr val="4F7599"/>
    <a:srgbClr val="B0C4D6"/>
    <a:srgbClr val="F0F0F0"/>
    <a:srgbClr val="EDEFF1"/>
    <a:srgbClr val="7B9CBB"/>
    <a:srgbClr val="EAE3E6"/>
    <a:srgbClr val="D9D1CC"/>
    <a:srgbClr val="EDE6E7"/>
    <a:srgbClr val="EBF0E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383" autoAdjust="0"/>
    <p:restoredTop sz="84625" autoAdjust="0"/>
  </p:normalViewPr>
  <p:slideViewPr>
    <p:cSldViewPr snapToGrid="0">
      <p:cViewPr varScale="1">
        <p:scale>
          <a:sx n="132" d="100"/>
          <a:sy n="132" d="100"/>
        </p:scale>
        <p:origin x="1620" y="11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4968"/>
    </p:cViewPr>
  </p:sorterViewPr>
  <p:notesViewPr>
    <p:cSldViewPr snapToGrid="0">
      <p:cViewPr>
        <p:scale>
          <a:sx n="150" d="100"/>
          <a:sy n="150" d="100"/>
        </p:scale>
        <p:origin x="3492" y="-87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presProps" Target="pres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microsoft.com/office/2018/10/relationships/authors" Target="authors.xml"/><Relationship Id="rId5" Type="http://schemas.openxmlformats.org/officeDocument/2006/relationships/slide" Target="slides/slide1.xml"/><Relationship Id="rId10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21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21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2BB6E7B-8C32-4825-8DA0-080E630493A9}" type="datetimeFigureOut">
              <a:rPr lang="da-DK" smtClean="0"/>
              <a:t>25-07-2024</a:t>
            </a:fld>
            <a:endParaRPr lang="da-DK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71475" y="1127125"/>
            <a:ext cx="6054725" cy="34067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a-DK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0847" y="4778722"/>
            <a:ext cx="5455982" cy="397583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a-D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31600"/>
            <a:ext cx="2945659" cy="49821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443" y="9431600"/>
            <a:ext cx="2945659" cy="49821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E4970BF-B400-48B4-BD31-9AEFB95A0870}" type="slidenum">
              <a:rPr lang="da-DK" smtClean="0"/>
              <a:t>‹#›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62541556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71475" y="1127125"/>
            <a:ext cx="6054725" cy="340677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Many different approaches to treatment are being investigated for use in bipolar disorder.</a:t>
            </a:r>
          </a:p>
          <a:p>
            <a:endParaRPr lang="en-GB" dirty="0"/>
          </a:p>
          <a:p>
            <a:r>
              <a:rPr lang="en-GB" dirty="0"/>
              <a:t>References:</a:t>
            </a:r>
          </a:p>
          <a:p>
            <a:pPr marL="228600" indent="-228600">
              <a:buFont typeface="+mj-lt"/>
              <a:buAutoNum type="arabicPeriod"/>
            </a:pPr>
            <a:r>
              <a:rPr lang="en-GB" dirty="0"/>
              <a:t>ClinicalTrials.gov website. Available at: www.clinicaltrials.gov. Accessed February 2024.</a:t>
            </a:r>
          </a:p>
          <a:p>
            <a:pPr marL="228600" indent="-228600">
              <a:buFont typeface="+mj-lt"/>
              <a:buAutoNum type="arabicPeriod"/>
            </a:pPr>
            <a:r>
              <a:rPr lang="en-GB" dirty="0"/>
              <a:t>Husain MI, Chaudhry IB, Khoso AB, et al. Minocycline and celecoxib as adjunctive treatments for bipolar depression: a multicentre, factorial design randomised controlled trial. Lancet Psychiatry 2020; 7 (6): 515–527. </a:t>
            </a:r>
          </a:p>
          <a:p>
            <a:pPr marL="228600" indent="-228600">
              <a:buFont typeface="+mj-lt"/>
              <a:buAutoNum type="arabicPeriod"/>
            </a:pPr>
            <a:r>
              <a:rPr lang="en-GB" dirty="0" err="1"/>
              <a:t>Rodolico</a:t>
            </a:r>
            <a:r>
              <a:rPr lang="en-GB" dirty="0"/>
              <a:t> A, </a:t>
            </a:r>
            <a:r>
              <a:rPr lang="en-GB" dirty="0" err="1"/>
              <a:t>Cutrufelli</a:t>
            </a:r>
            <a:r>
              <a:rPr lang="en-GB" dirty="0"/>
              <a:t> P, Di Francesco A, et al. Efficacy and safety of ketamine and </a:t>
            </a:r>
            <a:r>
              <a:rPr lang="en-GB" dirty="0" err="1"/>
              <a:t>esketamine</a:t>
            </a:r>
            <a:r>
              <a:rPr lang="en-GB" dirty="0"/>
              <a:t> for unipolar and bipolar depression: an overview of systematic reviews with meta-analysis. Front Psychiatry 2024; 15: 1325399. </a:t>
            </a:r>
          </a:p>
          <a:p>
            <a:pPr marL="228600" indent="-228600">
              <a:buFont typeface="+mj-lt"/>
              <a:buAutoNum type="arabicPeriod"/>
            </a:pPr>
            <a:r>
              <a:rPr lang="en-GB" dirty="0" err="1"/>
              <a:t>Preskorn</a:t>
            </a:r>
            <a:r>
              <a:rPr lang="en-GB" dirty="0"/>
              <a:t> SH, Zeller S, </a:t>
            </a:r>
            <a:r>
              <a:rPr lang="en-GB" dirty="0" err="1"/>
              <a:t>Citrome</a:t>
            </a:r>
            <a:r>
              <a:rPr lang="en-GB" dirty="0"/>
              <a:t> L, et al. Effect of sublingual dexmedetomidine vs placebo on acute agitation associated with bipolar disorder: a randomized clinical trial. JAMA 2022; 327 (8): 727–736.</a:t>
            </a:r>
          </a:p>
          <a:p>
            <a:pPr marL="228600" indent="-228600">
              <a:buFont typeface="+mj-lt"/>
              <a:buAutoNum type="arabicPeriod"/>
            </a:pPr>
            <a:r>
              <a:rPr lang="en-GB" dirty="0" err="1"/>
              <a:t>Igalmi</a:t>
            </a:r>
            <a:r>
              <a:rPr lang="en-GB" baseline="30000" dirty="0" err="1"/>
              <a:t>TM</a:t>
            </a:r>
            <a:r>
              <a:rPr lang="en-GB" dirty="0"/>
              <a:t> (dexmedetomidine) sublingual film. Prescribing information</a:t>
            </a:r>
            <a:r>
              <a:rPr lang="en-GB"/>
              <a:t>, July </a:t>
            </a:r>
            <a:r>
              <a:rPr lang="en-GB" dirty="0"/>
              <a:t>2022.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E4970BF-B400-48B4-BD31-9AEFB95A0870}" type="slidenum">
              <a:rPr lang="da-DK" smtClean="0"/>
              <a:t>1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35386552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10" Type="http://schemas.openxmlformats.org/officeDocument/2006/relationships/image" Target="../media/image12.png"/><Relationship Id="rId4" Type="http://schemas.openxmlformats.org/officeDocument/2006/relationships/image" Target="../media/image6.png"/><Relationship Id="rId9" Type="http://schemas.openxmlformats.org/officeDocument/2006/relationships/image" Target="../media/image11.png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Rectangle 27">
            <a:extLst>
              <a:ext uri="{FF2B5EF4-FFF2-40B4-BE49-F238E27FC236}">
                <a16:creationId xmlns:a16="http://schemas.microsoft.com/office/drawing/2014/main" id="{95ADC762-8706-49BF-B0C9-DB8B18411C25}"/>
              </a:ext>
            </a:extLst>
          </p:cNvPr>
          <p:cNvSpPr/>
          <p:nvPr userDrawn="1"/>
        </p:nvSpPr>
        <p:spPr>
          <a:xfrm>
            <a:off x="0" y="-1"/>
            <a:ext cx="12192000" cy="6858001"/>
          </a:xfrm>
          <a:prstGeom prst="rect">
            <a:avLst/>
          </a:prstGeom>
          <a:solidFill>
            <a:srgbClr val="F0F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400"/>
          </a:p>
        </p:txBody>
      </p:sp>
      <p:sp>
        <p:nvSpPr>
          <p:cNvPr id="2" name="Graphic 8">
            <a:extLst>
              <a:ext uri="{FF2B5EF4-FFF2-40B4-BE49-F238E27FC236}">
                <a16:creationId xmlns:a16="http://schemas.microsoft.com/office/drawing/2014/main" id="{7FABB232-20E7-4120-82D3-0BF832B134D8}"/>
              </a:ext>
            </a:extLst>
          </p:cNvPr>
          <p:cNvSpPr/>
          <p:nvPr/>
        </p:nvSpPr>
        <p:spPr>
          <a:xfrm>
            <a:off x="8152873" y="5937114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23" name="Picture Placeholder 22">
            <a:extLst>
              <a:ext uri="{FF2B5EF4-FFF2-40B4-BE49-F238E27FC236}">
                <a16:creationId xmlns:a16="http://schemas.microsoft.com/office/drawing/2014/main" id="{5A8DB64F-28AD-40CA-9421-A2D1C7684BB0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1" y="-1"/>
            <a:ext cx="7649633" cy="6858001"/>
          </a:xfrm>
          <a:custGeom>
            <a:avLst/>
            <a:gdLst>
              <a:gd name="connsiteX0" fmla="*/ 4723566 w 5737225"/>
              <a:gd name="connsiteY0" fmla="*/ 4092221 h 5143501"/>
              <a:gd name="connsiteX1" fmla="*/ 5737225 w 5737225"/>
              <a:gd name="connsiteY1" fmla="*/ 4092221 h 5143501"/>
              <a:gd name="connsiteX2" fmla="*/ 5737225 w 5737225"/>
              <a:gd name="connsiteY2" fmla="*/ 5143501 h 5143501"/>
              <a:gd name="connsiteX3" fmla="*/ 4723566 w 5737225"/>
              <a:gd name="connsiteY3" fmla="*/ 5143501 h 5143501"/>
              <a:gd name="connsiteX4" fmla="*/ 2852079 w 5737225"/>
              <a:gd name="connsiteY4" fmla="*/ 1876859 h 5143501"/>
              <a:gd name="connsiteX5" fmla="*/ 2785700 w 5737225"/>
              <a:gd name="connsiteY5" fmla="*/ 1943387 h 5143501"/>
              <a:gd name="connsiteX6" fmla="*/ 2785700 w 5737225"/>
              <a:gd name="connsiteY6" fmla="*/ 4630359 h 5143501"/>
              <a:gd name="connsiteX7" fmla="*/ 2852015 w 5737225"/>
              <a:gd name="connsiteY7" fmla="*/ 4696957 h 5143501"/>
              <a:gd name="connsiteX8" fmla="*/ 4071744 w 5737225"/>
              <a:gd name="connsiteY8" fmla="*/ 4696957 h 5143501"/>
              <a:gd name="connsiteX9" fmla="*/ 4138341 w 5737225"/>
              <a:gd name="connsiteY9" fmla="*/ 4630550 h 5143501"/>
              <a:gd name="connsiteX10" fmla="*/ 4138341 w 5737225"/>
              <a:gd name="connsiteY10" fmla="*/ 4630549 h 5143501"/>
              <a:gd name="connsiteX11" fmla="*/ 4138341 w 5737225"/>
              <a:gd name="connsiteY11" fmla="*/ 4630359 h 5143501"/>
              <a:gd name="connsiteX12" fmla="*/ 4071744 w 5737225"/>
              <a:gd name="connsiteY12" fmla="*/ 4563977 h 5143501"/>
              <a:gd name="connsiteX13" fmla="*/ 4071755 w 5737225"/>
              <a:gd name="connsiteY13" fmla="*/ 4563976 h 5143501"/>
              <a:gd name="connsiteX14" fmla="*/ 2918679 w 5737225"/>
              <a:gd name="connsiteY14" fmla="*/ 4563976 h 5143501"/>
              <a:gd name="connsiteX15" fmla="*/ 2918679 w 5737225"/>
              <a:gd name="connsiteY15" fmla="*/ 1943457 h 5143501"/>
              <a:gd name="connsiteX16" fmla="*/ 2852079 w 5737225"/>
              <a:gd name="connsiteY16" fmla="*/ 1876859 h 5143501"/>
              <a:gd name="connsiteX17" fmla="*/ 0 w 5737225"/>
              <a:gd name="connsiteY17" fmla="*/ 0 h 5143501"/>
              <a:gd name="connsiteX18" fmla="*/ 3202169 w 5737225"/>
              <a:gd name="connsiteY18" fmla="*/ 0 h 5143501"/>
              <a:gd name="connsiteX19" fmla="*/ 3202169 w 5737225"/>
              <a:gd name="connsiteY19" fmla="*/ 1237041 h 5143501"/>
              <a:gd name="connsiteX20" fmla="*/ 3268496 w 5737225"/>
              <a:gd name="connsiteY20" fmla="*/ 1303647 h 5143501"/>
              <a:gd name="connsiteX21" fmla="*/ 4071999 w 5737225"/>
              <a:gd name="connsiteY21" fmla="*/ 1303647 h 5143501"/>
              <a:gd name="connsiteX22" fmla="*/ 4138491 w 5737225"/>
              <a:gd name="connsiteY22" fmla="*/ 1237155 h 5143501"/>
              <a:gd name="connsiteX23" fmla="*/ 4071999 w 5737225"/>
              <a:gd name="connsiteY23" fmla="*/ 1170662 h 5143501"/>
              <a:gd name="connsiteX24" fmla="*/ 3335164 w 5737225"/>
              <a:gd name="connsiteY24" fmla="*/ 1170662 h 5143501"/>
              <a:gd name="connsiteX25" fmla="*/ 3335164 w 5737225"/>
              <a:gd name="connsiteY25" fmla="*/ 0 h 5143501"/>
              <a:gd name="connsiteX26" fmla="*/ 5737225 w 5737225"/>
              <a:gd name="connsiteY26" fmla="*/ 0 h 5143501"/>
              <a:gd name="connsiteX27" fmla="*/ 5737225 w 5737225"/>
              <a:gd name="connsiteY27" fmla="*/ 456923 h 5143501"/>
              <a:gd name="connsiteX28" fmla="*/ 5061452 w 5737225"/>
              <a:gd name="connsiteY28" fmla="*/ 456923 h 5143501"/>
              <a:gd name="connsiteX29" fmla="*/ 4994854 w 5737225"/>
              <a:gd name="connsiteY29" fmla="*/ 523527 h 5143501"/>
              <a:gd name="connsiteX30" fmla="*/ 5061402 w 5737225"/>
              <a:gd name="connsiteY30" fmla="*/ 589901 h 5143501"/>
              <a:gd name="connsiteX31" fmla="*/ 5737225 w 5737225"/>
              <a:gd name="connsiteY31" fmla="*/ 589901 h 5143501"/>
              <a:gd name="connsiteX32" fmla="*/ 5737225 w 5737225"/>
              <a:gd name="connsiteY32" fmla="*/ 2089756 h 5143501"/>
              <a:gd name="connsiteX33" fmla="*/ 4629893 w 5737225"/>
              <a:gd name="connsiteY33" fmla="*/ 2089756 h 5143501"/>
              <a:gd name="connsiteX34" fmla="*/ 4629893 w 5737225"/>
              <a:gd name="connsiteY34" fmla="*/ 1510997 h 5143501"/>
              <a:gd name="connsiteX35" fmla="*/ 4563439 w 5737225"/>
              <a:gd name="connsiteY35" fmla="*/ 1444400 h 5143501"/>
              <a:gd name="connsiteX36" fmla="*/ 4563282 w 5737225"/>
              <a:gd name="connsiteY36" fmla="*/ 1444400 h 5143501"/>
              <a:gd name="connsiteX37" fmla="*/ 4496684 w 5737225"/>
              <a:gd name="connsiteY37" fmla="*/ 1510997 h 5143501"/>
              <a:gd name="connsiteX38" fmla="*/ 4496684 w 5737225"/>
              <a:gd name="connsiteY38" fmla="*/ 2156580 h 5143501"/>
              <a:gd name="connsiteX39" fmla="*/ 4563233 w 5737225"/>
              <a:gd name="connsiteY39" fmla="*/ 2222962 h 5143501"/>
              <a:gd name="connsiteX40" fmla="*/ 4563235 w 5737225"/>
              <a:gd name="connsiteY40" fmla="*/ 2222962 h 5143501"/>
              <a:gd name="connsiteX41" fmla="*/ 5737225 w 5737225"/>
              <a:gd name="connsiteY41" fmla="*/ 2222962 h 5143501"/>
              <a:gd name="connsiteX42" fmla="*/ 5737225 w 5737225"/>
              <a:gd name="connsiteY42" fmla="*/ 3959244 h 5143501"/>
              <a:gd name="connsiteX43" fmla="*/ 4723569 w 5737225"/>
              <a:gd name="connsiteY43" fmla="*/ 3959244 h 5143501"/>
              <a:gd name="connsiteX44" fmla="*/ 4723569 w 5737225"/>
              <a:gd name="connsiteY44" fmla="*/ 3172909 h 5143501"/>
              <a:gd name="connsiteX45" fmla="*/ 4656893 w 5737225"/>
              <a:gd name="connsiteY45" fmla="*/ 3106534 h 5143501"/>
              <a:gd name="connsiteX46" fmla="*/ 4656742 w 5737225"/>
              <a:gd name="connsiteY46" fmla="*/ 3106534 h 5143501"/>
              <a:gd name="connsiteX47" fmla="*/ 3781167 w 5737225"/>
              <a:gd name="connsiteY47" fmla="*/ 3106534 h 5143501"/>
              <a:gd name="connsiteX48" fmla="*/ 3781167 w 5737225"/>
              <a:gd name="connsiteY48" fmla="*/ 2468938 h 5143501"/>
              <a:gd name="connsiteX49" fmla="*/ 3714836 w 5737225"/>
              <a:gd name="connsiteY49" fmla="*/ 2402336 h 5143501"/>
              <a:gd name="connsiteX50" fmla="*/ 3714786 w 5737225"/>
              <a:gd name="connsiteY50" fmla="*/ 2402336 h 5143501"/>
              <a:gd name="connsiteX51" fmla="*/ 3648187 w 5737225"/>
              <a:gd name="connsiteY51" fmla="*/ 2468938 h 5143501"/>
              <a:gd name="connsiteX52" fmla="*/ 3648187 w 5737225"/>
              <a:gd name="connsiteY52" fmla="*/ 3172909 h 5143501"/>
              <a:gd name="connsiteX53" fmla="*/ 3714785 w 5737225"/>
              <a:gd name="connsiteY53" fmla="*/ 3239515 h 5143501"/>
              <a:gd name="connsiteX54" fmla="*/ 4590358 w 5737225"/>
              <a:gd name="connsiteY54" fmla="*/ 3239515 h 5143501"/>
              <a:gd name="connsiteX55" fmla="*/ 4590358 w 5737225"/>
              <a:gd name="connsiteY55" fmla="*/ 5143501 h 5143501"/>
              <a:gd name="connsiteX56" fmla="*/ 0 w 5737225"/>
              <a:gd name="connsiteY56" fmla="*/ 5143501 h 51435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</a:cxnLst>
            <a:rect l="l" t="t" r="r" b="b"/>
            <a:pathLst>
              <a:path w="5737225" h="5143501">
                <a:moveTo>
                  <a:pt x="4723566" y="4092221"/>
                </a:moveTo>
                <a:lnTo>
                  <a:pt x="5737225" y="4092221"/>
                </a:lnTo>
                <a:lnTo>
                  <a:pt x="5737225" y="5143501"/>
                </a:lnTo>
                <a:lnTo>
                  <a:pt x="4723566" y="5143501"/>
                </a:lnTo>
                <a:close/>
                <a:moveTo>
                  <a:pt x="2852079" y="1876859"/>
                </a:moveTo>
                <a:cubicBezTo>
                  <a:pt x="2815377" y="1876900"/>
                  <a:pt x="2785659" y="1906686"/>
                  <a:pt x="2785700" y="1943387"/>
                </a:cubicBezTo>
                <a:lnTo>
                  <a:pt x="2785700" y="4630359"/>
                </a:lnTo>
                <a:cubicBezTo>
                  <a:pt x="2785622" y="4667062"/>
                  <a:pt x="2815312" y="4696879"/>
                  <a:pt x="2852015" y="4696957"/>
                </a:cubicBezTo>
                <a:lnTo>
                  <a:pt x="4071744" y="4696957"/>
                </a:lnTo>
                <a:cubicBezTo>
                  <a:pt x="4108472" y="4697009"/>
                  <a:pt x="4138288" y="4667278"/>
                  <a:pt x="4138341" y="4630550"/>
                </a:cubicBezTo>
                <a:cubicBezTo>
                  <a:pt x="4138341" y="4630550"/>
                  <a:pt x="4138341" y="4630549"/>
                  <a:pt x="4138341" y="4630549"/>
                </a:cubicBezTo>
                <a:lnTo>
                  <a:pt x="4138341" y="4630359"/>
                </a:lnTo>
                <a:cubicBezTo>
                  <a:pt x="4138219" y="4593664"/>
                  <a:pt x="4108439" y="4563980"/>
                  <a:pt x="4071744" y="4563977"/>
                </a:cubicBezTo>
                <a:lnTo>
                  <a:pt x="4071755" y="4563976"/>
                </a:lnTo>
                <a:lnTo>
                  <a:pt x="2918679" y="4563976"/>
                </a:lnTo>
                <a:lnTo>
                  <a:pt x="2918679" y="1943457"/>
                </a:lnTo>
                <a:cubicBezTo>
                  <a:pt x="2918651" y="1906687"/>
                  <a:pt x="2888849" y="1876886"/>
                  <a:pt x="2852079" y="1876859"/>
                </a:cubicBezTo>
                <a:close/>
                <a:moveTo>
                  <a:pt x="0" y="0"/>
                </a:moveTo>
                <a:lnTo>
                  <a:pt x="3202169" y="0"/>
                </a:lnTo>
                <a:lnTo>
                  <a:pt x="3202169" y="1237041"/>
                </a:lnTo>
                <a:cubicBezTo>
                  <a:pt x="3202092" y="1273750"/>
                  <a:pt x="3231787" y="1303570"/>
                  <a:pt x="3268496" y="1303647"/>
                </a:cubicBezTo>
                <a:lnTo>
                  <a:pt x="4071999" y="1303647"/>
                </a:lnTo>
                <a:cubicBezTo>
                  <a:pt x="4108721" y="1303647"/>
                  <a:pt x="4138491" y="1273878"/>
                  <a:pt x="4138491" y="1237155"/>
                </a:cubicBezTo>
                <a:cubicBezTo>
                  <a:pt x="4138491" y="1200432"/>
                  <a:pt x="4108721" y="1170662"/>
                  <a:pt x="4071999" y="1170662"/>
                </a:cubicBezTo>
                <a:lnTo>
                  <a:pt x="3335164" y="1170662"/>
                </a:lnTo>
                <a:lnTo>
                  <a:pt x="3335164" y="0"/>
                </a:lnTo>
                <a:lnTo>
                  <a:pt x="5737225" y="0"/>
                </a:lnTo>
                <a:lnTo>
                  <a:pt x="5737225" y="456923"/>
                </a:lnTo>
                <a:lnTo>
                  <a:pt x="5061452" y="456923"/>
                </a:lnTo>
                <a:cubicBezTo>
                  <a:pt x="5024681" y="456954"/>
                  <a:pt x="4994882" y="486756"/>
                  <a:pt x="4994854" y="523527"/>
                </a:cubicBezTo>
                <a:cubicBezTo>
                  <a:pt x="4994902" y="560232"/>
                  <a:pt x="5024697" y="589949"/>
                  <a:pt x="5061402" y="589901"/>
                </a:cubicBezTo>
                <a:lnTo>
                  <a:pt x="5737225" y="589901"/>
                </a:lnTo>
                <a:lnTo>
                  <a:pt x="5737225" y="2089756"/>
                </a:lnTo>
                <a:lnTo>
                  <a:pt x="4629893" y="2089756"/>
                </a:lnTo>
                <a:lnTo>
                  <a:pt x="4629893" y="1510997"/>
                </a:lnTo>
                <a:cubicBezTo>
                  <a:pt x="4629933" y="1474256"/>
                  <a:pt x="4600181" y="1444440"/>
                  <a:pt x="4563439" y="1444400"/>
                </a:cubicBezTo>
                <a:lnTo>
                  <a:pt x="4563282" y="1444400"/>
                </a:lnTo>
                <a:cubicBezTo>
                  <a:pt x="4526514" y="1444429"/>
                  <a:pt x="4496714" y="1474229"/>
                  <a:pt x="4496684" y="1510997"/>
                </a:cubicBezTo>
                <a:lnTo>
                  <a:pt x="4496684" y="2156580"/>
                </a:lnTo>
                <a:cubicBezTo>
                  <a:pt x="4496730" y="2193288"/>
                  <a:pt x="4526525" y="2223008"/>
                  <a:pt x="4563233" y="2222962"/>
                </a:cubicBezTo>
                <a:cubicBezTo>
                  <a:pt x="4563234" y="2222962"/>
                  <a:pt x="4563235" y="2222962"/>
                  <a:pt x="4563235" y="2222962"/>
                </a:cubicBezTo>
                <a:lnTo>
                  <a:pt x="5737225" y="2222962"/>
                </a:lnTo>
                <a:lnTo>
                  <a:pt x="5737225" y="3959244"/>
                </a:lnTo>
                <a:lnTo>
                  <a:pt x="4723569" y="3959244"/>
                </a:lnTo>
                <a:lnTo>
                  <a:pt x="4723569" y="3172909"/>
                </a:lnTo>
                <a:cubicBezTo>
                  <a:pt x="4723486" y="3136168"/>
                  <a:pt x="4693634" y="3106451"/>
                  <a:pt x="4656893" y="3106534"/>
                </a:cubicBezTo>
                <a:lnTo>
                  <a:pt x="4656742" y="3106534"/>
                </a:lnTo>
                <a:lnTo>
                  <a:pt x="3781167" y="3106534"/>
                </a:lnTo>
                <a:lnTo>
                  <a:pt x="3781167" y="2468938"/>
                </a:lnTo>
                <a:cubicBezTo>
                  <a:pt x="3781242" y="2432230"/>
                  <a:pt x="3751545" y="2402411"/>
                  <a:pt x="3714836" y="2402336"/>
                </a:cubicBezTo>
                <a:lnTo>
                  <a:pt x="3714786" y="2402336"/>
                </a:lnTo>
                <a:cubicBezTo>
                  <a:pt x="3678045" y="2402437"/>
                  <a:pt x="3648287" y="2432197"/>
                  <a:pt x="3648187" y="2468938"/>
                </a:cubicBezTo>
                <a:lnTo>
                  <a:pt x="3648187" y="3172909"/>
                </a:lnTo>
                <a:cubicBezTo>
                  <a:pt x="3648210" y="3209682"/>
                  <a:pt x="3678012" y="3239487"/>
                  <a:pt x="3714785" y="3239515"/>
                </a:cubicBezTo>
                <a:lnTo>
                  <a:pt x="4590358" y="3239515"/>
                </a:lnTo>
                <a:lnTo>
                  <a:pt x="4590358" y="5143501"/>
                </a:lnTo>
                <a:lnTo>
                  <a:pt x="0" y="5143501"/>
                </a:lnTo>
                <a:close/>
              </a:path>
            </a:pathLst>
          </a:custGeom>
          <a:noFill/>
        </p:spPr>
        <p:txBody>
          <a:bodyPr wrap="square">
            <a:noAutofit/>
          </a:bodyPr>
          <a:lstStyle>
            <a:lvl1pPr>
              <a:defRPr>
                <a:solidFill>
                  <a:srgbClr val="1A1A17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da-DK"/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93E2F4AF-D4BB-40DE-B41A-382CA3CDC0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8186737" y="513000"/>
            <a:ext cx="3463926" cy="240065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733" kern="0" baseline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7" name="Text Placeholder 23">
            <a:extLst>
              <a:ext uri="{FF2B5EF4-FFF2-40B4-BE49-F238E27FC236}">
                <a16:creationId xmlns:a16="http://schemas.microsoft.com/office/drawing/2014/main" id="{5C8C6C4C-26A7-480C-A356-E9C9FE7937FC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186737" y="986690"/>
            <a:ext cx="3463926" cy="4062310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lnSpc>
                <a:spcPct val="90000"/>
              </a:lnSpc>
              <a:buNone/>
              <a:defRPr sz="3733" b="1">
                <a:solidFill>
                  <a:srgbClr val="3F1A0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ExternalLogo" hidden="1">
            <a:extLst>
              <a:ext uri="{FF2B5EF4-FFF2-40B4-BE49-F238E27FC236}">
                <a16:creationId xmlns:a16="http://schemas.microsoft.com/office/drawing/2014/main" id="{EB83A143-A85C-483C-9696-7B32A177F6E1}"/>
              </a:ext>
            </a:extLst>
          </p:cNvPr>
          <p:cNvSpPr/>
          <p:nvPr userDrawn="1"/>
        </p:nvSpPr>
        <p:spPr>
          <a:xfrm>
            <a:off x="8181032" y="5019883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8166805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3">
            <a:extLst>
              <a:ext uri="{FF2B5EF4-FFF2-40B4-BE49-F238E27FC236}">
                <a16:creationId xmlns:a16="http://schemas.microsoft.com/office/drawing/2014/main" id="{FBEA8FD4-E399-42E0-957E-570ACE0FFA3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itle Placeholder 1">
            <a:extLst>
              <a:ext uri="{FF2B5EF4-FFF2-40B4-BE49-F238E27FC236}">
                <a16:creationId xmlns:a16="http://schemas.microsoft.com/office/drawing/2014/main" id="{989A6B36-5074-4FCB-B447-1EDAD42FB6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22CB1E00-7536-44DF-8EF1-5DEC73C07787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9213849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6E8E7CF8-F359-412E-9254-CDE322263B1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427F3E52-D28D-4107-8D72-B5A499B26B2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5413951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- w. patter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AutoShape 3">
            <a:extLst>
              <a:ext uri="{FF2B5EF4-FFF2-40B4-BE49-F238E27FC236}">
                <a16:creationId xmlns:a16="http://schemas.microsoft.com/office/drawing/2014/main" id="{7B482223-62A2-4BE1-A7D3-439F28AF6F91}"/>
              </a:ext>
            </a:extLst>
          </p:cNvPr>
          <p:cNvSpPr>
            <a:spLocks noChangeAspect="1" noChangeArrowheads="1" noTextEdit="1"/>
          </p:cNvSpPr>
          <p:nvPr userDrawn="1"/>
        </p:nvSpPr>
        <p:spPr bwMode="auto">
          <a:xfrm>
            <a:off x="8099425" y="-1439863"/>
            <a:ext cx="8388350" cy="98139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3" name="AutoShape 7">
            <a:extLst>
              <a:ext uri="{FF2B5EF4-FFF2-40B4-BE49-F238E27FC236}">
                <a16:creationId xmlns:a16="http://schemas.microsoft.com/office/drawing/2014/main" id="{3F89116A-A372-4C46-AF50-395943F80796}"/>
              </a:ext>
            </a:extLst>
          </p:cNvPr>
          <p:cNvSpPr>
            <a:spLocks noChangeAspect="1" noChangeArrowheads="1" noTextEdit="1"/>
          </p:cNvSpPr>
          <p:nvPr userDrawn="1"/>
        </p:nvSpPr>
        <p:spPr bwMode="auto">
          <a:xfrm>
            <a:off x="8099425" y="-1439863"/>
            <a:ext cx="8388350" cy="98139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Freeform 9">
            <a:extLst>
              <a:ext uri="{FF2B5EF4-FFF2-40B4-BE49-F238E27FC236}">
                <a16:creationId xmlns:a16="http://schemas.microsoft.com/office/drawing/2014/main" id="{7545D9E4-D14D-4332-BA4D-8D8CC388251E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7" name="Text Placeholder 23">
            <a:extLst>
              <a:ext uri="{FF2B5EF4-FFF2-40B4-BE49-F238E27FC236}">
                <a16:creationId xmlns:a16="http://schemas.microsoft.com/office/drawing/2014/main" id="{1D1EADEB-D3C6-402C-98DE-D67CB9A828E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1" name="Title Placeholder 1">
            <a:extLst>
              <a:ext uri="{FF2B5EF4-FFF2-40B4-BE49-F238E27FC236}">
                <a16:creationId xmlns:a16="http://schemas.microsoft.com/office/drawing/2014/main" id="{7E6EA454-641C-4B83-8B9A-6C19BCF7D9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E7557081-53B6-4B04-B023-A1B2D0928B11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9213849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1A1A17"/>
                </a:solidFill>
              </a:defRPr>
            </a:lvl2pPr>
            <a:lvl3pPr marL="540000" indent="-180000">
              <a:defRPr>
                <a:solidFill>
                  <a:srgbClr val="1A1A17"/>
                </a:solidFill>
              </a:defRPr>
            </a:lvl3pPr>
            <a:lvl4pPr marL="720000" indent="-180000">
              <a:defRPr>
                <a:solidFill>
                  <a:srgbClr val="1A1A17"/>
                </a:solidFill>
              </a:defRPr>
            </a:lvl4pPr>
            <a:lvl5pPr marL="900000" indent="-180000">
              <a:defRPr>
                <a:solidFill>
                  <a:srgbClr val="1A1A17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2" name="Pladsholder til tekst 4">
            <a:extLst>
              <a:ext uri="{FF2B5EF4-FFF2-40B4-BE49-F238E27FC236}">
                <a16:creationId xmlns:a16="http://schemas.microsoft.com/office/drawing/2014/main" id="{1E8D3709-34DC-405A-8D76-A21A00B78D2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50" y="6102000"/>
            <a:ext cx="9213849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4" name="Slide Number Placeholder 5">
            <a:extLst>
              <a:ext uri="{FF2B5EF4-FFF2-40B4-BE49-F238E27FC236}">
                <a16:creationId xmlns:a16="http://schemas.microsoft.com/office/drawing/2014/main" id="{B4C506A6-9361-47F8-AEB5-04D5D126846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767747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BF16290D-CE69-4658-B15E-FCD77E35F711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7FA35FBF-0988-4D25-B662-E0B0E67AC8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B443BFD3-1CC9-431F-BB0E-D19B21C4B149}"/>
              </a:ext>
            </a:extLst>
          </p:cNvPr>
          <p:cNvSpPr>
            <a:spLocks noGrp="1"/>
          </p:cNvSpPr>
          <p:nvPr>
            <p:ph idx="20"/>
          </p:nvPr>
        </p:nvSpPr>
        <p:spPr>
          <a:xfrm>
            <a:off x="539750" y="1416785"/>
            <a:ext cx="5419725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6E0A71E4-A7B2-4FFB-80F2-94B324D4DD68}"/>
              </a:ext>
            </a:extLst>
          </p:cNvPr>
          <p:cNvSpPr>
            <a:spLocks noGrp="1"/>
          </p:cNvSpPr>
          <p:nvPr>
            <p:ph idx="21"/>
          </p:nvPr>
        </p:nvSpPr>
        <p:spPr>
          <a:xfrm>
            <a:off x="6230938" y="1416785"/>
            <a:ext cx="5419725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EBB3946A-4DC7-4E05-93EA-397784066B92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F6BF5557-45BD-4FB3-97CB-C0FA71F86A1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72743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w. 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EE0EABDA-198D-44FE-A8B8-E098AEB80673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1" y="1416785"/>
            <a:ext cx="5410198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6235703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29E749E2-61A4-474C-A9F7-035784F7664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35BBE75-1630-46E1-9FA9-55908041CCF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4957320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6235703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EBDA6CC7-1BAA-4EB8-B9AD-0404E7D8D6E1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539749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356E8D43-7E87-4424-807D-A430A2A3556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F4FDDF7-85E3-4759-BAA0-9BCCD7DE478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965256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8133463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E0ABF75E-4167-4805-B291-E9228EC8A4B7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539749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1347E5D1-9F54-45A5-A2B9-C082F6AAD75D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4336606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CADE5614-2F8F-4E7B-AED0-07DEE006528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C259D227-360F-41E9-B0C9-D6A7486F332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641762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9083863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65BA79F2-FD03-4FA8-A335-28C51B2FEEC9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6235825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B780CFF6-1270-4A92-8741-A0B45708FB10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3387787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4CDCEE1B-29F3-4397-96F7-6921DB5D92F1}"/>
              </a:ext>
            </a:extLst>
          </p:cNvPr>
          <p:cNvSpPr>
            <a:spLocks noGrp="1"/>
          </p:cNvSpPr>
          <p:nvPr>
            <p:ph sz="half" idx="23"/>
          </p:nvPr>
        </p:nvSpPr>
        <p:spPr>
          <a:xfrm>
            <a:off x="539749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3" name="Pladsholder til tekst 4">
            <a:extLst>
              <a:ext uri="{FF2B5EF4-FFF2-40B4-BE49-F238E27FC236}">
                <a16:creationId xmlns:a16="http://schemas.microsoft.com/office/drawing/2014/main" id="{8F84772B-8496-4FD9-81FF-31041874A1E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50" y="6102000"/>
            <a:ext cx="9483726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F814FC2-2DB5-4AE0-A96E-5BBB8CC70D3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525129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ive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B780CFF6-1270-4A92-8741-A0B45708FB10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2816177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2A747F93-4DB6-442B-83CE-024D95644E22}"/>
              </a:ext>
            </a:extLst>
          </p:cNvPr>
          <p:cNvSpPr>
            <a:spLocks noGrp="1"/>
          </p:cNvSpPr>
          <p:nvPr>
            <p:ph sz="half" idx="23"/>
          </p:nvPr>
        </p:nvSpPr>
        <p:spPr>
          <a:xfrm>
            <a:off x="539749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E6296910-B416-47DB-9BF8-C98707B32C44}"/>
              </a:ext>
            </a:extLst>
          </p:cNvPr>
          <p:cNvSpPr>
            <a:spLocks noGrp="1"/>
          </p:cNvSpPr>
          <p:nvPr>
            <p:ph sz="half" idx="24"/>
          </p:nvPr>
        </p:nvSpPr>
        <p:spPr>
          <a:xfrm>
            <a:off x="5092606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3" name="Content Placeholder 2">
            <a:extLst>
              <a:ext uri="{FF2B5EF4-FFF2-40B4-BE49-F238E27FC236}">
                <a16:creationId xmlns:a16="http://schemas.microsoft.com/office/drawing/2014/main" id="{CB05F6D6-0881-4AA2-8968-65028435D370}"/>
              </a:ext>
            </a:extLst>
          </p:cNvPr>
          <p:cNvSpPr>
            <a:spLocks noGrp="1"/>
          </p:cNvSpPr>
          <p:nvPr>
            <p:ph sz="half" idx="25"/>
          </p:nvPr>
        </p:nvSpPr>
        <p:spPr>
          <a:xfrm>
            <a:off x="7369035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4" name="Content Placeholder 2">
            <a:extLst>
              <a:ext uri="{FF2B5EF4-FFF2-40B4-BE49-F238E27FC236}">
                <a16:creationId xmlns:a16="http://schemas.microsoft.com/office/drawing/2014/main" id="{53DE68EE-1CC1-40E6-BF93-25853579F688}"/>
              </a:ext>
            </a:extLst>
          </p:cNvPr>
          <p:cNvSpPr>
            <a:spLocks noGrp="1"/>
          </p:cNvSpPr>
          <p:nvPr>
            <p:ph sz="half" idx="26"/>
          </p:nvPr>
        </p:nvSpPr>
        <p:spPr>
          <a:xfrm>
            <a:off x="9645463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4" name="Pladsholder til tekst 4">
            <a:extLst>
              <a:ext uri="{FF2B5EF4-FFF2-40B4-BE49-F238E27FC236}">
                <a16:creationId xmlns:a16="http://schemas.microsoft.com/office/drawing/2014/main" id="{C07519B2-88ED-4FAB-AC68-9B196700937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6B433809-62F1-4C59-BF7D-FDED709DFE1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447271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1/3 box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5F8AAD-49B5-41D3-8FB6-A7A1C88A876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9080500" y="1416785"/>
            <a:ext cx="3111501" cy="4415215"/>
          </a:xfrm>
          <a:prstGeom prst="snipRoundRect">
            <a:avLst>
              <a:gd name="adj1" fmla="val 10679"/>
              <a:gd name="adj2" fmla="val 0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0E4D4693-4659-4187-ABB4-973AA3E9F61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Title Placeholder 1">
            <a:extLst>
              <a:ext uri="{FF2B5EF4-FFF2-40B4-BE49-F238E27FC236}">
                <a16:creationId xmlns:a16="http://schemas.microsoft.com/office/drawing/2014/main" id="{86E6DD32-9C68-44BF-B120-2AE408D178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8435458E-E65E-4511-8905-9873E2C665A3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8266113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C7B08E89-D892-4380-88F0-37603E5C76A6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41FA609F-6FF6-40DC-8E24-6EC5975A02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7165218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1/3 box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64CF8D84-61CC-4DD9-995C-3AE5406BA918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C27C748-BDAF-46F9-8F7F-7E2A7EFEC6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3AEC8A2B-D88C-44AE-AC2B-A13D83E5BE3F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3384550" y="1416785"/>
            <a:ext cx="8266113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66D84B1D-4E7E-4816-81C0-9EA4A324043C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0" y="1416785"/>
            <a:ext cx="3114675" cy="4415215"/>
          </a:xfrm>
          <a:prstGeom prst="round1Rect">
            <a:avLst>
              <a:gd name="adj" fmla="val 7879"/>
            </a:avLst>
          </a:prstGeom>
          <a:solidFill>
            <a:srgbClr val="D9D1CC"/>
          </a:solidFill>
        </p:spPr>
        <p:txBody>
          <a:bodyPr vert="horz" lIns="36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3B4449AF-052C-4E4D-80A8-C32F1317B18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516D23F4-4203-45CD-8C41-02DBAE62725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9581721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box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5F8AAD-49B5-41D3-8FB6-A7A1C88A876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39750" y="1416785"/>
            <a:ext cx="11110914" cy="640551"/>
          </a:xfrm>
          <a:prstGeom prst="roundRect">
            <a:avLst>
              <a:gd name="adj" fmla="val 0"/>
            </a:avLst>
          </a:prstGeom>
          <a:noFill/>
          <a:ln w="12700">
            <a:solidFill>
              <a:srgbClr val="3F1A01"/>
            </a:solidFill>
          </a:ln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</a:lstStyle>
          <a:p>
            <a:pPr marL="180000" lvl="0" indent="-180000"/>
            <a:r>
              <a:rPr lang="en-US"/>
              <a:t>Click to edit Master text styles</a:t>
            </a:r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2CCC86B9-2D5D-4C2B-AB04-1BEACE5EFA6F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Title Placeholder 1">
            <a:extLst>
              <a:ext uri="{FF2B5EF4-FFF2-40B4-BE49-F238E27FC236}">
                <a16:creationId xmlns:a16="http://schemas.microsoft.com/office/drawing/2014/main" id="{A312696C-CDCF-4177-B53A-0AA1EF24DB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374CEACC-B1C4-4362-9DD9-7FD3DE74C17F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2327336"/>
            <a:ext cx="11110913" cy="3504664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C2FA2014-45E3-4655-AD32-913166D73C5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C5BA4F94-D2E2-44F9-B1D2-71668720D83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54708374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3336F67-6EC0-4D94-9FA3-005804C5CF2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283200" y="1416785"/>
            <a:ext cx="6362700" cy="4415215"/>
          </a:xfrm>
          <a:prstGeom prst="round2DiagRect">
            <a:avLst>
              <a:gd name="adj1" fmla="val 0"/>
              <a:gd name="adj2" fmla="val 12069"/>
            </a:avLst>
          </a:prstGeom>
        </p:spPr>
        <p:txBody>
          <a:bodyPr/>
          <a:lstStyle>
            <a:lvl1pPr marL="0" indent="0">
              <a:buNone/>
              <a:defRPr sz="2000">
                <a:solidFill>
                  <a:srgbClr val="1A1A17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da-DK"/>
          </a:p>
        </p:txBody>
      </p:sp>
      <p:sp>
        <p:nvSpPr>
          <p:cNvPr id="14" name="Text Placeholder 23">
            <a:extLst>
              <a:ext uri="{FF2B5EF4-FFF2-40B4-BE49-F238E27FC236}">
                <a16:creationId xmlns:a16="http://schemas.microsoft.com/office/drawing/2014/main" id="{20F21667-3A77-4BD5-AA10-B777CEEB8E92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ADC0193F-BC1A-423E-8734-55776A8D0CB8}"/>
              </a:ext>
            </a:extLst>
          </p:cNvPr>
          <p:cNvSpPr>
            <a:spLocks noGrp="1"/>
          </p:cNvSpPr>
          <p:nvPr>
            <p:ph idx="21"/>
          </p:nvPr>
        </p:nvSpPr>
        <p:spPr>
          <a:xfrm>
            <a:off x="539751" y="1416785"/>
            <a:ext cx="4471988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A853B65C-0F17-4A31-8523-13F387549F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3600"/>
            <a:ext cx="9213851" cy="332399"/>
          </a:xfrm>
        </p:spPr>
        <p:txBody>
          <a:bodyPr/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AE7B6B55-5350-40F1-BCE0-62619D7C90D3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FFFF8FD-1292-4179-931B-CE9A81C5A6F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5933513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loredBackground">
            <a:extLst>
              <a:ext uri="{FF2B5EF4-FFF2-40B4-BE49-F238E27FC236}">
                <a16:creationId xmlns:a16="http://schemas.microsoft.com/office/drawing/2014/main" id="{31C2D26E-04D9-461A-A4E6-425D036AE429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8" name="Noise" descr="Shape&#10;&#10;Description automatically generated with medium confidence">
            <a:extLst>
              <a:ext uri="{FF2B5EF4-FFF2-40B4-BE49-F238E27FC236}">
                <a16:creationId xmlns:a16="http://schemas.microsoft.com/office/drawing/2014/main" id="{AEFB8980-3819-4628-B1E9-F3AC1EFA58E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Grafik">
            <a:extLst>
              <a:ext uri="{FF2B5EF4-FFF2-40B4-BE49-F238E27FC236}">
                <a16:creationId xmlns:a16="http://schemas.microsoft.com/office/drawing/2014/main" id="{F40430AE-3291-4DC4-984C-4D87254BA476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2" name="ExternalLogo" hidden="1">
            <a:extLst>
              <a:ext uri="{FF2B5EF4-FFF2-40B4-BE49-F238E27FC236}">
                <a16:creationId xmlns:a16="http://schemas.microsoft.com/office/drawing/2014/main" id="{F253FA73-F8E5-49E6-B795-4EEF95E9B435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84701546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 -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046A0194-BE4C-426D-8A2B-CC3963A8B27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10000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4ADEA91C-0F29-4DA2-BC16-BC86BFD342D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DF8FFBA0-9BCF-4FDE-8EB5-7E1BFEB8987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5104711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3">
            <a:extLst>
              <a:ext uri="{FF2B5EF4-FFF2-40B4-BE49-F238E27FC236}">
                <a16:creationId xmlns:a16="http://schemas.microsoft.com/office/drawing/2014/main" id="{9F380D97-DAE4-4E3E-B133-3EBC8A64F5F6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itle Placeholder 1">
            <a:extLst>
              <a:ext uri="{FF2B5EF4-FFF2-40B4-BE49-F238E27FC236}">
                <a16:creationId xmlns:a16="http://schemas.microsoft.com/office/drawing/2014/main" id="{EF3772DB-6000-4985-8EBA-51858DFE28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EB9918F4-186C-4F1E-9988-CE4FE67D853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A66928B-E5D4-4FB2-B7C6-A2880BA219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2547912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phic 4">
            <a:extLst>
              <a:ext uri="{FF2B5EF4-FFF2-40B4-BE49-F238E27FC236}">
                <a16:creationId xmlns:a16="http://schemas.microsoft.com/office/drawing/2014/main" id="{97200634-BE12-408B-B3E1-ADF3BFE2B1D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210663" y="524930"/>
            <a:ext cx="1440000" cy="281496"/>
          </a:xfrm>
          <a:prstGeom prst="rect">
            <a:avLst/>
          </a:prstGeom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A463EA2-0B07-4BBE-B465-49B379782DA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2103981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 - Dark Grey">
    <p:bg>
      <p:bgPr>
        <a:solidFill>
          <a:srgbClr val="71717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FFDC5C2-3165-4D61-99DD-D9666F0EA897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71717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Noise" descr="Shape&#10;&#10;Description automatically generated with medium confidence">
            <a:extLst>
              <a:ext uri="{FF2B5EF4-FFF2-40B4-BE49-F238E27FC236}">
                <a16:creationId xmlns:a16="http://schemas.microsoft.com/office/drawing/2014/main" id="{CE9D16BA-266C-4197-8301-D366A7B2982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B2B2B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Grafik">
            <a:extLst>
              <a:ext uri="{FF2B5EF4-FFF2-40B4-BE49-F238E27FC236}">
                <a16:creationId xmlns:a16="http://schemas.microsoft.com/office/drawing/2014/main" id="{F99A5728-0C52-43BA-9A39-F36DCDDF47DF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1" name="Logo">
            <a:extLst>
              <a:ext uri="{FF2B5EF4-FFF2-40B4-BE49-F238E27FC236}">
                <a16:creationId xmlns:a16="http://schemas.microsoft.com/office/drawing/2014/main" id="{4FEAB3C7-1F67-4064-B58F-EF2762E1660F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FD50EF6D-554E-48C8-946C-CD540205D228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40923379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Medium Grey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7CF42EF8-E198-468D-A6C7-F1244AFF66A8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2B2B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E337853C-CD16-437A-8B48-2252E903916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1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3F664AED-89BC-4F6A-BDA5-EAE8B745D777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00129712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">
    <p:bg>
      <p:bgPr>
        <a:solidFill>
          <a:srgbClr val="DADAD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A6C6616E-A4A6-4B26-A3E8-71341D2C30A8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DADAD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FD2EA78-D85C-46C1-9F44-6EB02987826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F0F0F0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F0F0F0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397D30EE-39AB-4BA8-8232-12CFBA7BF0BC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72644441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Gold">
    <p:bg>
      <p:bgPr>
        <a:solidFill>
          <a:srgbClr val="B59E5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26DFE30-06C3-497B-9AFE-8879DF874BEC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59E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63BA0CED-100D-4A9E-BA97-7FFABDDB92E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E1D8B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E1D8BF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8A904900-0CB5-44DD-94DE-7ED587513920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75235273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Gold">
    <p:bg>
      <p:bgPr>
        <a:solidFill>
          <a:srgbClr val="E1D8B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BD3E45F-B806-4BBB-B5F9-A8C48BE33013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E1D8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29B97D43-D62C-434B-849D-8E8B8BA3FFE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2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2FFA38B6-55C7-488D-B8F0-60C88514DD9F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36477006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Green">
    <p:bg>
      <p:bgPr>
        <a:solidFill>
          <a:srgbClr val="99B3A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8B54BABF-88F4-438A-92D3-D931B6BAE8C6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99B3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87CD2556-8AC5-4706-A2A2-034AFF6E02D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CCD9D3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CCD9D3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FA06926E-B963-4389-B26A-6E1EB0DED5EE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A7CB6955-843C-4B5E-8320-F419CE6F818B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89417146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Green">
    <p:bg>
      <p:bgPr>
        <a:solidFill>
          <a:srgbClr val="CCD9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1231D8F4-609E-4AD8-82BE-42FA9C15C855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CCD9D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504250A-5322-42F2-8102-832BBED2BE7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3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71F6D4E9-51A7-498C-B915-66E0EAF3CE6D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8D8B5B80-B8FE-4386-AD74-364BA8EEE5DF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190487090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Brown">
    <p:bg>
      <p:bgPr>
        <a:solidFill>
          <a:srgbClr val="B2A4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71C17852-E684-4EA4-94B3-0DD73C9689BF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2A4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2AFBA848-05E4-495F-BE70-69481477E52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D9D1CC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D9D1CC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85DF6064-7F5D-4C69-AAE5-824283C29DC0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785F50A2-FEAD-4B66-A58D-1F6C2BB6A70A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491956317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Brown">
    <p:bg>
      <p:bgPr>
        <a:solidFill>
          <a:srgbClr val="D9D1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B7494EA0-F8CC-4025-9CC7-BF8C612E5B66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D9D1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3D2B7D2-DD62-48F8-BAE1-B006F6F25DF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4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4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BD245161-57E0-41D6-9F32-BFC30FCF8F88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F386AFA9-1557-4349-8F44-88C1CC93F218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290783705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Blue">
    <p:bg>
      <p:bgPr>
        <a:solidFill>
          <a:srgbClr val="7B9CB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7462CE97-0D6D-44A4-B4E3-6899B51ECF64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7B9CB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71DB9A65-3868-400A-9CF0-AEFEF540550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B0C4D6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0C4D6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FDB19305-59F9-405C-84BE-675FD40C5C6C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3F6C35DF-345B-471E-BB1A-9898955FCA3F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96935547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Blue">
    <p:bg>
      <p:bgPr>
        <a:solidFill>
          <a:srgbClr val="B0C4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EFFE82BA-6DB8-48D4-8977-6C123C850186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0C4D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6DD2D610-B5ED-44BF-9B2B-0F8531E752A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5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7AB909CE-222C-48CF-865C-8AAD4BAF45B1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D4F1D16A-8D8C-4F72-BCB5-7B9FA4066259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4071393233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Dark Grey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CCD7669A-785A-47FC-BD9B-6674939BD78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1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EC1452B3-DE1E-4026-AA15-5B9EE12B4B2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15419442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rey v2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AD0AAC3D-2AA7-42DE-9D30-35663FC7DF7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DADADA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rgbClr val="DADADA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FB61BE42-3C18-404C-8698-70B4CD159AF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19746552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old">
    <p:bg>
      <p:bgPr>
        <a:solidFill>
          <a:srgbClr val="E1D8B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53475331-EC7A-4563-AD55-FE2890A719A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2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8233D69F-7A60-4C2E-8201-E58069E629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26599657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reen">
    <p:bg>
      <p:bgPr>
        <a:solidFill>
          <a:srgbClr val="CCD9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DCAC8086-ACFA-44CC-91A6-C81B4EDFEBC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3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75DE84A-9B5C-4EC6-942D-E4A1D174DD8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99556777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Brown">
    <p:bg>
      <p:bgPr>
        <a:solidFill>
          <a:srgbClr val="D9D1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8F783354-686D-4F95-A2C7-375026C51A3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4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B4FE89CE-5CDB-4DE9-B059-4719B2563F2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53654100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Blue">
    <p:bg>
      <p:bgPr>
        <a:solidFill>
          <a:srgbClr val="CAD8E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EF1EC179-E635-4D48-8EBF-C7A43205B65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5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A4B47A1-8FE3-40D1-8D69-CC9AD2863E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6363728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TextBox 34">
            <a:extLst>
              <a:ext uri="{FF2B5EF4-FFF2-40B4-BE49-F238E27FC236}">
                <a16:creationId xmlns:a16="http://schemas.microsoft.com/office/drawing/2014/main" id="{C4F08730-DBA8-4007-A284-175B2F954A12}"/>
              </a:ext>
            </a:extLst>
          </p:cNvPr>
          <p:cNvSpPr txBox="1"/>
          <p:nvPr userDrawn="1"/>
        </p:nvSpPr>
        <p:spPr>
          <a:xfrm>
            <a:off x="3318324" y="4444235"/>
            <a:ext cx="2651995" cy="140038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spcBef>
                <a:spcPts val="1200"/>
              </a:spcBef>
              <a:spcAft>
                <a:spcPts val="600"/>
              </a:spcAft>
              <a:buFont typeface="+mj-lt"/>
              <a:buNone/>
              <a:defRPr/>
            </a:pP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Reset slide</a:t>
            </a:r>
          </a:p>
          <a:p>
            <a:pPr fontAlgn="auto">
              <a:spcBef>
                <a:spcPts val="1200"/>
              </a:spcBef>
              <a:spcAft>
                <a:spcPts val="600"/>
              </a:spcAft>
              <a:buFont typeface="+mj-lt"/>
              <a:buNone/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- Tab</a:t>
            </a:r>
            <a:endParaRPr lang="en-GB" altLang="da-DK" sz="1000" b="1" strike="sngStrike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the </a:t>
            </a:r>
            <a:r>
              <a:rPr lang="en-GB" altLang="da-DK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Reset </a:t>
            </a: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menu to reset position, size</a:t>
            </a:r>
            <a:r>
              <a:rPr lang="en-GB" altLang="da-DK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 formatting of the slide placeholders to their default settings</a:t>
            </a:r>
            <a:endParaRPr lang="en-GB" altLang="da-DK" sz="1000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29B69258-0759-4F9D-8A5C-C6B044632BCA}"/>
              </a:ext>
            </a:extLst>
          </p:cNvPr>
          <p:cNvSpPr txBox="1"/>
          <p:nvPr userDrawn="1"/>
        </p:nvSpPr>
        <p:spPr>
          <a:xfrm>
            <a:off x="6221682" y="2645246"/>
            <a:ext cx="2576512" cy="3000821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Change / edit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change picture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RIGHT-CLICK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on the picture and click “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Change Picture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”</a:t>
            </a: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change size or focus of the picture -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Select the picture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click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CROP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from “The Picture Format menu”</a:t>
            </a: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scale the picture, hold SHIFT-key down while dragging the corners of the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A0CF4DB0-EA3A-4922-ACBA-C0B74CF861E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1" r="461"/>
          <a:stretch/>
        </p:blipFill>
        <p:spPr>
          <a:xfrm>
            <a:off x="539750" y="4526557"/>
            <a:ext cx="2574925" cy="1458968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11" name="Title 4">
            <a:extLst>
              <a:ext uri="{FF2B5EF4-FFF2-40B4-BE49-F238E27FC236}">
                <a16:creationId xmlns:a16="http://schemas.microsoft.com/office/drawing/2014/main" id="{78DE8C21-512C-45D7-AF5D-2791E225B7EB}"/>
              </a:ext>
            </a:extLst>
          </p:cNvPr>
          <p:cNvSpPr txBox="1">
            <a:spLocks/>
          </p:cNvSpPr>
          <p:nvPr userDrawn="1"/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rgbClr val="3F1A0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/>
              <a:t>Start here</a:t>
            </a:r>
          </a:p>
        </p:txBody>
      </p:sp>
      <p:sp>
        <p:nvSpPr>
          <p:cNvPr id="13" name="Slide Number Placeholder 2">
            <a:extLst>
              <a:ext uri="{FF2B5EF4-FFF2-40B4-BE49-F238E27FC236}">
                <a16:creationId xmlns:a16="http://schemas.microsoft.com/office/drawing/2014/main" id="{638AF027-CA0D-41A5-BE09-74C8B45BC9AF}"/>
              </a:ext>
            </a:extLst>
          </p:cNvPr>
          <p:cNvSpPr txBox="1">
            <a:spLocks/>
          </p:cNvSpPr>
          <p:nvPr userDrawn="1"/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defPPr>
              <a:defRPr lang="da-DK"/>
            </a:defPPr>
            <a:lvl1pPr marL="0" algn="r" defTabSz="914400" rtl="0" eaLnBrk="1" latinLnBrk="0" hangingPunct="1">
              <a:defRPr sz="900" kern="1200">
                <a:solidFill>
                  <a:srgbClr val="3F1A0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4F92315-F790-4E00-A189-2894250684D7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5" name="Content Placeholder 7">
            <a:extLst>
              <a:ext uri="{FF2B5EF4-FFF2-40B4-BE49-F238E27FC236}">
                <a16:creationId xmlns:a16="http://schemas.microsoft.com/office/drawing/2014/main" id="{48445BAE-D8A3-4827-AC54-6EA8BA6F766B}"/>
              </a:ext>
            </a:extLst>
          </p:cNvPr>
          <p:cNvSpPr txBox="1">
            <a:spLocks/>
          </p:cNvSpPr>
          <p:nvPr userDrawn="1"/>
        </p:nvSpPr>
        <p:spPr>
          <a:xfrm>
            <a:off x="539750" y="1409700"/>
            <a:ext cx="2574926" cy="253915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>
                <a:solidFill>
                  <a:srgbClr val="3F1A01"/>
                </a:solidFill>
                <a:latin typeface="+mn-lt"/>
              </a:rPr>
              <a:t>Copy &amp; Paste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>
                <a:solidFill>
                  <a:srgbClr val="3F1A01"/>
                </a:solidFill>
                <a:latin typeface="+mn-lt"/>
              </a:rPr>
              <a:t>When you need to paste text into the presentation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– Right-Click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 and choose </a:t>
            </a:r>
            <a:br>
              <a:rPr lang="en-GB" sz="1000">
                <a:solidFill>
                  <a:srgbClr val="3F1A01"/>
                </a:solidFill>
                <a:latin typeface="+mn-lt"/>
              </a:rPr>
            </a:br>
            <a:r>
              <a:rPr lang="en-GB" sz="1000">
                <a:solidFill>
                  <a:srgbClr val="3F1A01"/>
                </a:solidFill>
                <a:latin typeface="+mn-lt"/>
              </a:rPr>
              <a:t>”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Keep text only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”.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r>
              <a:rPr lang="en-GB" sz="1000" b="1">
                <a:solidFill>
                  <a:srgbClr val="3F1A01"/>
                </a:solidFill>
                <a:latin typeface="+mn-lt"/>
              </a:rPr>
              <a:t>Text styles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>
                <a:solidFill>
                  <a:srgbClr val="3F1A01"/>
                </a:solidFill>
                <a:latin typeface="+mn-lt"/>
              </a:rPr>
              <a:t>Use the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TAB-key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 to jump through </a:t>
            </a:r>
            <a:br>
              <a:rPr lang="en-GB" sz="1000">
                <a:solidFill>
                  <a:srgbClr val="3F1A01"/>
                </a:solidFill>
                <a:latin typeface="+mn-lt"/>
              </a:rPr>
            </a:br>
            <a:r>
              <a:rPr lang="en-GB" sz="1000">
                <a:solidFill>
                  <a:srgbClr val="3F1A01"/>
                </a:solidFill>
                <a:latin typeface="+mn-lt"/>
              </a:rPr>
              <a:t>levels. Click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ENTER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, then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TAB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 to switch from one level to the next level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>
                <a:solidFill>
                  <a:srgbClr val="3F1A01"/>
                </a:solidFill>
                <a:latin typeface="+mn-lt"/>
              </a:rPr>
              <a:t>To go back in levels use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SHIFT-TAB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>
              <a:solidFill>
                <a:srgbClr val="3F1A01"/>
              </a:solidFill>
              <a:latin typeface="+mn-lt"/>
            </a:endParaRP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EE217F0E-1690-4201-BD4A-054136C2E899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510947" y="1635936"/>
            <a:ext cx="1057778" cy="433516"/>
          </a:xfrm>
          <a:prstGeom prst="rect">
            <a:avLst/>
          </a:prstGeom>
        </p:spPr>
      </p:pic>
      <p:sp>
        <p:nvSpPr>
          <p:cNvPr id="20" name="Content Placeholder 34">
            <a:extLst>
              <a:ext uri="{FF2B5EF4-FFF2-40B4-BE49-F238E27FC236}">
                <a16:creationId xmlns:a16="http://schemas.microsoft.com/office/drawing/2014/main" id="{6D001AD2-4250-4663-91F1-29AD0A53FA92}"/>
              </a:ext>
            </a:extLst>
          </p:cNvPr>
          <p:cNvSpPr txBox="1">
            <a:spLocks/>
          </p:cNvSpPr>
          <p:nvPr userDrawn="1"/>
        </p:nvSpPr>
        <p:spPr>
          <a:xfrm>
            <a:off x="9088588" y="1397909"/>
            <a:ext cx="1355724" cy="261610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>
                <a:solidFill>
                  <a:srgbClr val="3F1A01"/>
                </a:solidFill>
              </a:rPr>
              <a:t>Building blocks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>
                <a:solidFill>
                  <a:srgbClr val="3F1A01"/>
                </a:solidFill>
              </a:rPr>
              <a:t>The building block slides are made to help you build the presentation. You find them after this slide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>
              <a:solidFill>
                <a:srgbClr val="3F1A01"/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GB" sz="1000">
                <a:solidFill>
                  <a:srgbClr val="3F1A01"/>
                </a:solidFill>
              </a:rPr>
              <a:t>Among the building blocks you find, </a:t>
            </a:r>
            <a:r>
              <a:rPr lang="en-GB" sz="1000" err="1">
                <a:solidFill>
                  <a:srgbClr val="3F1A01"/>
                </a:solidFill>
              </a:rPr>
              <a:t>colorguides</a:t>
            </a:r>
            <a:r>
              <a:rPr lang="en-GB" sz="1000">
                <a:solidFill>
                  <a:srgbClr val="3F1A01"/>
                </a:solidFill>
              </a:rPr>
              <a:t>, Tables and elements that you can pick from when you need to build your presentation.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>
              <a:solidFill>
                <a:srgbClr val="3F1A01"/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GB" sz="1000">
                <a:solidFill>
                  <a:srgbClr val="3F1A01"/>
                </a:solidFill>
              </a:rPr>
              <a:t>Delete these slides after use. </a:t>
            </a:r>
            <a:r>
              <a:rPr lang="en-GB" sz="1000" b="1">
                <a:solidFill>
                  <a:srgbClr val="3F1A01"/>
                </a:solidFill>
              </a:rPr>
              <a:t> </a:t>
            </a:r>
          </a:p>
        </p:txBody>
      </p:sp>
      <p:sp>
        <p:nvSpPr>
          <p:cNvPr id="21" name="Content Placeholder 34">
            <a:extLst>
              <a:ext uri="{FF2B5EF4-FFF2-40B4-BE49-F238E27FC236}">
                <a16:creationId xmlns:a16="http://schemas.microsoft.com/office/drawing/2014/main" id="{DBAA186A-13CF-4C55-8ED1-3E1EFC7A2F90}"/>
              </a:ext>
            </a:extLst>
          </p:cNvPr>
          <p:cNvSpPr txBox="1">
            <a:spLocks/>
          </p:cNvSpPr>
          <p:nvPr userDrawn="1"/>
        </p:nvSpPr>
        <p:spPr>
          <a:xfrm>
            <a:off x="1015206" y="5102153"/>
            <a:ext cx="1624013" cy="61555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>
                <a:solidFill>
                  <a:srgbClr val="3F1A01"/>
                </a:solidFill>
              </a:rPr>
              <a:t>Guides – Show / Hide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 b="0">
                <a:solidFill>
                  <a:srgbClr val="3F1A01"/>
                </a:solidFill>
              </a:rPr>
              <a:t>From the View-tab 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 b="0">
                <a:solidFill>
                  <a:srgbClr val="3F1A01"/>
                </a:solidFill>
              </a:rPr>
              <a:t>or Alt + F9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b="0">
              <a:solidFill>
                <a:srgbClr val="3F1A01"/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FB97746-AB0C-416F-8995-6F74E0EF0EFE}"/>
              </a:ext>
            </a:extLst>
          </p:cNvPr>
          <p:cNvSpPr txBox="1"/>
          <p:nvPr userDrawn="1"/>
        </p:nvSpPr>
        <p:spPr>
          <a:xfrm>
            <a:off x="539750" y="540000"/>
            <a:ext cx="9213850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4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Delete this slide after use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8DC192D-15E7-44CD-B477-C881E0E6D99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/>
          <a:srcRect l="4483" r="1"/>
          <a:stretch/>
        </p:blipFill>
        <p:spPr>
          <a:xfrm>
            <a:off x="539750" y="3879102"/>
            <a:ext cx="502364" cy="306000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61C5AB06-467F-4D53-8D9A-1C0D14254FE5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6182034" y="2847599"/>
            <a:ext cx="1053671" cy="847781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23E3D7D1-8B06-4822-B042-9E0013DC5ABD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3342618" y="4737710"/>
            <a:ext cx="721382" cy="31074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E69E3A62-6048-4098-92E9-31D1A7DA6A31}"/>
              </a:ext>
            </a:extLst>
          </p:cNvPr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10713191" y="1409700"/>
            <a:ext cx="937472" cy="3173789"/>
          </a:xfrm>
          <a:prstGeom prst="rect">
            <a:avLst/>
          </a:prstGeom>
        </p:spPr>
      </p:pic>
      <p:sp>
        <p:nvSpPr>
          <p:cNvPr id="28" name="TextBox 27">
            <a:extLst>
              <a:ext uri="{FF2B5EF4-FFF2-40B4-BE49-F238E27FC236}">
                <a16:creationId xmlns:a16="http://schemas.microsoft.com/office/drawing/2014/main" id="{1CF0A521-6AD8-4FA2-ABD7-4B156695725B}"/>
              </a:ext>
            </a:extLst>
          </p:cNvPr>
          <p:cNvSpPr txBox="1"/>
          <p:nvPr userDrawn="1"/>
        </p:nvSpPr>
        <p:spPr>
          <a:xfrm>
            <a:off x="1217613" y="3880138"/>
            <a:ext cx="1897062" cy="307777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Alternatively, </a:t>
            </a: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Increase</a:t>
            </a:r>
            <a: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</a:t>
            </a:r>
            <a:b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Decrease </a:t>
            </a:r>
            <a: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list level can be used</a:t>
            </a:r>
          </a:p>
        </p:txBody>
      </p:sp>
      <p:pic>
        <p:nvPicPr>
          <p:cNvPr id="29" name="Picture 28">
            <a:extLst>
              <a:ext uri="{FF2B5EF4-FFF2-40B4-BE49-F238E27FC236}">
                <a16:creationId xmlns:a16="http://schemas.microsoft.com/office/drawing/2014/main" id="{D5AAD879-4417-455C-BF76-7F1D8FC43DAF}"/>
              </a:ext>
            </a:extLst>
          </p:cNvPr>
          <p:cNvPicPr>
            <a:picLocks noChangeAspect="1"/>
          </p:cNvPicPr>
          <p:nvPr userDrawn="1"/>
        </p:nvPicPr>
        <p:blipFill>
          <a:blip r:embed="rId8"/>
          <a:stretch>
            <a:fillRect/>
          </a:stretch>
        </p:blipFill>
        <p:spPr>
          <a:xfrm>
            <a:off x="6230938" y="1601536"/>
            <a:ext cx="439902" cy="447295"/>
          </a:xfrm>
          <a:prstGeom prst="rect">
            <a:avLst/>
          </a:prstGeom>
        </p:spPr>
      </p:pic>
      <p:sp>
        <p:nvSpPr>
          <p:cNvPr id="37" name="TextBox 36">
            <a:extLst>
              <a:ext uri="{FF2B5EF4-FFF2-40B4-BE49-F238E27FC236}">
                <a16:creationId xmlns:a16="http://schemas.microsoft.com/office/drawing/2014/main" id="{81C181B1-8DE5-4B6C-9648-F234EE5015BF}"/>
              </a:ext>
            </a:extLst>
          </p:cNvPr>
          <p:cNvSpPr txBox="1"/>
          <p:nvPr userDrawn="1"/>
        </p:nvSpPr>
        <p:spPr>
          <a:xfrm>
            <a:off x="4064000" y="1411500"/>
            <a:ext cx="1897061" cy="92333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Bef>
                <a:spcPts val="0"/>
              </a:spcBef>
              <a:spcAft>
                <a:spcPts val="600"/>
              </a:spcAft>
              <a:defRPr/>
            </a:pPr>
            <a: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Insert a New Slide</a:t>
            </a: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tab</a:t>
            </a:r>
            <a:endParaRPr lang="en-GB" altLang="da-DK" sz="1000" b="0" strike="sngStrike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</a:t>
            </a:r>
            <a:r>
              <a:rPr lang="en-GB" altLang="da-DK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New Slide </a:t>
            </a: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insert </a:t>
            </a:r>
            <a:b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new slide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B70D80B7-E226-4F61-9EA0-8793D82C705D}"/>
              </a:ext>
            </a:extLst>
          </p:cNvPr>
          <p:cNvSpPr txBox="1"/>
          <p:nvPr userDrawn="1"/>
        </p:nvSpPr>
        <p:spPr>
          <a:xfrm>
            <a:off x="6232944" y="1401342"/>
            <a:ext cx="2576512" cy="100027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Insert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On slides with picture placeholder, </a:t>
            </a:r>
            <a:b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icon and choose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Insert</a:t>
            </a:r>
          </a:p>
        </p:txBody>
      </p:sp>
      <p:pic>
        <p:nvPicPr>
          <p:cNvPr id="44" name="Picture 43">
            <a:extLst>
              <a:ext uri="{FF2B5EF4-FFF2-40B4-BE49-F238E27FC236}">
                <a16:creationId xmlns:a16="http://schemas.microsoft.com/office/drawing/2014/main" id="{4CF1FFD3-4CFE-4643-82B2-6E865F91BE0A}"/>
              </a:ext>
            </a:extLst>
          </p:cNvPr>
          <p:cNvPicPr>
            <a:picLocks noChangeAspect="1"/>
          </p:cNvPicPr>
          <p:nvPr userDrawn="1"/>
        </p:nvPicPr>
        <p:blipFill>
          <a:blip r:embed="rId9"/>
          <a:stretch>
            <a:fillRect/>
          </a:stretch>
        </p:blipFill>
        <p:spPr>
          <a:xfrm>
            <a:off x="3377366" y="1411500"/>
            <a:ext cx="457264" cy="743054"/>
          </a:xfrm>
          <a:prstGeom prst="rect">
            <a:avLst/>
          </a:prstGeom>
        </p:spPr>
      </p:pic>
      <p:pic>
        <p:nvPicPr>
          <p:cNvPr id="46" name="Picture 45">
            <a:extLst>
              <a:ext uri="{FF2B5EF4-FFF2-40B4-BE49-F238E27FC236}">
                <a16:creationId xmlns:a16="http://schemas.microsoft.com/office/drawing/2014/main" id="{5B827A9C-2570-4A3E-AE07-6B19AAC7D44A}"/>
              </a:ext>
            </a:extLst>
          </p:cNvPr>
          <p:cNvPicPr>
            <a:picLocks noChangeAspect="1"/>
          </p:cNvPicPr>
          <p:nvPr userDrawn="1"/>
        </p:nvPicPr>
        <p:blipFill>
          <a:blip r:embed="rId10"/>
          <a:stretch>
            <a:fillRect/>
          </a:stretch>
        </p:blipFill>
        <p:spPr>
          <a:xfrm>
            <a:off x="3376881" y="2749214"/>
            <a:ext cx="980294" cy="291753"/>
          </a:xfrm>
          <a:prstGeom prst="rect">
            <a:avLst/>
          </a:prstGeom>
        </p:spPr>
      </p:pic>
      <p:sp>
        <p:nvSpPr>
          <p:cNvPr id="47" name="TextBox 46">
            <a:extLst>
              <a:ext uri="{FF2B5EF4-FFF2-40B4-BE49-F238E27FC236}">
                <a16:creationId xmlns:a16="http://schemas.microsoft.com/office/drawing/2014/main" id="{934E07CD-9CA8-4274-A486-A45921C0A566}"/>
              </a:ext>
            </a:extLst>
          </p:cNvPr>
          <p:cNvSpPr txBox="1"/>
          <p:nvPr userDrawn="1"/>
        </p:nvSpPr>
        <p:spPr>
          <a:xfrm>
            <a:off x="3393809" y="2510449"/>
            <a:ext cx="2576511" cy="1769715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Bef>
                <a:spcPts val="1200"/>
              </a:spcBef>
              <a:spcAft>
                <a:spcPts val="600"/>
              </a:spcAft>
              <a:defRPr/>
            </a:pPr>
            <a: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Change Slide Layout</a:t>
            </a: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600"/>
              </a:spcAft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From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- Tab</a:t>
            </a:r>
          </a:p>
          <a:p>
            <a:pPr marL="228600" indent="-228600">
              <a:spcAft>
                <a:spcPts val="600"/>
              </a:spcAft>
              <a:buFont typeface="+mj-lt"/>
              <a:buAutoNum type="arabicPeriod"/>
            </a:pPr>
            <a:r>
              <a:rPr lang="en-GB" sz="100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Click on the arrow next to </a:t>
            </a:r>
            <a: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Layout</a:t>
            </a:r>
            <a:b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</a:br>
            <a:r>
              <a:rPr lang="en-GB" sz="100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to view a dropdown menu of possible slide layouts</a:t>
            </a:r>
            <a:endParaRPr lang="en-GB" sz="1000">
              <a:solidFill>
                <a:schemeClr val="tx1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228600" indent="-228600">
              <a:spcAft>
                <a:spcPts val="600"/>
              </a:spcAft>
              <a:buFont typeface="+mj-lt"/>
              <a:buAutoNum type="arabicPeriod"/>
            </a:pPr>
            <a:r>
              <a:rPr lang="en-GB" sz="100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Click on the layout you prefer and it will be applied to the new slide</a:t>
            </a:r>
            <a:endParaRPr lang="en-GB" sz="100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91974705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LETE ALL LAYOYTS AFTER TH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3EA96A6D-1E2F-4ADB-BDC1-E728CFCEC771}"/>
              </a:ext>
            </a:extLst>
          </p:cNvPr>
          <p:cNvSpPr txBox="1"/>
          <p:nvPr userDrawn="1"/>
        </p:nvSpPr>
        <p:spPr>
          <a:xfrm>
            <a:off x="1485900" y="2781000"/>
            <a:ext cx="92202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>
                <a:solidFill>
                  <a:srgbClr val="3F1A01"/>
                </a:solidFill>
                <a:latin typeface="+mj-lt"/>
                <a:cs typeface="Times New Roman" panose="02020603050405020304" pitchFamily="18" charset="0"/>
              </a:rPr>
              <a:t>Delete all masterslides after this slide.</a:t>
            </a:r>
          </a:p>
          <a:p>
            <a:r>
              <a:rPr lang="en-GB" sz="28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They are not part of this presentation.</a:t>
            </a:r>
          </a:p>
        </p:txBody>
      </p:sp>
    </p:spTree>
    <p:extLst>
      <p:ext uri="{BB962C8B-B14F-4D97-AF65-F5344CB8AC3E}">
        <p14:creationId xmlns:p14="http://schemas.microsoft.com/office/powerpoint/2010/main" val="392972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image" Target="../media/image2.svg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8163406-5D68-413D-AFDF-90D68FD02A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539750"/>
            <a:ext cx="9213851" cy="33239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0AFFE85-39C0-4335-A66F-8029022AA9A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39749" y="1142150"/>
            <a:ext cx="9213851" cy="4691914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C42D07B5-4BF6-4499-8E0F-9D762B6DEEF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50662" y="6434112"/>
            <a:ext cx="271337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  <p:pic>
        <p:nvPicPr>
          <p:cNvPr id="8" name="Logo">
            <a:extLst>
              <a:ext uri="{FF2B5EF4-FFF2-40B4-BE49-F238E27FC236}">
                <a16:creationId xmlns:a16="http://schemas.microsoft.com/office/drawing/2014/main" id="{34F9AA81-9D35-4E0D-9E78-3F5C44655638}"/>
              </a:ext>
            </a:extLst>
          </p:cNvPr>
          <p:cNvPicPr>
            <a:picLocks noChangeAspect="1"/>
          </p:cNvPicPr>
          <p:nvPr userDrawn="1"/>
        </p:nvPicPr>
        <p:blipFill>
          <a:blip r:embed="rId38">
            <a:extLst>
              <a:ext uri="{96DAC541-7B7A-43D3-8B79-37D633B846F1}">
                <asvg:svgBlip xmlns:asvg="http://schemas.microsoft.com/office/drawing/2016/SVG/main" r:embed="rId39"/>
              </a:ext>
            </a:extLst>
          </a:blip>
          <a:stretch>
            <a:fillRect/>
          </a:stretch>
        </p:blipFill>
        <p:spPr>
          <a:xfrm>
            <a:off x="10210663" y="524930"/>
            <a:ext cx="1440000" cy="281496"/>
          </a:xfrm>
          <a:prstGeom prst="rect">
            <a:avLst/>
          </a:prstGeom>
        </p:spPr>
      </p:pic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48088308-7A9E-4E84-BCA0-2394FBDDB9C5}"/>
              </a:ext>
            </a:extLst>
          </p:cNvPr>
          <p:cNvSpPr/>
          <p:nvPr userDrawn="1"/>
        </p:nvSpPr>
        <p:spPr>
          <a:xfrm>
            <a:off x="10023475" y="610200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2402246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  <p:sldLayoutId id="2147483678" r:id="rId18"/>
    <p:sldLayoutId id="2147483679" r:id="rId19"/>
    <p:sldLayoutId id="2147483680" r:id="rId20"/>
    <p:sldLayoutId id="2147483681" r:id="rId21"/>
    <p:sldLayoutId id="2147483682" r:id="rId22"/>
    <p:sldLayoutId id="2147483683" r:id="rId23"/>
    <p:sldLayoutId id="2147483684" r:id="rId24"/>
    <p:sldLayoutId id="2147483685" r:id="rId25"/>
    <p:sldLayoutId id="2147483686" r:id="rId26"/>
    <p:sldLayoutId id="2147483687" r:id="rId27"/>
    <p:sldLayoutId id="2147483688" r:id="rId28"/>
    <p:sldLayoutId id="2147483689" r:id="rId29"/>
    <p:sldLayoutId id="2147483690" r:id="rId30"/>
    <p:sldLayoutId id="2147483691" r:id="rId31"/>
    <p:sldLayoutId id="2147483692" r:id="rId32"/>
    <p:sldLayoutId id="2147483693" r:id="rId33"/>
    <p:sldLayoutId id="2147483694" r:id="rId34"/>
    <p:sldLayoutId id="2147483695" r:id="rId35"/>
    <p:sldLayoutId id="2147483696" r:id="rId36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rgbClr val="3F1A01"/>
          </a:solidFill>
          <a:latin typeface="+mj-lt"/>
          <a:ea typeface="+mj-ea"/>
          <a:cs typeface="+mj-cs"/>
        </a:defRPr>
      </a:lvl1pPr>
    </p:titleStyle>
    <p:bodyStyle>
      <a:lvl1pPr marL="180000" indent="-180000" algn="l" defTabSz="914400" rtl="0" eaLnBrk="1" latinLnBrk="0" hangingPunct="1">
        <a:lnSpc>
          <a:spcPct val="100000"/>
        </a:lnSpc>
        <a:spcBef>
          <a:spcPts val="1800"/>
        </a:spcBef>
        <a:buFont typeface="Arial" panose="020B0604020202020204" pitchFamily="34" charset="0"/>
        <a:buChar char="•"/>
        <a:defRPr sz="1600" kern="1200">
          <a:solidFill>
            <a:srgbClr val="3F1A01"/>
          </a:solidFill>
          <a:latin typeface="+mn-lt"/>
          <a:ea typeface="+mn-ea"/>
          <a:cs typeface="+mn-cs"/>
        </a:defRPr>
      </a:lvl1pPr>
      <a:lvl2pPr marL="36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400" kern="1200">
          <a:solidFill>
            <a:srgbClr val="3F1A01"/>
          </a:solidFill>
          <a:latin typeface="+mn-lt"/>
          <a:ea typeface="+mn-ea"/>
          <a:cs typeface="+mn-cs"/>
        </a:defRPr>
      </a:lvl2pPr>
      <a:lvl3pPr marL="54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200" kern="1200">
          <a:solidFill>
            <a:srgbClr val="3F1A01"/>
          </a:solidFill>
          <a:latin typeface="+mn-lt"/>
          <a:ea typeface="+mn-ea"/>
          <a:cs typeface="+mn-cs"/>
        </a:defRPr>
      </a:lvl3pPr>
      <a:lvl4pPr marL="72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000" kern="1200">
          <a:solidFill>
            <a:srgbClr val="3F1A01"/>
          </a:solidFill>
          <a:latin typeface="+mn-lt"/>
          <a:ea typeface="+mn-ea"/>
          <a:cs typeface="+mn-cs"/>
        </a:defRPr>
      </a:lvl4pPr>
      <a:lvl5pPr marL="90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800" kern="1200">
          <a:solidFill>
            <a:srgbClr val="3F1A0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>
          <p15:clr>
            <a:srgbClr val="F26B43"/>
          </p15:clr>
        </p15:guide>
        <p15:guide id="2" pos="7680">
          <p15:clr>
            <a:srgbClr val="F26B43"/>
          </p15:clr>
        </p15:guide>
        <p15:guide id="3" pos="340">
          <p15:clr>
            <a:srgbClr val="F26B43"/>
          </p15:clr>
        </p15:guide>
        <p15:guide id="4" pos="767">
          <p15:clr>
            <a:srgbClr val="F26B43"/>
          </p15:clr>
        </p15:guide>
        <p15:guide id="5" pos="937">
          <p15:clr>
            <a:srgbClr val="F26B43"/>
          </p15:clr>
        </p15:guide>
        <p15:guide id="6" pos="1365">
          <p15:clr>
            <a:srgbClr val="F26B43"/>
          </p15:clr>
        </p15:guide>
        <p15:guide id="7" pos="1535">
          <p15:clr>
            <a:srgbClr val="F26B43"/>
          </p15:clr>
        </p15:guide>
        <p15:guide id="8" pos="1962">
          <p15:clr>
            <a:srgbClr val="F26B43"/>
          </p15:clr>
        </p15:guide>
        <p15:guide id="9" pos="2132">
          <p15:clr>
            <a:srgbClr val="F26B43"/>
          </p15:clr>
        </p15:guide>
        <p15:guide id="10" pos="2560">
          <p15:clr>
            <a:srgbClr val="F26B43"/>
          </p15:clr>
        </p15:guide>
        <p15:guide id="11" pos="2730">
          <p15:clr>
            <a:srgbClr val="F26B43"/>
          </p15:clr>
        </p15:guide>
        <p15:guide id="12" pos="3157">
          <p15:clr>
            <a:srgbClr val="F26B43"/>
          </p15:clr>
        </p15:guide>
        <p15:guide id="13" pos="3327">
          <p15:clr>
            <a:srgbClr val="F26B43"/>
          </p15:clr>
        </p15:guide>
        <p15:guide id="14" pos="3754">
          <p15:clr>
            <a:srgbClr val="F26B43"/>
          </p15:clr>
        </p15:guide>
        <p15:guide id="15" pos="3925">
          <p15:clr>
            <a:srgbClr val="F26B43"/>
          </p15:clr>
        </p15:guide>
        <p15:guide id="16" pos="4352">
          <p15:clr>
            <a:srgbClr val="F26B43"/>
          </p15:clr>
        </p15:guide>
        <p15:guide id="17" pos="4522">
          <p15:clr>
            <a:srgbClr val="F26B43"/>
          </p15:clr>
        </p15:guide>
        <p15:guide id="18" pos="4949">
          <p15:clr>
            <a:srgbClr val="F26B43"/>
          </p15:clr>
        </p15:guide>
        <p15:guide id="19" pos="5120">
          <p15:clr>
            <a:srgbClr val="F26B43"/>
          </p15:clr>
        </p15:guide>
        <p15:guide id="20" pos="5547">
          <p15:clr>
            <a:srgbClr val="F26B43"/>
          </p15:clr>
        </p15:guide>
        <p15:guide id="21" pos="5717">
          <p15:clr>
            <a:srgbClr val="F26B43"/>
          </p15:clr>
        </p15:guide>
        <p15:guide id="22" pos="6144">
          <p15:clr>
            <a:srgbClr val="F26B43"/>
          </p15:clr>
        </p15:guide>
        <p15:guide id="23" pos="6314">
          <p15:clr>
            <a:srgbClr val="F26B43"/>
          </p15:clr>
        </p15:guide>
        <p15:guide id="24" pos="6742">
          <p15:clr>
            <a:srgbClr val="F26B43"/>
          </p15:clr>
        </p15:guide>
        <p15:guide id="25" pos="6912">
          <p15:clr>
            <a:srgbClr val="F26B43"/>
          </p15:clr>
        </p15:guide>
        <p15:guide id="26" pos="7339">
          <p15:clr>
            <a:srgbClr val="F26B43"/>
          </p15:clr>
        </p15:guide>
        <p15:guide id="27" orient="horz">
          <p15:clr>
            <a:srgbClr val="F26B43"/>
          </p15:clr>
        </p15:guide>
        <p15:guide id="28" orient="horz" pos="4320">
          <p15:clr>
            <a:srgbClr val="F26B43"/>
          </p15:clr>
        </p15:guide>
        <p15:guide id="29" orient="horz" pos="340">
          <p15:clr>
            <a:srgbClr val="F26B43"/>
          </p15:clr>
        </p15:guide>
        <p15:guide id="32" orient="horz" pos="3675">
          <p15:clr>
            <a:srgbClr val="F26B43"/>
          </p15:clr>
        </p15:guide>
        <p15:guide id="33" orient="horz" pos="3793">
          <p15:clr>
            <a:srgbClr val="F26B43"/>
          </p15:clr>
        </p15:guide>
        <p15:guide id="34" orient="horz" pos="4235">
          <p15:clr>
            <a:srgbClr val="F26B43"/>
          </p15:clr>
        </p15:guide>
        <p15:guide id="36" orient="horz" pos="504">
          <p15:clr>
            <a:srgbClr val="F26B43"/>
          </p15:clr>
        </p15:guide>
        <p15:guide id="37" orient="horz" pos="720">
          <p15:clr>
            <a:srgbClr val="F26B43"/>
          </p15:clr>
        </p15:guide>
        <p15:guide id="38" orient="horz" pos="888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Content Placeholder 13">
            <a:extLst>
              <a:ext uri="{FF2B5EF4-FFF2-40B4-BE49-F238E27FC236}">
                <a16:creationId xmlns:a16="http://schemas.microsoft.com/office/drawing/2014/main" id="{63E652B5-93D5-ABB3-8ADF-19AE35CF71F0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6235703" y="1346279"/>
            <a:ext cx="5410197" cy="2779015"/>
          </a:xfrm>
          <a:prstGeom prst="round2DiagRect">
            <a:avLst>
              <a:gd name="adj1" fmla="val 0"/>
              <a:gd name="adj2" fmla="val 10204"/>
            </a:avLst>
          </a:prstGeom>
          <a:solidFill>
            <a:schemeClr val="accent5">
              <a:lumMod val="20000"/>
              <a:lumOff val="80000"/>
            </a:schemeClr>
          </a:solidFill>
        </p:spPr>
        <p:txBody>
          <a:bodyPr lIns="90000" tIns="90000" rIns="90000" bIns="90000"/>
          <a:lstStyle/>
          <a:p>
            <a:pPr marL="0" indent="0" algn="ctr">
              <a:spcBef>
                <a:spcPts val="1200"/>
              </a:spcBef>
              <a:buNone/>
            </a:pPr>
            <a:r>
              <a:rPr lang="en-GB" b="1" dirty="0">
                <a:solidFill>
                  <a:schemeClr val="accent5">
                    <a:lumMod val="50000"/>
                  </a:schemeClr>
                </a:solidFill>
              </a:rPr>
              <a:t>Depression</a:t>
            </a:r>
          </a:p>
          <a:p>
            <a:pPr>
              <a:spcBef>
                <a:spcPts val="1200"/>
              </a:spcBef>
            </a:pPr>
            <a:r>
              <a:rPr lang="en-US" dirty="0"/>
              <a:t>Many different drugs are being tested for their usefulness in treating bipolar depression, including the possible use of existing antipsychotics</a:t>
            </a:r>
            <a:r>
              <a:rPr lang="en-US" baseline="30000" dirty="0"/>
              <a:t>1</a:t>
            </a:r>
            <a:endParaRPr lang="en-US" dirty="0"/>
          </a:p>
          <a:p>
            <a:pPr>
              <a:spcBef>
                <a:spcPts val="1200"/>
              </a:spcBef>
            </a:pPr>
            <a:r>
              <a:rPr lang="en-US" dirty="0"/>
              <a:t>Anti-inflammatory agents have been investigated for bipolar depression, e.g., celecoxib, or minocycline</a:t>
            </a:r>
            <a:r>
              <a:rPr lang="en-US" baseline="30000" dirty="0"/>
              <a:t>2</a:t>
            </a:r>
            <a:endParaRPr lang="en-US" dirty="0"/>
          </a:p>
          <a:p>
            <a:pPr>
              <a:spcBef>
                <a:spcPts val="1200"/>
              </a:spcBef>
            </a:pPr>
            <a:r>
              <a:rPr lang="en-US" dirty="0"/>
              <a:t>Ketamine and </a:t>
            </a:r>
            <a:r>
              <a:rPr lang="en-US" dirty="0" err="1"/>
              <a:t>esketamine</a:t>
            </a:r>
            <a:r>
              <a:rPr lang="en-US" dirty="0"/>
              <a:t> have shown promising therapeutic potential in several studies</a:t>
            </a:r>
            <a:r>
              <a:rPr lang="en-US" baseline="30000" dirty="0"/>
              <a:t>3</a:t>
            </a:r>
            <a:endParaRPr lang="en-GB" dirty="0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A4926ED6-7B9D-3CF5-74D7-63097CE0B78C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lang="en-GB"/>
              <a:t>Bipolar disorder – Acute treatment</a:t>
            </a:r>
            <a:endParaRPr lang="en-GB" dirty="0"/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B548720C-2CD8-8213-32BD-CEEBE3C2B9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Investigational therapies and novel developments</a:t>
            </a:r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0F96372D-E947-59CF-BD3E-F957441ACF52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511842" y="1346279"/>
            <a:ext cx="5410197" cy="2779015"/>
          </a:xfrm>
          <a:prstGeom prst="round2DiagRect">
            <a:avLst>
              <a:gd name="adj1" fmla="val 0"/>
              <a:gd name="adj2" fmla="val 9854"/>
            </a:avLst>
          </a:prstGeom>
          <a:solidFill>
            <a:schemeClr val="accent3">
              <a:lumMod val="20000"/>
              <a:lumOff val="80000"/>
            </a:schemeClr>
          </a:solidFill>
        </p:spPr>
        <p:txBody>
          <a:bodyPr lIns="90000" tIns="90000" rIns="90000" bIns="90000"/>
          <a:lstStyle/>
          <a:p>
            <a:pPr marL="0" indent="0" algn="ctr">
              <a:spcBef>
                <a:spcPts val="1200"/>
              </a:spcBef>
              <a:buNone/>
            </a:pPr>
            <a:r>
              <a:rPr lang="en-GB" b="1" dirty="0">
                <a:solidFill>
                  <a:schemeClr val="accent3">
                    <a:lumMod val="50000"/>
                  </a:schemeClr>
                </a:solidFill>
              </a:rPr>
              <a:t>Mania</a:t>
            </a:r>
          </a:p>
          <a:p>
            <a:pPr>
              <a:spcBef>
                <a:spcPts val="1200"/>
              </a:spcBef>
            </a:pPr>
            <a:r>
              <a:rPr lang="en-GB" dirty="0"/>
              <a:t>Research continues into possible therapies for </a:t>
            </a:r>
            <a:br>
              <a:rPr lang="en-GB" dirty="0"/>
            </a:br>
            <a:r>
              <a:rPr lang="en-GB" dirty="0"/>
              <a:t>bipolar mania, including the use of </a:t>
            </a:r>
            <a:r>
              <a:rPr lang="en-US" dirty="0"/>
              <a:t>continuous theta burst stimulation (</a:t>
            </a:r>
            <a:r>
              <a:rPr lang="en-US" dirty="0" err="1"/>
              <a:t>cTBS</a:t>
            </a:r>
            <a:r>
              <a:rPr lang="en-US" dirty="0"/>
              <a:t>), and transcranial direct current stimulation (</a:t>
            </a:r>
            <a:r>
              <a:rPr lang="en-US" dirty="0" err="1"/>
              <a:t>tDCS</a:t>
            </a:r>
            <a:r>
              <a:rPr lang="en-US" dirty="0"/>
              <a:t>)</a:t>
            </a:r>
            <a:r>
              <a:rPr lang="en-US" baseline="30000" dirty="0"/>
              <a:t>1</a:t>
            </a:r>
            <a:endParaRPr lang="en-GB" dirty="0"/>
          </a:p>
          <a:p>
            <a:pPr>
              <a:spcBef>
                <a:spcPts val="1200"/>
              </a:spcBef>
            </a:pPr>
            <a:r>
              <a:rPr lang="en-GB" dirty="0"/>
              <a:t>Various devices that may be useful in helping people with bipolar mania are being tested also, e.g., glasses that exclude certain wavelengths of light</a:t>
            </a:r>
            <a:r>
              <a:rPr lang="en-GB" baseline="30000" dirty="0"/>
              <a:t>1</a:t>
            </a:r>
            <a:endParaRPr lang="en-GB" dirty="0"/>
          </a:p>
          <a:p>
            <a:pPr>
              <a:spcBef>
                <a:spcPts val="1200"/>
              </a:spcBef>
            </a:pPr>
            <a:endParaRPr lang="en-GB" dirty="0"/>
          </a:p>
        </p:txBody>
      </p: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34478992-FDA3-F0BB-1DB8-4BFC4FEB80D0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539749" y="6102000"/>
            <a:ext cx="10786941" cy="619200"/>
          </a:xfrm>
        </p:spPr>
        <p:txBody>
          <a:bodyPr/>
          <a:lstStyle/>
          <a:p>
            <a:r>
              <a:rPr lang="it-IT" dirty="0"/>
              <a:t>BD=bipolar disorder; FDA=US Food and Drug Administration; MDD=major depressive disorder</a:t>
            </a:r>
          </a:p>
          <a:p>
            <a:endParaRPr lang="it-IT" dirty="0"/>
          </a:p>
          <a:p>
            <a:r>
              <a:rPr lang="en-GB" dirty="0"/>
              <a:t>1. ClinicalTrials.gov website; 2. Husain et al. Lancet Psychiatry 2020;7(6):515–527; 3. </a:t>
            </a:r>
            <a:r>
              <a:rPr lang="en-GB" dirty="0" err="1"/>
              <a:t>Rodolico</a:t>
            </a:r>
            <a:r>
              <a:rPr lang="en-GB" dirty="0"/>
              <a:t> et al. Front Psychiatry 2024;15:1325399; </a:t>
            </a:r>
            <a:br>
              <a:rPr lang="en-GB" dirty="0"/>
            </a:br>
            <a:r>
              <a:rPr lang="en-GB" dirty="0"/>
              <a:t>4: </a:t>
            </a:r>
            <a:r>
              <a:rPr lang="en-GB" dirty="0" err="1"/>
              <a:t>Preskorn</a:t>
            </a:r>
            <a:r>
              <a:rPr lang="en-GB" dirty="0"/>
              <a:t> et al. JAMA 2022;327(8):727–736; 5. </a:t>
            </a:r>
            <a:r>
              <a:rPr lang="en-GB" dirty="0" err="1"/>
              <a:t>Igalmi</a:t>
            </a:r>
            <a:r>
              <a:rPr lang="en-GB" baseline="30000" dirty="0" err="1"/>
              <a:t>TM</a:t>
            </a:r>
            <a:r>
              <a:rPr lang="en-GB" dirty="0"/>
              <a:t> (dexmedetomidine) sublingual film. PI, 2022</a:t>
            </a:r>
          </a:p>
        </p:txBody>
      </p:sp>
      <p:sp>
        <p:nvSpPr>
          <p:cNvPr id="17" name="Content Placeholder 13">
            <a:extLst>
              <a:ext uri="{FF2B5EF4-FFF2-40B4-BE49-F238E27FC236}">
                <a16:creationId xmlns:a16="http://schemas.microsoft.com/office/drawing/2014/main" id="{FCFC4E41-BF36-E6A2-8D45-8C7B4ACEE6F9}"/>
              </a:ext>
            </a:extLst>
          </p:cNvPr>
          <p:cNvSpPr txBox="1">
            <a:spLocks/>
          </p:cNvSpPr>
          <p:nvPr/>
        </p:nvSpPr>
        <p:spPr>
          <a:xfrm>
            <a:off x="511842" y="4264863"/>
            <a:ext cx="11134058" cy="691995"/>
          </a:xfrm>
          <a:prstGeom prst="round2DiagRect">
            <a:avLst>
              <a:gd name="adj1" fmla="val 0"/>
              <a:gd name="adj2" fmla="val 25411"/>
            </a:avLst>
          </a:prstGeom>
          <a:solidFill>
            <a:srgbClr val="D9D1CC"/>
          </a:solidFill>
        </p:spPr>
        <p:txBody>
          <a:bodyPr vert="horz" lIns="90000" tIns="90000" rIns="90000" bIns="90000" rtlCol="0" anchor="ctr">
            <a:noAutofit/>
          </a:bodyPr>
          <a:lstStyle>
            <a:lvl1pPr marL="180000" indent="-180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lang="en-GB" sz="1600" kern="1200" dirty="0">
                <a:solidFill>
                  <a:srgbClr val="3F1A01"/>
                </a:solidFill>
                <a:latin typeface="+mn-lt"/>
                <a:ea typeface="+mn-ea"/>
                <a:cs typeface="+mn-cs"/>
              </a:defRPr>
            </a:lvl1pPr>
            <a:lvl2pPr marL="360000" indent="-180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lang="en-GB" sz="1400" kern="1200" dirty="0">
                <a:solidFill>
                  <a:srgbClr val="3F1A01"/>
                </a:solidFill>
                <a:latin typeface="+mn-lt"/>
                <a:ea typeface="+mn-ea"/>
                <a:cs typeface="+mn-cs"/>
              </a:defRPr>
            </a:lvl2pPr>
            <a:lvl3pPr marL="540000" indent="-180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lang="en-GB" sz="1200" kern="1200" dirty="0">
                <a:solidFill>
                  <a:srgbClr val="3F1A01"/>
                </a:solidFill>
                <a:latin typeface="+mn-lt"/>
                <a:ea typeface="+mn-ea"/>
                <a:cs typeface="+mn-cs"/>
              </a:defRPr>
            </a:lvl3pPr>
            <a:lvl4pPr marL="720000" indent="-180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lang="en-GB" sz="1000" kern="1200" dirty="0">
                <a:solidFill>
                  <a:srgbClr val="3F1A01"/>
                </a:solidFill>
                <a:latin typeface="+mn-lt"/>
                <a:ea typeface="+mn-ea"/>
                <a:cs typeface="+mn-cs"/>
              </a:defRPr>
            </a:lvl4pPr>
            <a:lvl5pPr marL="900000" indent="-180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lang="en-GB" sz="800" kern="1200" dirty="0">
                <a:solidFill>
                  <a:srgbClr val="3F1A0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1200"/>
              </a:spcBef>
            </a:pPr>
            <a:r>
              <a:rPr lang="en-GB"/>
              <a:t>Psychedelics (e.g., psilocybin) are being tested in many psychiatric contexts, including MDD and anxiety disorders, as well as in the treatment of bipolar depression</a:t>
            </a:r>
            <a:r>
              <a:rPr lang="en-GB" baseline="30000"/>
              <a:t>1</a:t>
            </a:r>
            <a:endParaRPr lang="en-GB" dirty="0"/>
          </a:p>
        </p:txBody>
      </p:sp>
      <p:sp>
        <p:nvSpPr>
          <p:cNvPr id="2" name="Content Placeholder 13">
            <a:extLst>
              <a:ext uri="{FF2B5EF4-FFF2-40B4-BE49-F238E27FC236}">
                <a16:creationId xmlns:a16="http://schemas.microsoft.com/office/drawing/2014/main" id="{ACAA11FB-5F39-44FA-7312-9082B45F155D}"/>
              </a:ext>
            </a:extLst>
          </p:cNvPr>
          <p:cNvSpPr txBox="1">
            <a:spLocks/>
          </p:cNvSpPr>
          <p:nvPr/>
        </p:nvSpPr>
        <p:spPr>
          <a:xfrm>
            <a:off x="539748" y="5117512"/>
            <a:ext cx="11106151" cy="691995"/>
          </a:xfrm>
          <a:prstGeom prst="round2DiagRect">
            <a:avLst>
              <a:gd name="adj1" fmla="val 0"/>
              <a:gd name="adj2" fmla="val 25411"/>
            </a:avLst>
          </a:prstGeom>
          <a:solidFill>
            <a:schemeClr val="accent2">
              <a:lumMod val="20000"/>
              <a:lumOff val="80000"/>
            </a:schemeClr>
          </a:solidFill>
        </p:spPr>
        <p:txBody>
          <a:bodyPr vert="horz" lIns="90000" tIns="90000" rIns="90000" bIns="90000" rtlCol="0" anchor="ctr">
            <a:noAutofit/>
          </a:bodyPr>
          <a:lstStyle>
            <a:lvl1pPr marL="180000" indent="-180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lang="en-GB" sz="1600" kern="1200" dirty="0">
                <a:solidFill>
                  <a:srgbClr val="3F1A01"/>
                </a:solidFill>
                <a:latin typeface="+mn-lt"/>
                <a:ea typeface="+mn-ea"/>
                <a:cs typeface="+mn-cs"/>
              </a:defRPr>
            </a:lvl1pPr>
            <a:lvl2pPr marL="360000" indent="-180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lang="en-GB" sz="1400" kern="1200" dirty="0">
                <a:solidFill>
                  <a:srgbClr val="3F1A01"/>
                </a:solidFill>
                <a:latin typeface="+mn-lt"/>
                <a:ea typeface="+mn-ea"/>
                <a:cs typeface="+mn-cs"/>
              </a:defRPr>
            </a:lvl2pPr>
            <a:lvl3pPr marL="540000" indent="-180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lang="en-GB" sz="1200" kern="1200" dirty="0">
                <a:solidFill>
                  <a:srgbClr val="3F1A01"/>
                </a:solidFill>
                <a:latin typeface="+mn-lt"/>
                <a:ea typeface="+mn-ea"/>
                <a:cs typeface="+mn-cs"/>
              </a:defRPr>
            </a:lvl3pPr>
            <a:lvl4pPr marL="720000" indent="-180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lang="en-GB" sz="1000" kern="1200" dirty="0">
                <a:solidFill>
                  <a:srgbClr val="3F1A01"/>
                </a:solidFill>
                <a:latin typeface="+mn-lt"/>
                <a:ea typeface="+mn-ea"/>
                <a:cs typeface="+mn-cs"/>
              </a:defRPr>
            </a:lvl4pPr>
            <a:lvl5pPr marL="900000" indent="-180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lang="en-GB" sz="800" kern="1200" dirty="0">
                <a:solidFill>
                  <a:srgbClr val="3F1A0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1200"/>
              </a:spcBef>
            </a:pPr>
            <a:r>
              <a:rPr lang="en-GB" dirty="0">
                <a:solidFill>
                  <a:schemeClr val="tx1"/>
                </a:solidFill>
              </a:rPr>
              <a:t>The alpha-2 agonist dexmedetomidine sublingual film</a:t>
            </a:r>
            <a:r>
              <a:rPr lang="en-GB" baseline="30000" dirty="0">
                <a:solidFill>
                  <a:schemeClr val="tx1"/>
                </a:solidFill>
              </a:rPr>
              <a:t>4</a:t>
            </a:r>
            <a:r>
              <a:rPr lang="en-GB" dirty="0">
                <a:solidFill>
                  <a:schemeClr val="tx1"/>
                </a:solidFill>
              </a:rPr>
              <a:t> is now FDA-approved for the treatment of acute agitation associated with bipolar disorder</a:t>
            </a:r>
            <a:r>
              <a:rPr lang="en-GB" baseline="30000" dirty="0">
                <a:solidFill>
                  <a:schemeClr val="tx1"/>
                </a:solidFill>
              </a:rPr>
              <a:t>5</a:t>
            </a:r>
            <a:endParaRPr lang="en-GB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26835228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Theme">
  <a:themeElements>
    <a:clrScheme name="Neurotorium - Light Brown">
      <a:dk1>
        <a:srgbClr val="3F1A01"/>
      </a:dk1>
      <a:lt1>
        <a:srgbClr val="FFFFFF"/>
      </a:lt1>
      <a:dk2>
        <a:srgbClr val="1A1A17"/>
      </a:dk2>
      <a:lt2>
        <a:srgbClr val="F0F0F0"/>
      </a:lt2>
      <a:accent1>
        <a:srgbClr val="717171"/>
      </a:accent1>
      <a:accent2>
        <a:srgbClr val="B59E5F"/>
      </a:accent2>
      <a:accent3>
        <a:srgbClr val="99B3A8"/>
      </a:accent3>
      <a:accent4>
        <a:srgbClr val="B2A499"/>
      </a:accent4>
      <a:accent5>
        <a:srgbClr val="7B9CBB"/>
      </a:accent5>
      <a:accent6>
        <a:srgbClr val="DADADA"/>
      </a:accent6>
      <a:hlink>
        <a:srgbClr val="B59E5F"/>
      </a:hlink>
      <a:folHlink>
        <a:srgbClr val="DADADA"/>
      </a:folHlink>
    </a:clrScheme>
    <a:fontScheme name="Neurotorium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Neurotorium - PowerPoint-Skabelon v4" id="{B78E2528-6A34-4D57-9586-40EB99C5AB5F}" vid="{5BD959D7-3C72-4A14-ABA8-21435FAD6A99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28627d7c-4416-4bc1-86cf-ca6c3a42a8f2">
      <Terms xmlns="http://schemas.microsoft.com/office/infopath/2007/PartnerControls"/>
    </lcf76f155ced4ddcb4097134ff3c332f>
    <TaxCatchAll xmlns="08562aa6-c0ad-4fb9-8a82-15409d3a28b4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2B393518E922946AD600E2E02326B8A" ma:contentTypeVersion="15" ma:contentTypeDescription="Create a new document." ma:contentTypeScope="" ma:versionID="f3e46bd671af22874b8b36d04e1c77ea">
  <xsd:schema xmlns:xsd="http://www.w3.org/2001/XMLSchema" xmlns:xs="http://www.w3.org/2001/XMLSchema" xmlns:p="http://schemas.microsoft.com/office/2006/metadata/properties" xmlns:ns2="28627d7c-4416-4bc1-86cf-ca6c3a42a8f2" xmlns:ns3="08562aa6-c0ad-4fb9-8a82-15409d3a28b4" targetNamespace="http://schemas.microsoft.com/office/2006/metadata/properties" ma:root="true" ma:fieldsID="9f69a753dd815c958e9a0d3771e06274" ns2:_="" ns3:_="">
    <xsd:import namespace="28627d7c-4416-4bc1-86cf-ca6c3a42a8f2"/>
    <xsd:import namespace="08562aa6-c0ad-4fb9-8a82-15409d3a28b4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Location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8627d7c-4416-4bc1-86cf-ca6c3a42a8f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fe078bdb-18a8-4b38-96d3-955d15450c4a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5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Location" ma:index="16" nillable="true" ma:displayName="Location" ma:indexed="true" ma:internalName="MediaServiceLocation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8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9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2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8562aa6-c0ad-4fb9-8a82-15409d3a28b4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4" nillable="true" ma:displayName="Taxonomy Catch All Column" ma:hidden="true" ma:list="{61de0876-55d8-41bd-b4f0-ce3da1a25b06}" ma:internalName="TaxCatchAll" ma:showField="CatchAllData" ma:web="08562aa6-c0ad-4fb9-8a82-15409d3a28b4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414E3334-BC67-4578-B9B6-FB2C697BED54}">
  <ds:schemaRefs>
    <ds:schemaRef ds:uri="28627d7c-4416-4bc1-86cf-ca6c3a42a8f2"/>
    <ds:schemaRef ds:uri="http://schemas.openxmlformats.org/package/2006/metadata/core-properties"/>
    <ds:schemaRef ds:uri="08562aa6-c0ad-4fb9-8a82-15409d3a28b4"/>
    <ds:schemaRef ds:uri="http://schemas.microsoft.com/office/2006/documentManagement/types"/>
    <ds:schemaRef ds:uri="http://purl.org/dc/dcmitype/"/>
    <ds:schemaRef ds:uri="http://schemas.microsoft.com/office/infopath/2007/PartnerControls"/>
    <ds:schemaRef ds:uri="http://purl.org/dc/terms/"/>
    <ds:schemaRef ds:uri="http://schemas.microsoft.com/office/2006/metadata/properties"/>
    <ds:schemaRef ds:uri="http://www.w3.org/XML/1998/namespace"/>
    <ds:schemaRef ds:uri="http://purl.org/dc/elements/1.1/"/>
  </ds:schemaRefs>
</ds:datastoreItem>
</file>

<file path=customXml/itemProps2.xml><?xml version="1.0" encoding="utf-8"?>
<ds:datastoreItem xmlns:ds="http://schemas.openxmlformats.org/officeDocument/2006/customXml" ds:itemID="{2B43B9CB-87A7-457C-A0CB-6B9A855D4DF6}">
  <ds:schemaRefs>
    <ds:schemaRef ds:uri="08562aa6-c0ad-4fb9-8a82-15409d3a28b4"/>
    <ds:schemaRef ds:uri="28627d7c-4416-4bc1-86cf-ca6c3a42a8f2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3.xml><?xml version="1.0" encoding="utf-8"?>
<ds:datastoreItem xmlns:ds="http://schemas.openxmlformats.org/officeDocument/2006/customXml" ds:itemID="{090FA4C0-807E-4B20-B9E3-BE4D33CA6932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496</TotalTime>
  <Words>411</Words>
  <Application>Microsoft Office PowerPoint</Application>
  <PresentationFormat>Widescreen</PresentationFormat>
  <Paragraphs>23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Times New Roman</vt:lpstr>
      <vt:lpstr>1_Office Theme</vt:lpstr>
      <vt:lpstr>Investigational therapies and novel developments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Maria Nordfang</dc:creator>
  <cp:lastModifiedBy>Viktoria-Maria Hvidtfelt Lykke</cp:lastModifiedBy>
  <cp:revision>67</cp:revision>
  <cp:lastPrinted>2024-02-29T18:50:23Z</cp:lastPrinted>
  <dcterms:created xsi:type="dcterms:W3CDTF">2022-06-30T09:48:17Z</dcterms:created>
  <dcterms:modified xsi:type="dcterms:W3CDTF">2024-07-25T08:51:16Z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0x01010062B393518E922946AD600E2E02326B8A</vt:lpwstr>
  </property>
  <property fmtid="{D5CDD505-2E9C-101B-9397-08002B2CF9AE}" pid="3" name="MediaServiceImageTags">
    <vt:lpwstr/>
  </property>
</Properties>
</file>