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69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BAFB692C-2DFB-4433-BA2B-0D4F185CF30B}" name="Aoife Gratte" initials="AG" userId="S::Aoife.Gratte@primeglobalpeople.com::c48a97b4-164b-412e-b235-2ebf0a8f49bd" providerId="AD"/>
  <p188:author id="{98A6AB53-9D2B-0901-9F14-939E1BA46278}" name="Salazar Pablo,  Gonzalo" initials="" userId="S::GSalazarPablo@slam.nhs.uk::21c2393d-61fb-4ff1-82d1-f3d703ee0d31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  <p188:author id="{E001FAE8-F21C-B15A-2373-561243264116}" name="Gonzalo Salazar de Pablo" initials="GS" userId="S::k1803994@kcl.ac.uk::6c908b0a-4dba-4077-baf4-d0d4067d2d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7A6B"/>
    <a:srgbClr val="4F7599"/>
    <a:srgbClr val="B0C4D6"/>
    <a:srgbClr val="F0F0F0"/>
    <a:srgbClr val="EDEFF1"/>
    <a:srgbClr val="7B9CBB"/>
    <a:srgbClr val="EAE3E6"/>
    <a:srgbClr val="D9D1CC"/>
    <a:srgbClr val="EDE6E7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83" autoAdjust="0"/>
    <p:restoredTop sz="84625" autoAdjust="0"/>
  </p:normalViewPr>
  <p:slideViewPr>
    <p:cSldViewPr snapToGrid="0">
      <p:cViewPr varScale="1">
        <p:scale>
          <a:sx n="132" d="100"/>
          <a:sy n="132" d="100"/>
        </p:scale>
        <p:origin x="162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968"/>
    </p:cViewPr>
  </p:sorterViewPr>
  <p:notesViewPr>
    <p:cSldViewPr snapToGrid="0">
      <p:cViewPr>
        <p:scale>
          <a:sx n="150" d="100"/>
          <a:sy n="150" d="100"/>
        </p:scale>
        <p:origin x="3492" y="-8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25-07-2024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Prescribing trends have changed over the last few decades, as shown on the slide.</a:t>
            </a:r>
            <a:r>
              <a:rPr lang="en-GB" baseline="30000" dirty="0"/>
              <a:t>3</a:t>
            </a:r>
            <a:r>
              <a:rPr lang="en-GB" dirty="0"/>
              <a:t> An analysis using US data shows decreased rates of lithium, and mood stabilizer prescriptions, coupled with an increase in the rates of antipsychotic use – perhaps driven by the increased availability of antipsychotics that are effective in treating bipolar disorder.</a:t>
            </a:r>
            <a:r>
              <a:rPr lang="en-GB" baseline="30000" dirty="0"/>
              <a:t>3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López-Muñoz F, Shen WW, </a:t>
            </a:r>
            <a:r>
              <a:rPr lang="en-US" dirty="0" err="1"/>
              <a:t>D’Ocon</a:t>
            </a:r>
            <a:r>
              <a:rPr lang="en-US" dirty="0"/>
              <a:t> P, et al. A history of the pharmacological treatment of bipolar disorder. Int J Mol Sci 2018; 19 (7): 2143. 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Vieta E, Torrent C. Functional remediation: the pathway from remission to recovery in bipolar disorder. World Psychiatry 2016; 15 (3): 288–289.</a:t>
            </a:r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Rhee TG, </a:t>
            </a:r>
            <a:r>
              <a:rPr lang="en-US" dirty="0" err="1"/>
              <a:t>Olfson</a:t>
            </a:r>
            <a:r>
              <a:rPr lang="en-US" dirty="0"/>
              <a:t> M, Nierenberg AA, Wilkinson ST. 20-year trends in the pharmacologic treatment of bipolar disorder by psychiatrists in outpatient care settings. Am J Psychiatry 2020; 177 (8): 706–715.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8469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4926ED6-7B9D-3CF5-74D7-63097CE0B7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Bipolar disorder – Acute treatment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548720C-2CD8-8213-32BD-CEEBE3C2B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History of treating people with bipolar disorder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32ECD9-6917-F62A-D4B0-B01C839C1922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0225" y="1416785"/>
            <a:ext cx="5419725" cy="4415215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BD has been known about since ancient times, although it has been viewed differently by societies over the centuries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The 19</a:t>
            </a:r>
            <a:r>
              <a:rPr lang="en-GB" baseline="30000" dirty="0">
                <a:solidFill>
                  <a:schemeClr val="tx1"/>
                </a:solidFill>
              </a:rPr>
              <a:t>th</a:t>
            </a:r>
            <a:r>
              <a:rPr lang="en-GB" dirty="0">
                <a:solidFill>
                  <a:schemeClr val="tx1"/>
                </a:solidFill>
              </a:rPr>
              <a:t> century saw many important milestones in the pharmacological treatment of BD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Lithium was discovered</a:t>
            </a: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Valproic acid was synthesized</a:t>
            </a:r>
          </a:p>
          <a:p>
            <a:r>
              <a:rPr lang="en-GB" dirty="0">
                <a:solidFill>
                  <a:schemeClr val="tx1"/>
                </a:solidFill>
              </a:rPr>
              <a:t>However, it was not until the 21</a:t>
            </a:r>
            <a:r>
              <a:rPr lang="en-GB" baseline="30000" dirty="0">
                <a:solidFill>
                  <a:schemeClr val="tx1"/>
                </a:solidFill>
              </a:rPr>
              <a:t>st</a:t>
            </a:r>
            <a:r>
              <a:rPr lang="en-GB" dirty="0">
                <a:solidFill>
                  <a:schemeClr val="tx1"/>
                </a:solidFill>
              </a:rPr>
              <a:t> century that more modern diagnostic methods and treatments were developed, such as the use of many of the pharmacotherapies that are used today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In modern times, there has been a paradigm shift in treatment, away from narrow symptomatic objectives towards a </a:t>
            </a:r>
            <a:r>
              <a:rPr lang="en-GB" b="1" dirty="0">
                <a:solidFill>
                  <a:schemeClr val="tx1"/>
                </a:solidFill>
              </a:rPr>
              <a:t>focus on functional recovery</a:t>
            </a:r>
            <a:r>
              <a:rPr lang="en-GB" baseline="30000" dirty="0">
                <a:solidFill>
                  <a:schemeClr val="tx1"/>
                </a:solidFill>
              </a:rPr>
              <a:t>2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6A2D9BB-2BF4-80F8-1696-A83EB2A09BD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BD=bipolar disorder</a:t>
            </a:r>
          </a:p>
          <a:p>
            <a:endParaRPr lang="en-US" dirty="0"/>
          </a:p>
          <a:p>
            <a:r>
              <a:rPr lang="en-US" dirty="0"/>
              <a:t>1. López-Muñoz et al. Int J Mol Sci 2018;19(7):2143; 2. Vieta &amp; Torrent. World Psychiatry 2016;15(3):288–289; 3. Rhee et al. Am J Psychiatry 2020;177(8):706–715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A23466-154A-5EC9-13DC-B586E3D3EC29}"/>
              </a:ext>
            </a:extLst>
          </p:cNvPr>
          <p:cNvSpPr txBox="1"/>
          <p:nvPr/>
        </p:nvSpPr>
        <p:spPr>
          <a:xfrm>
            <a:off x="6870366" y="1449367"/>
            <a:ext cx="41408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Prescribing trends for BD between 1997–2016</a:t>
            </a:r>
            <a:r>
              <a:rPr lang="en-GB" sz="1400" b="1" baseline="30000" dirty="0">
                <a:solidFill>
                  <a:schemeClr val="accent2">
                    <a:lumMod val="50000"/>
                  </a:schemeClr>
                </a:solidFill>
              </a:rPr>
              <a:t>3</a:t>
            </a:r>
            <a:endParaRPr lang="en-GB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36A615A-3689-7CAB-0DF0-D6CDF77B75B7}"/>
              </a:ext>
            </a:extLst>
          </p:cNvPr>
          <p:cNvGrpSpPr/>
          <p:nvPr/>
        </p:nvGrpSpPr>
        <p:grpSpPr>
          <a:xfrm>
            <a:off x="7040041" y="1866900"/>
            <a:ext cx="3811583" cy="2501617"/>
            <a:chOff x="7151692" y="2333625"/>
            <a:chExt cx="3811583" cy="2501617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3044B79D-1626-00A2-9F69-852B7B01EE41}"/>
                </a:ext>
              </a:extLst>
            </p:cNvPr>
            <p:cNvCxnSpPr>
              <a:cxnSpLocks/>
            </p:cNvCxnSpPr>
            <p:nvPr/>
          </p:nvCxnSpPr>
          <p:spPr>
            <a:xfrm>
              <a:off x="7172325" y="4521200"/>
              <a:ext cx="3790950" cy="0"/>
            </a:xfrm>
            <a:prstGeom prst="straightConnector1">
              <a:avLst/>
            </a:prstGeom>
            <a:ln w="1905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02046C-4E88-2137-FCBE-1B30925CBD12}"/>
                </a:ext>
              </a:extLst>
            </p:cNvPr>
            <p:cNvSpPr txBox="1"/>
            <p:nvPr/>
          </p:nvSpPr>
          <p:spPr>
            <a:xfrm>
              <a:off x="7172326" y="4558243"/>
              <a:ext cx="36512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/>
                  </a:solidFill>
                </a:rPr>
                <a:t>Year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5E9E5F3-FBFE-D45F-FA0E-37A087E08F6C}"/>
                </a:ext>
              </a:extLst>
            </p:cNvPr>
            <p:cNvSpPr txBox="1"/>
            <p:nvPr/>
          </p:nvSpPr>
          <p:spPr>
            <a:xfrm rot="20037419">
              <a:off x="7794946" y="3136924"/>
              <a:ext cx="1834851" cy="5152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GB" sz="1200" b="1" dirty="0">
                  <a:solidFill>
                    <a:schemeClr val="accent2">
                      <a:lumMod val="50000"/>
                    </a:schemeClr>
                  </a:solidFill>
                </a:rPr>
                <a:t>Atypical </a:t>
              </a:r>
              <a:br>
                <a:rPr lang="en-GB" sz="1200" b="1" dirty="0">
                  <a:solidFill>
                    <a:schemeClr val="accent2">
                      <a:lumMod val="50000"/>
                    </a:schemeClr>
                  </a:solidFill>
                </a:rPr>
              </a:br>
              <a:r>
                <a:rPr lang="en-GB" sz="1200" b="1" dirty="0">
                  <a:solidFill>
                    <a:schemeClr val="accent2">
                      <a:lumMod val="50000"/>
                    </a:schemeClr>
                  </a:solidFill>
                </a:rPr>
                <a:t>antipsychotics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46D5160E-1370-B4AA-80B4-10F14E0DE1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00900" y="2355850"/>
              <a:ext cx="3657600" cy="1770856"/>
            </a:xfrm>
            <a:prstGeom prst="straightConnector1">
              <a:avLst/>
            </a:prstGeom>
            <a:ln w="28575">
              <a:solidFill>
                <a:schemeClr val="accent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0267C7B-B0FB-A943-4D4B-A62F69942213}"/>
                </a:ext>
              </a:extLst>
            </p:cNvPr>
            <p:cNvSpPr txBox="1"/>
            <p:nvPr/>
          </p:nvSpPr>
          <p:spPr>
            <a:xfrm rot="217939">
              <a:off x="7151692" y="3944797"/>
              <a:ext cx="378162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accent5">
                      <a:lumMod val="50000"/>
                    </a:schemeClr>
                  </a:solidFill>
                </a:rPr>
                <a:t>Lithium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5C11F7F8-DC61-3DE3-B2CC-1B5BA90A7D23}"/>
                </a:ext>
              </a:extLst>
            </p:cNvPr>
            <p:cNvCxnSpPr>
              <a:cxnSpLocks/>
            </p:cNvCxnSpPr>
            <p:nvPr/>
          </p:nvCxnSpPr>
          <p:spPr>
            <a:xfrm>
              <a:off x="7233304" y="3825949"/>
              <a:ext cx="3643312" cy="233363"/>
            </a:xfrm>
            <a:prstGeom prst="straightConnector1">
              <a:avLst/>
            </a:prstGeom>
            <a:ln w="28575">
              <a:solidFill>
                <a:schemeClr val="accent5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3EB3A66-7F9A-B1B1-2378-E0BC83CE69C4}"/>
                </a:ext>
              </a:extLst>
            </p:cNvPr>
            <p:cNvSpPr txBox="1"/>
            <p:nvPr/>
          </p:nvSpPr>
          <p:spPr>
            <a:xfrm rot="854872">
              <a:off x="7202573" y="2837236"/>
              <a:ext cx="362369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200" b="1" dirty="0">
                  <a:solidFill>
                    <a:schemeClr val="accent3">
                      <a:lumMod val="50000"/>
                    </a:schemeClr>
                  </a:solidFill>
                </a:rPr>
                <a:t>Mood stabilizers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8574312-3A61-65AE-F968-F0E14DE7995C}"/>
                </a:ext>
              </a:extLst>
            </p:cNvPr>
            <p:cNvCxnSpPr>
              <a:cxnSpLocks/>
            </p:cNvCxnSpPr>
            <p:nvPr/>
          </p:nvCxnSpPr>
          <p:spPr>
            <a:xfrm>
              <a:off x="7245876" y="2333625"/>
              <a:ext cx="3577699" cy="911225"/>
            </a:xfrm>
            <a:prstGeom prst="straightConnector1">
              <a:avLst/>
            </a:prstGeom>
            <a:ln w="28575">
              <a:solidFill>
                <a:schemeClr val="accent3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109C61F8-C8F4-40BA-F6C6-2109959DE964}"/>
              </a:ext>
            </a:extLst>
          </p:cNvPr>
          <p:cNvSpPr/>
          <p:nvPr/>
        </p:nvSpPr>
        <p:spPr>
          <a:xfrm>
            <a:off x="6761359" y="4841681"/>
            <a:ext cx="4358886" cy="7239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Between 1997–2016, prescribing trends for atypical antipsychotics for BD increased from a low baseline, whilst use of mood stabilizers decreased</a:t>
            </a:r>
            <a:r>
              <a:rPr lang="en-GB" sz="1400" baseline="30000" dirty="0">
                <a:solidFill>
                  <a:schemeClr val="bg1"/>
                </a:solidFill>
              </a:rPr>
              <a:t>3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13846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4E3334-BC67-4578-B9B6-FB2C697BED54}">
  <ds:schemaRefs>
    <ds:schemaRef ds:uri="28627d7c-4416-4bc1-86cf-ca6c3a42a8f2"/>
    <ds:schemaRef ds:uri="http://schemas.openxmlformats.org/package/2006/metadata/core-properties"/>
    <ds:schemaRef ds:uri="08562aa6-c0ad-4fb9-8a82-15409d3a28b4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491</TotalTime>
  <Words>351</Words>
  <Application>Microsoft Office PowerPoint</Application>
  <PresentationFormat>Widescreen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History of treating people with bipolar disorder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50</cp:revision>
  <cp:lastPrinted>2024-02-29T18:50:23Z</cp:lastPrinted>
  <dcterms:created xsi:type="dcterms:W3CDTF">2022-06-30T09:48:17Z</dcterms:created>
  <dcterms:modified xsi:type="dcterms:W3CDTF">2024-07-25T08:45:43Z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