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85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A6B"/>
    <a:srgbClr val="4F7599"/>
    <a:srgbClr val="B0C4D6"/>
    <a:srgbClr val="F0F0F0"/>
    <a:srgbClr val="EDEFF1"/>
    <a:srgbClr val="7B9CBB"/>
    <a:srgbClr val="EAE3E6"/>
    <a:srgbClr val="D9D1CC"/>
    <a:srgbClr val="EDE6E7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3" autoAdjust="0"/>
    <p:restoredTop sz="84625" autoAdjust="0"/>
  </p:normalViewPr>
  <p:slideViewPr>
    <p:cSldViewPr snapToGrid="0">
      <p:cViewPr varScale="1">
        <p:scale>
          <a:sx n="132" d="100"/>
          <a:sy n="132" d="100"/>
        </p:scale>
        <p:origin x="16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notesViewPr>
    <p:cSldViewPr snapToGrid="0">
      <p:cViewPr>
        <p:scale>
          <a:sx n="150" d="100"/>
          <a:sy n="150" d="100"/>
        </p:scale>
        <p:origin x="3492" y="-8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US" dirty="0"/>
              <a:t>Depression and Bipolar Support Alliance (DBSA) surveyed 2,969 people with bipolar disorder or their family or caregivers about treatment.</a:t>
            </a:r>
            <a:r>
              <a:rPr lang="en-US" baseline="30000" dirty="0"/>
              <a:t>1</a:t>
            </a:r>
            <a:r>
              <a:rPr lang="en-US" dirty="0"/>
              <a:t> Whilst the majority of respondents (87%) received pharmacotherapy, roughly half were receiving psychotherapy; indeed, only 10% of people with bipolar disorder were being helped through support groups.</a:t>
            </a:r>
            <a:r>
              <a:rPr lang="en-US" baseline="30000" dirty="0"/>
              <a:t>1</a:t>
            </a:r>
            <a:r>
              <a:rPr lang="en-US" dirty="0"/>
              <a:t> Regarding treatment options, approximately half of patients less than 30 years old preferred cognitive–</a:t>
            </a:r>
            <a:r>
              <a:rPr lang="en-US" dirty="0" err="1"/>
              <a:t>behavioural</a:t>
            </a:r>
            <a:r>
              <a:rPr lang="en-US" dirty="0"/>
              <a:t> approaches delivered individually, whilst the majority of caregivers preferred the idea of caregiver support/education sessions.</a:t>
            </a:r>
            <a:r>
              <a:rPr lang="en-US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Depression and Bipolar Support Alliance</a:t>
            </a:r>
            <a:r>
              <a:rPr lang="en-US" dirty="0"/>
              <a:t> Survey Center. Preferences for the Treatment of Bipolar Disorder Survey, Summary Report; May, 2017. Available at: https://www.dbsalliance.org/wp-content/uploads/2019/02/ DBSA_Survey_Center_BPD_Treatment_Preferences_FINAL.pdf. Accessed February 2024.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Stein BD, </a:t>
            </a:r>
            <a:r>
              <a:rPr lang="en-US" dirty="0" err="1"/>
              <a:t>Celedonia</a:t>
            </a:r>
            <a:r>
              <a:rPr lang="en-US" dirty="0"/>
              <a:t> KL, Swartz HA, et al. Implementing a web-based intervention to train community clinicians in an evidence-based psychotherapy: a pilot study. </a:t>
            </a:r>
            <a:r>
              <a:rPr lang="en-US" dirty="0" err="1"/>
              <a:t>Psychiatr</a:t>
            </a:r>
            <a:r>
              <a:rPr lang="en-US" dirty="0"/>
              <a:t> Serv 2015; 66 (9): 988–991.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Swartz HA, Swanson J. Psychotherapy for bipolar disorder in adults: a review of the evidence. Focus (Am </a:t>
            </a:r>
            <a:r>
              <a:rPr lang="en-US" dirty="0" err="1"/>
              <a:t>Psychiatr</a:t>
            </a:r>
            <a:r>
              <a:rPr lang="en-US" dirty="0"/>
              <a:t> </a:t>
            </a:r>
            <a:r>
              <a:rPr lang="en-US" dirty="0" err="1"/>
              <a:t>Publ</a:t>
            </a:r>
            <a:r>
              <a:rPr lang="en-US" dirty="0"/>
              <a:t>) 2014; 12 (3): 251–266.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846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26ED6-7B9D-3CF5-74D7-63097CE0B7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Acute treatment</a:t>
            </a:r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48720C-2CD8-8213-32BD-CEEBE3C2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Psychosocial interventions for bipolar disorder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925B2-A1D9-9059-5B16-8B0553526C11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US" dirty="0"/>
              <a:t>The majority of people with BD take medications (87%) but only roughly half (54%) receive psychotherapy</a:t>
            </a:r>
            <a:r>
              <a:rPr lang="en-US" baseline="30000" dirty="0"/>
              <a:t>1</a:t>
            </a:r>
          </a:p>
          <a:p>
            <a:r>
              <a:rPr lang="en-US" dirty="0"/>
              <a:t>Although there are many psychotherapeutic options for BD, evidence-based therapies for BD are often unavailable in  community settings</a:t>
            </a:r>
            <a:r>
              <a:rPr lang="en-US" baseline="30000" dirty="0"/>
              <a:t>2,3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A2D9BB-2BF4-80F8-1696-A83EB2A09B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</a:t>
            </a:r>
          </a:p>
          <a:p>
            <a:endParaRPr lang="en-GB" dirty="0"/>
          </a:p>
          <a:p>
            <a:r>
              <a:rPr lang="en-GB" dirty="0"/>
              <a:t>1. DBSA Survey </a:t>
            </a:r>
            <a:r>
              <a:rPr lang="en-GB" dirty="0" err="1"/>
              <a:t>Center</a:t>
            </a:r>
            <a:r>
              <a:rPr lang="en-GB" dirty="0"/>
              <a:t>: preferences for the treatment of bipolar disorder survey, 2017;</a:t>
            </a:r>
            <a:br>
              <a:rPr lang="en-GB" dirty="0"/>
            </a:br>
            <a:r>
              <a:rPr lang="en-GB" dirty="0"/>
              <a:t>2. Stein et al.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Serv</a:t>
            </a:r>
            <a:r>
              <a:rPr lang="en-GB" dirty="0"/>
              <a:t> 2015;66(9):988–991; 3. Swartz &amp; Swanson. Focus (Am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Publ</a:t>
            </a:r>
            <a:r>
              <a:rPr lang="en-GB" dirty="0"/>
              <a:t>) 2014;12(3):251–266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110323-AD06-80C9-42A8-CED96CC4DBED}"/>
              </a:ext>
            </a:extLst>
          </p:cNvPr>
          <p:cNvSpPr txBox="1"/>
          <p:nvPr/>
        </p:nvSpPr>
        <p:spPr>
          <a:xfrm>
            <a:off x="3384549" y="1416785"/>
            <a:ext cx="82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Psychosocial interventions used in BD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97985AC1-B1F4-AA27-BA53-85D8EBF1A21B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5050513"/>
            <a:ext cx="8266113" cy="752912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Many different psychotherapies have been shown to be effective in people with BD when used alongside appropriate pharmacotherapy – </a:t>
            </a:r>
            <a:r>
              <a:rPr lang="en-GB" b="1" dirty="0">
                <a:solidFill>
                  <a:schemeClr val="tx1"/>
                </a:solidFill>
              </a:rPr>
              <a:t>relieving symptom burden </a:t>
            </a:r>
            <a:r>
              <a:rPr lang="en-GB" dirty="0">
                <a:solidFill>
                  <a:schemeClr val="tx1"/>
                </a:solidFill>
              </a:rPr>
              <a:t>and </a:t>
            </a:r>
            <a:r>
              <a:rPr lang="en-GB" b="1" dirty="0">
                <a:solidFill>
                  <a:schemeClr val="tx1"/>
                </a:solidFill>
              </a:rPr>
              <a:t>reducing relapse risk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896F3BF-30F1-8D1F-B446-C70523DC24AA}"/>
              </a:ext>
            </a:extLst>
          </p:cNvPr>
          <p:cNvSpPr/>
          <p:nvPr/>
        </p:nvSpPr>
        <p:spPr>
          <a:xfrm>
            <a:off x="5036991" y="2694116"/>
            <a:ext cx="1860552" cy="186055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Family</a:t>
            </a: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therapy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829652B-D66A-8104-DFF6-2B97AE1D5D62}"/>
              </a:ext>
            </a:extLst>
          </p:cNvPr>
          <p:cNvSpPr/>
          <p:nvPr/>
        </p:nvSpPr>
        <p:spPr>
          <a:xfrm>
            <a:off x="8134339" y="2694116"/>
            <a:ext cx="1860552" cy="186055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Psycho-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education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3B1B74D-00F3-A06B-FBD8-8D2A603CF36F}"/>
              </a:ext>
            </a:extLst>
          </p:cNvPr>
          <p:cNvSpPr/>
          <p:nvPr/>
        </p:nvSpPr>
        <p:spPr>
          <a:xfrm>
            <a:off x="9683012" y="2038593"/>
            <a:ext cx="1695450" cy="169545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Integrated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care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management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ABA08FF-0681-E565-FD8F-50B93D540248}"/>
              </a:ext>
            </a:extLst>
          </p:cNvPr>
          <p:cNvSpPr/>
          <p:nvPr/>
        </p:nvSpPr>
        <p:spPr>
          <a:xfrm>
            <a:off x="6585665" y="2038593"/>
            <a:ext cx="1860552" cy="186055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Interpersonal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and social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rhythm therapy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B8193D0-89BD-AF26-024D-3CE28287A453}"/>
              </a:ext>
            </a:extLst>
          </p:cNvPr>
          <p:cNvSpPr/>
          <p:nvPr/>
        </p:nvSpPr>
        <p:spPr>
          <a:xfrm>
            <a:off x="3488317" y="2038593"/>
            <a:ext cx="1860552" cy="186055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Cognitive–</a:t>
            </a: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behavioural</a:t>
            </a:r>
            <a:br>
              <a:rPr lang="en-GB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therapy</a:t>
            </a:r>
          </a:p>
        </p:txBody>
      </p:sp>
    </p:spTree>
    <p:extLst>
      <p:ext uri="{BB962C8B-B14F-4D97-AF65-F5344CB8AC3E}">
        <p14:creationId xmlns:p14="http://schemas.microsoft.com/office/powerpoint/2010/main" val="4557078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28627d7c-4416-4bc1-86cf-ca6c3a42a8f2"/>
    <ds:schemaRef ds:uri="http://schemas.openxmlformats.org/package/2006/metadata/core-properties"/>
    <ds:schemaRef ds:uri="08562aa6-c0ad-4fb9-8a82-15409d3a28b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385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Psychosocial interventions for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69</cp:revision>
  <cp:lastPrinted>2024-02-29T18:50:23Z</cp:lastPrinted>
  <dcterms:created xsi:type="dcterms:W3CDTF">2022-06-30T09:48:17Z</dcterms:created>
  <dcterms:modified xsi:type="dcterms:W3CDTF">2024-07-25T08:51:53Z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