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100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network meta-analysis summarized on the slide identified 39 randomized studies that compared pharmacotherapy plus a control intervention (e.g., treatment as usual), with pharmacotherapy plus a manualized psychotherapy (including cognitive–behavioural therapy, family or conjoint therapy, interpersonal therapy, or psychoeducational therapy).</a:t>
            </a:r>
            <a:r>
              <a:rPr lang="en-GB" baseline="30000" dirty="0"/>
              <a:t>3</a:t>
            </a:r>
            <a:r>
              <a:rPr lang="en-GB" dirty="0"/>
              <a:t> The analysis found evidence in favour of many different psychotherapies, when used in conjunction with pharmacotherapy, for the treatment of bipolar disorder compared to treatment as usual.</a:t>
            </a:r>
            <a:r>
              <a:rPr lang="en-GB" baseline="30000" dirty="0"/>
              <a:t>3</a:t>
            </a:r>
            <a:r>
              <a:rPr lang="en-GB" dirty="0"/>
              <a:t> The authors note that this evidence is broadly in line with treatment guidelines that recommend adjunctive psychotherapy in patients with bipolar disorder.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Rabelo</a:t>
            </a:r>
            <a:r>
              <a:rPr lang="en-GB" dirty="0"/>
              <a:t> JL, Cruz BF, Ferreira JDR, Viana BM, Barbosa IG. Psychoeducation in bipolar disorder: a systematic review. World J Psychiatry 2021; 11 (12): 1407–1424.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Oud M, Mayo-Wilson E, Braidwood R, et al. Psychological interventions for adults with bipolar disorder: systematic review and meta-analysis. Br J Psychiatry 2016; 208 (3): 213–222.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Miklowitz</a:t>
            </a:r>
            <a:r>
              <a:rPr lang="en-GB" dirty="0"/>
              <a:t> DJ, </a:t>
            </a:r>
            <a:r>
              <a:rPr lang="en-GB" dirty="0" err="1"/>
              <a:t>Efthimiou</a:t>
            </a:r>
            <a:r>
              <a:rPr lang="en-GB" dirty="0"/>
              <a:t> O, Furukawa TA, et al. Adjunctive psychotherapy for bipolar disorder: a systematic review and component network meta-analysis. JAMA Psychiatry 2021; 78 (2): 141–150.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129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99561CAF-528E-7E7B-C133-77E34CC2E965}"/>
              </a:ext>
            </a:extLst>
          </p:cNvPr>
          <p:cNvGrpSpPr/>
          <p:nvPr/>
        </p:nvGrpSpPr>
        <p:grpSpPr>
          <a:xfrm>
            <a:off x="6410062" y="1955006"/>
            <a:ext cx="5143500" cy="3979680"/>
            <a:chOff x="6530340" y="2107406"/>
            <a:chExt cx="5143500" cy="397968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FC1882-E477-86D4-7E41-E2583599C401}"/>
                </a:ext>
              </a:extLst>
            </p:cNvPr>
            <p:cNvCxnSpPr>
              <a:cxnSpLocks/>
            </p:cNvCxnSpPr>
            <p:nvPr/>
          </p:nvCxnSpPr>
          <p:spPr>
            <a:xfrm>
              <a:off x="6530340" y="2110740"/>
              <a:ext cx="5143500" cy="0"/>
            </a:xfrm>
            <a:prstGeom prst="line">
              <a:avLst/>
            </a:prstGeom>
            <a:ln w="952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5A33182-6F97-35E2-EF0B-F91893AA4457}"/>
                </a:ext>
              </a:extLst>
            </p:cNvPr>
            <p:cNvCxnSpPr>
              <a:cxnSpLocks/>
            </p:cNvCxnSpPr>
            <p:nvPr/>
          </p:nvCxnSpPr>
          <p:spPr>
            <a:xfrm>
              <a:off x="11668686" y="2107406"/>
              <a:ext cx="0" cy="3979680"/>
            </a:xfrm>
            <a:prstGeom prst="line">
              <a:avLst/>
            </a:prstGeom>
            <a:ln w="952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C0D24F-EF7A-BAF3-FDCA-70B90FCD6606}"/>
              </a:ext>
            </a:extLst>
          </p:cNvPr>
          <p:cNvGrpSpPr/>
          <p:nvPr/>
        </p:nvGrpSpPr>
        <p:grpSpPr>
          <a:xfrm rot="10800000">
            <a:off x="6168743" y="2145192"/>
            <a:ext cx="5143500" cy="3979680"/>
            <a:chOff x="6530340" y="2107406"/>
            <a:chExt cx="5143500" cy="397968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E0ED64-1891-91CD-6703-5B83347E7D20}"/>
                </a:ext>
              </a:extLst>
            </p:cNvPr>
            <p:cNvCxnSpPr>
              <a:cxnSpLocks/>
            </p:cNvCxnSpPr>
            <p:nvPr/>
          </p:nvCxnSpPr>
          <p:spPr>
            <a:xfrm>
              <a:off x="6530340" y="2110740"/>
              <a:ext cx="5143500" cy="0"/>
            </a:xfrm>
            <a:prstGeom prst="line">
              <a:avLst/>
            </a:prstGeom>
            <a:ln w="952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E52BA5C-93F5-C9EA-87A7-2F03738FCB6E}"/>
                </a:ext>
              </a:extLst>
            </p:cNvPr>
            <p:cNvCxnSpPr>
              <a:cxnSpLocks/>
            </p:cNvCxnSpPr>
            <p:nvPr/>
          </p:nvCxnSpPr>
          <p:spPr>
            <a:xfrm>
              <a:off x="11668686" y="2107406"/>
              <a:ext cx="0" cy="3979680"/>
            </a:xfrm>
            <a:prstGeom prst="line">
              <a:avLst/>
            </a:prstGeom>
            <a:ln w="952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17716C0-77B5-6C4B-B534-76B82A47E9CC}"/>
              </a:ext>
            </a:extLst>
          </p:cNvPr>
          <p:cNvSpPr/>
          <p:nvPr/>
        </p:nvSpPr>
        <p:spPr>
          <a:xfrm>
            <a:off x="6194805" y="2146716"/>
            <a:ext cx="5289550" cy="3789264"/>
          </a:xfrm>
          <a:prstGeom prst="triangle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63DB16CC-F3E1-950E-C779-3CE3AC7499B0}"/>
              </a:ext>
            </a:extLst>
          </p:cNvPr>
          <p:cNvSpPr/>
          <p:nvPr/>
        </p:nvSpPr>
        <p:spPr>
          <a:xfrm rot="10800000">
            <a:off x="6234837" y="2108616"/>
            <a:ext cx="5289550" cy="3789264"/>
          </a:xfrm>
          <a:prstGeom prst="triangle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Acute treatment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Efficacy of psychotherapy in bipolar disorder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A2D9BB-2BF4-80F8-1696-A83EB2A09B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/>
              <a:t>The network meta-analysis shows odds ratios (95% confidence interval) comparing </a:t>
            </a:r>
            <a:br>
              <a:rPr lang="en-GB" dirty="0"/>
            </a:br>
            <a:r>
              <a:rPr lang="en-GB" dirty="0"/>
              <a:t>the treatment in the column versus the treatment in the row for the direct comparison, </a:t>
            </a:r>
            <a:br>
              <a:rPr lang="en-GB" dirty="0"/>
            </a:br>
            <a:r>
              <a:rPr lang="en-GB" dirty="0"/>
              <a:t>and the treatment in the row versus the treatment in the columns for the indirect comparison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/>
              <a:t>BD=bipolar disorder; CBT=cognitive–behavioural therapy; IPSRT=</a:t>
            </a:r>
            <a:r>
              <a:rPr lang="en-US" dirty="0"/>
              <a:t>interpersonal and social rhythm therapy; NA=not applicable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/>
              <a:t>1. </a:t>
            </a:r>
            <a:r>
              <a:rPr lang="en-US" dirty="0" err="1"/>
              <a:t>Rabelo</a:t>
            </a:r>
            <a:r>
              <a:rPr lang="en-US" dirty="0"/>
              <a:t> et al. World J Psychiatry 2021;11(12):1407–1424; 2. Oud et al. Br J Psychiatry 2016;208(3):213–222; 3. Miklowitz et al. JAMA Psychiatry 2021;78(2):141–150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A3AAE-35BC-4906-335C-5541278B089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5289550" cy="4415215"/>
          </a:xfrm>
        </p:spPr>
        <p:txBody>
          <a:bodyPr/>
          <a:lstStyle/>
          <a:p>
            <a:r>
              <a:rPr lang="en-GB" dirty="0"/>
              <a:t>Psychotherapy as adjunct to pharmacotherapy in BD has been shown to: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sz="1600" dirty="0"/>
              <a:t>Reduce the frequency of mood episodes</a:t>
            </a:r>
          </a:p>
          <a:p>
            <a:pPr lvl="1"/>
            <a:r>
              <a:rPr lang="en-GB" sz="1600" dirty="0"/>
              <a:t>Reduce the length of hospital stay during mood episodes</a:t>
            </a:r>
          </a:p>
          <a:p>
            <a:pPr lvl="1"/>
            <a:r>
              <a:rPr lang="en-GB" sz="1600" dirty="0"/>
              <a:t>Increase adherence to medication</a:t>
            </a:r>
          </a:p>
          <a:p>
            <a:r>
              <a:rPr lang="en-GB" dirty="0"/>
              <a:t>One meta-analysis found that in patients with BD, the use of adjunctive psychotherapy in patients treated with pharmacotherapy led to:</a:t>
            </a:r>
            <a:r>
              <a:rPr lang="en-GB" baseline="30000" dirty="0"/>
              <a:t>2</a:t>
            </a:r>
            <a:endParaRPr lang="en-GB" dirty="0"/>
          </a:p>
          <a:p>
            <a:pPr lvl="1"/>
            <a:r>
              <a:rPr lang="en-US" sz="1600" b="1" dirty="0"/>
              <a:t>34% </a:t>
            </a:r>
            <a:r>
              <a:rPr lang="en-US" sz="1600" dirty="0"/>
              <a:t>reduced risk of relapse at end of treatment</a:t>
            </a:r>
          </a:p>
          <a:p>
            <a:pPr lvl="1"/>
            <a:r>
              <a:rPr lang="en-US" sz="1600" b="1" dirty="0"/>
              <a:t>26%</a:t>
            </a:r>
            <a:r>
              <a:rPr lang="en-US" sz="1600" dirty="0"/>
              <a:t> reduced risk of relapse at follow-up</a:t>
            </a:r>
          </a:p>
          <a:p>
            <a:pPr lvl="1"/>
            <a:r>
              <a:rPr lang="en-US" sz="1600" b="1" dirty="0"/>
              <a:t>32%</a:t>
            </a:r>
            <a:r>
              <a:rPr lang="en-US" sz="1600" dirty="0"/>
              <a:t> reduced rates of hospitalization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969B7A-1F69-FD28-998F-CABDA39617B2}"/>
              </a:ext>
            </a:extLst>
          </p:cNvPr>
          <p:cNvSpPr txBox="1"/>
          <p:nvPr/>
        </p:nvSpPr>
        <p:spPr>
          <a:xfrm>
            <a:off x="6106685" y="1283006"/>
            <a:ext cx="546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Network meta-analysis comparing effect of adjunctive psychotherapy in BD on risk of recurrence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90D454E-9192-D4E3-D43F-2C5B00881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57336"/>
              </p:ext>
            </p:extLst>
          </p:nvPr>
        </p:nvGraphicFramePr>
        <p:xfrm>
          <a:off x="6210045" y="2131476"/>
          <a:ext cx="5292000" cy="3780000"/>
        </p:xfrm>
        <a:graphic>
          <a:graphicData uri="http://schemas.openxmlformats.org/drawingml/2006/table">
            <a:tbl>
              <a:tblPr/>
              <a:tblGrid>
                <a:gridCol w="756000">
                  <a:extLst>
                    <a:ext uri="{9D8B030D-6E8A-4147-A177-3AD203B41FA5}">
                      <a16:colId xmlns:a16="http://schemas.microsoft.com/office/drawing/2014/main" val="61059749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416181816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581213166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83936766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47113192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848555789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43362361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Brief</a:t>
                      </a:r>
                      <a:r>
                        <a:rPr lang="en-GB" sz="1100" b="1" kern="100" spc="-65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kern="100" spc="-1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psycho-education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(0.60,2.20)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(0.08,1.49)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32746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(0.28,1.55)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25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CBT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(0.41,1.95)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(0.26,2.52)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(0.32,0.83)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74727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(0.63,2.09)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1.75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(0.87,3.49)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69850" algn="ctr" eaLnBrk="0" hangingPunct="0">
                        <a:lnSpc>
                          <a:spcPct val="88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2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Family</a:t>
                      </a:r>
                      <a:r>
                        <a:rPr lang="en-GB" sz="1100" b="1" kern="100" spc="-7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kern="100" spc="-2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GB" sz="1100" b="1" kern="100" spc="-7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kern="100" spc="-2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conjoint</a:t>
                      </a:r>
                      <a:r>
                        <a:rPr lang="en-GB" sz="1100" b="1" kern="100" spc="-1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therapy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(0.13,1.92)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(0.16,0.62)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66487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(0.04,1.15)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(0.08,1.46)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(0.04,0.92)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IPSRT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1.76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(0.49,6.35)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75765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(0.28,1.58)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(0.61,1.68)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(0.29,1.16)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2.96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(0.72,12.11)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Psycho-education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(0.28,1.03)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br>
                        <a:rPr lang="en-GB" sz="1100" kern="1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(0.26,0.99)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938425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(0.14,1.08)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(0.30,1.19)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(0.14,0.82)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1.76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(0.49,6.35)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(0.33,1.06)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1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Supportive therapy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GB" sz="11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28087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(0.16,0.74)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(0.34,0.79)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(0.17,0.53)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1.53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(0.35,6.62)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(0.32,0.84)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br>
                        <a:rPr lang="en-GB" sz="1100" kern="100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kern="100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(0.43,1.76)</a:t>
                      </a:r>
                      <a:endParaRPr lang="en-GB" sz="11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eaLnBrk="0" hangingPunct="0">
                        <a:lnSpc>
                          <a:spcPct val="107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100" spc="-25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br>
                        <a:rPr lang="en-GB" sz="1100" b="1" kern="100" spc="-25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100" b="1" kern="100" spc="-25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 usual</a:t>
                      </a:r>
                      <a:endParaRPr lang="en-GB" sz="11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39770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14B7D74-3FAF-CF65-AF8F-BA834DAB67BD}"/>
              </a:ext>
            </a:extLst>
          </p:cNvPr>
          <p:cNvSpPr txBox="1"/>
          <p:nvPr/>
        </p:nvSpPr>
        <p:spPr>
          <a:xfrm>
            <a:off x="8166917" y="1825764"/>
            <a:ext cx="1425390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accent5">
                    <a:lumMod val="50000"/>
                  </a:schemeClr>
                </a:solidFill>
              </a:rPr>
              <a:t>Direct evidence only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A52CD4-851F-72AA-8E5A-1A91A79FAD5B}"/>
              </a:ext>
            </a:extLst>
          </p:cNvPr>
          <p:cNvSpPr txBox="1"/>
          <p:nvPr/>
        </p:nvSpPr>
        <p:spPr>
          <a:xfrm>
            <a:off x="7682956" y="5992085"/>
            <a:ext cx="1872629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accent2">
                    <a:lumMod val="50000"/>
                  </a:schemeClr>
                </a:solidFill>
              </a:rPr>
              <a:t>Indirect and direct evidence</a:t>
            </a:r>
          </a:p>
        </p:txBody>
      </p:sp>
    </p:spTree>
    <p:extLst>
      <p:ext uri="{BB962C8B-B14F-4D97-AF65-F5344CB8AC3E}">
        <p14:creationId xmlns:p14="http://schemas.microsoft.com/office/powerpoint/2010/main" val="21809565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617</Words>
  <Application>Microsoft Office PowerPoint</Application>
  <PresentationFormat>Widescreen</PresentationFormat>
  <Paragraphs>72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Efficacy of psychotherapy in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72</cp:revision>
  <cp:lastPrinted>2024-02-29T18:50:23Z</cp:lastPrinted>
  <dcterms:created xsi:type="dcterms:W3CDTF">2022-06-30T09:48:17Z</dcterms:created>
  <dcterms:modified xsi:type="dcterms:W3CDTF">2024-07-25T08:52:46Z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