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89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0847" y="4778722"/>
            <a:ext cx="5455982" cy="4585643"/>
          </a:xfrm>
        </p:spPr>
        <p:txBody>
          <a:bodyPr/>
          <a:lstStyle/>
          <a:p>
            <a:r>
              <a:rPr lang="en-GB" dirty="0"/>
              <a:t>As outlined on the slide, there is some evidence suggesting that repetitive transcranial magnetic stimulation (TMS) is useful in the treatment of depression associated with bipolar disorder.</a:t>
            </a:r>
            <a:r>
              <a:rPr lang="en-GB" baseline="30000" dirty="0"/>
              <a:t>2,3</a:t>
            </a:r>
            <a:r>
              <a:rPr lang="en-GB" dirty="0"/>
              <a:t> However, there are fewer studies of TMS in bipolar mania.</a:t>
            </a:r>
            <a:r>
              <a:rPr lang="en-GB" baseline="30000" dirty="0"/>
              <a:t>1</a:t>
            </a:r>
            <a:r>
              <a:rPr lang="en-GB" dirty="0"/>
              <a:t> One systematic review identified several studies of TMS in bipolar disorder, including two studies comparing TMS with sham therapy in bipolar mania and some open-label studies (as well as some less conclusive data), which taken together suggest a possible treatment effect in favour of TMS.</a:t>
            </a:r>
            <a:r>
              <a:rPr lang="en-GB" baseline="30000" dirty="0"/>
              <a:t>1</a:t>
            </a:r>
            <a:r>
              <a:rPr lang="en-GB" dirty="0"/>
              <a:t> However, more studies are needed to fully understand how TMS can best help people with bipolar disorder.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Hett</a:t>
            </a:r>
            <a:r>
              <a:rPr lang="en-GB" dirty="0"/>
              <a:t> D, Marwaha S. Repetitive transcranial magnetic stimulation in the treatment of bipolar disorder. </a:t>
            </a:r>
            <a:r>
              <a:rPr lang="en-GB" dirty="0" err="1"/>
              <a:t>Ther</a:t>
            </a:r>
            <a:r>
              <a:rPr lang="en-GB" dirty="0"/>
              <a:t> Adv </a:t>
            </a:r>
            <a:r>
              <a:rPr lang="en-GB" dirty="0" err="1"/>
              <a:t>Psychopharmacol</a:t>
            </a:r>
            <a:r>
              <a:rPr lang="en-GB" dirty="0"/>
              <a:t> 2020; 10: 2045125320973790.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Tee MMK, Au CH. A systematic review and meta-analysis of randomized sham-controlled trials of repetitive transcranial magnetic stimulation for bipolar disorder. </a:t>
            </a:r>
            <a:r>
              <a:rPr lang="en-GB" dirty="0" err="1"/>
              <a:t>Psychiatr</a:t>
            </a:r>
            <a:r>
              <a:rPr lang="en-GB" dirty="0"/>
              <a:t> Q 2020; 91 (4): 1225–1247.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Nguyen TD, Hieronymus F, </a:t>
            </a:r>
            <a:r>
              <a:rPr lang="en-GB" dirty="0" err="1"/>
              <a:t>Lorentzen</a:t>
            </a:r>
            <a:r>
              <a:rPr lang="en-GB" dirty="0"/>
              <a:t> R, et al. The efficacy of repetitive transcranial magnetic stimulation (</a:t>
            </a:r>
            <a:r>
              <a:rPr lang="en-GB" dirty="0" err="1"/>
              <a:t>rTMS</a:t>
            </a:r>
            <a:r>
              <a:rPr lang="en-GB" dirty="0"/>
              <a:t>) for bipolar depression: a systematic review and meta-analysis. J Affect </a:t>
            </a:r>
            <a:r>
              <a:rPr lang="en-GB" dirty="0" err="1"/>
              <a:t>Disord</a:t>
            </a:r>
            <a:r>
              <a:rPr lang="en-GB" dirty="0"/>
              <a:t> 2021; 279: 250–255.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Mutz J. Brain stimulation treatment for bipolar disorder. Bipolar </a:t>
            </a:r>
            <a:r>
              <a:rPr lang="en-GB" dirty="0" err="1"/>
              <a:t>Disord</a:t>
            </a:r>
            <a:r>
              <a:rPr lang="en-GB" dirty="0"/>
              <a:t> 2023; 25 (1): 9–24.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3432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Acute treatment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Transcranial magnetic stimulation (TMS)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C2A4F-1802-996D-D0FB-B92F1D0A182B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691188" cy="441521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TMS is a non-invasive brain stimulation technique, whereby an </a:t>
            </a:r>
            <a:r>
              <a:rPr lang="en-US" dirty="0">
                <a:solidFill>
                  <a:schemeClr val="tx1"/>
                </a:solidFill>
              </a:rPr>
              <a:t>electromagnetic coil is placed over a patient’s scalp and certain regions of the brain are targeted with magnetic pulses that depolarize neurons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 meta-analysis found that TMS was an effective treatment for depressive symptoms in BD versus sham therapy: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sz="1500" dirty="0">
                <a:solidFill>
                  <a:schemeClr val="tx1"/>
                </a:solidFill>
              </a:rPr>
              <a:t>Improvement in depressive symptoms, SMD: </a:t>
            </a:r>
            <a:r>
              <a:rPr lang="en-GB" sz="1500" b="1" dirty="0">
                <a:solidFill>
                  <a:schemeClr val="tx1"/>
                </a:solidFill>
              </a:rPr>
              <a:t>0.302</a:t>
            </a:r>
            <a:r>
              <a:rPr lang="en-GB" sz="1500" dirty="0">
                <a:solidFill>
                  <a:schemeClr val="tx1"/>
                </a:solidFill>
              </a:rPr>
              <a:t> (p&lt;0.05)</a:t>
            </a:r>
          </a:p>
          <a:p>
            <a:pPr lvl="1"/>
            <a:r>
              <a:rPr lang="en-GB" sz="1500" dirty="0">
                <a:solidFill>
                  <a:schemeClr val="tx1"/>
                </a:solidFill>
              </a:rPr>
              <a:t>Improvement in remission rate, risk difference: </a:t>
            </a:r>
            <a:r>
              <a:rPr lang="en-GB" sz="1500" b="1" dirty="0">
                <a:solidFill>
                  <a:schemeClr val="tx1"/>
                </a:solidFill>
              </a:rPr>
              <a:t>0.104</a:t>
            </a:r>
            <a:r>
              <a:rPr lang="en-GB" sz="1500" dirty="0">
                <a:solidFill>
                  <a:schemeClr val="tx1"/>
                </a:solidFill>
              </a:rPr>
              <a:t> (p&lt;0.05)</a:t>
            </a:r>
          </a:p>
          <a:p>
            <a:r>
              <a:rPr lang="en-GB" dirty="0">
                <a:solidFill>
                  <a:schemeClr val="tx1"/>
                </a:solidFill>
              </a:rPr>
              <a:t>Another meta-analysis concluded that repeated TMS was more effective in treating bipolar depression than sham therapy when response rates were compared: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sz="1500" dirty="0">
                <a:solidFill>
                  <a:schemeClr val="tx1"/>
                </a:solidFill>
              </a:rPr>
              <a:t>OR: </a:t>
            </a:r>
            <a:r>
              <a:rPr lang="en-GB" sz="1500" b="1" dirty="0">
                <a:solidFill>
                  <a:schemeClr val="tx1"/>
                </a:solidFill>
              </a:rPr>
              <a:t>2.72 </a:t>
            </a:r>
            <a:r>
              <a:rPr lang="en-GB" sz="1500" dirty="0">
                <a:solidFill>
                  <a:schemeClr val="tx1"/>
                </a:solidFill>
              </a:rPr>
              <a:t>(95% CI: 1.44, 5.14)</a:t>
            </a:r>
          </a:p>
          <a:p>
            <a:r>
              <a:rPr lang="en-GB" dirty="0">
                <a:solidFill>
                  <a:schemeClr val="tx1"/>
                </a:solidFill>
              </a:rPr>
              <a:t>More high-quality studies are needed to recommend TMS in the treatment of BD</a:t>
            </a:r>
            <a:r>
              <a:rPr lang="en-GB" baseline="30000" dirty="0">
                <a:solidFill>
                  <a:schemeClr val="tx1"/>
                </a:solidFill>
              </a:rPr>
              <a:t>2,3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7ACABD-A89A-E0FC-60A6-176575107B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CI=confidence interval; OR=odds ratio; SMD=standardized mean difference; TBS=theta burst stimulation; TMS=transcranial magnetic stimulation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Hett</a:t>
            </a:r>
            <a:r>
              <a:rPr lang="en-GB" dirty="0"/>
              <a:t> &amp; Marwaha. </a:t>
            </a:r>
            <a:r>
              <a:rPr lang="en-GB" dirty="0" err="1"/>
              <a:t>Ther</a:t>
            </a:r>
            <a:r>
              <a:rPr lang="en-GB" dirty="0"/>
              <a:t> Adv </a:t>
            </a:r>
            <a:r>
              <a:rPr lang="en-GB" dirty="0" err="1"/>
              <a:t>Psychopharmacol</a:t>
            </a:r>
            <a:r>
              <a:rPr lang="en-GB" dirty="0"/>
              <a:t> 2020;10:2045125320973790; 2. Tee &amp; Au. </a:t>
            </a:r>
            <a:r>
              <a:rPr lang="en-GB" dirty="0" err="1"/>
              <a:t>Psychiatr</a:t>
            </a:r>
            <a:r>
              <a:rPr lang="en-GB" dirty="0"/>
              <a:t> Q 2020;91(4):1225–1247; </a:t>
            </a:r>
          </a:p>
          <a:p>
            <a:r>
              <a:rPr lang="en-GB" dirty="0"/>
              <a:t>3. Nguyen et al. J Affect </a:t>
            </a:r>
            <a:r>
              <a:rPr lang="en-GB" dirty="0" err="1"/>
              <a:t>Disord</a:t>
            </a:r>
            <a:r>
              <a:rPr lang="en-GB" dirty="0"/>
              <a:t> 2021279:250–255; 4. Mutz. Bipolar </a:t>
            </a:r>
            <a:r>
              <a:rPr lang="en-GB" dirty="0" err="1"/>
              <a:t>Disord</a:t>
            </a:r>
            <a:r>
              <a:rPr lang="en-GB" dirty="0"/>
              <a:t> 2023;25(1):9–24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3033B8-FD2C-61FC-A62E-8876F01ACF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655"/>
          <a:stretch/>
        </p:blipFill>
        <p:spPr>
          <a:xfrm>
            <a:off x="6230938" y="2111804"/>
            <a:ext cx="5436581" cy="25109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4FC788-E3E2-7B46-0DEB-B28A1A106BE7}"/>
              </a:ext>
            </a:extLst>
          </p:cNvPr>
          <p:cNvSpPr txBox="1"/>
          <p:nvPr/>
        </p:nvSpPr>
        <p:spPr>
          <a:xfrm>
            <a:off x="6394100" y="1416785"/>
            <a:ext cx="4886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Different forms of TMS protocols in treatment of BD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4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28608-7FC7-0790-52F1-006E3142A9A8}"/>
              </a:ext>
            </a:extLst>
          </p:cNvPr>
          <p:cNvSpPr txBox="1"/>
          <p:nvPr/>
        </p:nvSpPr>
        <p:spPr>
          <a:xfrm>
            <a:off x="6409369" y="4808402"/>
            <a:ext cx="5258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This figure is from ‘Brain stimulation treatment for bipolar disorder’ by Mutz, used under CC-BY 4.0. </a:t>
            </a:r>
          </a:p>
          <a:p>
            <a:r>
              <a:rPr lang="en-GB" sz="900" dirty="0"/>
              <a:t>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12667723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494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Transcranial magnetic stimulation (TMS)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76</cp:revision>
  <cp:lastPrinted>2024-02-29T18:50:23Z</cp:lastPrinted>
  <dcterms:created xsi:type="dcterms:W3CDTF">2022-06-30T09:48:17Z</dcterms:created>
  <dcterms:modified xsi:type="dcterms:W3CDTF">2024-07-25T08:53:52Z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