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71"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795272"/>
          </a:xfrm>
        </p:spPr>
        <p:txBody>
          <a:bodyPr/>
          <a:lstStyle/>
          <a:p>
            <a:r>
              <a:rPr lang="en-GB" dirty="0"/>
              <a:t>The treatment goals in bipolar disorder are to reduce the intensity of the current mood episode, and to reduce the severity and reoccurrence of subsequent episodes.</a:t>
            </a:r>
            <a:r>
              <a:rPr lang="en-GB" baseline="30000" dirty="0"/>
              <a:t>1</a:t>
            </a:r>
            <a:r>
              <a:rPr lang="en-GB" dirty="0"/>
              <a:t> The standard approach to treatment is with mood stabilizing medications, antipsychotics, and psychotherapy – although any therapy should be tailored to the individual, taking into account a patient’s symptoms, their response to any previous medications, and a patient’s preferences for therapy.</a:t>
            </a:r>
            <a:r>
              <a:rPr lang="en-GB" baseline="30000" dirty="0"/>
              <a:t>1</a:t>
            </a:r>
            <a:endParaRPr lang="en-GB" dirty="0"/>
          </a:p>
          <a:p>
            <a:endParaRPr lang="en-GB" dirty="0"/>
          </a:p>
          <a:p>
            <a:r>
              <a:rPr lang="en-GB" dirty="0"/>
              <a:t>References:</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a:t>Goodwin GM, Haddad PM, Ferrier IN, et al. Evidence-based guidelines for treating bipolar disorder: revised third edition recommendations from the British Association for Psychopharmacology. J </a:t>
            </a:r>
            <a:r>
              <a:rPr lang="en-GB" dirty="0" err="1"/>
              <a:t>Psychopharmacol</a:t>
            </a:r>
            <a:r>
              <a:rPr lang="en-GB" dirty="0"/>
              <a:t> 2016; 30 (6): 495–553.</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761124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0F96372D-E947-59CF-BD3E-F957441ACF52}"/>
              </a:ext>
            </a:extLst>
          </p:cNvPr>
          <p:cNvSpPr>
            <a:spLocks noGrp="1"/>
          </p:cNvSpPr>
          <p:nvPr>
            <p:ph sz="half" idx="1"/>
          </p:nvPr>
        </p:nvSpPr>
        <p:spPr/>
        <p:txBody>
          <a:bodyPr/>
          <a:lstStyle/>
          <a:p>
            <a:pPr marL="0" indent="0">
              <a:buNone/>
            </a:pPr>
            <a:r>
              <a:rPr lang="en-GB" sz="1800" dirty="0"/>
              <a:t>Manic symptoms should be treated acutely with appropriate pharmacotherapy, individually tailored to the patient</a:t>
            </a:r>
            <a:r>
              <a:rPr lang="en-GB" sz="1800" baseline="30000" dirty="0"/>
              <a:t>1</a:t>
            </a:r>
            <a:endParaRPr lang="en-GB" sz="1800" dirty="0"/>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Guidelines for the acute treatment of mania</a:t>
            </a:r>
          </a:p>
        </p:txBody>
      </p:sp>
      <p:sp>
        <p:nvSpPr>
          <p:cNvPr id="4" name="Content Placeholder 3">
            <a:extLst>
              <a:ext uri="{FF2B5EF4-FFF2-40B4-BE49-F238E27FC236}">
                <a16:creationId xmlns:a16="http://schemas.microsoft.com/office/drawing/2014/main" id="{710CC483-F5B0-B73A-98F2-2442490FAA0F}"/>
              </a:ext>
            </a:extLst>
          </p:cNvPr>
          <p:cNvSpPr>
            <a:spLocks noGrp="1"/>
          </p:cNvSpPr>
          <p:nvPr>
            <p:ph idx="19"/>
          </p:nvPr>
        </p:nvSpPr>
        <p:spPr>
          <a:xfrm>
            <a:off x="539750" y="1416785"/>
            <a:ext cx="7911919" cy="4415215"/>
          </a:xfrm>
        </p:spPr>
        <p:txBody>
          <a:bodyPr/>
          <a:lstStyle/>
          <a:p>
            <a:r>
              <a:rPr lang="en-GB" sz="1800" dirty="0">
                <a:solidFill>
                  <a:schemeClr val="tx1"/>
                </a:solidFill>
              </a:rPr>
              <a:t>In patients with BD, manic episodes are often accompanied by impaired judgement, which can lead to </a:t>
            </a:r>
            <a:r>
              <a:rPr lang="en-GB" sz="1800" b="1" dirty="0">
                <a:solidFill>
                  <a:schemeClr val="tx1"/>
                </a:solidFill>
              </a:rPr>
              <a:t>high-risk behaviours</a:t>
            </a:r>
            <a:r>
              <a:rPr lang="en-GB" sz="1800" baseline="30000" dirty="0">
                <a:solidFill>
                  <a:schemeClr val="tx1"/>
                </a:solidFill>
              </a:rPr>
              <a:t>1</a:t>
            </a:r>
            <a:endParaRPr lang="en-GB" sz="1800" dirty="0">
              <a:solidFill>
                <a:schemeClr val="tx1"/>
              </a:solidFill>
            </a:endParaRPr>
          </a:p>
          <a:p>
            <a:r>
              <a:rPr lang="en-GB" sz="1800" dirty="0">
                <a:solidFill>
                  <a:schemeClr val="tx1"/>
                </a:solidFill>
              </a:rPr>
              <a:t>Alongside treating manic symptoms, a key goal of treatment therefore is to </a:t>
            </a:r>
            <a:r>
              <a:rPr lang="en-GB" sz="1800" b="1" dirty="0">
                <a:solidFill>
                  <a:schemeClr val="tx1"/>
                </a:solidFill>
              </a:rPr>
              <a:t>restore the individual’s baseline judgement and functioning</a:t>
            </a:r>
            <a:r>
              <a:rPr lang="en-GB" sz="1800" baseline="30000" dirty="0">
                <a:solidFill>
                  <a:schemeClr val="tx1"/>
                </a:solidFill>
              </a:rPr>
              <a:t>1</a:t>
            </a:r>
            <a:endParaRPr lang="en-GB" sz="1800" dirty="0">
              <a:solidFill>
                <a:schemeClr val="tx1"/>
              </a:solidFill>
            </a:endParaRPr>
          </a:p>
          <a:p>
            <a:r>
              <a:rPr lang="en-GB" sz="1800" dirty="0">
                <a:solidFill>
                  <a:schemeClr val="tx1"/>
                </a:solidFill>
              </a:rPr>
              <a:t>Mania and hypomania are partly treated according to the same principles</a:t>
            </a:r>
            <a:r>
              <a:rPr lang="en-GB" sz="1800" baseline="30000" dirty="0">
                <a:solidFill>
                  <a:schemeClr val="tx1"/>
                </a:solidFill>
              </a:rPr>
              <a:t>1-3</a:t>
            </a:r>
            <a:endParaRPr lang="en-GB" sz="1800" dirty="0">
              <a:solidFill>
                <a:schemeClr val="tx1"/>
              </a:solidFill>
            </a:endParaRPr>
          </a:p>
          <a:p>
            <a:pPr lvl="1"/>
            <a:r>
              <a:rPr lang="en-GB" sz="1600" dirty="0">
                <a:solidFill>
                  <a:schemeClr val="tx1"/>
                </a:solidFill>
              </a:rPr>
              <a:t>Agents that may worsen any manic symptoms are discontinued</a:t>
            </a:r>
          </a:p>
          <a:p>
            <a:pPr lvl="1"/>
            <a:r>
              <a:rPr lang="en-GB" sz="1600" dirty="0">
                <a:solidFill>
                  <a:schemeClr val="tx1"/>
                </a:solidFill>
              </a:rPr>
              <a:t>Appropriate pharmacotherapy is initiated – such as a mood stabilizing agent or an antipsychotic</a:t>
            </a:r>
          </a:p>
          <a:p>
            <a:r>
              <a:rPr lang="en-GB" sz="1800" dirty="0">
                <a:solidFill>
                  <a:schemeClr val="tx1"/>
                </a:solidFill>
              </a:rPr>
              <a:t>The treatment of manic episodes is often complicated by the </a:t>
            </a:r>
            <a:r>
              <a:rPr lang="en-GB" sz="1800" b="1" dirty="0">
                <a:solidFill>
                  <a:schemeClr val="tx1"/>
                </a:solidFill>
              </a:rPr>
              <a:t>diminished insight that patients can have into their illness </a:t>
            </a:r>
            <a:r>
              <a:rPr lang="en-GB" sz="1800" dirty="0">
                <a:solidFill>
                  <a:schemeClr val="tx1"/>
                </a:solidFill>
              </a:rPr>
              <a:t>during these episodes, which can lead to reduced treatment compliance</a:t>
            </a:r>
            <a:r>
              <a:rPr lang="en-GB" sz="1800" baseline="30000" dirty="0">
                <a:solidFill>
                  <a:schemeClr val="tx1"/>
                </a:solidFill>
              </a:rPr>
              <a:t>1,2</a:t>
            </a:r>
            <a:endParaRPr lang="en-GB" sz="1800" dirty="0">
              <a:solidFill>
                <a:schemeClr val="tx1"/>
              </a:solidFill>
            </a:endParaRPr>
          </a:p>
          <a:p>
            <a:r>
              <a:rPr lang="en-GB" sz="1800" dirty="0">
                <a:solidFill>
                  <a:schemeClr val="tx1"/>
                </a:solidFill>
              </a:rPr>
              <a:t>In some patients, lack of insight, or the presence of psychotic symptoms, can mean that treatment is best administered in an inpatient setting</a:t>
            </a:r>
            <a:r>
              <a:rPr lang="en-GB" sz="1800" baseline="30000" dirty="0">
                <a:solidFill>
                  <a:schemeClr val="tx1"/>
                </a:solidFill>
              </a:rPr>
              <a:t>1</a:t>
            </a:r>
            <a:endParaRPr lang="en-GB" sz="1800" dirty="0">
              <a:solidFill>
                <a:schemeClr val="tx1"/>
              </a:solidFill>
            </a:endParaRP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a:t>
            </a:r>
          </a:p>
          <a:p>
            <a:endParaRPr lang="en-GB" dirty="0"/>
          </a:p>
          <a:p>
            <a:r>
              <a:rPr lang="en-GB" dirty="0"/>
              <a:t>1. Nierenberg et al. JAMA 2023;330(14):1370–1380; 2. Yatham et al. Bipolar </a:t>
            </a:r>
            <a:r>
              <a:rPr lang="en-GB" dirty="0" err="1"/>
              <a:t>Disord</a:t>
            </a:r>
            <a:r>
              <a:rPr lang="en-GB" dirty="0"/>
              <a:t> 2018;20(2):97–170; 3. Goodwin et al. J </a:t>
            </a:r>
            <a:r>
              <a:rPr lang="en-GB" dirty="0" err="1"/>
              <a:t>Psychopharmacol</a:t>
            </a:r>
            <a:r>
              <a:rPr lang="en-GB" dirty="0"/>
              <a:t> 2016;30(6):495–553</a:t>
            </a:r>
          </a:p>
        </p:txBody>
      </p:sp>
    </p:spTree>
    <p:extLst>
      <p:ext uri="{BB962C8B-B14F-4D97-AF65-F5344CB8AC3E}">
        <p14:creationId xmlns:p14="http://schemas.microsoft.com/office/powerpoint/2010/main" val="3394143999"/>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492</TotalTime>
  <Words>398</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Guidelines for the acute treatment of mania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52</cp:revision>
  <cp:lastPrinted>2024-02-29T18:50:23Z</cp:lastPrinted>
  <dcterms:created xsi:type="dcterms:W3CDTF">2022-06-30T09:48:17Z</dcterms:created>
  <dcterms:modified xsi:type="dcterms:W3CDTF">2024-07-25T08:46:39Z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