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2"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844921"/>
          </a:xfrm>
        </p:spPr>
        <p:txBody>
          <a:bodyPr/>
          <a:lstStyle/>
          <a:p>
            <a:r>
              <a:rPr lang="en-GB" dirty="0"/>
              <a:t>A challenge in the acute treatment of a depressive episode in patients with bipolar disorder is differentiating the symptoms from major depressive disorder; key to this differentiation is the presence of a prior (hypo)manic episode.</a:t>
            </a:r>
            <a:r>
              <a:rPr lang="en-GB" baseline="30000" dirty="0"/>
              <a:t>1</a:t>
            </a:r>
            <a:r>
              <a:rPr lang="en-GB" dirty="0"/>
              <a:t> The standard approach to treatment is with mood stabilizing medications, antipsychotics, and psychotherapy – although any therapy should be tailored to the individual, taking into account a patient’s symptoms, their response to any previous medications, and a patient’s preferences for therapy.</a:t>
            </a:r>
            <a:r>
              <a:rPr lang="en-GB" baseline="30000" dirty="0"/>
              <a:t>1</a:t>
            </a:r>
            <a:endParaRPr lang="en-GB" dirty="0"/>
          </a:p>
          <a:p>
            <a:endParaRPr lang="en-GB" dirty="0"/>
          </a:p>
          <a:p>
            <a:r>
              <a:rPr lang="en-GB" dirty="0"/>
              <a:t>References:</a:t>
            </a:r>
          </a:p>
          <a:p>
            <a:pPr marL="228600" indent="-228600">
              <a:buFont typeface="+mj-lt"/>
              <a:buAutoNum type="arabicPeriod"/>
            </a:pPr>
            <a:r>
              <a:rPr lang="en-GB" dirty="0"/>
              <a:t>Nierenberg AA, </a:t>
            </a:r>
            <a:r>
              <a:rPr lang="en-GB" dirty="0" err="1"/>
              <a:t>Agustini</a:t>
            </a:r>
            <a:r>
              <a:rPr lang="en-GB" dirty="0"/>
              <a:t> B, Köhler-Forsberg O, et al. Diagnosis and treatment of bipolar disorder: a review. JAMA 2023; 330 (14): 1370–1380.</a:t>
            </a:r>
          </a:p>
          <a:p>
            <a:pPr marL="228600" indent="-228600">
              <a:buFont typeface="+mj-lt"/>
              <a:buAutoNum type="arabicPeriod"/>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a:t>
            </a:r>
          </a:p>
          <a:p>
            <a:pPr marL="228600" indent="-228600">
              <a:buFont typeface="+mj-lt"/>
              <a:buAutoNum type="arabicPeriod"/>
            </a:pPr>
            <a:r>
              <a:rPr lang="en-GB" dirty="0"/>
              <a:t>Goodwin GM, Haddad PM, Ferrier IN, et al. Evidence-based guidelines for treating bipolar disorder: revised third edition recommendations from the British Association for Psychopharmacology. J </a:t>
            </a:r>
            <a:r>
              <a:rPr lang="en-GB" dirty="0" err="1"/>
              <a:t>Psychopharmacol</a:t>
            </a:r>
            <a:r>
              <a:rPr lang="en-GB" dirty="0"/>
              <a:t> 2016; 30 (6): 495–553.</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3721860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926ED6-7B9D-3CF5-74D7-63097CE0B78C}"/>
              </a:ext>
            </a:extLst>
          </p:cNvPr>
          <p:cNvSpPr>
            <a:spLocks noGrp="1"/>
          </p:cNvSpPr>
          <p:nvPr>
            <p:ph type="body" sz="quarter" idx="17"/>
          </p:nvPr>
        </p:nvSpPr>
        <p:spPr/>
        <p:txBody>
          <a:bodyPr/>
          <a:lstStyle/>
          <a:p>
            <a:r>
              <a:rPr lang="en-GB" dirty="0"/>
              <a:t>Bipolar disorder – Acute treatment</a:t>
            </a:r>
          </a:p>
        </p:txBody>
      </p:sp>
      <p:sp>
        <p:nvSpPr>
          <p:cNvPr id="7" name="Title 6">
            <a:extLst>
              <a:ext uri="{FF2B5EF4-FFF2-40B4-BE49-F238E27FC236}">
                <a16:creationId xmlns:a16="http://schemas.microsoft.com/office/drawing/2014/main" id="{B548720C-2CD8-8213-32BD-CEEBE3C2B9AD}"/>
              </a:ext>
            </a:extLst>
          </p:cNvPr>
          <p:cNvSpPr>
            <a:spLocks noGrp="1"/>
          </p:cNvSpPr>
          <p:nvPr>
            <p:ph type="title"/>
          </p:nvPr>
        </p:nvSpPr>
        <p:spPr/>
        <p:txBody>
          <a:bodyPr/>
          <a:lstStyle/>
          <a:p>
            <a:r>
              <a:rPr lang="en-GB" dirty="0"/>
              <a:t>Guidelines for the acute treatment of bipolar depression</a:t>
            </a:r>
          </a:p>
        </p:txBody>
      </p:sp>
      <p:sp>
        <p:nvSpPr>
          <p:cNvPr id="5" name="Content Placeholder 4">
            <a:extLst>
              <a:ext uri="{FF2B5EF4-FFF2-40B4-BE49-F238E27FC236}">
                <a16:creationId xmlns:a16="http://schemas.microsoft.com/office/drawing/2014/main" id="{BEFB19F4-4B34-E87C-6548-42115703E973}"/>
              </a:ext>
            </a:extLst>
          </p:cNvPr>
          <p:cNvSpPr>
            <a:spLocks noGrp="1"/>
          </p:cNvSpPr>
          <p:nvPr>
            <p:ph idx="19"/>
          </p:nvPr>
        </p:nvSpPr>
        <p:spPr/>
        <p:txBody>
          <a:bodyPr/>
          <a:lstStyle/>
          <a:p>
            <a:r>
              <a:rPr lang="en-GB" sz="1800" dirty="0">
                <a:solidFill>
                  <a:schemeClr val="tx1"/>
                </a:solidFill>
              </a:rPr>
              <a:t>Several therapies may be used for the treatment of acute bipolar depression, including some </a:t>
            </a:r>
            <a:r>
              <a:rPr lang="en-GB" sz="1800" b="1" dirty="0">
                <a:solidFill>
                  <a:schemeClr val="tx1"/>
                </a:solidFill>
              </a:rPr>
              <a:t>antipsychotics</a:t>
            </a:r>
            <a:r>
              <a:rPr lang="en-GB" sz="1800" dirty="0">
                <a:solidFill>
                  <a:schemeClr val="tx1"/>
                </a:solidFill>
              </a:rPr>
              <a:t>, </a:t>
            </a:r>
            <a:r>
              <a:rPr lang="en-GB" sz="1800" b="1" dirty="0">
                <a:solidFill>
                  <a:schemeClr val="tx1"/>
                </a:solidFill>
              </a:rPr>
              <a:t>mood stabilizers, </a:t>
            </a:r>
            <a:r>
              <a:rPr lang="en-GB" sz="1800" dirty="0">
                <a:solidFill>
                  <a:schemeClr val="tx1"/>
                </a:solidFill>
              </a:rPr>
              <a:t>often as second-line treatments</a:t>
            </a:r>
            <a:r>
              <a:rPr lang="en-GB" sz="1800" baseline="30000" dirty="0">
                <a:solidFill>
                  <a:schemeClr val="tx1"/>
                </a:solidFill>
              </a:rPr>
              <a:t>1-4</a:t>
            </a:r>
            <a:endParaRPr lang="en-GB" sz="1800" dirty="0">
              <a:solidFill>
                <a:schemeClr val="tx1"/>
              </a:solidFill>
            </a:endParaRPr>
          </a:p>
          <a:p>
            <a:r>
              <a:rPr lang="en-GB" sz="1800" dirty="0">
                <a:solidFill>
                  <a:schemeClr val="tx1"/>
                </a:solidFill>
              </a:rPr>
              <a:t>Treating acute bipolar depression with antidepressants is complicated by the potential that </a:t>
            </a:r>
            <a:r>
              <a:rPr lang="en-GB" sz="1800" b="1" dirty="0">
                <a:solidFill>
                  <a:schemeClr val="tx1"/>
                </a:solidFill>
              </a:rPr>
              <a:t>antidepressant drugs may induce mania or switching</a:t>
            </a:r>
            <a:r>
              <a:rPr lang="en-GB" sz="1800" baseline="30000" dirty="0">
                <a:solidFill>
                  <a:schemeClr val="tx1"/>
                </a:solidFill>
              </a:rPr>
              <a:t>1</a:t>
            </a:r>
          </a:p>
          <a:p>
            <a:r>
              <a:rPr lang="en-GB" sz="1800" dirty="0">
                <a:solidFill>
                  <a:schemeClr val="tx1"/>
                </a:solidFill>
              </a:rPr>
              <a:t>As such, antidepressant therapy is recommended as adjunctive therapy in patients who are resistant to mood stabilizers or antipsychotic therapy</a:t>
            </a:r>
            <a:r>
              <a:rPr lang="en-GB" sz="1800" baseline="30000" dirty="0">
                <a:solidFill>
                  <a:schemeClr val="tx1"/>
                </a:solidFill>
              </a:rPr>
              <a:t>1</a:t>
            </a:r>
          </a:p>
          <a:p>
            <a:r>
              <a:rPr lang="en-GB" sz="1800" dirty="0">
                <a:solidFill>
                  <a:schemeClr val="tx1"/>
                </a:solidFill>
              </a:rPr>
              <a:t>Most patients with BD, after the resolution of their acute symptoms, will require long-term maintenance therapy</a:t>
            </a:r>
            <a:r>
              <a:rPr lang="en-GB" sz="1800" baseline="30000" dirty="0">
                <a:solidFill>
                  <a:schemeClr val="tx1"/>
                </a:solidFill>
              </a:rPr>
              <a:t>1-4</a:t>
            </a:r>
            <a:endParaRPr lang="en-GB" sz="1800" dirty="0">
              <a:solidFill>
                <a:schemeClr val="tx1"/>
              </a:solidFill>
            </a:endParaRPr>
          </a:p>
          <a:p>
            <a:r>
              <a:rPr lang="en-GB" sz="1800" dirty="0">
                <a:solidFill>
                  <a:schemeClr val="tx1"/>
                </a:solidFill>
              </a:rPr>
              <a:t>Maintenance therapy often involves treatment with a mood stabilizer or atypical antipsychotic, possibly in combination with a second drug</a:t>
            </a:r>
            <a:r>
              <a:rPr lang="en-GB" sz="1800" baseline="30000" dirty="0">
                <a:solidFill>
                  <a:schemeClr val="tx1"/>
                </a:solidFill>
              </a:rPr>
              <a:t>1</a:t>
            </a:r>
            <a:endParaRPr lang="en-GB" sz="1800" dirty="0">
              <a:solidFill>
                <a:schemeClr val="tx1"/>
              </a:solidFill>
            </a:endParaRPr>
          </a:p>
        </p:txBody>
      </p:sp>
      <p:sp>
        <p:nvSpPr>
          <p:cNvPr id="11" name="Content Placeholder 10">
            <a:extLst>
              <a:ext uri="{FF2B5EF4-FFF2-40B4-BE49-F238E27FC236}">
                <a16:creationId xmlns:a16="http://schemas.microsoft.com/office/drawing/2014/main" id="{1373AD38-1EC3-9DB9-1868-FBA42BBF8A58}"/>
              </a:ext>
            </a:extLst>
          </p:cNvPr>
          <p:cNvSpPr>
            <a:spLocks noGrp="1"/>
          </p:cNvSpPr>
          <p:nvPr>
            <p:ph sz="half" idx="21"/>
          </p:nvPr>
        </p:nvSpPr>
        <p:spPr/>
        <p:txBody>
          <a:bodyPr/>
          <a:lstStyle/>
          <a:p>
            <a:pPr marL="0" indent="0">
              <a:buNone/>
            </a:pPr>
            <a:r>
              <a:rPr lang="en-GB" sz="1800" dirty="0"/>
              <a:t>A depressive episode should be treated in patients with BD, taking care to separate the diagnosis from that of MDD by the history of a  (hypo)manic episode</a:t>
            </a:r>
            <a:r>
              <a:rPr lang="en-GB" sz="1800" baseline="30000" dirty="0"/>
              <a:t>1</a:t>
            </a:r>
          </a:p>
        </p:txBody>
      </p:sp>
      <p:sp>
        <p:nvSpPr>
          <p:cNvPr id="2" name="Text Placeholder 1">
            <a:extLst>
              <a:ext uri="{FF2B5EF4-FFF2-40B4-BE49-F238E27FC236}">
                <a16:creationId xmlns:a16="http://schemas.microsoft.com/office/drawing/2014/main" id="{E4B54D49-37F2-B2B7-80B1-364FDF7D2F21}"/>
              </a:ext>
            </a:extLst>
          </p:cNvPr>
          <p:cNvSpPr>
            <a:spLocks noGrp="1"/>
          </p:cNvSpPr>
          <p:nvPr>
            <p:ph type="body" sz="quarter" idx="18"/>
          </p:nvPr>
        </p:nvSpPr>
        <p:spPr/>
        <p:txBody>
          <a:bodyPr/>
          <a:lstStyle/>
          <a:p>
            <a:r>
              <a:rPr lang="en-GB" dirty="0"/>
              <a:t>BD=bipolar disorder; MDD=major depressive disorder</a:t>
            </a:r>
          </a:p>
          <a:p>
            <a:endParaRPr lang="en-GB" dirty="0"/>
          </a:p>
          <a:p>
            <a:r>
              <a:rPr lang="en-GB" dirty="0"/>
              <a:t>1. Nierenberg et al. JAMA 2023;330(14):1370–1380; 2. Yatham et al. Bipolar </a:t>
            </a:r>
            <a:r>
              <a:rPr lang="en-GB" dirty="0" err="1"/>
              <a:t>Disord</a:t>
            </a:r>
            <a:r>
              <a:rPr lang="en-GB" dirty="0"/>
              <a:t> 2018;20(2):97–170; </a:t>
            </a:r>
          </a:p>
          <a:p>
            <a:r>
              <a:rPr lang="en-GB" dirty="0"/>
              <a:t>3. </a:t>
            </a:r>
            <a:r>
              <a:rPr lang="en-GB" dirty="0" err="1"/>
              <a:t>Grunze</a:t>
            </a:r>
            <a:r>
              <a:rPr lang="en-GB" dirty="0"/>
              <a:t> et al. World J </a:t>
            </a:r>
            <a:r>
              <a:rPr lang="en-GB" dirty="0" err="1"/>
              <a:t>Biol</a:t>
            </a:r>
            <a:r>
              <a:rPr lang="en-GB" dirty="0"/>
              <a:t> Psychiatry 2013;14(3):154–219; 4. Goodwin et al. J </a:t>
            </a:r>
            <a:r>
              <a:rPr lang="en-GB" dirty="0" err="1"/>
              <a:t>Psychopharmacol</a:t>
            </a:r>
            <a:r>
              <a:rPr lang="en-GB" dirty="0"/>
              <a:t> 2016;30(6):495–553</a:t>
            </a:r>
          </a:p>
        </p:txBody>
      </p:sp>
    </p:spTree>
    <p:extLst>
      <p:ext uri="{BB962C8B-B14F-4D97-AF65-F5344CB8AC3E}">
        <p14:creationId xmlns:p14="http://schemas.microsoft.com/office/powerpoint/2010/main" val="4052579326"/>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492</TotalTime>
  <Words>483</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Guidelines for the acute treatment of bipolar depression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53</cp:revision>
  <cp:lastPrinted>2024-02-29T18:50:23Z</cp:lastPrinted>
  <dcterms:created xsi:type="dcterms:W3CDTF">2022-06-30T09:48:17Z</dcterms:created>
  <dcterms:modified xsi:type="dcterms:W3CDTF">2024-07-25T08:46:56Z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