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5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idea of early intervention in bipolar disorder is gaining momentum.</a:t>
            </a:r>
            <a:r>
              <a:rPr lang="en-GB" baseline="30000" dirty="0"/>
              <a:t>1</a:t>
            </a:r>
            <a:r>
              <a:rPr lang="en-GB" dirty="0"/>
              <a:t> Indeed, the idea of preventing disease progression in a condition that is associated with a substantial burden of morbidity and mortality is a very attractive prospect.</a:t>
            </a:r>
            <a:r>
              <a:rPr lang="en-GB" baseline="30000" dirty="0"/>
              <a:t>1</a:t>
            </a:r>
            <a:r>
              <a:rPr lang="en-GB" dirty="0"/>
              <a:t> However, in order to fully realize the goal of preventing bipolar disorder, more research into what interventions work best, and into identifying valid biomarkers of disease, are needed.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Vieta E, </a:t>
            </a:r>
            <a:r>
              <a:rPr lang="en-GB" dirty="0" err="1"/>
              <a:t>Salagre</a:t>
            </a:r>
            <a:r>
              <a:rPr lang="en-GB" dirty="0"/>
              <a:t> E, Grande I, Carvalho AF, Fernandes BS, Berk M, </a:t>
            </a:r>
            <a:r>
              <a:rPr lang="en-GB" dirty="0" err="1"/>
              <a:t>Birmaher</a:t>
            </a:r>
            <a:r>
              <a:rPr lang="en-GB" dirty="0"/>
              <a:t> B, </a:t>
            </a:r>
            <a:r>
              <a:rPr lang="en-GB" dirty="0" err="1"/>
              <a:t>Tohen</a:t>
            </a:r>
            <a:r>
              <a:rPr lang="en-GB" dirty="0"/>
              <a:t> M, </a:t>
            </a:r>
            <a:r>
              <a:rPr lang="en-GB" dirty="0" err="1"/>
              <a:t>Suppes</a:t>
            </a:r>
            <a:r>
              <a:rPr lang="en-GB" dirty="0"/>
              <a:t> T. Early Intervention in bipolar disorder. Am J Psychiatry 2018; 175 (5): 411–426.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Alda M, </a:t>
            </a:r>
            <a:r>
              <a:rPr lang="en-GB" dirty="0" err="1"/>
              <a:t>Baldessarini</a:t>
            </a:r>
            <a:r>
              <a:rPr lang="en-GB" dirty="0"/>
              <a:t> RJ, et al. The clinical characterization of the adult patient with bipolar disorder aimed at personalization of management. World Psychiatry 2022; 21 (3): 364–387.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Nierenberg AA, </a:t>
            </a:r>
            <a:r>
              <a:rPr lang="en-GB" dirty="0" err="1"/>
              <a:t>Agustini</a:t>
            </a:r>
            <a:r>
              <a:rPr lang="en-GB" dirty="0"/>
              <a:t> B, Köhler-Forsberg O, et al. Diagnosis and treatment of bipolar disorder: a review. JAMA 2023; 330 (14): 1370–1380.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Saraf G, </a:t>
            </a:r>
            <a:r>
              <a:rPr lang="en-GB" dirty="0" err="1"/>
              <a:t>Moazen</a:t>
            </a:r>
            <a:r>
              <a:rPr lang="en-GB" dirty="0"/>
              <a:t>-Zadeh E, Pinto JV, et al. Early intervention for people at high risk of developing bipolar disorder: a systematic review of clinical trials. Lancet Psychiatry 2021; 8 (1): 64–75.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17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Down 9">
            <a:extLst>
              <a:ext uri="{FF2B5EF4-FFF2-40B4-BE49-F238E27FC236}">
                <a16:creationId xmlns:a16="http://schemas.microsoft.com/office/drawing/2014/main" id="{BE3EB8F5-D28F-A2CD-23BD-66382A4CB484}"/>
              </a:ext>
            </a:extLst>
          </p:cNvPr>
          <p:cNvSpPr/>
          <p:nvPr/>
        </p:nvSpPr>
        <p:spPr>
          <a:xfrm>
            <a:off x="2672557" y="1817685"/>
            <a:ext cx="1076325" cy="336618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importance of early and personalized intervention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980165B-F66F-DD10-6CD8-9711E661A101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Early intervention in BD would help to prevent any harm that is accrued over the relapsing disease course, changing the outcome of the disease and improving people’s lives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Because BD is a heterogenous condition, it is crucial that </a:t>
            </a:r>
            <a:r>
              <a:rPr lang="en-GB" b="1" dirty="0">
                <a:solidFill>
                  <a:schemeClr val="tx1"/>
                </a:solidFill>
              </a:rPr>
              <a:t>interventions are tailored to the individual </a:t>
            </a:r>
            <a:r>
              <a:rPr lang="en-GB" dirty="0">
                <a:solidFill>
                  <a:schemeClr val="tx1"/>
                </a:solidFill>
              </a:rPr>
              <a:t>– this means accounting for the clinical features of the patient, their history, comorbidities, and preferences</a:t>
            </a:r>
            <a:r>
              <a:rPr lang="en-GB" baseline="30000" dirty="0">
                <a:solidFill>
                  <a:schemeClr val="tx1"/>
                </a:solidFill>
              </a:rPr>
              <a:t>1-3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 systematic review found several studies of interventions for people judged to be at high-risk of developing BD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sz="1500" dirty="0">
                <a:solidFill>
                  <a:schemeClr val="tx1"/>
                </a:solidFill>
              </a:rPr>
              <a:t>There was some evidence in favour of the </a:t>
            </a:r>
            <a:r>
              <a:rPr lang="en-GB" sz="1500" b="1" dirty="0">
                <a:solidFill>
                  <a:schemeClr val="tx1"/>
                </a:solidFill>
              </a:rPr>
              <a:t>antipsychotic aripiprazole</a:t>
            </a:r>
            <a:r>
              <a:rPr lang="en-GB" sz="1500" dirty="0">
                <a:solidFill>
                  <a:schemeClr val="tx1"/>
                </a:solidFill>
              </a:rPr>
              <a:t>, and some </a:t>
            </a:r>
            <a:r>
              <a:rPr lang="en-GB" sz="1500" b="1" dirty="0">
                <a:solidFill>
                  <a:schemeClr val="tx1"/>
                </a:solidFill>
              </a:rPr>
              <a:t>psychological interventions</a:t>
            </a:r>
          </a:p>
          <a:p>
            <a:pPr lvl="1"/>
            <a:r>
              <a:rPr lang="en-GB" sz="1500" dirty="0">
                <a:solidFill>
                  <a:schemeClr val="tx1"/>
                </a:solidFill>
              </a:rPr>
              <a:t>However, there was a lack of good-quality evidence from robust studies, underscoring the </a:t>
            </a:r>
            <a:r>
              <a:rPr lang="en-GB" sz="1500" b="1" dirty="0">
                <a:solidFill>
                  <a:schemeClr val="tx1"/>
                </a:solidFill>
              </a:rPr>
              <a:t>need for more research </a:t>
            </a:r>
            <a:r>
              <a:rPr lang="en-GB" sz="1500" dirty="0">
                <a:solidFill>
                  <a:schemeClr val="tx1"/>
                </a:solidFill>
              </a:rPr>
              <a:t>into early intervention and prevention in people at risk of BD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CC51E-41F0-3790-55AA-91A8D85D83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1. Vieta et al. Am J Psychiatry 2018;175(5):411–426; 2. McIntyre et al. World Psychiatry 2022;21(3):364–387; </a:t>
            </a:r>
            <a:br>
              <a:rPr lang="en-GB" dirty="0"/>
            </a:br>
            <a:r>
              <a:rPr lang="en-GB" dirty="0"/>
              <a:t>3. Nierenberg et al. JAMA 2023;330(14):1370–1380; 4. Saraf et al. Lancet Psychiatry 2021;8(1):64–75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8077A9-C12B-CFED-4837-B30D55098F2D}"/>
              </a:ext>
            </a:extLst>
          </p:cNvPr>
          <p:cNvSpPr txBox="1"/>
          <p:nvPr/>
        </p:nvSpPr>
        <p:spPr>
          <a:xfrm>
            <a:off x="1014871" y="1416785"/>
            <a:ext cx="4469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Risk factors driving the development of BD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7C33E0-1B3B-A4E3-3850-FE998BCD9226}"/>
              </a:ext>
            </a:extLst>
          </p:cNvPr>
          <p:cNvSpPr/>
          <p:nvPr/>
        </p:nvSpPr>
        <p:spPr>
          <a:xfrm>
            <a:off x="3224991" y="1817685"/>
            <a:ext cx="2447480" cy="11282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Biological factors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Family history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Neurodevelopmental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Temperament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415822-ABC1-6E6B-C6D7-398800241B48}"/>
              </a:ext>
            </a:extLst>
          </p:cNvPr>
          <p:cNvSpPr/>
          <p:nvPr/>
        </p:nvSpPr>
        <p:spPr>
          <a:xfrm>
            <a:off x="1034908" y="2851585"/>
            <a:ext cx="2447480" cy="1128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400" b="1" dirty="0">
                <a:solidFill>
                  <a:schemeClr val="accent3">
                    <a:lumMod val="50000"/>
                  </a:schemeClr>
                </a:solidFill>
              </a:rPr>
              <a:t>Environmental factors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Stressful life events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Substance use/abuse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Antidepressants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159988-A12D-2EFF-8C3E-FDE57C92E768}"/>
              </a:ext>
            </a:extLst>
          </p:cNvPr>
          <p:cNvSpPr/>
          <p:nvPr/>
        </p:nvSpPr>
        <p:spPr>
          <a:xfrm>
            <a:off x="3224991" y="3270691"/>
            <a:ext cx="2447480" cy="16463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Mood factors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Anxiety/depression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Subthreshold hypomania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Psychosis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Sleep problems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Mood lability</a:t>
            </a:r>
            <a:endParaRPr lang="en-GB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A2715-B54D-BB14-8098-8821FD190637}"/>
              </a:ext>
            </a:extLst>
          </p:cNvPr>
          <p:cNvSpPr/>
          <p:nvPr/>
        </p:nvSpPr>
        <p:spPr>
          <a:xfrm>
            <a:off x="1986979" y="5208398"/>
            <a:ext cx="2447480" cy="434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Bipolar disorder</a:t>
            </a:r>
            <a:endParaRPr lang="en-GB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2713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462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importance of early and personalized intervention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54</cp:revision>
  <cp:lastPrinted>2024-02-29T18:50:23Z</cp:lastPrinted>
  <dcterms:created xsi:type="dcterms:W3CDTF">2022-06-30T09:48:17Z</dcterms:created>
  <dcterms:modified xsi:type="dcterms:W3CDTF">2024-07-25T08:47:15Z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