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many different pharmacotherapies that are used to treat bipolar disorder, including lithium, mood stabilizers, and antipsychotics.</a:t>
            </a:r>
            <a:r>
              <a:rPr lang="en-US" baseline="30000" dirty="0"/>
              <a:t>1</a:t>
            </a:r>
            <a:r>
              <a:rPr lang="en-US" dirty="0"/>
              <a:t> Generally, the treatment approach to bipolar I disorder is similar to bipolar II disorder, as there are few studies that have interrogated the different pharmacotherapeutic needs of these patients.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Nierenberg AA, </a:t>
            </a:r>
            <a:r>
              <a:rPr lang="en-GB" dirty="0" err="1"/>
              <a:t>Agustini</a:t>
            </a:r>
            <a:r>
              <a:rPr lang="en-GB" dirty="0"/>
              <a:t> B, Köhler-Forsberg O, et al. Diagnosis and treatment of bipolar disorder: a review. JAMA 2023; 330 (14): 1370–1380.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Berk M, Schulze TG, et al. Bipolar disorders. Nat Rev Dis Primers 2018; 4: 18008.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86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Pharmacotherapy for bipolar disorder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D30D5C-BFFE-19A2-44A5-59DB39F8B0D2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Pharmacotherapy is key in the treatment of BD, and should be individualized to the patient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06767-A2AB-3ECD-B8DA-CFC81C5783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Adapted from: Nierenberg et al. JAMA 2023;330(14):1370–1380; Vieta et al. Nat Rev Dis Primers 2018;4:18008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E43ADC9-962A-B471-D17E-1CA187FAEAB9}"/>
              </a:ext>
            </a:extLst>
          </p:cNvPr>
          <p:cNvSpPr/>
          <p:nvPr/>
        </p:nvSpPr>
        <p:spPr>
          <a:xfrm>
            <a:off x="5253971" y="1076427"/>
            <a:ext cx="3657600" cy="3279136"/>
          </a:xfrm>
          <a:prstGeom prst="ellipse">
            <a:avLst/>
          </a:prstGeom>
          <a:solidFill>
            <a:schemeClr val="accent3">
              <a:alpha val="27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1067C1-E5B6-4FF0-BEA3-DC9BD4E6242D}"/>
              </a:ext>
            </a:extLst>
          </p:cNvPr>
          <p:cNvSpPr/>
          <p:nvPr/>
        </p:nvSpPr>
        <p:spPr>
          <a:xfrm>
            <a:off x="4259321" y="2545616"/>
            <a:ext cx="3855560" cy="3725009"/>
          </a:xfrm>
          <a:prstGeom prst="ellipse">
            <a:avLst/>
          </a:prstGeom>
          <a:solidFill>
            <a:schemeClr val="accent5">
              <a:alpha val="27000"/>
            </a:schemeClr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43BEF8D-287D-7E68-7AF7-4FC9B1D549CC}"/>
              </a:ext>
            </a:extLst>
          </p:cNvPr>
          <p:cNvSpPr/>
          <p:nvPr/>
        </p:nvSpPr>
        <p:spPr>
          <a:xfrm>
            <a:off x="5994115" y="2545615"/>
            <a:ext cx="3855560" cy="3725009"/>
          </a:xfrm>
          <a:prstGeom prst="ellipse">
            <a:avLst/>
          </a:prstGeom>
          <a:solidFill>
            <a:schemeClr val="accent2">
              <a:alpha val="27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41107-7168-7006-AA77-05B40E8041D9}"/>
              </a:ext>
            </a:extLst>
          </p:cNvPr>
          <p:cNvSpPr txBox="1"/>
          <p:nvPr/>
        </p:nvSpPr>
        <p:spPr>
          <a:xfrm>
            <a:off x="3632255" y="2706344"/>
            <a:ext cx="1367223" cy="523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5">
                    <a:lumMod val="75000"/>
                  </a:schemeClr>
                </a:solidFill>
              </a:rPr>
              <a:t>Acute bipolar mania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6FD9D5-6FC5-DE5F-0AAC-B1FE9ACD2FB8}"/>
              </a:ext>
            </a:extLst>
          </p:cNvPr>
          <p:cNvSpPr txBox="1"/>
          <p:nvPr/>
        </p:nvSpPr>
        <p:spPr>
          <a:xfrm>
            <a:off x="9876931" y="4281509"/>
            <a:ext cx="1505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Maintenance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54FF99-FA17-2C26-4DB2-BDFA6E334660}"/>
              </a:ext>
            </a:extLst>
          </p:cNvPr>
          <p:cNvSpPr txBox="1"/>
          <p:nvPr/>
        </p:nvSpPr>
        <p:spPr>
          <a:xfrm>
            <a:off x="8627853" y="1618795"/>
            <a:ext cx="150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3">
                    <a:lumMod val="75000"/>
                  </a:schemeClr>
                </a:solidFill>
              </a:rPr>
              <a:t>Acute bipolar depression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9351BC-1A98-E050-DA56-5217ECE29C73}"/>
              </a:ext>
            </a:extLst>
          </p:cNvPr>
          <p:cNvSpPr txBox="1"/>
          <p:nvPr/>
        </p:nvSpPr>
        <p:spPr>
          <a:xfrm>
            <a:off x="6701898" y="5462818"/>
            <a:ext cx="761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Lithium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F9764D-624F-ADC0-0BF3-BE9CDC64F792}"/>
              </a:ext>
            </a:extLst>
          </p:cNvPr>
          <p:cNvSpPr txBox="1"/>
          <p:nvPr/>
        </p:nvSpPr>
        <p:spPr>
          <a:xfrm>
            <a:off x="6537590" y="5117331"/>
            <a:ext cx="10903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Olanzapine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65CCC3-58C3-64D4-C886-7A76A9EC059E}"/>
              </a:ext>
            </a:extLst>
          </p:cNvPr>
          <p:cNvSpPr txBox="1"/>
          <p:nvPr/>
        </p:nvSpPr>
        <p:spPr>
          <a:xfrm>
            <a:off x="6523163" y="4426357"/>
            <a:ext cx="11192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Ziprasidone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BAA7E6-1D24-B145-29AA-ADAEA12A08E1}"/>
              </a:ext>
            </a:extLst>
          </p:cNvPr>
          <p:cNvSpPr txBox="1"/>
          <p:nvPr/>
        </p:nvSpPr>
        <p:spPr>
          <a:xfrm>
            <a:off x="4322854" y="4219007"/>
            <a:ext cx="14478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Carbamazepine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8844DD-62CC-6D3D-EF05-2E2CCDBFFC74}"/>
              </a:ext>
            </a:extLst>
          </p:cNvPr>
          <p:cNvSpPr txBox="1"/>
          <p:nvPr/>
        </p:nvSpPr>
        <p:spPr>
          <a:xfrm>
            <a:off x="4578230" y="4849093"/>
            <a:ext cx="10284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Valproate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DE3661-DF17-C8A4-A761-D0796BCD0517}"/>
              </a:ext>
            </a:extLst>
          </p:cNvPr>
          <p:cNvSpPr txBox="1"/>
          <p:nvPr/>
        </p:nvSpPr>
        <p:spPr>
          <a:xfrm>
            <a:off x="4425687" y="3903964"/>
            <a:ext cx="10310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Asenapine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36F166-A246-3C26-32A9-0AB1060D1474}"/>
              </a:ext>
            </a:extLst>
          </p:cNvPr>
          <p:cNvSpPr txBox="1"/>
          <p:nvPr/>
        </p:nvSpPr>
        <p:spPr>
          <a:xfrm>
            <a:off x="5416868" y="2914792"/>
            <a:ext cx="1099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Cariprazine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7968E9-B20A-56BA-4D55-F92586684E71}"/>
              </a:ext>
            </a:extLst>
          </p:cNvPr>
          <p:cNvSpPr txBox="1"/>
          <p:nvPr/>
        </p:nvSpPr>
        <p:spPr>
          <a:xfrm>
            <a:off x="4412838" y="4534050"/>
            <a:ext cx="14868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Chlorpromazine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8BE669-6DD9-0752-05AE-CB34F75465E0}"/>
              </a:ext>
            </a:extLst>
          </p:cNvPr>
          <p:cNvSpPr txBox="1"/>
          <p:nvPr/>
        </p:nvSpPr>
        <p:spPr>
          <a:xfrm>
            <a:off x="4815609" y="5164136"/>
            <a:ext cx="11400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Risperidone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722C4B-E450-1194-5DE8-64895A91988D}"/>
              </a:ext>
            </a:extLst>
          </p:cNvPr>
          <p:cNvSpPr txBox="1"/>
          <p:nvPr/>
        </p:nvSpPr>
        <p:spPr>
          <a:xfrm>
            <a:off x="6517552" y="4771844"/>
            <a:ext cx="1130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Aripiprazole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15484B-C27C-D355-92B1-7A8457D58642}"/>
              </a:ext>
            </a:extLst>
          </p:cNvPr>
          <p:cNvSpPr txBox="1"/>
          <p:nvPr/>
        </p:nvSpPr>
        <p:spPr>
          <a:xfrm>
            <a:off x="6096000" y="1366391"/>
            <a:ext cx="1955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Olanzapine–fluoxetine</a:t>
            </a:r>
            <a:br>
              <a:rPr lang="en-GB" sz="1400" dirty="0"/>
            </a:br>
            <a:r>
              <a:rPr lang="en-GB" sz="1400" dirty="0"/>
              <a:t>combination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A1AFA9-F571-79F4-1535-61B591C4D249}"/>
              </a:ext>
            </a:extLst>
          </p:cNvPr>
          <p:cNvSpPr txBox="1"/>
          <p:nvPr/>
        </p:nvSpPr>
        <p:spPr>
          <a:xfrm>
            <a:off x="6557627" y="3526990"/>
            <a:ext cx="1050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Quetiapine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150376-A5F6-9B0A-BA87-CDD7E0F6C6FE}"/>
              </a:ext>
            </a:extLst>
          </p:cNvPr>
          <p:cNvSpPr txBox="1"/>
          <p:nvPr/>
        </p:nvSpPr>
        <p:spPr>
          <a:xfrm>
            <a:off x="8477877" y="4286803"/>
            <a:ext cx="11192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Lamotrigine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D6033B-A711-AD29-7979-DC352DA5020D}"/>
              </a:ext>
            </a:extLst>
          </p:cNvPr>
          <p:cNvSpPr txBox="1"/>
          <p:nvPr/>
        </p:nvSpPr>
        <p:spPr>
          <a:xfrm>
            <a:off x="6524002" y="2178975"/>
            <a:ext cx="1099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Lurasidone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F38F00-5193-2AAB-ED86-17F8C51D6487}"/>
              </a:ext>
            </a:extLst>
          </p:cNvPr>
          <p:cNvSpPr txBox="1"/>
          <p:nvPr/>
        </p:nvSpPr>
        <p:spPr>
          <a:xfrm>
            <a:off x="6392534" y="1880405"/>
            <a:ext cx="13629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Lumateperone</a:t>
            </a:r>
          </a:p>
        </p:txBody>
      </p:sp>
    </p:spTree>
    <p:extLst>
      <p:ext uri="{BB962C8B-B14F-4D97-AF65-F5344CB8AC3E}">
        <p14:creationId xmlns:p14="http://schemas.microsoft.com/office/powerpoint/2010/main" val="39206713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191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Pharmacotherapy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56</cp:revision>
  <cp:lastPrinted>2024-02-29T18:50:23Z</cp:lastPrinted>
  <dcterms:created xsi:type="dcterms:W3CDTF">2022-06-30T09:48:17Z</dcterms:created>
  <dcterms:modified xsi:type="dcterms:W3CDTF">2024-07-25T08:47:48Z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