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97"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A6B"/>
    <a:srgbClr val="4F7599"/>
    <a:srgbClr val="B0C4D6"/>
    <a:srgbClr val="F0F0F0"/>
    <a:srgbClr val="EDEFF1"/>
    <a:srgbClr val="7B9CBB"/>
    <a:srgbClr val="EAE3E6"/>
    <a:srgbClr val="D9D1CC"/>
    <a:srgbClr val="EDE6E7"/>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3" autoAdjust="0"/>
    <p:restoredTop sz="84625" autoAdjust="0"/>
  </p:normalViewPr>
  <p:slideViewPr>
    <p:cSldViewPr snapToGrid="0">
      <p:cViewPr varScale="1">
        <p:scale>
          <a:sx n="132" d="100"/>
          <a:sy n="132" d="100"/>
        </p:scale>
        <p:origin x="1620" y="114"/>
      </p:cViewPr>
      <p:guideLst>
        <p:guide orient="horz" pos="2160"/>
        <p:guide pos="3840"/>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50" d="100"/>
          <a:sy n="150" d="100"/>
        </p:scale>
        <p:origin x="3492" y="-8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a:t>
            </a:r>
            <a:r>
              <a:rPr lang="en-US" dirty="0"/>
              <a:t>Canadian Network for Mood and Anxiety Treatments guidelines for the treatment of bipolar disorder outline a step-wise approach to helping patients with acute mania, including detailing which pharmacotherapies should be attempted as a first-line therapy, before moving on to second- and third-line therapies.</a:t>
            </a:r>
            <a:r>
              <a:rPr lang="en-US" baseline="30000" dirty="0"/>
              <a:t>1</a:t>
            </a:r>
            <a:endParaRPr lang="en-GB" dirty="0"/>
          </a:p>
          <a:p>
            <a:pPr marL="171450" indent="-171450">
              <a:buFont typeface="Arial" panose="020B0604020202020204" pitchFamily="34" charset="0"/>
              <a:buChar char="•"/>
            </a:pPr>
            <a:r>
              <a:rPr lang="en-GB" dirty="0"/>
              <a:t>Hierarchy of first-line monotherapies for acute mania: lithium, quetiapine, valproate, asenapine, aripiprazole, paliperidone, risperidone, cariprazine. </a:t>
            </a:r>
          </a:p>
          <a:p>
            <a:pPr marL="171450" indent="-171450">
              <a:buFont typeface="Arial" panose="020B0604020202020204" pitchFamily="34" charset="0"/>
              <a:buChar char="•"/>
            </a:pPr>
            <a:r>
              <a:rPr lang="en-GB" dirty="0"/>
              <a:t>Hierarchy of first-line combination therapies for acute mania: lithium or valproate with quetiapine, aripiprazole, risperidone, or asenapine. </a:t>
            </a:r>
          </a:p>
          <a:p>
            <a:pPr marL="171450" indent="-171450">
              <a:buFont typeface="Arial" panose="020B0604020202020204" pitchFamily="34" charset="0"/>
              <a:buChar char="•"/>
            </a:pPr>
            <a:r>
              <a:rPr lang="en-GB" dirty="0"/>
              <a:t>Hierarchy of second-line combination therapies for acute mania: olanzapine, carbamazepine, lithium or valproate with olanzapine, lithium with valproate, ziprasidone, haloperidol, electroconvulsive therapy.</a:t>
            </a:r>
          </a:p>
          <a:p>
            <a:endParaRPr lang="en-GB" dirty="0"/>
          </a:p>
          <a:p>
            <a:r>
              <a:rPr lang="en-GB"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Yatham LN, Kennedy SH, Parikh SV, et al. Canadian Network for Mood and Anxiety Treatments (CANMAT) and International Society for Bipolar Disorders (ISBD) 2018 guidelines for the management of patients with bipolar disorder. Bipolar </a:t>
            </a:r>
            <a:r>
              <a:rPr lang="en-GB" dirty="0" err="1"/>
              <a:t>Disord</a:t>
            </a:r>
            <a:r>
              <a:rPr lang="en-GB" dirty="0"/>
              <a:t> 2018; 20 (2): 97–170.</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4017365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FFEC4E-423B-0DD4-8D25-16BED33F47FA}"/>
              </a:ext>
            </a:extLst>
          </p:cNvPr>
          <p:cNvSpPr>
            <a:spLocks noGrp="1"/>
          </p:cNvSpPr>
          <p:nvPr>
            <p:ph sz="half" idx="1"/>
          </p:nvPr>
        </p:nvSpPr>
        <p:spPr/>
        <p:txBody>
          <a:bodyPr/>
          <a:lstStyle/>
          <a:p>
            <a:pPr marL="0" indent="0">
              <a:spcBef>
                <a:spcPts val="1200"/>
              </a:spcBef>
              <a:buClr>
                <a:schemeClr val="tx1"/>
              </a:buClr>
              <a:buNone/>
            </a:pPr>
            <a:r>
              <a:rPr lang="en-GB" sz="1400" dirty="0"/>
              <a:t> </a:t>
            </a:r>
          </a:p>
        </p:txBody>
      </p:sp>
      <p:sp>
        <p:nvSpPr>
          <p:cNvPr id="2" name="Text Placeholder 1">
            <a:extLst>
              <a:ext uri="{FF2B5EF4-FFF2-40B4-BE49-F238E27FC236}">
                <a16:creationId xmlns:a16="http://schemas.microsoft.com/office/drawing/2014/main" id="{C2DCE5C5-51E5-47C3-AC86-57BA0BAA233A}"/>
              </a:ext>
            </a:extLst>
          </p:cNvPr>
          <p:cNvSpPr>
            <a:spLocks noGrp="1"/>
          </p:cNvSpPr>
          <p:nvPr>
            <p:ph type="body" sz="quarter" idx="17"/>
          </p:nvPr>
        </p:nvSpPr>
        <p:spPr/>
        <p:txBody>
          <a:bodyPr/>
          <a:lstStyle/>
          <a:p>
            <a:r>
              <a:rPr lang="en-GB" dirty="0"/>
              <a:t>Bipolar disorder – Acute treatment</a:t>
            </a:r>
          </a:p>
        </p:txBody>
      </p:sp>
      <p:sp>
        <p:nvSpPr>
          <p:cNvPr id="3" name="Title 2">
            <a:extLst>
              <a:ext uri="{FF2B5EF4-FFF2-40B4-BE49-F238E27FC236}">
                <a16:creationId xmlns:a16="http://schemas.microsoft.com/office/drawing/2014/main" id="{58437504-EEEB-040A-C5CD-07D09041D916}"/>
              </a:ext>
            </a:extLst>
          </p:cNvPr>
          <p:cNvSpPr>
            <a:spLocks noGrp="1"/>
          </p:cNvSpPr>
          <p:nvPr>
            <p:ph type="title"/>
          </p:nvPr>
        </p:nvSpPr>
        <p:spPr/>
        <p:txBody>
          <a:bodyPr anchor="t"/>
          <a:lstStyle/>
          <a:p>
            <a:r>
              <a:rPr lang="en-GB" dirty="0"/>
              <a:t>CANMAT/ISBD guidelines</a:t>
            </a:r>
            <a:br>
              <a:rPr lang="en-GB" dirty="0"/>
            </a:br>
            <a:r>
              <a:rPr lang="en-GB" sz="1400" dirty="0"/>
              <a:t>Pharmacological treatment of acute bipolar mania</a:t>
            </a:r>
          </a:p>
        </p:txBody>
      </p:sp>
      <p:sp>
        <p:nvSpPr>
          <p:cNvPr id="8" name="Content Placeholder 7">
            <a:extLst>
              <a:ext uri="{FF2B5EF4-FFF2-40B4-BE49-F238E27FC236}">
                <a16:creationId xmlns:a16="http://schemas.microsoft.com/office/drawing/2014/main" id="{A49D77A2-B46D-8947-4C5E-E8EC82C64EEA}"/>
              </a:ext>
            </a:extLst>
          </p:cNvPr>
          <p:cNvSpPr>
            <a:spLocks noGrp="1"/>
          </p:cNvSpPr>
          <p:nvPr>
            <p:ph idx="19"/>
          </p:nvPr>
        </p:nvSpPr>
        <p:spPr>
          <a:xfrm>
            <a:off x="539750" y="1416785"/>
            <a:ext cx="8284210" cy="4415215"/>
          </a:xfrm>
        </p:spPr>
        <p:txBody>
          <a:bodyPr/>
          <a:lstStyle/>
          <a:p>
            <a:pPr marL="0" indent="0">
              <a:spcBef>
                <a:spcPts val="1200"/>
              </a:spcBef>
              <a:buClr>
                <a:schemeClr val="tx1"/>
              </a:buClr>
              <a:buNone/>
            </a:pPr>
            <a:r>
              <a:rPr lang="en-GB" sz="1400" b="1" dirty="0">
                <a:solidFill>
                  <a:schemeClr val="accent5">
                    <a:lumMod val="50000"/>
                  </a:schemeClr>
                </a:solidFill>
              </a:rPr>
              <a:t>Step 1: Review principles, and check medication status</a:t>
            </a:r>
          </a:p>
          <a:p>
            <a:pPr>
              <a:spcBef>
                <a:spcPts val="1200"/>
              </a:spcBef>
              <a:buClr>
                <a:schemeClr val="tx1"/>
              </a:buClr>
            </a:pPr>
            <a:r>
              <a:rPr lang="en-GB" sz="1400" dirty="0"/>
              <a:t>Examine the patient, exclude other potential causes of symptoms, and review their current medication</a:t>
            </a:r>
          </a:p>
          <a:p>
            <a:pPr marL="0" indent="0">
              <a:spcBef>
                <a:spcPts val="1200"/>
              </a:spcBef>
              <a:buClr>
                <a:schemeClr val="tx1"/>
              </a:buClr>
              <a:buNone/>
            </a:pPr>
            <a:r>
              <a:rPr lang="en-GB" sz="1400" b="1" dirty="0">
                <a:solidFill>
                  <a:schemeClr val="accent5">
                    <a:lumMod val="50000"/>
                  </a:schemeClr>
                </a:solidFill>
              </a:rPr>
              <a:t>Step 2: Initiate or optimize therapy, and check adherence</a:t>
            </a:r>
          </a:p>
          <a:p>
            <a:pPr>
              <a:spcBef>
                <a:spcPts val="1200"/>
              </a:spcBef>
              <a:buClr>
                <a:schemeClr val="tx1"/>
              </a:buClr>
            </a:pPr>
            <a:r>
              <a:rPr lang="en-GB" sz="1400" dirty="0"/>
              <a:t>Treatment should be initiated using a first-line monotherapy of lithium, quetiapine, divalproex, asenapine, aripiprazole, paliperidone, risperidone, or cariprazine; or a combination therapy of quetiapine, aripiprazole, risperidone, or asenapine with lithium or divalproex</a:t>
            </a:r>
          </a:p>
          <a:p>
            <a:pPr>
              <a:spcBef>
                <a:spcPts val="1200"/>
              </a:spcBef>
              <a:buClr>
                <a:schemeClr val="tx1"/>
              </a:buClr>
            </a:pPr>
            <a:r>
              <a:rPr lang="en-GB" sz="1400" dirty="0"/>
              <a:t>People with BD usually respond within 1–2 weeks; if no response is observed, the dosing should be considered, along with assessment of the patient’s adherence to the medication</a:t>
            </a:r>
          </a:p>
          <a:p>
            <a:pPr marL="0" indent="0">
              <a:spcBef>
                <a:spcPts val="1200"/>
              </a:spcBef>
              <a:buClr>
                <a:schemeClr val="tx1"/>
              </a:buClr>
              <a:buNone/>
            </a:pPr>
            <a:r>
              <a:rPr lang="en-GB" sz="1400" b="1" dirty="0">
                <a:solidFill>
                  <a:schemeClr val="accent5">
                    <a:lumMod val="50000"/>
                  </a:schemeClr>
                </a:solidFill>
              </a:rPr>
              <a:t>Step 3: Add-on or switch therapy to alternative first-line therapy</a:t>
            </a:r>
          </a:p>
          <a:p>
            <a:pPr>
              <a:spcBef>
                <a:spcPts val="1200"/>
              </a:spcBef>
              <a:buClr>
                <a:schemeClr val="tx1"/>
              </a:buClr>
            </a:pPr>
            <a:r>
              <a:rPr lang="en-GB" sz="1400" dirty="0"/>
              <a:t>After a patient does not respond to an adequate trial of a first-line therapy, a combination therapy can be added on, or an alternative first-line therapy can be trialled, according to the evidence hierarchy</a:t>
            </a:r>
          </a:p>
          <a:p>
            <a:pPr>
              <a:spcBef>
                <a:spcPts val="1200"/>
              </a:spcBef>
              <a:buClr>
                <a:schemeClr val="tx1"/>
              </a:buClr>
            </a:pPr>
            <a:r>
              <a:rPr lang="en-GB" sz="1400" dirty="0"/>
              <a:t>Because there are many alternative first-line agents, it is recommended to trial several alternative first-line approaches before moving on</a:t>
            </a:r>
          </a:p>
          <a:p>
            <a:pPr marL="0" indent="0">
              <a:spcBef>
                <a:spcPts val="1200"/>
              </a:spcBef>
              <a:buClr>
                <a:schemeClr val="tx1"/>
              </a:buClr>
              <a:buNone/>
            </a:pPr>
            <a:r>
              <a:rPr lang="en-GB" sz="1400" b="1" dirty="0">
                <a:solidFill>
                  <a:schemeClr val="accent5">
                    <a:lumMod val="50000"/>
                  </a:schemeClr>
                </a:solidFill>
              </a:rPr>
              <a:t>Steps 4 and 5: Add-on or switch therapy to a second- or third-line therapy</a:t>
            </a:r>
          </a:p>
          <a:p>
            <a:pPr>
              <a:spcBef>
                <a:spcPts val="1200"/>
              </a:spcBef>
              <a:buClr>
                <a:schemeClr val="tx1"/>
              </a:buClr>
            </a:pPr>
            <a:r>
              <a:rPr lang="en-GB" sz="1400" dirty="0"/>
              <a:t>Many different second- and third-line approaches to pharmacotherapy can be trialled</a:t>
            </a:r>
          </a:p>
        </p:txBody>
      </p:sp>
      <p:sp>
        <p:nvSpPr>
          <p:cNvPr id="6" name="Text Placeholder 5">
            <a:extLst>
              <a:ext uri="{FF2B5EF4-FFF2-40B4-BE49-F238E27FC236}">
                <a16:creationId xmlns:a16="http://schemas.microsoft.com/office/drawing/2014/main" id="{52C69E51-C351-4BC0-3896-784F61E93588}"/>
              </a:ext>
            </a:extLst>
          </p:cNvPr>
          <p:cNvSpPr>
            <a:spLocks noGrp="1"/>
          </p:cNvSpPr>
          <p:nvPr>
            <p:ph type="body" sz="quarter" idx="18"/>
          </p:nvPr>
        </p:nvSpPr>
        <p:spPr/>
        <p:txBody>
          <a:bodyPr/>
          <a:lstStyle/>
          <a:p>
            <a:r>
              <a:rPr lang="en-GB" dirty="0"/>
              <a:t>BD=bipolar disorder; CANMAT=</a:t>
            </a:r>
            <a:r>
              <a:rPr lang="en-US" dirty="0"/>
              <a:t>Canadian Network for Mood and Anxiety Treatments; ISBD=International Society for Bipolar Disorders</a:t>
            </a:r>
            <a:endParaRPr lang="en-GB" dirty="0"/>
          </a:p>
          <a:p>
            <a:endParaRPr lang="en-GB" dirty="0"/>
          </a:p>
          <a:p>
            <a:r>
              <a:rPr lang="en-GB" dirty="0"/>
              <a:t>Yatham et al. Bipolar </a:t>
            </a:r>
            <a:r>
              <a:rPr lang="en-GB" dirty="0" err="1"/>
              <a:t>Disord</a:t>
            </a:r>
            <a:r>
              <a:rPr lang="en-GB" dirty="0"/>
              <a:t> 2018;20(2):97–170</a:t>
            </a:r>
          </a:p>
        </p:txBody>
      </p:sp>
      <p:pic>
        <p:nvPicPr>
          <p:cNvPr id="10" name="Graphic 9" descr="Clipboard Mixed with solid fill">
            <a:extLst>
              <a:ext uri="{FF2B5EF4-FFF2-40B4-BE49-F238E27FC236}">
                <a16:creationId xmlns:a16="http://schemas.microsoft.com/office/drawing/2014/main" id="{5D39965E-1CD4-E2E4-A611-D8A1AD1EFD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80500" y="3099061"/>
            <a:ext cx="3113203" cy="3113203"/>
          </a:xfrm>
          <a:prstGeom prst="rect">
            <a:avLst/>
          </a:prstGeom>
        </p:spPr>
      </p:pic>
    </p:spTree>
    <p:extLst>
      <p:ext uri="{BB962C8B-B14F-4D97-AF65-F5344CB8AC3E}">
        <p14:creationId xmlns:p14="http://schemas.microsoft.com/office/powerpoint/2010/main" val="3424155683"/>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28627d7c-4416-4bc1-86cf-ca6c3a42a8f2"/>
    <ds:schemaRef ds:uri="http://schemas.openxmlformats.org/package/2006/metadata/core-properties"/>
    <ds:schemaRef ds:uri="08562aa6-c0ad-4fb9-8a82-15409d3a28b4"/>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493</TotalTime>
  <Words>432</Words>
  <Application>Microsoft Office PowerPoint</Application>
  <PresentationFormat>Widescreen</PresentationFormat>
  <Paragraphs>24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CANMAT/ISBD guidelines Pharmacological treatment of acute bipolar mania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57</cp:revision>
  <cp:lastPrinted>2024-02-29T18:50:23Z</cp:lastPrinted>
  <dcterms:created xsi:type="dcterms:W3CDTF">2022-06-30T09:48:17Z</dcterms:created>
  <dcterms:modified xsi:type="dcterms:W3CDTF">2024-07-25T08:48:06Z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