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6"/>
  </p:notesMasterIdLst>
  <p:sldIdLst>
    <p:sldId id="1070" r:id="rId5"/>
    <p:sldId id="1069" r:id="rId6"/>
    <p:sldId id="1074" r:id="rId7"/>
    <p:sldId id="1071" r:id="rId8"/>
    <p:sldId id="1072" r:id="rId9"/>
    <p:sldId id="1075" r:id="rId10"/>
    <p:sldId id="1091" r:id="rId11"/>
    <p:sldId id="1076" r:id="rId12"/>
    <p:sldId id="1097" r:id="rId13"/>
    <p:sldId id="1081" r:id="rId14"/>
    <p:sldId id="1098" r:id="rId15"/>
    <p:sldId id="1082" r:id="rId16"/>
    <p:sldId id="1077" r:id="rId17"/>
    <p:sldId id="1078" r:id="rId18"/>
    <p:sldId id="1079" r:id="rId19"/>
    <p:sldId id="1103" r:id="rId20"/>
    <p:sldId id="1073" r:id="rId21"/>
    <p:sldId id="1080" r:id="rId22"/>
    <p:sldId id="1084" r:id="rId23"/>
    <p:sldId id="1092" r:id="rId24"/>
    <p:sldId id="1085" r:id="rId25"/>
    <p:sldId id="1086" r:id="rId26"/>
    <p:sldId id="1099" r:id="rId27"/>
    <p:sldId id="1100" r:id="rId28"/>
    <p:sldId id="1087" r:id="rId29"/>
    <p:sldId id="1101" r:id="rId30"/>
    <p:sldId id="1088" r:id="rId31"/>
    <p:sldId id="1089" r:id="rId32"/>
    <p:sldId id="1093" r:id="rId33"/>
    <p:sldId id="1094" r:id="rId34"/>
    <p:sldId id="1090" r:id="rId3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PS" userId="S::Penny.Staton@primeglobalpeople.com::b149baaa-0269-4f47-ac73-76ce41ebbc06" providerId="AD"/>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BAFB692C-2DFB-4433-BA2B-0D4F185CF30B}" name="Aoife Gratte" initials="AG" userId="S::Aoife.Gratte@primeglobalpeople.com::c48a97b4-164b-412e-b235-2ebf0a8f49bd" providerId="AD"/>
  <p188:author id="{98A6AB53-9D2B-0901-9F14-939E1BA46278}" name="Salazar Pablo,  Gonzalo" initials="" userId="S::GSalazarPablo@slam.nhs.uk::21c2393d-61fb-4ff1-82d1-f3d703ee0d31"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 id="{E001FAE8-F21C-B15A-2373-561243264116}" name="Gonzalo Salazar de Pablo" initials="GS" userId="S::k1803994@kcl.ac.uk::6c908b0a-4dba-4077-baf4-d0d4067d2d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7A6B"/>
    <a:srgbClr val="4F7599"/>
    <a:srgbClr val="B0C4D6"/>
    <a:srgbClr val="F0F0F0"/>
    <a:srgbClr val="EDEFF1"/>
    <a:srgbClr val="7B9CBB"/>
    <a:srgbClr val="EAE3E6"/>
    <a:srgbClr val="D9D1CC"/>
    <a:srgbClr val="EDE6E7"/>
    <a:srgbClr val="EB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370D3F-6EB7-4447-85EF-BD10C2AF9DCB}" v="1" dt="2024-07-18T15:45:26.7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83" autoAdjust="0"/>
    <p:restoredTop sz="84625" autoAdjust="0"/>
  </p:normalViewPr>
  <p:slideViewPr>
    <p:cSldViewPr snapToGrid="0">
      <p:cViewPr varScale="1">
        <p:scale>
          <a:sx n="90" d="100"/>
          <a:sy n="90" d="100"/>
        </p:scale>
        <p:origin x="1518" y="84"/>
      </p:cViewPr>
      <p:guideLst>
        <p:guide orient="horz" pos="2160"/>
        <p:guide pos="3840"/>
      </p:guideLst>
    </p:cSldViewPr>
  </p:slideViewPr>
  <p:notesTextViewPr>
    <p:cViewPr>
      <p:scale>
        <a:sx n="1" d="1"/>
        <a:sy n="1" d="1"/>
      </p:scale>
      <p:origin x="0" y="-174"/>
    </p:cViewPr>
  </p:notesTextViewPr>
  <p:sorterViewPr>
    <p:cViewPr>
      <p:scale>
        <a:sx n="100" d="100"/>
        <a:sy n="100" d="100"/>
      </p:scale>
      <p:origin x="0" y="-4968"/>
    </p:cViewPr>
  </p:sorterViewPr>
  <p:notesViewPr>
    <p:cSldViewPr snapToGrid="0">
      <p:cViewPr>
        <p:scale>
          <a:sx n="150" d="100"/>
          <a:sy n="150" d="100"/>
        </p:scale>
        <p:origin x="3492" y="-8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Jagger" userId="cf4acb15-657a-45e0-bad4-d602a69c1922" providerId="ADAL" clId="{65370D3F-6EB7-4447-85EF-BD10C2AF9DCB}"/>
    <pc:docChg chg="modSld">
      <pc:chgData name="Rachel Jagger" userId="cf4acb15-657a-45e0-bad4-d602a69c1922" providerId="ADAL" clId="{65370D3F-6EB7-4447-85EF-BD10C2AF9DCB}" dt="2024-07-18T15:46:45.469" v="57" actId="20577"/>
      <pc:docMkLst>
        <pc:docMk/>
      </pc:docMkLst>
      <pc:sldChg chg="delCm">
        <pc:chgData name="Rachel Jagger" userId="cf4acb15-657a-45e0-bad4-d602a69c1922" providerId="ADAL" clId="{65370D3F-6EB7-4447-85EF-BD10C2AF9DCB}" dt="2024-07-17T14:16:29.056" v="15"/>
        <pc:sldMkLst>
          <pc:docMk/>
          <pc:sldMk cId="3615845361" sldId="1074"/>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65370D3F-6EB7-4447-85EF-BD10C2AF9DCB}" dt="2024-07-17T14:16:29.056" v="15"/>
              <pc2:cmMkLst xmlns:pc2="http://schemas.microsoft.com/office/powerpoint/2019/9/main/command">
                <pc:docMk/>
                <pc:sldMk cId="3615845361" sldId="1074"/>
                <pc2:cmMk id="{AB32D180-C416-4DB8-8C8A-0064E74EFFB0}"/>
              </pc2:cmMkLst>
            </pc226:cmChg>
          </p:ext>
        </pc:extLst>
      </pc:sldChg>
      <pc:sldChg chg="modSp mod delCm modCm">
        <pc:chgData name="Rachel Jagger" userId="cf4acb15-657a-45e0-bad4-d602a69c1922" providerId="ADAL" clId="{65370D3F-6EB7-4447-85EF-BD10C2AF9DCB}" dt="2024-07-17T14:17:30.860" v="18"/>
        <pc:sldMkLst>
          <pc:docMk/>
          <pc:sldMk cId="944724229" sldId="1079"/>
        </pc:sldMkLst>
        <pc:spChg chg="mod">
          <ac:chgData name="Rachel Jagger" userId="cf4acb15-657a-45e0-bad4-d602a69c1922" providerId="ADAL" clId="{65370D3F-6EB7-4447-85EF-BD10C2AF9DCB}" dt="2024-07-17T10:36:04.963" v="14" actId="20577"/>
          <ac:spMkLst>
            <pc:docMk/>
            <pc:sldMk cId="944724229" sldId="1079"/>
            <ac:spMk id="4" creationId="{D78D15BC-9EB7-2CD4-936B-53981B0BE810}"/>
          </ac:spMkLst>
        </pc:spChg>
        <pc:grpChg chg="mod">
          <ac:chgData name="Rachel Jagger" userId="cf4acb15-657a-45e0-bad4-d602a69c1922" providerId="ADAL" clId="{65370D3F-6EB7-4447-85EF-BD10C2AF9DCB}" dt="2024-07-17T10:25:13.530" v="9" actId="1036"/>
          <ac:grpSpMkLst>
            <pc:docMk/>
            <pc:sldMk cId="944724229" sldId="1079"/>
            <ac:grpSpMk id="31" creationId="{BF128705-B835-F988-E87C-CE87CF73D739}"/>
          </ac:grpSpMkLst>
        </pc:grpChg>
        <pc:extLst>
          <p:ext xmlns:p="http://schemas.openxmlformats.org/presentationml/2006/main" uri="{D6D511B9-2390-475A-947B-AFAB55BFBCF1}">
            <pc226:cmChg xmlns:pc226="http://schemas.microsoft.com/office/powerpoint/2022/06/main/command" chg="del mod">
              <pc226:chgData name="Rachel Jagger" userId="cf4acb15-657a-45e0-bad4-d602a69c1922" providerId="ADAL" clId="{65370D3F-6EB7-4447-85EF-BD10C2AF9DCB}" dt="2024-07-17T14:17:30.860" v="18"/>
              <pc2:cmMkLst xmlns:pc2="http://schemas.microsoft.com/office/powerpoint/2019/9/main/command">
                <pc:docMk/>
                <pc:sldMk cId="944724229" sldId="1079"/>
                <pc2:cmMk id="{83135EAF-F456-4897-9F17-3C0396618E88}"/>
              </pc2:cmMkLst>
            </pc226:cmChg>
          </p:ext>
        </pc:extLst>
      </pc:sldChg>
      <pc:sldChg chg="modSp mod delCm modNotesTx">
        <pc:chgData name="Rachel Jagger" userId="cf4acb15-657a-45e0-bad4-d602a69c1922" providerId="ADAL" clId="{65370D3F-6EB7-4447-85EF-BD10C2AF9DCB}" dt="2024-07-18T15:46:45.469" v="57" actId="20577"/>
        <pc:sldMkLst>
          <pc:docMk/>
          <pc:sldMk cId="2826835228" sldId="1084"/>
        </pc:sldMkLst>
        <pc:spChg chg="mod">
          <ac:chgData name="Rachel Jagger" userId="cf4acb15-657a-45e0-bad4-d602a69c1922" providerId="ADAL" clId="{65370D3F-6EB7-4447-85EF-BD10C2AF9DCB}" dt="2024-07-18T15:45:41.852" v="48" actId="57"/>
          <ac:spMkLst>
            <pc:docMk/>
            <pc:sldMk cId="2826835228" sldId="1084"/>
            <ac:spMk id="16" creationId="{34478992-FDA3-F0BB-1DB8-4BFC4FEB80D0}"/>
          </ac:spMkLst>
        </pc:spChg>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65370D3F-6EB7-4447-85EF-BD10C2AF9DCB}" dt="2024-07-17T14:17:01.879" v="16"/>
              <pc2:cmMkLst xmlns:pc2="http://schemas.microsoft.com/office/powerpoint/2019/9/main/command">
                <pc:docMk/>
                <pc:sldMk cId="2826835228" sldId="1084"/>
                <pc2:cmMk id="{75F2BD08-E22A-4419-A062-886009CEF95C}"/>
              </pc2:cmMkLst>
            </pc226:cmChg>
          </p:ext>
        </pc:extLst>
      </pc:sldChg>
      <pc:sldChg chg="delCm">
        <pc:chgData name="Rachel Jagger" userId="cf4acb15-657a-45e0-bad4-d602a69c1922" providerId="ADAL" clId="{65370D3F-6EB7-4447-85EF-BD10C2AF9DCB}" dt="2024-07-17T14:17:15.538" v="17"/>
        <pc:sldMkLst>
          <pc:docMk/>
          <pc:sldMk cId="2436148009" sldId="1087"/>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65370D3F-6EB7-4447-85EF-BD10C2AF9DCB}" dt="2024-07-17T14:17:15.538" v="17"/>
              <pc2:cmMkLst xmlns:pc2="http://schemas.microsoft.com/office/powerpoint/2019/9/main/command">
                <pc:docMk/>
                <pc:sldMk cId="2436148009" sldId="1087"/>
                <pc2:cmMk id="{B1C81B39-83EF-4E6D-A03B-EBB9C7800992}"/>
              </pc2:cmMkLst>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18-07-2024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3928920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Prescribing trends have changed over the last few decades, as shown on the slide.</a:t>
            </a:r>
            <a:r>
              <a:rPr lang="en-GB" baseline="30000" dirty="0"/>
              <a:t>3</a:t>
            </a:r>
            <a:r>
              <a:rPr lang="en-GB" dirty="0"/>
              <a:t> An analysis using US data shows decreased rates of lithium, and mood stabilizer prescriptions, coupled with an increase in the rates of antipsychotic use – perhaps driven by the increased availability of antipsychotics that are effective in treating bipolar disorder.</a:t>
            </a:r>
            <a:r>
              <a:rPr lang="en-GB" baseline="30000" dirty="0"/>
              <a:t>3</a:t>
            </a:r>
            <a:endParaRPr lang="en-GB" dirty="0"/>
          </a:p>
          <a:p>
            <a:endParaRPr lang="en-GB" dirty="0"/>
          </a:p>
          <a:p>
            <a:r>
              <a:rPr lang="en-GB" dirty="0"/>
              <a:t>References:</a:t>
            </a:r>
          </a:p>
          <a:p>
            <a:pPr marL="228600" indent="-228600">
              <a:buFont typeface="+mj-lt"/>
              <a:buAutoNum type="arabicPeriod"/>
            </a:pPr>
            <a:r>
              <a:rPr lang="en-US" dirty="0"/>
              <a:t>López-Muñoz F, Shen WW, </a:t>
            </a:r>
            <a:r>
              <a:rPr lang="en-US" dirty="0" err="1"/>
              <a:t>D’Ocon</a:t>
            </a:r>
            <a:r>
              <a:rPr lang="en-US" dirty="0"/>
              <a:t> P, et al. A history of the pharmacological treatment of bipolar disorder. Int J Mol Sci 2018; 19 (7): 2143. </a:t>
            </a:r>
          </a:p>
          <a:p>
            <a:pPr marL="228600" indent="-228600">
              <a:buFont typeface="+mj-lt"/>
              <a:buAutoNum type="arabicPeriod"/>
            </a:pPr>
            <a:r>
              <a:rPr lang="en-US" dirty="0"/>
              <a:t>Vieta E, Torrent C. Functional remediation: the pathway from remission to recovery in bipolar disorder. World Psychiatry 2016; 15 (3): 288–289.</a:t>
            </a:r>
            <a:endParaRPr lang="en-GB" dirty="0"/>
          </a:p>
          <a:p>
            <a:pPr marL="228600" indent="-228600">
              <a:buFont typeface="+mj-lt"/>
              <a:buAutoNum type="arabicPeriod"/>
            </a:pPr>
            <a:r>
              <a:rPr lang="en-US" dirty="0"/>
              <a:t>Rhee TG, </a:t>
            </a:r>
            <a:r>
              <a:rPr lang="en-US" dirty="0" err="1"/>
              <a:t>Olfson</a:t>
            </a:r>
            <a:r>
              <a:rPr lang="en-US" dirty="0"/>
              <a:t> M, Nierenberg AA, Wilkinson ST. 20-year trends in the pharmacologic treatment of bipolar disorder by psychiatrists in outpatient care settings. Am J Psychiatry 2020; 177 (8): 706–715.</a:t>
            </a:r>
          </a:p>
        </p:txBody>
      </p:sp>
      <p:sp>
        <p:nvSpPr>
          <p:cNvPr id="4" name="Slide Number Placeholder 3"/>
          <p:cNvSpPr>
            <a:spLocks noGrp="1"/>
          </p:cNvSpPr>
          <p:nvPr>
            <p:ph type="sldNum" sz="quarter" idx="5"/>
          </p:nvPr>
        </p:nvSpPr>
        <p:spPr/>
        <p:txBody>
          <a:bodyPr/>
          <a:lstStyle/>
          <a:p>
            <a:fld id="{DE4970BF-B400-48B4-BD31-9AEFB95A0870}" type="slidenum">
              <a:rPr lang="da-DK" smtClean="0"/>
              <a:t>2</a:t>
            </a:fld>
            <a:endParaRPr lang="da-DK"/>
          </a:p>
        </p:txBody>
      </p:sp>
    </p:spTree>
    <p:extLst>
      <p:ext uri="{BB962C8B-B14F-4D97-AF65-F5344CB8AC3E}">
        <p14:creationId xmlns:p14="http://schemas.microsoft.com/office/powerpoint/2010/main" val="1538469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2"/>
            <a:ext cx="5455982" cy="4551016"/>
          </a:xfrm>
        </p:spPr>
        <p:txBody>
          <a:bodyPr/>
          <a:lstStyle/>
          <a:p>
            <a:r>
              <a:rPr lang="en-GB" dirty="0"/>
              <a:t>Bipolar disorder describes a complex group of serious chronic psychiatric disorders.</a:t>
            </a:r>
            <a:r>
              <a:rPr lang="en-GB" baseline="30000" dirty="0"/>
              <a:t>5</a:t>
            </a:r>
            <a:r>
              <a:rPr lang="en-GB" dirty="0"/>
              <a:t> Bipolar disorder has a substantial impact on the patient, through impact on functioning and quality of life, and also in terms of morbidity and mortality.</a:t>
            </a:r>
            <a:r>
              <a:rPr lang="en-GB" baseline="30000" dirty="0"/>
              <a:t>5</a:t>
            </a:r>
            <a:r>
              <a:rPr lang="en-GB" dirty="0"/>
              <a:t> It is therefore critical that people are treated appropriately, in a timely fashion, to avoid wherever possible the negative impacts that the symptoms of bipolar disorder can have.</a:t>
            </a:r>
            <a:r>
              <a:rPr lang="en-GB" baseline="30000" dirty="0"/>
              <a:t>5</a:t>
            </a:r>
            <a:endParaRPr lang="en-GB" dirty="0"/>
          </a:p>
          <a:p>
            <a:endParaRPr lang="en-GB" dirty="0"/>
          </a:p>
          <a:p>
            <a:r>
              <a:rPr lang="en-GB" dirty="0"/>
              <a:t>References:</a:t>
            </a:r>
          </a:p>
          <a:p>
            <a:pPr marL="228600" indent="-228600">
              <a:buFont typeface="+mj-lt"/>
              <a:buAutoNum type="arabicPeriod"/>
            </a:pPr>
            <a:r>
              <a:rPr lang="en-GB" dirty="0" err="1"/>
              <a:t>Greil</a:t>
            </a:r>
            <a:r>
              <a:rPr lang="en-GB" dirty="0"/>
              <a:t> W, Kleindienst N. Concepts in the treatment of bipolar disorder. Acta </a:t>
            </a:r>
            <a:r>
              <a:rPr lang="en-GB" dirty="0" err="1"/>
              <a:t>Psychiatr</a:t>
            </a:r>
            <a:r>
              <a:rPr lang="en-GB" dirty="0"/>
              <a:t> </a:t>
            </a:r>
            <a:r>
              <a:rPr lang="en-GB" dirty="0" err="1"/>
              <a:t>Scand</a:t>
            </a:r>
            <a:r>
              <a:rPr lang="en-GB" dirty="0"/>
              <a:t> </a:t>
            </a:r>
            <a:r>
              <a:rPr lang="en-GB" dirty="0" err="1"/>
              <a:t>Suppl</a:t>
            </a:r>
            <a:r>
              <a:rPr lang="en-GB" dirty="0"/>
              <a:t> 2003; (418): 41–46.</a:t>
            </a:r>
          </a:p>
          <a:p>
            <a:pPr marL="228600" indent="-228600">
              <a:buFont typeface="+mj-lt"/>
              <a:buAutoNum type="arabicPeriod"/>
            </a:pPr>
            <a:r>
              <a:rPr lang="en-GB" dirty="0" err="1"/>
              <a:t>Grunze</a:t>
            </a:r>
            <a:r>
              <a:rPr lang="en-GB" dirty="0"/>
              <a:t> H, Vieta E, Goodwin GM, et al.; WFSBP Task Force on Treatment Guidelines for Bipolar Disorders. The World Federation of Societies of Biological Psychiatry (WFSBP) guidelines for the biological treatment of bipolar disorders: update 2012 on the long-term treatment of bipolar disorder. World J </a:t>
            </a:r>
            <a:r>
              <a:rPr lang="en-GB" dirty="0" err="1"/>
              <a:t>Biol</a:t>
            </a:r>
            <a:r>
              <a:rPr lang="en-GB" dirty="0"/>
              <a:t> Psychiatry 2013; 14 (3): 154–219.</a:t>
            </a:r>
          </a:p>
          <a:p>
            <a:pPr marL="228600" indent="-228600">
              <a:buFont typeface="+mj-lt"/>
              <a:buAutoNum type="arabicPeriod"/>
            </a:pPr>
            <a:r>
              <a:rPr lang="en-GB" dirty="0"/>
              <a:t>Vieta E, Berk M, Schulze TG, et al. Bipolar disorders. Nat Rev Dis Primers 2018; 4: 18008.</a:t>
            </a:r>
          </a:p>
          <a:p>
            <a:pPr marL="228600" indent="-228600">
              <a:buFont typeface="+mj-lt"/>
              <a:buAutoNum type="arabicPeriod"/>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a:t>
            </a:r>
          </a:p>
          <a:p>
            <a:pPr marL="228600" indent="-228600">
              <a:buFont typeface="+mj-lt"/>
              <a:buAutoNum type="arabicPeriod"/>
            </a:pPr>
            <a:r>
              <a:rPr lang="en-US" dirty="0"/>
              <a:t>McIntyre RS, Berk M, </a:t>
            </a:r>
            <a:r>
              <a:rPr lang="en-US" dirty="0" err="1"/>
              <a:t>Brietzke</a:t>
            </a:r>
            <a:r>
              <a:rPr lang="en-US" dirty="0"/>
              <a:t> E, et al. Bipolar disorders. Lancet 2020; 396 (10265): 1841–1856.</a:t>
            </a:r>
          </a:p>
        </p:txBody>
      </p:sp>
      <p:sp>
        <p:nvSpPr>
          <p:cNvPr id="4" name="Slide Number Placeholder 3"/>
          <p:cNvSpPr>
            <a:spLocks noGrp="1"/>
          </p:cNvSpPr>
          <p:nvPr>
            <p:ph type="sldNum" sz="quarter" idx="5"/>
          </p:nvPr>
        </p:nvSpPr>
        <p:spPr/>
        <p:txBody>
          <a:bodyPr/>
          <a:lstStyle/>
          <a:p>
            <a:fld id="{DE4970BF-B400-48B4-BD31-9AEFB95A0870}" type="slidenum">
              <a:rPr lang="da-DK" smtClean="0"/>
              <a:t>3</a:t>
            </a:fld>
            <a:endParaRPr lang="da-DK"/>
          </a:p>
        </p:txBody>
      </p:sp>
    </p:spTree>
    <p:extLst>
      <p:ext uri="{BB962C8B-B14F-4D97-AF65-F5344CB8AC3E}">
        <p14:creationId xmlns:p14="http://schemas.microsoft.com/office/powerpoint/2010/main" val="677800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3"/>
            <a:ext cx="5455982" cy="4795272"/>
          </a:xfrm>
        </p:spPr>
        <p:txBody>
          <a:bodyPr/>
          <a:lstStyle/>
          <a:p>
            <a:r>
              <a:rPr lang="en-GB" dirty="0"/>
              <a:t>The treatment goals in bipolar disorder are to reduce the intensity of the current mood episode, and to reduce the severity and reoccurrence of subsequent episodes.</a:t>
            </a:r>
            <a:r>
              <a:rPr lang="en-GB" baseline="30000" dirty="0"/>
              <a:t>1</a:t>
            </a:r>
            <a:r>
              <a:rPr lang="en-GB" dirty="0"/>
              <a:t> The standard approach to treatment is with mood stabilizing medications, antipsychotics, and psychotherapy – although any therapy should be tailored to the individual, taking into account a patient’s symptoms, their response to any previous medications, and a patient’s preferences for therapy.</a:t>
            </a:r>
            <a:r>
              <a:rPr lang="en-GB" baseline="30000" dirty="0"/>
              <a:t>1</a:t>
            </a:r>
            <a:endParaRPr lang="en-GB" dirty="0"/>
          </a:p>
          <a:p>
            <a:endParaRPr lang="en-GB" dirty="0"/>
          </a:p>
          <a:p>
            <a:r>
              <a:rPr lang="en-GB" dirty="0"/>
              <a:t>References:</a:t>
            </a:r>
          </a:p>
          <a:p>
            <a:pPr marL="228600" indent="-228600">
              <a:buFont typeface="+mj-lt"/>
              <a:buAutoNum type="arabicPeriod"/>
            </a:pPr>
            <a:r>
              <a:rPr lang="en-GB" dirty="0"/>
              <a:t>Nierenberg AA, </a:t>
            </a:r>
            <a:r>
              <a:rPr lang="en-GB" dirty="0" err="1"/>
              <a:t>Agustini</a:t>
            </a:r>
            <a:r>
              <a:rPr lang="en-GB" dirty="0"/>
              <a:t> B, Köhler-Forsberg O, et al. Diagnosis and treatment of bipolar disorder: a review. JAMA 2023; 330 (14): 1370–1380.</a:t>
            </a:r>
          </a:p>
          <a:p>
            <a:pPr marL="228600" indent="-228600">
              <a:buFont typeface="+mj-lt"/>
              <a:buAutoNum type="arabicPeriod"/>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a:t>
            </a:r>
          </a:p>
          <a:p>
            <a:pPr marL="228600" indent="-228600">
              <a:buFont typeface="+mj-lt"/>
              <a:buAutoNum type="arabicPeriod"/>
            </a:pPr>
            <a:r>
              <a:rPr lang="en-GB" dirty="0"/>
              <a:t>Goodwin GM, Haddad PM, Ferrier IN, et al. Evidence-based guidelines for treating bipolar disorder: revised third edition recommendations from the British Association for Psychopharmacology. J </a:t>
            </a:r>
            <a:r>
              <a:rPr lang="en-GB" dirty="0" err="1"/>
              <a:t>Psychopharmacol</a:t>
            </a:r>
            <a:r>
              <a:rPr lang="en-GB" dirty="0"/>
              <a:t> 2016; 30 (6): 495–553.</a:t>
            </a:r>
          </a:p>
        </p:txBody>
      </p:sp>
      <p:sp>
        <p:nvSpPr>
          <p:cNvPr id="4" name="Slide Number Placeholder 3"/>
          <p:cNvSpPr>
            <a:spLocks noGrp="1"/>
          </p:cNvSpPr>
          <p:nvPr>
            <p:ph type="sldNum" sz="quarter" idx="5"/>
          </p:nvPr>
        </p:nvSpPr>
        <p:spPr/>
        <p:txBody>
          <a:bodyPr/>
          <a:lstStyle/>
          <a:p>
            <a:fld id="{DE4970BF-B400-48B4-BD31-9AEFB95A0870}" type="slidenum">
              <a:rPr lang="da-DK" smtClean="0"/>
              <a:t>4</a:t>
            </a:fld>
            <a:endParaRPr lang="da-DK"/>
          </a:p>
        </p:txBody>
      </p:sp>
    </p:spTree>
    <p:extLst>
      <p:ext uri="{BB962C8B-B14F-4D97-AF65-F5344CB8AC3E}">
        <p14:creationId xmlns:p14="http://schemas.microsoft.com/office/powerpoint/2010/main" val="2761124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3"/>
            <a:ext cx="5455982" cy="4844921"/>
          </a:xfrm>
        </p:spPr>
        <p:txBody>
          <a:bodyPr/>
          <a:lstStyle/>
          <a:p>
            <a:r>
              <a:rPr lang="en-GB" dirty="0"/>
              <a:t>A challenge in the acute treatment of a depressive episode in patients with bipolar disorder is differentiating the symptoms from major depressive disorder; key to this differentiation is the presence of a prior (hypo)manic episode.</a:t>
            </a:r>
            <a:r>
              <a:rPr lang="en-GB" baseline="30000" dirty="0"/>
              <a:t>1</a:t>
            </a:r>
            <a:r>
              <a:rPr lang="en-GB" dirty="0"/>
              <a:t> The standard approach to treatment is with mood stabilizing medications, antipsychotics, and psychotherapy – although any therapy should be tailored to the individual, taking into account a patient’s symptoms, their response to any previous medications, and a patient’s preferences for therapy.</a:t>
            </a:r>
            <a:r>
              <a:rPr lang="en-GB" baseline="30000" dirty="0"/>
              <a:t>1</a:t>
            </a:r>
            <a:endParaRPr lang="en-GB" dirty="0"/>
          </a:p>
          <a:p>
            <a:endParaRPr lang="en-GB" dirty="0"/>
          </a:p>
          <a:p>
            <a:r>
              <a:rPr lang="en-GB" dirty="0"/>
              <a:t>References:</a:t>
            </a:r>
          </a:p>
          <a:p>
            <a:pPr marL="228600" indent="-228600">
              <a:buFont typeface="+mj-lt"/>
              <a:buAutoNum type="arabicPeriod"/>
            </a:pPr>
            <a:r>
              <a:rPr lang="en-GB" dirty="0"/>
              <a:t>Nierenberg AA, </a:t>
            </a:r>
            <a:r>
              <a:rPr lang="en-GB" dirty="0" err="1"/>
              <a:t>Agustini</a:t>
            </a:r>
            <a:r>
              <a:rPr lang="en-GB" dirty="0"/>
              <a:t> B, Köhler-Forsberg O, et al. Diagnosis and treatment of bipolar disorder: a review. JAMA 2023; 330 (14): 1370–1380.</a:t>
            </a:r>
          </a:p>
          <a:p>
            <a:pPr marL="228600" indent="-228600">
              <a:buFont typeface="+mj-lt"/>
              <a:buAutoNum type="arabicPeriod"/>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a:t>
            </a:r>
          </a:p>
          <a:p>
            <a:pPr marL="228600" indent="-228600">
              <a:buFont typeface="+mj-lt"/>
              <a:buAutoNum type="arabicPeriod"/>
            </a:pPr>
            <a:r>
              <a:rPr lang="en-GB" dirty="0" err="1"/>
              <a:t>Grunze</a:t>
            </a:r>
            <a:r>
              <a:rPr lang="en-GB" dirty="0"/>
              <a:t> H, Vieta E, Goodwin GM, et al.; WFSBP Task Force on Treatment Guidelines for Bipolar Disorders. The World Federation of Societies of Biological Psychiatry (WFSBP) guidelines for the biological treatment of bipolar disorders: update 2012 on the long-term treatment of bipolar disorder. World J </a:t>
            </a:r>
            <a:r>
              <a:rPr lang="en-GB" dirty="0" err="1"/>
              <a:t>Biol</a:t>
            </a:r>
            <a:r>
              <a:rPr lang="en-GB" dirty="0"/>
              <a:t> Psychiatry 2013; 14 (3): 154–219.</a:t>
            </a:r>
          </a:p>
          <a:p>
            <a:pPr marL="228600" indent="-228600">
              <a:buFont typeface="+mj-lt"/>
              <a:buAutoNum type="arabicPeriod"/>
            </a:pPr>
            <a:r>
              <a:rPr lang="en-GB" dirty="0"/>
              <a:t>Goodwin GM, Haddad PM, Ferrier IN, et al. Evidence-based guidelines for treating bipolar disorder: revised third edition recommendations from the British Association for Psychopharmacology. J </a:t>
            </a:r>
            <a:r>
              <a:rPr lang="en-GB" dirty="0" err="1"/>
              <a:t>Psychopharmacol</a:t>
            </a:r>
            <a:r>
              <a:rPr lang="en-GB" dirty="0"/>
              <a:t> 2016; 30 (6): 495–553.</a:t>
            </a:r>
          </a:p>
        </p:txBody>
      </p:sp>
      <p:sp>
        <p:nvSpPr>
          <p:cNvPr id="4" name="Slide Number Placeholder 3"/>
          <p:cNvSpPr>
            <a:spLocks noGrp="1"/>
          </p:cNvSpPr>
          <p:nvPr>
            <p:ph type="sldNum" sz="quarter" idx="5"/>
          </p:nvPr>
        </p:nvSpPr>
        <p:spPr/>
        <p:txBody>
          <a:bodyPr/>
          <a:lstStyle/>
          <a:p>
            <a:fld id="{DE4970BF-B400-48B4-BD31-9AEFB95A0870}" type="slidenum">
              <a:rPr lang="da-DK" smtClean="0"/>
              <a:t>5</a:t>
            </a:fld>
            <a:endParaRPr lang="da-DK"/>
          </a:p>
        </p:txBody>
      </p:sp>
    </p:spTree>
    <p:extLst>
      <p:ext uri="{BB962C8B-B14F-4D97-AF65-F5344CB8AC3E}">
        <p14:creationId xmlns:p14="http://schemas.microsoft.com/office/powerpoint/2010/main" val="3721860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The idea of early intervention in bipolar disorder is gaining momentum.</a:t>
            </a:r>
            <a:r>
              <a:rPr lang="en-GB" baseline="30000" dirty="0"/>
              <a:t>1</a:t>
            </a:r>
            <a:r>
              <a:rPr lang="en-GB" dirty="0"/>
              <a:t> Indeed, the idea of preventing disease progression in a condition that is associated with a substantial burden of morbidity and mortality is a very attractive prospect.</a:t>
            </a:r>
            <a:r>
              <a:rPr lang="en-GB" baseline="30000" dirty="0"/>
              <a:t>1</a:t>
            </a:r>
            <a:r>
              <a:rPr lang="en-GB" dirty="0"/>
              <a:t> However, in order to fully realize the goal of preventing bipolar disorder, more research into what interventions work best, and into identifying valid biomarkers of disease, are needed.</a:t>
            </a:r>
            <a:r>
              <a:rPr lang="en-GB" baseline="30000" dirty="0"/>
              <a:t>1</a:t>
            </a:r>
            <a:endParaRPr lang="en-GB" dirty="0"/>
          </a:p>
          <a:p>
            <a:endParaRPr lang="en-GB" dirty="0"/>
          </a:p>
          <a:p>
            <a:r>
              <a:rPr lang="en-GB" dirty="0"/>
              <a:t>References:</a:t>
            </a:r>
          </a:p>
          <a:p>
            <a:pPr marL="228600" indent="-228600">
              <a:buFont typeface="+mj-lt"/>
              <a:buAutoNum type="arabicPeriod"/>
            </a:pPr>
            <a:r>
              <a:rPr lang="en-GB" dirty="0"/>
              <a:t>Vieta E, </a:t>
            </a:r>
            <a:r>
              <a:rPr lang="en-GB" dirty="0" err="1"/>
              <a:t>Salagre</a:t>
            </a:r>
            <a:r>
              <a:rPr lang="en-GB" dirty="0"/>
              <a:t> E, Grande I, Carvalho AF, Fernandes BS, Berk M, </a:t>
            </a:r>
            <a:r>
              <a:rPr lang="en-GB" dirty="0" err="1"/>
              <a:t>Birmaher</a:t>
            </a:r>
            <a:r>
              <a:rPr lang="en-GB" dirty="0"/>
              <a:t> B, </a:t>
            </a:r>
            <a:r>
              <a:rPr lang="en-GB" dirty="0" err="1"/>
              <a:t>Tohen</a:t>
            </a:r>
            <a:r>
              <a:rPr lang="en-GB" dirty="0"/>
              <a:t> M, </a:t>
            </a:r>
            <a:r>
              <a:rPr lang="en-GB" dirty="0" err="1"/>
              <a:t>Suppes</a:t>
            </a:r>
            <a:r>
              <a:rPr lang="en-GB" dirty="0"/>
              <a:t> T. Early Intervention in bipolar disorder. Am J Psychiatry 2018; 175 (5): 411–426.</a:t>
            </a:r>
          </a:p>
          <a:p>
            <a:pPr marL="228600" indent="-228600">
              <a:buFont typeface="+mj-lt"/>
              <a:buAutoNum type="arabicPeriod"/>
            </a:pPr>
            <a:r>
              <a:rPr lang="en-GB" dirty="0"/>
              <a:t>McIntyre RS, Alda M, </a:t>
            </a:r>
            <a:r>
              <a:rPr lang="en-GB" dirty="0" err="1"/>
              <a:t>Baldessarini</a:t>
            </a:r>
            <a:r>
              <a:rPr lang="en-GB" dirty="0"/>
              <a:t> RJ, et al. The clinical characterization of the adult patient with bipolar disorder aimed at personalization of management. World Psychiatry 2022; 21 (3): 364–387.</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Nierenberg AA, </a:t>
            </a:r>
            <a:r>
              <a:rPr lang="en-GB" dirty="0" err="1"/>
              <a:t>Agustini</a:t>
            </a:r>
            <a:r>
              <a:rPr lang="en-GB" dirty="0"/>
              <a:t> B, Köhler-Forsberg O, et al. Diagnosis and treatment of bipolar disorder: a review. JAMA 2023; 330 (14): 1370–1380.</a:t>
            </a:r>
          </a:p>
          <a:p>
            <a:pPr marL="228600" indent="-228600">
              <a:buFont typeface="+mj-lt"/>
              <a:buAutoNum type="arabicPeriod"/>
            </a:pPr>
            <a:r>
              <a:rPr lang="en-GB" dirty="0"/>
              <a:t>Saraf G, </a:t>
            </a:r>
            <a:r>
              <a:rPr lang="en-GB" dirty="0" err="1"/>
              <a:t>Moazen</a:t>
            </a:r>
            <a:r>
              <a:rPr lang="en-GB" dirty="0"/>
              <a:t>-Zadeh E, Pinto JV, et al. Early intervention for people at high risk of developing bipolar disorder: a systematic review of clinical trials. Lancet Psychiatry 2021; 8 (1): 64–75.</a:t>
            </a:r>
          </a:p>
          <a:p>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6</a:t>
            </a:fld>
            <a:endParaRPr lang="da-DK"/>
          </a:p>
        </p:txBody>
      </p:sp>
    </p:spTree>
    <p:extLst>
      <p:ext uri="{BB962C8B-B14F-4D97-AF65-F5344CB8AC3E}">
        <p14:creationId xmlns:p14="http://schemas.microsoft.com/office/powerpoint/2010/main" val="2591170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7</a:t>
            </a:fld>
            <a:endParaRPr lang="da-DK"/>
          </a:p>
        </p:txBody>
      </p:sp>
    </p:spTree>
    <p:extLst>
      <p:ext uri="{BB962C8B-B14F-4D97-AF65-F5344CB8AC3E}">
        <p14:creationId xmlns:p14="http://schemas.microsoft.com/office/powerpoint/2010/main" val="863000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US" dirty="0"/>
              <a:t>There are many different pharmacotherapies that are used to treat bipolar disorder, including lithium, mood stabilizers, and antipsychotics.</a:t>
            </a:r>
            <a:r>
              <a:rPr lang="en-US" baseline="30000" dirty="0"/>
              <a:t>1</a:t>
            </a:r>
            <a:r>
              <a:rPr lang="en-US" dirty="0"/>
              <a:t> Generally, the treatment approach to bipolar I disorder is similar to bipolar II disorder, as there are few studies that have interrogated the different pharmacotherapeutic needs of these patients.</a:t>
            </a:r>
            <a:r>
              <a:rPr lang="en-GB" baseline="30000" dirty="0"/>
              <a:t>1</a:t>
            </a:r>
            <a:endParaRPr lang="en-GB" dirty="0"/>
          </a:p>
          <a:p>
            <a:endParaRPr lang="en-GB" dirty="0"/>
          </a:p>
          <a:p>
            <a:r>
              <a:rPr lang="en-GB" dirty="0"/>
              <a:t>References:</a:t>
            </a:r>
          </a:p>
          <a:p>
            <a:pPr marL="228600" indent="-228600">
              <a:buFont typeface="+mj-lt"/>
              <a:buAutoNum type="arabicPeriod"/>
            </a:pPr>
            <a:r>
              <a:rPr lang="en-GB" dirty="0"/>
              <a:t>Nierenberg AA, </a:t>
            </a:r>
            <a:r>
              <a:rPr lang="en-GB" dirty="0" err="1"/>
              <a:t>Agustini</a:t>
            </a:r>
            <a:r>
              <a:rPr lang="en-GB" dirty="0"/>
              <a:t> B, Köhler-Forsberg O, et al. Diagnosis and treatment of bipolar disorder: a review. JAMA 2023; 330 (14): 1370–1380.</a:t>
            </a:r>
          </a:p>
          <a:p>
            <a:pPr marL="228600" indent="-228600">
              <a:buFont typeface="+mj-lt"/>
              <a:buAutoNum type="arabicPeriod"/>
            </a:pPr>
            <a:r>
              <a:rPr lang="en-GB" dirty="0"/>
              <a:t>Vieta E, Berk M, Schulze TG, et al. Bipolar disorders. Nat Rev Dis Primers 2018; 4: 18008.</a:t>
            </a:r>
          </a:p>
        </p:txBody>
      </p:sp>
      <p:sp>
        <p:nvSpPr>
          <p:cNvPr id="4" name="Slide Number Placeholder 3"/>
          <p:cNvSpPr>
            <a:spLocks noGrp="1"/>
          </p:cNvSpPr>
          <p:nvPr>
            <p:ph type="sldNum" sz="quarter" idx="5"/>
          </p:nvPr>
        </p:nvSpPr>
        <p:spPr/>
        <p:txBody>
          <a:bodyPr/>
          <a:lstStyle/>
          <a:p>
            <a:fld id="{DE4970BF-B400-48B4-BD31-9AEFB95A0870}" type="slidenum">
              <a:rPr lang="da-DK" smtClean="0"/>
              <a:t>8</a:t>
            </a:fld>
            <a:endParaRPr lang="da-DK"/>
          </a:p>
        </p:txBody>
      </p:sp>
    </p:spTree>
    <p:extLst>
      <p:ext uri="{BB962C8B-B14F-4D97-AF65-F5344CB8AC3E}">
        <p14:creationId xmlns:p14="http://schemas.microsoft.com/office/powerpoint/2010/main" val="158863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The </a:t>
            </a:r>
            <a:r>
              <a:rPr lang="en-US" dirty="0"/>
              <a:t>Canadian Network for Mood and Anxiety Treatments guidelines for the treatment of bipolar disorder outline a step-wise approach to helping patients with acute mania, including detailing which pharmacotherapies should be attempted as a first-line therapy, before moving on to second- and third-line therapies.</a:t>
            </a:r>
            <a:r>
              <a:rPr lang="en-US" baseline="30000" dirty="0"/>
              <a:t>1</a:t>
            </a:r>
            <a:endParaRPr lang="en-GB" dirty="0"/>
          </a:p>
          <a:p>
            <a:pPr marL="171450" indent="-171450">
              <a:buFont typeface="Arial" panose="020B0604020202020204" pitchFamily="34" charset="0"/>
              <a:buChar char="•"/>
            </a:pPr>
            <a:r>
              <a:rPr lang="en-GB" dirty="0"/>
              <a:t>Hierarchy of first-line monotherapies for acute mania: lithium, quetiapine, valproate, asenapine, aripiprazole, paliperidone, risperidone, cariprazine. </a:t>
            </a:r>
          </a:p>
          <a:p>
            <a:pPr marL="171450" indent="-171450">
              <a:buFont typeface="Arial" panose="020B0604020202020204" pitchFamily="34" charset="0"/>
              <a:buChar char="•"/>
            </a:pPr>
            <a:r>
              <a:rPr lang="en-GB" dirty="0"/>
              <a:t>Hierarchy of first-line combination therapies for acute mania: lithium or valproate with quetiapine, aripiprazole, risperidone, or asenapine. </a:t>
            </a:r>
          </a:p>
          <a:p>
            <a:pPr marL="171450" indent="-171450">
              <a:buFont typeface="Arial" panose="020B0604020202020204" pitchFamily="34" charset="0"/>
              <a:buChar char="•"/>
            </a:pPr>
            <a:r>
              <a:rPr lang="en-GB" dirty="0"/>
              <a:t>Hierarchy of second-line combination therapies for acute mania: olanzapine, carbamazepine, lithium or valproate with olanzapine, lithium with valproate, ziprasidone, haloperidol, electroconvulsive therapy.</a:t>
            </a:r>
          </a:p>
          <a:p>
            <a:endParaRPr lang="en-GB" dirty="0"/>
          </a:p>
          <a:p>
            <a:r>
              <a:rPr lang="en-GB" dirty="0"/>
              <a:t>Reference: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Yatham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a:t>
            </a:r>
          </a:p>
        </p:txBody>
      </p:sp>
      <p:sp>
        <p:nvSpPr>
          <p:cNvPr id="4" name="Slide Number Placeholder 3"/>
          <p:cNvSpPr>
            <a:spLocks noGrp="1"/>
          </p:cNvSpPr>
          <p:nvPr>
            <p:ph type="sldNum" sz="quarter" idx="5"/>
          </p:nvPr>
        </p:nvSpPr>
        <p:spPr/>
        <p:txBody>
          <a:bodyPr/>
          <a:lstStyle/>
          <a:p>
            <a:fld id="{DE4970BF-B400-48B4-BD31-9AEFB95A0870}" type="slidenum">
              <a:rPr lang="da-DK" smtClean="0"/>
              <a:t>9</a:t>
            </a:fld>
            <a:endParaRPr lang="da-DK"/>
          </a:p>
        </p:txBody>
      </p:sp>
    </p:spTree>
    <p:extLst>
      <p:ext uri="{BB962C8B-B14F-4D97-AF65-F5344CB8AC3E}">
        <p14:creationId xmlns:p14="http://schemas.microsoft.com/office/powerpoint/2010/main" val="4017365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Agitation often accompanies manic episodes, and can require specific intervention if severe, or if it persists beyond the resolution of the manic episode.</a:t>
            </a:r>
            <a:r>
              <a:rPr lang="en-GB" baseline="30000" dirty="0"/>
              <a:t>3</a:t>
            </a:r>
            <a:r>
              <a:rPr lang="en-GB" dirty="0"/>
              <a:t> Rapid-acting intramuscular or inhaled formulations of antipsychotics can be used first-line to treat agitation, which are particularly useful in patients who are unable or refuse to take oral medication.</a:t>
            </a:r>
            <a:r>
              <a:rPr lang="en-GB" baseline="30000" dirty="0"/>
              <a:t>3</a:t>
            </a:r>
            <a:endParaRPr lang="en-GB" dirty="0"/>
          </a:p>
          <a:p>
            <a:endParaRPr lang="en-GB" dirty="0"/>
          </a:p>
          <a:p>
            <a:r>
              <a:rPr lang="en-GB" dirty="0"/>
              <a:t>References:</a:t>
            </a:r>
          </a:p>
          <a:p>
            <a:pPr marL="228600" indent="-228600">
              <a:buFont typeface="+mj-lt"/>
              <a:buAutoNum type="arabicPeriod"/>
            </a:pPr>
            <a:r>
              <a:rPr lang="en-GB" dirty="0"/>
              <a:t>McIntyre RS, Berk M, </a:t>
            </a:r>
            <a:r>
              <a:rPr lang="en-GB" dirty="0" err="1"/>
              <a:t>Brietzke</a:t>
            </a:r>
            <a:r>
              <a:rPr lang="en-GB" dirty="0"/>
              <a:t> E, et al. Bipolar disorders. Lancet 2020; 396 (10265): 1841–1856.</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Vieta E, Berk M, Schulze TG, et al. Bipolar disorders. Nat Rev Dis Primers 2018; 4: 18008.</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Yatham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a:t>
            </a:r>
          </a:p>
        </p:txBody>
      </p:sp>
      <p:sp>
        <p:nvSpPr>
          <p:cNvPr id="4" name="Slide Number Placeholder 3"/>
          <p:cNvSpPr>
            <a:spLocks noGrp="1"/>
          </p:cNvSpPr>
          <p:nvPr>
            <p:ph type="sldNum" sz="quarter" idx="5"/>
          </p:nvPr>
        </p:nvSpPr>
        <p:spPr/>
        <p:txBody>
          <a:bodyPr/>
          <a:lstStyle/>
          <a:p>
            <a:fld id="{DE4970BF-B400-48B4-BD31-9AEFB95A0870}" type="slidenum">
              <a:rPr lang="da-DK" smtClean="0"/>
              <a:t>10</a:t>
            </a:fld>
            <a:endParaRPr lang="da-DK"/>
          </a:p>
        </p:txBody>
      </p:sp>
    </p:spTree>
    <p:extLst>
      <p:ext uri="{BB962C8B-B14F-4D97-AF65-F5344CB8AC3E}">
        <p14:creationId xmlns:p14="http://schemas.microsoft.com/office/powerpoint/2010/main" val="19341895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The </a:t>
            </a:r>
            <a:r>
              <a:rPr lang="en-US" dirty="0"/>
              <a:t>Canadian Network for Mood and Anxiety Treatments guidelines for the treatment of bipolar disorder outline a step-wise approach to helping patients with bipolar depression, including detailing which pharmacotherapies should be attempted as a first-line therapy, before moving on to second- and third-line therapies.</a:t>
            </a:r>
            <a:r>
              <a:rPr lang="en-US" baseline="30000" dirty="0"/>
              <a:t>1</a:t>
            </a:r>
            <a:endParaRPr lang="en-GB" dirty="0"/>
          </a:p>
          <a:p>
            <a:pPr marL="171450" indent="-171450">
              <a:buFont typeface="Arial" panose="020B0604020202020204" pitchFamily="34" charset="0"/>
              <a:buChar char="•"/>
            </a:pPr>
            <a:r>
              <a:rPr lang="en-GB" dirty="0"/>
              <a:t>Hierarchy of first-line treatments for acute bipolar depression: quetiapine, lurasidone with lithium or valproate, lithium, lamotrigine, lurasidone, adjunctive lamotrigine.</a:t>
            </a:r>
          </a:p>
          <a:p>
            <a:pPr marL="171450" indent="-171450">
              <a:buFont typeface="Arial" panose="020B0604020202020204" pitchFamily="34" charset="0"/>
              <a:buChar char="•"/>
            </a:pPr>
            <a:r>
              <a:rPr lang="en-GB" dirty="0"/>
              <a:t>Hierarchy of second-line treatments for acute bipolar depression: valproate, a selective-serotonin reuptake inhibitor (SSRI) or adjunctive bupropion, electroconvulsive therapy, cariprazine, olanzapine–fluoxetine combination.</a:t>
            </a:r>
          </a:p>
          <a:p>
            <a:endParaRPr lang="en-GB" dirty="0"/>
          </a:p>
          <a:p>
            <a:r>
              <a:rPr lang="en-GB" dirty="0"/>
              <a:t>Reference: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Yatham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a:t>
            </a:r>
          </a:p>
        </p:txBody>
      </p:sp>
      <p:sp>
        <p:nvSpPr>
          <p:cNvPr id="4" name="Slide Number Placeholder 3"/>
          <p:cNvSpPr>
            <a:spLocks noGrp="1"/>
          </p:cNvSpPr>
          <p:nvPr>
            <p:ph type="sldNum" sz="quarter" idx="5"/>
          </p:nvPr>
        </p:nvSpPr>
        <p:spPr/>
        <p:txBody>
          <a:bodyPr/>
          <a:lstStyle/>
          <a:p>
            <a:fld id="{DE4970BF-B400-48B4-BD31-9AEFB95A0870}" type="slidenum">
              <a:rPr lang="da-DK" smtClean="0"/>
              <a:t>11</a:t>
            </a:fld>
            <a:endParaRPr lang="da-DK"/>
          </a:p>
        </p:txBody>
      </p:sp>
    </p:spTree>
    <p:extLst>
      <p:ext uri="{BB962C8B-B14F-4D97-AF65-F5344CB8AC3E}">
        <p14:creationId xmlns:p14="http://schemas.microsoft.com/office/powerpoint/2010/main" val="23458289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Because there are relatively few medications indicated for acute bipolar depression, many pharmacotherapies are used off-label.</a:t>
            </a:r>
            <a:r>
              <a:rPr lang="en-GB" baseline="30000" dirty="0"/>
              <a:t>1,2</a:t>
            </a:r>
            <a:r>
              <a:rPr lang="en-GB" dirty="0"/>
              <a:t> Beyond pharmacotherapy, there is some evidence in favour of interventions such as electroconvulsive therapy and transcranial magnetic stimulation, and various forms of psychotherapy, in patients with bipolar disorder and acute depression; however, more research is needed to fully appreciate their advantages.</a:t>
            </a:r>
            <a:r>
              <a:rPr lang="en-GB" baseline="30000" dirty="0"/>
              <a:t>1,2</a:t>
            </a:r>
            <a:endParaRPr lang="en-GB" dirty="0"/>
          </a:p>
          <a:p>
            <a:endParaRPr lang="en-GB" dirty="0"/>
          </a:p>
          <a:p>
            <a:r>
              <a:rPr lang="en-GB" dirty="0"/>
              <a:t>References:</a:t>
            </a:r>
          </a:p>
          <a:p>
            <a:pPr marL="228600" indent="-228600">
              <a:buFont typeface="+mj-lt"/>
              <a:buAutoNum type="arabicPeriod"/>
            </a:pPr>
            <a:r>
              <a:rPr lang="en-GB" dirty="0"/>
              <a:t>McIntyre RS, Berk M, </a:t>
            </a:r>
            <a:r>
              <a:rPr lang="en-GB" dirty="0" err="1"/>
              <a:t>Brietzke</a:t>
            </a:r>
            <a:r>
              <a:rPr lang="en-GB" dirty="0"/>
              <a:t> E, et al. Bipolar disorders. Lancet 2020; 396 (10265): 1841–1856.</a:t>
            </a:r>
          </a:p>
          <a:p>
            <a:pPr marL="228600" indent="-228600">
              <a:buFont typeface="+mj-lt"/>
              <a:buAutoNum type="arabicPeriod"/>
              <a:defRPr/>
            </a:pPr>
            <a:r>
              <a:rPr lang="en-GB" dirty="0"/>
              <a:t>Vieta E, Berk M, Schulze TG, et al. Bipolar disorders. Nat Rev Dis Primers 2018; 4: 18008.</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Nierenberg AA, </a:t>
            </a:r>
            <a:r>
              <a:rPr lang="en-GB" dirty="0" err="1"/>
              <a:t>Agustini</a:t>
            </a:r>
            <a:r>
              <a:rPr lang="en-GB" dirty="0"/>
              <a:t> B, Köhler-Forsberg O, et al. Diagnosis and treatment of bipolar disorder: a review. JAMA 2023; 330 (14): 1370–1380.</a:t>
            </a:r>
          </a:p>
          <a:p>
            <a:pPr marL="228600" indent="-228600">
              <a:buFont typeface="+mj-lt"/>
              <a:buAutoNum type="arabicPeriod"/>
              <a:defRPr/>
            </a:pPr>
            <a:r>
              <a:rPr lang="en-GB" dirty="0" err="1"/>
              <a:t>Pacchiarotti</a:t>
            </a:r>
            <a:r>
              <a:rPr lang="en-GB" dirty="0"/>
              <a:t> I, Bond DJ, </a:t>
            </a:r>
            <a:r>
              <a:rPr lang="en-GB" dirty="0" err="1"/>
              <a:t>Baldessarini</a:t>
            </a:r>
            <a:r>
              <a:rPr lang="en-GB" dirty="0"/>
              <a:t> RJ, et al. The International Society for Bipolar Disorders (ISBD) task force report on antidepressant use in bipolar disorders. Am J Psychiatry 2013; 170 (11): 1249–1262.</a:t>
            </a:r>
          </a:p>
        </p:txBody>
      </p:sp>
      <p:sp>
        <p:nvSpPr>
          <p:cNvPr id="4" name="Slide Number Placeholder 3"/>
          <p:cNvSpPr>
            <a:spLocks noGrp="1"/>
          </p:cNvSpPr>
          <p:nvPr>
            <p:ph type="sldNum" sz="quarter" idx="5"/>
          </p:nvPr>
        </p:nvSpPr>
        <p:spPr/>
        <p:txBody>
          <a:bodyPr/>
          <a:lstStyle/>
          <a:p>
            <a:fld id="{DE4970BF-B400-48B4-BD31-9AEFB95A0870}" type="slidenum">
              <a:rPr lang="da-DK" smtClean="0"/>
              <a:t>12</a:t>
            </a:fld>
            <a:endParaRPr lang="da-DK"/>
          </a:p>
        </p:txBody>
      </p:sp>
    </p:spTree>
    <p:extLst>
      <p:ext uri="{BB962C8B-B14F-4D97-AF65-F5344CB8AC3E}">
        <p14:creationId xmlns:p14="http://schemas.microsoft.com/office/powerpoint/2010/main" val="22416349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The mechanism of action of the mood stabilizing agents discussed on the slide are not entirely understood.</a:t>
            </a:r>
            <a:r>
              <a:rPr lang="en-GB" baseline="30000" dirty="0"/>
              <a:t>4</a:t>
            </a:r>
            <a:r>
              <a:rPr lang="en-GB" dirty="0"/>
              <a:t> Mood stabilizing agents may have effects on the inositol uptake process, and can modulate the balance of GABA–glutamate signalling in the brain.</a:t>
            </a:r>
            <a:r>
              <a:rPr lang="en-GB" baseline="30000" dirty="0"/>
              <a:t>4</a:t>
            </a:r>
            <a:r>
              <a:rPr lang="en-GB" dirty="0"/>
              <a:t> It is this pharmacology that is thought to at least partly underly the efficacy of mood stabilizers in bipolar disorder.</a:t>
            </a:r>
            <a:r>
              <a:rPr lang="en-GB" baseline="30000" dirty="0"/>
              <a:t>4</a:t>
            </a:r>
            <a:endParaRPr lang="en-GB" dirty="0"/>
          </a:p>
          <a:p>
            <a:endParaRPr lang="en-GB" dirty="0"/>
          </a:p>
          <a:p>
            <a:r>
              <a:rPr lang="en-GB" dirty="0"/>
              <a:t>References:</a:t>
            </a:r>
          </a:p>
          <a:p>
            <a:pPr marL="228600" indent="-228600">
              <a:buFont typeface="+mj-lt"/>
              <a:buAutoNum type="arabicPeriod"/>
            </a:pPr>
            <a:r>
              <a:rPr lang="en-GB" dirty="0"/>
              <a:t>McCormick U, Murray B, McNew B. Diagnosis and treatment of patients with bipolar disorder: a review for advanced practice nurses. J Am Assoc Nurse </a:t>
            </a:r>
            <a:r>
              <a:rPr lang="en-GB" dirty="0" err="1"/>
              <a:t>Pract</a:t>
            </a:r>
            <a:r>
              <a:rPr lang="en-GB" dirty="0"/>
              <a:t> 2015; 27 (9): 530–542.</a:t>
            </a:r>
          </a:p>
          <a:p>
            <a:pPr marL="228600" indent="-228600">
              <a:buFont typeface="+mj-lt"/>
              <a:buAutoNum type="arabicPeriod"/>
            </a:pPr>
            <a:r>
              <a:rPr lang="en-US" dirty="0"/>
              <a:t>McIntyre RS, Berk M, </a:t>
            </a:r>
            <a:r>
              <a:rPr lang="en-US" dirty="0" err="1"/>
              <a:t>Brietzke</a:t>
            </a:r>
            <a:r>
              <a:rPr lang="en-US" dirty="0"/>
              <a:t> E, et al. Bipolar disorders. Lancet 2020; 396 (10265): 1841–1856.</a:t>
            </a:r>
          </a:p>
          <a:p>
            <a:pPr marL="228600" indent="-228600">
              <a:buFont typeface="+mj-lt"/>
              <a:buAutoNum type="arabicPeriod"/>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a:t>
            </a:r>
          </a:p>
          <a:p>
            <a:pPr marL="228600" indent="-228600">
              <a:buFont typeface="+mj-lt"/>
              <a:buAutoNum type="arabicPeriod"/>
            </a:pPr>
            <a:r>
              <a:rPr lang="en-US" dirty="0"/>
              <a:t>Nath M, Gupta V. Mood stabilizers. In: </a:t>
            </a:r>
            <a:r>
              <a:rPr lang="en-US" dirty="0" err="1"/>
              <a:t>StatPearls</a:t>
            </a:r>
            <a:r>
              <a:rPr lang="en-US" dirty="0"/>
              <a:t> [Internet]. Treasure Island (FL): </a:t>
            </a:r>
            <a:r>
              <a:rPr lang="en-US" dirty="0" err="1"/>
              <a:t>StatPearls</a:t>
            </a:r>
            <a:r>
              <a:rPr lang="en-US" dirty="0"/>
              <a:t> Publishing; 2024. Available at: https://www.ncbi.nlm.nih.gov/books/ NBK556141/. Accessed February 2024.</a:t>
            </a:r>
          </a:p>
        </p:txBody>
      </p:sp>
      <p:sp>
        <p:nvSpPr>
          <p:cNvPr id="4" name="Slide Number Placeholder 3"/>
          <p:cNvSpPr>
            <a:spLocks noGrp="1"/>
          </p:cNvSpPr>
          <p:nvPr>
            <p:ph type="sldNum" sz="quarter" idx="5"/>
          </p:nvPr>
        </p:nvSpPr>
        <p:spPr/>
        <p:txBody>
          <a:bodyPr/>
          <a:lstStyle/>
          <a:p>
            <a:fld id="{DE4970BF-B400-48B4-BD31-9AEFB95A0870}" type="slidenum">
              <a:rPr lang="da-DK" smtClean="0"/>
              <a:t>13</a:t>
            </a:fld>
            <a:endParaRPr lang="da-DK"/>
          </a:p>
        </p:txBody>
      </p:sp>
    </p:spTree>
    <p:extLst>
      <p:ext uri="{BB962C8B-B14F-4D97-AF65-F5344CB8AC3E}">
        <p14:creationId xmlns:p14="http://schemas.microsoft.com/office/powerpoint/2010/main" val="2760536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0"/>
            <a:ext cx="5455982" cy="4568479"/>
          </a:xfrm>
        </p:spPr>
        <p:txBody>
          <a:bodyPr/>
          <a:lstStyle/>
          <a:p>
            <a:r>
              <a:rPr lang="en-GB" dirty="0"/>
              <a:t>In more recent times, the prescription of lithium has decreased, partly because studies of lithium efficacy tend to be older studies, which are not as methodologically rigorous as modern clinical trials.</a:t>
            </a:r>
            <a:r>
              <a:rPr lang="en-GB" baseline="30000" dirty="0"/>
              <a:t>2</a:t>
            </a:r>
            <a:r>
              <a:rPr lang="en-GB" dirty="0"/>
              <a:t> Therefore, although lithium is an established treatment for bipolar disorder that has been used for many decades, there is a discrepancy across treatment guidelines about whether or not it is recommended as a first-line therapy.</a:t>
            </a:r>
            <a:r>
              <a:rPr lang="en-GB" baseline="30000" dirty="0"/>
              <a:t>3</a:t>
            </a:r>
            <a:r>
              <a:rPr lang="en-GB" dirty="0"/>
              <a:t> Beyond research standards, there are some errors in reasoning that can affect the development of guidelines and treatment consensus:</a:t>
            </a:r>
            <a:r>
              <a:rPr lang="en-GB" baseline="30000" dirty="0"/>
              <a:t>3</a:t>
            </a:r>
            <a:endParaRPr lang="en-GB" dirty="0"/>
          </a:p>
          <a:p>
            <a:pPr marL="171450" indent="-171450">
              <a:buFont typeface="Arial" panose="020B0604020202020204" pitchFamily="34" charset="0"/>
              <a:buChar char="•"/>
            </a:pPr>
            <a:r>
              <a:rPr lang="en-GB" b="1" dirty="0"/>
              <a:t>The ‘Woozle effect’ </a:t>
            </a:r>
            <a:r>
              <a:rPr lang="en-GB" dirty="0"/>
              <a:t>– (evidence by citation) whereby a source is widely cited for a repeated claim that the source does not actually support.</a:t>
            </a:r>
          </a:p>
          <a:p>
            <a:pPr marL="171450" indent="-171450">
              <a:buFont typeface="Arial" panose="020B0604020202020204" pitchFamily="34" charset="0"/>
              <a:buChar char="•"/>
            </a:pPr>
            <a:r>
              <a:rPr lang="en-GB" b="1" dirty="0"/>
              <a:t>Reference inflation</a:t>
            </a:r>
            <a:r>
              <a:rPr lang="en-GB" dirty="0"/>
              <a:t> – whereby the findings of cited studies are misrepresented.</a:t>
            </a:r>
          </a:p>
          <a:p>
            <a:pPr marL="171450" indent="-171450">
              <a:buFont typeface="Arial" panose="020B0604020202020204" pitchFamily="34" charset="0"/>
              <a:buChar char="•"/>
            </a:pPr>
            <a:r>
              <a:rPr lang="en-GB" b="1" dirty="0"/>
              <a:t>Belief perseverance </a:t>
            </a:r>
            <a:r>
              <a:rPr lang="en-GB" dirty="0"/>
              <a:t>– whereby a belief is maintained, despite new evidence to the contrary.</a:t>
            </a:r>
          </a:p>
          <a:p>
            <a:r>
              <a:rPr lang="en-GB" dirty="0"/>
              <a:t>These errors in method and logic can occur over time, making it important for peer reviewers, researchers, authors, and readers to be ever vigilant against them.</a:t>
            </a:r>
            <a:r>
              <a:rPr lang="en-GB" baseline="30000" dirty="0"/>
              <a:t>3</a:t>
            </a:r>
          </a:p>
          <a:p>
            <a:endParaRPr lang="en-GB" dirty="0"/>
          </a:p>
          <a:p>
            <a:r>
              <a:rPr lang="en-GB" dirty="0"/>
              <a:t>References:</a:t>
            </a:r>
          </a:p>
          <a:p>
            <a:pPr marL="228600" indent="-228600">
              <a:buFont typeface="+mj-lt"/>
              <a:buAutoNum type="arabicPeriod"/>
            </a:pPr>
            <a:r>
              <a:rPr lang="en-US" dirty="0" err="1"/>
              <a:t>Fountoulakis</a:t>
            </a:r>
            <a:r>
              <a:rPr lang="en-US" dirty="0"/>
              <a:t> KN, </a:t>
            </a:r>
            <a:r>
              <a:rPr lang="en-US" dirty="0" err="1"/>
              <a:t>Tohen</a:t>
            </a:r>
            <a:r>
              <a:rPr lang="en-US" dirty="0"/>
              <a:t> M, Zarate CA Jr. Lithium treatment of bipolar disorder in adults: a systematic review of randomized trials and meta-analyses. </a:t>
            </a:r>
            <a:r>
              <a:rPr lang="en-US" dirty="0" err="1"/>
              <a:t>Eur</a:t>
            </a:r>
            <a:r>
              <a:rPr lang="en-US" dirty="0"/>
              <a:t> </a:t>
            </a:r>
            <a:r>
              <a:rPr lang="en-US" dirty="0" err="1"/>
              <a:t>Neuropsychopharmacol</a:t>
            </a:r>
            <a:r>
              <a:rPr lang="en-US" dirty="0"/>
              <a:t> 2022; 54: 100–115.</a:t>
            </a:r>
          </a:p>
          <a:p>
            <a:pPr marL="228600" indent="-228600">
              <a:buFont typeface="+mj-lt"/>
              <a:buAutoNum type="arabicPeriod"/>
            </a:pPr>
            <a:r>
              <a:rPr lang="en-GB" dirty="0"/>
              <a:t>Won E, Kim YK. An oldie but goodie: lithium in the treatment of bipolar disorder through neuroprotective and neurotrophic mechanisms. Int J Mol Sci 2017; 18 (12): 2679. </a:t>
            </a:r>
          </a:p>
          <a:p>
            <a:pPr marL="228600" indent="-228600">
              <a:buFont typeface="+mj-lt"/>
              <a:buAutoNum type="arabicPeriod"/>
            </a:pPr>
            <a:r>
              <a:rPr lang="en-US" dirty="0"/>
              <a:t>Kelly T. Lithium and the Woozle effect. Bipolar </a:t>
            </a:r>
            <a:r>
              <a:rPr lang="en-US" dirty="0" err="1"/>
              <a:t>Disord</a:t>
            </a:r>
            <a:r>
              <a:rPr lang="en-US" dirty="0"/>
              <a:t> 2019; 21 (4): 302–308.</a:t>
            </a:r>
          </a:p>
        </p:txBody>
      </p:sp>
      <p:sp>
        <p:nvSpPr>
          <p:cNvPr id="4" name="Slide Number Placeholder 3"/>
          <p:cNvSpPr>
            <a:spLocks noGrp="1"/>
          </p:cNvSpPr>
          <p:nvPr>
            <p:ph type="sldNum" sz="quarter" idx="5"/>
          </p:nvPr>
        </p:nvSpPr>
        <p:spPr/>
        <p:txBody>
          <a:bodyPr/>
          <a:lstStyle/>
          <a:p>
            <a:fld id="{DE4970BF-B400-48B4-BD31-9AEFB95A0870}" type="slidenum">
              <a:rPr lang="da-DK" smtClean="0"/>
              <a:t>14</a:t>
            </a:fld>
            <a:endParaRPr lang="da-DK"/>
          </a:p>
        </p:txBody>
      </p:sp>
    </p:spTree>
    <p:extLst>
      <p:ext uri="{BB962C8B-B14F-4D97-AF65-F5344CB8AC3E}">
        <p14:creationId xmlns:p14="http://schemas.microsoft.com/office/powerpoint/2010/main" val="2674458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The slide summarises the evidence that this systematic review and meta-analysis found for the use of valproate in the treatment of acute mania in bipolar disorder in adults.</a:t>
            </a:r>
            <a:r>
              <a:rPr lang="en-GB" baseline="30000" dirty="0"/>
              <a:t>1</a:t>
            </a:r>
            <a:r>
              <a:rPr lang="en-GB" dirty="0"/>
              <a:t> The role of valproate was slightly less clear in adolescent patients, partly because of low-quality evidence.</a:t>
            </a:r>
            <a:r>
              <a:rPr lang="en-GB" baseline="30000" dirty="0"/>
              <a:t>1</a:t>
            </a:r>
            <a:r>
              <a:rPr lang="en-GB" dirty="0"/>
              <a:t> More work is therefore needed in this patient group.</a:t>
            </a:r>
            <a:r>
              <a:rPr lang="en-GB" baseline="30000" dirty="0"/>
              <a:t>1</a:t>
            </a:r>
            <a:r>
              <a:rPr lang="en-GB" dirty="0"/>
              <a:t> Moreover, because valproate is known to be teratogenic in pregnancy, the use of valproate should be avoided in women of childbearing age, unless </a:t>
            </a:r>
            <a:r>
              <a:rPr lang="en-US" dirty="0"/>
              <a:t>a pregnancy prevention programme is in place.</a:t>
            </a:r>
            <a:r>
              <a:rPr lang="en-GB" baseline="30000" dirty="0"/>
              <a:t>1</a:t>
            </a:r>
            <a:endParaRPr lang="en-GB" dirty="0"/>
          </a:p>
          <a:p>
            <a:endParaRPr lang="en-GB" dirty="0"/>
          </a:p>
          <a:p>
            <a:r>
              <a:rPr lang="en-GB" dirty="0"/>
              <a:t>Reference:</a:t>
            </a:r>
          </a:p>
          <a:p>
            <a:pPr marL="228600" indent="-228600">
              <a:buFont typeface="+mj-lt"/>
              <a:buAutoNum type="arabicPeriod"/>
            </a:pPr>
            <a:r>
              <a:rPr lang="en-GB" dirty="0" err="1"/>
              <a:t>Jochim</a:t>
            </a:r>
            <a:r>
              <a:rPr lang="en-GB" dirty="0"/>
              <a:t> J, Rifkin-</a:t>
            </a:r>
            <a:r>
              <a:rPr lang="en-GB" dirty="0" err="1"/>
              <a:t>Zybutz</a:t>
            </a:r>
            <a:r>
              <a:rPr lang="en-GB" dirty="0"/>
              <a:t> RP, Geddes J, Cipriani A. Valproate for acute mania. Cochrane Database </a:t>
            </a:r>
            <a:r>
              <a:rPr lang="en-GB" dirty="0" err="1"/>
              <a:t>Syst</a:t>
            </a:r>
            <a:r>
              <a:rPr lang="en-GB" dirty="0"/>
              <a:t> Rev 2019; 10 (10): CD004052.</a:t>
            </a:r>
          </a:p>
        </p:txBody>
      </p:sp>
      <p:sp>
        <p:nvSpPr>
          <p:cNvPr id="4" name="Slide Number Placeholder 3"/>
          <p:cNvSpPr>
            <a:spLocks noGrp="1"/>
          </p:cNvSpPr>
          <p:nvPr>
            <p:ph type="sldNum" sz="quarter" idx="5"/>
          </p:nvPr>
        </p:nvSpPr>
        <p:spPr/>
        <p:txBody>
          <a:bodyPr/>
          <a:lstStyle/>
          <a:p>
            <a:fld id="{DE4970BF-B400-48B4-BD31-9AEFB95A0870}" type="slidenum">
              <a:rPr lang="da-DK" smtClean="0"/>
              <a:t>15</a:t>
            </a:fld>
            <a:endParaRPr lang="da-DK"/>
          </a:p>
        </p:txBody>
      </p:sp>
    </p:spTree>
    <p:extLst>
      <p:ext uri="{BB962C8B-B14F-4D97-AF65-F5344CB8AC3E}">
        <p14:creationId xmlns:p14="http://schemas.microsoft.com/office/powerpoint/2010/main" val="24240466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70847" y="4778722"/>
            <a:ext cx="5455982" cy="4568478"/>
          </a:xfrm>
        </p:spPr>
        <p:txBody>
          <a:bodyPr/>
          <a:lstStyle/>
          <a:p>
            <a:r>
              <a:rPr lang="en-GB" dirty="0"/>
              <a:t>Unlike in the treatment of acute bipolar depression, where the evidence is less straightforward,</a:t>
            </a:r>
            <a:r>
              <a:rPr lang="en-GB" baseline="30000" dirty="0"/>
              <a:t>5,6</a:t>
            </a:r>
            <a:r>
              <a:rPr lang="en-GB" dirty="0"/>
              <a:t> there is good evidence in favour of the use of antipsychotics for the treatment of acute mania.</a:t>
            </a:r>
            <a:r>
              <a:rPr lang="en-GB" baseline="30000" dirty="0"/>
              <a:t>1-4</a:t>
            </a:r>
            <a:endParaRPr lang="en-GB" dirty="0"/>
          </a:p>
          <a:p>
            <a:endParaRPr lang="en-GB" dirty="0"/>
          </a:p>
          <a:p>
            <a:r>
              <a:rPr lang="en-GB" dirty="0"/>
              <a:t>References:</a:t>
            </a:r>
          </a:p>
          <a:p>
            <a:pPr marL="228600" indent="-228600">
              <a:buFont typeface="+mj-lt"/>
              <a:buAutoNum type="arabicPeriod"/>
            </a:pPr>
            <a:r>
              <a:rPr lang="en-GB" dirty="0"/>
              <a:t>NICE. Treatment summaries, Mania and hypomania. Available at: https://bnf.nice.org.uk/treatment-summaries/mania-and-hypomania. Accessed Apr 2024.</a:t>
            </a:r>
          </a:p>
          <a:p>
            <a:pPr marL="228600" indent="-228600">
              <a:buFont typeface="+mj-lt"/>
              <a:buAutoNum type="arabicPeriod"/>
            </a:pPr>
            <a:r>
              <a:rPr lang="en-GB" dirty="0"/>
              <a:t>Nierenberg AA, </a:t>
            </a:r>
            <a:r>
              <a:rPr lang="en-GB" dirty="0" err="1"/>
              <a:t>Agustini</a:t>
            </a:r>
            <a:r>
              <a:rPr lang="en-GB" dirty="0"/>
              <a:t> B, Köhler-Forsberg O, et al. Diagnosis and treatment of bipolar disorder: a review. JAMA 2023; 330 (14): 1370–1380.</a:t>
            </a:r>
          </a:p>
          <a:p>
            <a:pPr marL="228600" indent="-228600">
              <a:buFont typeface="+mj-lt"/>
              <a:buAutoNum type="arabicPeriod"/>
            </a:pPr>
            <a:r>
              <a:rPr lang="en-GB" dirty="0"/>
              <a:t>Kishi T, Ikuta T, Matsuda Y, et al. Pharmacological treatment for bipolar mania: a systematic review and network meta-analysis of double-blind randomized controlled trials. Mol Psychiatry 2022; 27 (2): 1136–1144.</a:t>
            </a:r>
          </a:p>
          <a:p>
            <a:pPr marL="228600" indent="-228600">
              <a:buFont typeface="+mj-lt"/>
              <a:buAutoNum type="arabicPeriod"/>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a:t>
            </a:r>
          </a:p>
          <a:p>
            <a:pPr marL="228600" indent="-228600">
              <a:buFont typeface="+mj-lt"/>
              <a:buAutoNum type="arabicPeriod"/>
            </a:pPr>
            <a:r>
              <a:rPr lang="en-GB" dirty="0" err="1"/>
              <a:t>Bahji</a:t>
            </a:r>
            <a:r>
              <a:rPr lang="en-GB" dirty="0"/>
              <a:t> A, </a:t>
            </a:r>
            <a:r>
              <a:rPr lang="en-GB" dirty="0" err="1"/>
              <a:t>Ermacora</a:t>
            </a:r>
            <a:r>
              <a:rPr lang="en-GB" dirty="0"/>
              <a:t> D, Stephenson C, et al. Comparative efficacy and tolerability of adjunctive pharmacotherapies for acute bipolar depression: a systematic review and network meta-analysis. Can J Psychiatry 2021; 66 (3): 274–288.</a:t>
            </a:r>
          </a:p>
          <a:p>
            <a:pPr marL="228600" indent="-228600">
              <a:buFont typeface="+mj-lt"/>
              <a:buAutoNum type="arabicPeriod"/>
            </a:pPr>
            <a:r>
              <a:rPr lang="en-GB" dirty="0" err="1"/>
              <a:t>Yildiz</a:t>
            </a:r>
            <a:r>
              <a:rPr lang="en-GB" dirty="0"/>
              <a:t> A, </a:t>
            </a:r>
            <a:r>
              <a:rPr lang="en-GB" dirty="0" err="1"/>
              <a:t>Siafis</a:t>
            </a:r>
            <a:r>
              <a:rPr lang="en-GB" dirty="0"/>
              <a:t> S, </a:t>
            </a:r>
            <a:r>
              <a:rPr lang="en-GB" dirty="0" err="1"/>
              <a:t>Mavridis</a:t>
            </a:r>
            <a:r>
              <a:rPr lang="en-GB" dirty="0"/>
              <a:t> D, et al. Comparative efficacy and tolerability of pharmacological interventions for acute bipolar depression in adults: a systematic review and network meta-analysis. Lancet Psychiatry 2023; 10 (9): 693–705.</a:t>
            </a:r>
          </a:p>
          <a:p>
            <a:pPr marL="171450" indent="-171450">
              <a:buFont typeface="Arial" panose="020B0604020202020204" pitchFamily="34" charset="0"/>
              <a:buChar char="•"/>
            </a:pPr>
            <a:endParaRPr lang="en-GB" dirty="0"/>
          </a:p>
        </p:txBody>
      </p:sp>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DE4970BF-B400-48B4-BD31-9AEFB95A0870}" type="slidenum">
              <a:rPr lang="da-DK" smtClean="0"/>
              <a:t>16</a:t>
            </a:fld>
            <a:endParaRPr lang="da-DK"/>
          </a:p>
        </p:txBody>
      </p:sp>
    </p:spTree>
    <p:extLst>
      <p:ext uri="{BB962C8B-B14F-4D97-AF65-F5344CB8AC3E}">
        <p14:creationId xmlns:p14="http://schemas.microsoft.com/office/powerpoint/2010/main" val="19075480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As outlined on the slide, there is some conflicting evidence regarding the use of antipsychotics in the acute treatment of bipolar depression.</a:t>
            </a:r>
            <a:r>
              <a:rPr lang="en-GB" baseline="30000" dirty="0"/>
              <a:t>1,2</a:t>
            </a:r>
            <a:r>
              <a:rPr lang="en-GB" dirty="0"/>
              <a:t> However, their use in patients with bipolar mania is broadly supported, and antipsychotics are included in many treatment guidelines for the treatment of manic symptoms.</a:t>
            </a:r>
            <a:r>
              <a:rPr lang="en-GB" baseline="30000" dirty="0"/>
              <a:t>3</a:t>
            </a:r>
            <a:endParaRPr lang="en-GB" dirty="0"/>
          </a:p>
          <a:p>
            <a:endParaRPr lang="en-GB" dirty="0"/>
          </a:p>
          <a:p>
            <a:r>
              <a:rPr lang="en-GB" dirty="0"/>
              <a:t>References:</a:t>
            </a:r>
          </a:p>
          <a:p>
            <a:pPr marL="228600" indent="-228600">
              <a:buFont typeface="+mj-lt"/>
              <a:buAutoNum type="arabicPeriod"/>
            </a:pPr>
            <a:r>
              <a:rPr lang="en-GB" dirty="0" err="1"/>
              <a:t>Bahji</a:t>
            </a:r>
            <a:r>
              <a:rPr lang="en-GB" dirty="0"/>
              <a:t> A, </a:t>
            </a:r>
            <a:r>
              <a:rPr lang="en-GB" dirty="0" err="1"/>
              <a:t>Ermacora</a:t>
            </a:r>
            <a:r>
              <a:rPr lang="en-GB" dirty="0"/>
              <a:t> D, Stephenson C, et al. Comparative efficacy and tolerability of adjunctive pharmacotherapies for acute bipolar depression: a systematic review and network meta-analysis. Can J Psychiatry 2021; 66 (3): 274–288.</a:t>
            </a:r>
          </a:p>
          <a:p>
            <a:pPr marL="228600" indent="-228600">
              <a:buFont typeface="+mj-lt"/>
              <a:buAutoNum type="arabicPeriod"/>
            </a:pPr>
            <a:r>
              <a:rPr lang="en-GB" dirty="0" err="1"/>
              <a:t>Yildiz</a:t>
            </a:r>
            <a:r>
              <a:rPr lang="en-GB" dirty="0"/>
              <a:t> A, </a:t>
            </a:r>
            <a:r>
              <a:rPr lang="en-GB" dirty="0" err="1"/>
              <a:t>Siafis</a:t>
            </a:r>
            <a:r>
              <a:rPr lang="en-GB" dirty="0"/>
              <a:t> S, </a:t>
            </a:r>
            <a:r>
              <a:rPr lang="en-GB" dirty="0" err="1"/>
              <a:t>Mavridis</a:t>
            </a:r>
            <a:r>
              <a:rPr lang="en-GB" dirty="0"/>
              <a:t> D, et al. Comparative efficacy and tolerability of pharmacological interventions for acute bipolar depression in adults: a systematic review and network meta-analysis. Lancet Psychiatry 2023; 10 (9): 693–705.</a:t>
            </a:r>
          </a:p>
          <a:p>
            <a:pPr marL="228600" indent="-228600">
              <a:buFont typeface="+mj-lt"/>
              <a:buAutoNum type="arabicPeriod"/>
            </a:pPr>
            <a:r>
              <a:rPr lang="en-GB" dirty="0"/>
              <a:t>Nierenberg AA, </a:t>
            </a:r>
            <a:r>
              <a:rPr lang="en-GB" dirty="0" err="1"/>
              <a:t>Agustini</a:t>
            </a:r>
            <a:r>
              <a:rPr lang="en-GB" dirty="0"/>
              <a:t> B, Köhler-Forsberg O, et al. Diagnosis and treatment of bipolar disorder: a review. JAMA 2023; 330 (14): 1370–1380.</a:t>
            </a:r>
          </a:p>
          <a:p>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17</a:t>
            </a:fld>
            <a:endParaRPr lang="da-DK"/>
          </a:p>
        </p:txBody>
      </p:sp>
    </p:spTree>
    <p:extLst>
      <p:ext uri="{BB962C8B-B14F-4D97-AF65-F5344CB8AC3E}">
        <p14:creationId xmlns:p14="http://schemas.microsoft.com/office/powerpoint/2010/main" val="28979932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2"/>
            <a:ext cx="5455982" cy="4652876"/>
          </a:xfrm>
        </p:spPr>
        <p:txBody>
          <a:bodyPr/>
          <a:lstStyle/>
          <a:p>
            <a:r>
              <a:rPr lang="en-GB" dirty="0"/>
              <a:t>The use of antidepressant medication in people with bipolar disorder has been a source of controversy.</a:t>
            </a:r>
            <a:r>
              <a:rPr lang="en-GB" baseline="30000" dirty="0"/>
              <a:t>4</a:t>
            </a:r>
            <a:r>
              <a:rPr lang="en-GB" dirty="0"/>
              <a:t> Although widely used, there is poor evidence in favour of antidepressant therapy in bipolar disorder, with few well-designed good-quality studies forming an evidence base.</a:t>
            </a:r>
            <a:r>
              <a:rPr lang="en-GB" baseline="30000" dirty="0"/>
              <a:t>4</a:t>
            </a:r>
            <a:r>
              <a:rPr lang="en-GB" dirty="0"/>
              <a:t> This was acknowledged by a task force of the </a:t>
            </a:r>
            <a:r>
              <a:rPr lang="en-US" dirty="0"/>
              <a:t>International Society for Bipolar Disorders, which failed to make broad recommendations because of the lack of good evidence, although conceded that individual patients may benefit from the use of antidepressant therapy.</a:t>
            </a:r>
            <a:r>
              <a:rPr lang="en-US" baseline="30000" dirty="0"/>
              <a:t>4</a:t>
            </a:r>
            <a:endParaRPr lang="en-GB" dirty="0"/>
          </a:p>
          <a:p>
            <a:endParaRPr lang="en-GB" dirty="0"/>
          </a:p>
          <a:p>
            <a:r>
              <a:rPr lang="en-GB" dirty="0"/>
              <a:t>References:</a:t>
            </a:r>
          </a:p>
          <a:p>
            <a:pPr marL="228600" indent="-228600">
              <a:buFont typeface="+mj-lt"/>
              <a:buAutoNum type="arabicPeriod"/>
            </a:pPr>
            <a:r>
              <a:rPr lang="en-GB" dirty="0"/>
              <a:t>McGirr A, </a:t>
            </a:r>
            <a:r>
              <a:rPr lang="en-GB" dirty="0" err="1"/>
              <a:t>Vöhringer</a:t>
            </a:r>
            <a:r>
              <a:rPr lang="en-GB" dirty="0"/>
              <a:t> PA, </a:t>
            </a:r>
            <a:r>
              <a:rPr lang="en-GB" dirty="0" err="1"/>
              <a:t>Ghaemi</a:t>
            </a:r>
            <a:r>
              <a:rPr lang="en-GB" dirty="0"/>
              <a:t> SN, et al. Safety and efficacy of adjunctive second-generation antidepressant therapy with a mood stabiliser or an atypical antipsychotic in acute bipolar depression: a systematic review and meta-analysis of randomised placebo-controlled trials. Lancet Psychiatry 2016; 3 (12): 1138–1146.</a:t>
            </a:r>
          </a:p>
          <a:p>
            <a:pPr marL="228600" indent="-228600">
              <a:buFont typeface="+mj-lt"/>
              <a:buAutoNum type="arabicPeriod"/>
            </a:pPr>
            <a:r>
              <a:rPr lang="en-GB" dirty="0"/>
              <a:t>Hu Y, Zhang H, Wang H, et al. Adjunctive antidepressants for the acute treatment of bipolar depression: a systematic review and meta-analysis. Psychiatry Res 2022; 311: 114468.</a:t>
            </a:r>
          </a:p>
          <a:p>
            <a:pPr marL="228600" indent="-228600">
              <a:buFont typeface="+mj-lt"/>
              <a:buAutoNum type="arabicPeriod"/>
            </a:pPr>
            <a:r>
              <a:rPr lang="en-GB" dirty="0"/>
              <a:t>Nierenberg AA, </a:t>
            </a:r>
            <a:r>
              <a:rPr lang="en-GB" dirty="0" err="1"/>
              <a:t>Agustini</a:t>
            </a:r>
            <a:r>
              <a:rPr lang="en-GB" dirty="0"/>
              <a:t> B, Köhler-Forsberg O, et al. Diagnosis and treatment of bipolar disorder: a review. JAMA 2023; 330 (14): 1370–1380.</a:t>
            </a:r>
          </a:p>
          <a:p>
            <a:pPr marL="228600" indent="-228600">
              <a:buFont typeface="+mj-lt"/>
              <a:buAutoNum type="arabicPeriod"/>
            </a:pPr>
            <a:r>
              <a:rPr lang="en-GB" b="0" i="0" dirty="0" err="1">
                <a:solidFill>
                  <a:srgbClr val="212121"/>
                </a:solidFill>
                <a:effectLst/>
              </a:rPr>
              <a:t>Pacchiarotti</a:t>
            </a:r>
            <a:r>
              <a:rPr lang="en-GB" b="0" i="0" dirty="0">
                <a:solidFill>
                  <a:srgbClr val="212121"/>
                </a:solidFill>
                <a:effectLst/>
              </a:rPr>
              <a:t> I, Bond DJ, </a:t>
            </a:r>
            <a:r>
              <a:rPr lang="en-GB" b="0" i="0" dirty="0" err="1">
                <a:solidFill>
                  <a:srgbClr val="212121"/>
                </a:solidFill>
                <a:effectLst/>
              </a:rPr>
              <a:t>Baldessarini</a:t>
            </a:r>
            <a:r>
              <a:rPr lang="en-GB" b="0" i="0" dirty="0">
                <a:solidFill>
                  <a:srgbClr val="212121"/>
                </a:solidFill>
                <a:effectLst/>
              </a:rPr>
              <a:t> RJ, et al. The International Society for Bipolar Disorders (ISBD) task force report on antidepressant use in bipolar disorders. Am J Psychiatry 2013; 170 (11): 1249–1262.</a:t>
            </a:r>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18</a:t>
            </a:fld>
            <a:endParaRPr lang="da-DK"/>
          </a:p>
        </p:txBody>
      </p:sp>
    </p:spTree>
    <p:extLst>
      <p:ext uri="{BB962C8B-B14F-4D97-AF65-F5344CB8AC3E}">
        <p14:creationId xmlns:p14="http://schemas.microsoft.com/office/powerpoint/2010/main" val="21107411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Many different approaches to treatment are being investigated for use in bipolar disorder.</a:t>
            </a:r>
          </a:p>
          <a:p>
            <a:endParaRPr lang="en-GB" dirty="0"/>
          </a:p>
          <a:p>
            <a:r>
              <a:rPr lang="en-GB" dirty="0"/>
              <a:t>References:</a:t>
            </a:r>
          </a:p>
          <a:p>
            <a:pPr marL="228600" indent="-228600">
              <a:buFont typeface="+mj-lt"/>
              <a:buAutoNum type="arabicPeriod"/>
            </a:pPr>
            <a:r>
              <a:rPr lang="en-GB" dirty="0"/>
              <a:t>ClinicalTrials.gov website. Available at: www.clinicaltrials.gov. Accessed February 2024.</a:t>
            </a:r>
          </a:p>
          <a:p>
            <a:pPr marL="228600" indent="-228600">
              <a:buFont typeface="+mj-lt"/>
              <a:buAutoNum type="arabicPeriod"/>
            </a:pPr>
            <a:r>
              <a:rPr lang="en-GB" dirty="0"/>
              <a:t>Husain MI, Chaudhry IB, Khoso AB, et al. Minocycline and celecoxib as adjunctive treatments for bipolar depression: a multicentre, factorial design randomised controlled trial. Lancet Psychiatry 2020; 7 (6): 515–527. </a:t>
            </a:r>
          </a:p>
          <a:p>
            <a:pPr marL="228600" indent="-228600">
              <a:buFont typeface="+mj-lt"/>
              <a:buAutoNum type="arabicPeriod"/>
            </a:pPr>
            <a:r>
              <a:rPr lang="en-GB" dirty="0" err="1"/>
              <a:t>Rodolico</a:t>
            </a:r>
            <a:r>
              <a:rPr lang="en-GB" dirty="0"/>
              <a:t> A, </a:t>
            </a:r>
            <a:r>
              <a:rPr lang="en-GB" dirty="0" err="1"/>
              <a:t>Cutrufelli</a:t>
            </a:r>
            <a:r>
              <a:rPr lang="en-GB" dirty="0"/>
              <a:t> P, Di Francesco A, et al. Efficacy and safety of ketamine and </a:t>
            </a:r>
            <a:r>
              <a:rPr lang="en-GB" dirty="0" err="1"/>
              <a:t>esketamine</a:t>
            </a:r>
            <a:r>
              <a:rPr lang="en-GB" dirty="0"/>
              <a:t> for unipolar and bipolar depression: an overview of systematic reviews with meta-analysis. Front Psychiatry 2024; 15: 1325399. </a:t>
            </a:r>
          </a:p>
          <a:p>
            <a:pPr marL="228600" indent="-228600">
              <a:buFont typeface="+mj-lt"/>
              <a:buAutoNum type="arabicPeriod"/>
            </a:pPr>
            <a:r>
              <a:rPr lang="en-GB" dirty="0" err="1"/>
              <a:t>Preskorn</a:t>
            </a:r>
            <a:r>
              <a:rPr lang="en-GB" dirty="0"/>
              <a:t> SH, Zeller S, </a:t>
            </a:r>
            <a:r>
              <a:rPr lang="en-GB" dirty="0" err="1"/>
              <a:t>Citrome</a:t>
            </a:r>
            <a:r>
              <a:rPr lang="en-GB" dirty="0"/>
              <a:t> L, et al. Effect of sublingual dexmedetomidine vs placebo on acute agitation associated with bipolar disorder: a randomized clinical trial. JAMA 2022; 327 (8): 727–736.</a:t>
            </a:r>
          </a:p>
          <a:p>
            <a:pPr marL="228600" indent="-228600">
              <a:buFont typeface="+mj-lt"/>
              <a:buAutoNum type="arabicPeriod"/>
            </a:pPr>
            <a:r>
              <a:rPr lang="en-GB" dirty="0" err="1"/>
              <a:t>Igalmi</a:t>
            </a:r>
            <a:r>
              <a:rPr lang="en-GB" baseline="30000" dirty="0" err="1"/>
              <a:t>TM</a:t>
            </a:r>
            <a:r>
              <a:rPr lang="en-GB" dirty="0"/>
              <a:t> (dexmedetomidine) sublingual film. Prescribing information</a:t>
            </a:r>
            <a:r>
              <a:rPr lang="en-GB"/>
              <a:t>, July </a:t>
            </a:r>
            <a:r>
              <a:rPr lang="en-GB" dirty="0"/>
              <a:t>2022.</a:t>
            </a:r>
          </a:p>
        </p:txBody>
      </p:sp>
      <p:sp>
        <p:nvSpPr>
          <p:cNvPr id="4" name="Slide Number Placeholder 3"/>
          <p:cNvSpPr>
            <a:spLocks noGrp="1"/>
          </p:cNvSpPr>
          <p:nvPr>
            <p:ph type="sldNum" sz="quarter" idx="5"/>
          </p:nvPr>
        </p:nvSpPr>
        <p:spPr/>
        <p:txBody>
          <a:bodyPr/>
          <a:lstStyle/>
          <a:p>
            <a:fld id="{DE4970BF-B400-48B4-BD31-9AEFB95A0870}" type="slidenum">
              <a:rPr lang="da-DK" smtClean="0"/>
              <a:t>19</a:t>
            </a:fld>
            <a:endParaRPr lang="da-DK"/>
          </a:p>
        </p:txBody>
      </p:sp>
    </p:spTree>
    <p:extLst>
      <p:ext uri="{BB962C8B-B14F-4D97-AF65-F5344CB8AC3E}">
        <p14:creationId xmlns:p14="http://schemas.microsoft.com/office/powerpoint/2010/main" val="33538655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20</a:t>
            </a:fld>
            <a:endParaRPr lang="da-DK"/>
          </a:p>
        </p:txBody>
      </p:sp>
    </p:spTree>
    <p:extLst>
      <p:ext uri="{BB962C8B-B14F-4D97-AF65-F5344CB8AC3E}">
        <p14:creationId xmlns:p14="http://schemas.microsoft.com/office/powerpoint/2010/main" val="18172302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The </a:t>
            </a:r>
            <a:r>
              <a:rPr lang="en-US" dirty="0"/>
              <a:t>Depression and Bipolar Support Alliance (DBSA) surveyed 2,969 people with bipolar disorder or their family or caregivers about treatment.</a:t>
            </a:r>
            <a:r>
              <a:rPr lang="en-US" baseline="30000" dirty="0"/>
              <a:t>1</a:t>
            </a:r>
            <a:r>
              <a:rPr lang="en-US" dirty="0"/>
              <a:t> Whilst the majority of respondents (87%) received pharmacotherapy, roughly half were receiving psychotherapy; indeed, only 10% of people with bipolar disorder were being helped through support groups.</a:t>
            </a:r>
            <a:r>
              <a:rPr lang="en-US" baseline="30000" dirty="0"/>
              <a:t>1</a:t>
            </a:r>
            <a:r>
              <a:rPr lang="en-US" dirty="0"/>
              <a:t> Regarding treatment options, approximately half of patients less than 30 years old preferred cognitive–</a:t>
            </a:r>
            <a:r>
              <a:rPr lang="en-US" dirty="0" err="1"/>
              <a:t>behavioural</a:t>
            </a:r>
            <a:r>
              <a:rPr lang="en-US" dirty="0"/>
              <a:t> approaches delivered individually, whilst the majority of caregivers preferred the idea of caregiver support/education sessions.</a:t>
            </a:r>
            <a:r>
              <a:rPr lang="en-US" baseline="30000" dirty="0"/>
              <a:t>1</a:t>
            </a:r>
            <a:endParaRPr lang="en-GB" dirty="0"/>
          </a:p>
          <a:p>
            <a:endParaRPr lang="en-GB" dirty="0"/>
          </a:p>
          <a:p>
            <a:r>
              <a:rPr lang="en-GB" dirty="0"/>
              <a:t>References:</a:t>
            </a:r>
          </a:p>
          <a:p>
            <a:pPr marL="228600" indent="-228600">
              <a:buFont typeface="+mj-lt"/>
              <a:buAutoNum type="arabicPeriod"/>
            </a:pPr>
            <a:r>
              <a:rPr lang="en-GB" dirty="0"/>
              <a:t>Depression and Bipolar Support Alliance</a:t>
            </a:r>
            <a:r>
              <a:rPr lang="en-US" dirty="0"/>
              <a:t> Survey Center. Preferences for the Treatment of Bipolar Disorder Survey, Summary Report; May, 2017. Available at: https://www.dbsalliance.org/wp-content/uploads/2019/02/ DBSA_Survey_Center_BPD_Treatment_Preferences_FINAL.pdf. Accessed February 2024.</a:t>
            </a:r>
          </a:p>
          <a:p>
            <a:pPr marL="228600" indent="-228600">
              <a:buFont typeface="+mj-lt"/>
              <a:buAutoNum type="arabicPeriod"/>
            </a:pPr>
            <a:r>
              <a:rPr lang="en-US" dirty="0"/>
              <a:t>Stein BD, </a:t>
            </a:r>
            <a:r>
              <a:rPr lang="en-US" dirty="0" err="1"/>
              <a:t>Celedonia</a:t>
            </a:r>
            <a:r>
              <a:rPr lang="en-US" dirty="0"/>
              <a:t> KL, Swartz HA, et al. Implementing a web-based intervention to train community clinicians in an evidence-based psychotherapy: a pilot study. </a:t>
            </a:r>
            <a:r>
              <a:rPr lang="en-US" dirty="0" err="1"/>
              <a:t>Psychiatr</a:t>
            </a:r>
            <a:r>
              <a:rPr lang="en-US" dirty="0"/>
              <a:t> Serv 2015; 66 (9): 988–991.</a:t>
            </a:r>
            <a:endParaRPr lang="en-GB" dirty="0"/>
          </a:p>
          <a:p>
            <a:pPr marL="228600" indent="-228600">
              <a:buFont typeface="+mj-lt"/>
              <a:buAutoNum type="arabicPeriod"/>
            </a:pPr>
            <a:r>
              <a:rPr lang="en-US" dirty="0"/>
              <a:t>Swartz HA, Swanson J. Psychotherapy for bipolar disorder in adults: a review of the evidence. Focus (Am </a:t>
            </a:r>
            <a:r>
              <a:rPr lang="en-US" dirty="0" err="1"/>
              <a:t>Psychiatr</a:t>
            </a:r>
            <a:r>
              <a:rPr lang="en-US" dirty="0"/>
              <a:t> </a:t>
            </a:r>
            <a:r>
              <a:rPr lang="en-US" dirty="0" err="1"/>
              <a:t>Publ</a:t>
            </a:r>
            <a:r>
              <a:rPr lang="en-US" dirty="0"/>
              <a:t>) 2014; 12 (3): 251–266.</a:t>
            </a:r>
          </a:p>
        </p:txBody>
      </p:sp>
      <p:sp>
        <p:nvSpPr>
          <p:cNvPr id="4" name="Slide Number Placeholder 3"/>
          <p:cNvSpPr>
            <a:spLocks noGrp="1"/>
          </p:cNvSpPr>
          <p:nvPr>
            <p:ph type="sldNum" sz="quarter" idx="5"/>
          </p:nvPr>
        </p:nvSpPr>
        <p:spPr/>
        <p:txBody>
          <a:bodyPr/>
          <a:lstStyle/>
          <a:p>
            <a:fld id="{DE4970BF-B400-48B4-BD31-9AEFB95A0870}" type="slidenum">
              <a:rPr lang="da-DK" smtClean="0"/>
              <a:t>21</a:t>
            </a:fld>
            <a:endParaRPr lang="da-DK"/>
          </a:p>
        </p:txBody>
      </p:sp>
    </p:spTree>
    <p:extLst>
      <p:ext uri="{BB962C8B-B14F-4D97-AF65-F5344CB8AC3E}">
        <p14:creationId xmlns:p14="http://schemas.microsoft.com/office/powerpoint/2010/main" val="8484699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The purpose of psychoeducation in bipolar disorder is to provide patients with information about the disorder, and to try to communicate the importance of medication in its treatment, thereby empowering patients.</a:t>
            </a:r>
            <a:r>
              <a:rPr lang="en-GB" baseline="30000" dirty="0"/>
              <a:t>1</a:t>
            </a:r>
            <a:r>
              <a:rPr lang="en-GB" dirty="0"/>
              <a:t> When delivered as adjunct to standard-of-care pharmacotherapy, psychoeducation has been shown to reduce the frequency of mood episodes.</a:t>
            </a:r>
            <a:r>
              <a:rPr lang="en-GB" baseline="30000" dirty="0"/>
              <a:t>2,3</a:t>
            </a:r>
            <a:endParaRPr lang="en-GB" dirty="0"/>
          </a:p>
          <a:p>
            <a:endParaRPr lang="en-GB" dirty="0"/>
          </a:p>
          <a:p>
            <a:r>
              <a:rPr lang="en-GB" dirty="0"/>
              <a:t>References:</a:t>
            </a:r>
          </a:p>
          <a:p>
            <a:pPr marL="228600" indent="-228600">
              <a:buFont typeface="+mj-lt"/>
              <a:buAutoNum type="arabicPeriod"/>
            </a:pPr>
            <a:r>
              <a:rPr lang="en-US" dirty="0"/>
              <a:t>Swartz HA, Swanson J. Psychotherapy for bipolar disorder in adults: a review of the evidence. Focus (Am </a:t>
            </a:r>
            <a:r>
              <a:rPr lang="en-US" dirty="0" err="1"/>
              <a:t>Psychiatr</a:t>
            </a:r>
            <a:r>
              <a:rPr lang="en-US" dirty="0"/>
              <a:t> </a:t>
            </a:r>
            <a:r>
              <a:rPr lang="en-US" dirty="0" err="1"/>
              <a:t>Publ</a:t>
            </a:r>
            <a:r>
              <a:rPr lang="en-US" dirty="0"/>
              <a:t>) 2014; 12 (3): 251–266.</a:t>
            </a:r>
          </a:p>
          <a:p>
            <a:pPr marL="228600" indent="-228600">
              <a:buFont typeface="+mj-lt"/>
              <a:buAutoNum type="arabicPeriod"/>
            </a:pPr>
            <a:r>
              <a:rPr lang="en-GB" dirty="0" err="1"/>
              <a:t>Rabelo</a:t>
            </a:r>
            <a:r>
              <a:rPr lang="en-GB" dirty="0"/>
              <a:t> JL, Cruz BF, Ferreira JDR, Viana BM, Barbosa IG. Psychoeducation in bipolar disorder: a systematic review. World J Psychiatry 2021; 11 (12): 1407–1424.</a:t>
            </a:r>
          </a:p>
          <a:p>
            <a:pPr marL="228600" indent="-228600">
              <a:buFont typeface="+mj-lt"/>
              <a:buAutoNum type="arabicPeriod"/>
            </a:pPr>
            <a:r>
              <a:rPr lang="en-GB" dirty="0" err="1"/>
              <a:t>Miklowitz</a:t>
            </a:r>
            <a:r>
              <a:rPr lang="en-GB" dirty="0"/>
              <a:t> DJ, </a:t>
            </a:r>
            <a:r>
              <a:rPr lang="en-GB" dirty="0" err="1"/>
              <a:t>Efthimiou</a:t>
            </a:r>
            <a:r>
              <a:rPr lang="en-GB" dirty="0"/>
              <a:t> O, Furukawa TA, et al. Adjunctive psychotherapy for bipolar disorder: a systematic review and component network meta-analysis. JAMA Psychiatry 2021; 78 (2): 141–150. </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22</a:t>
            </a:fld>
            <a:endParaRPr lang="da-DK"/>
          </a:p>
        </p:txBody>
      </p:sp>
    </p:spTree>
    <p:extLst>
      <p:ext uri="{BB962C8B-B14F-4D97-AF65-F5344CB8AC3E}">
        <p14:creationId xmlns:p14="http://schemas.microsoft.com/office/powerpoint/2010/main" val="18381489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There are many different </a:t>
            </a:r>
            <a:r>
              <a:rPr lang="en-US" dirty="0"/>
              <a:t>psychotherapeutic approaches to treating bipolar disorder, some of which are outlined on the slide.</a:t>
            </a:r>
            <a:r>
              <a:rPr lang="en-GB" baseline="30000" dirty="0"/>
              <a:t>1</a:t>
            </a:r>
            <a:r>
              <a:rPr lang="en-US" dirty="0"/>
              <a:t> Generally, when added to pharmacotherapy, these psychotherapies can reduce the risk of relapse, and reduce the burden of symptoms on patients and their families.</a:t>
            </a:r>
            <a:r>
              <a:rPr lang="en-GB" baseline="30000" dirty="0"/>
              <a:t>1</a:t>
            </a:r>
            <a:endParaRPr lang="en-US" dirty="0"/>
          </a:p>
          <a:p>
            <a:endParaRPr lang="en-GB" dirty="0"/>
          </a:p>
          <a:p>
            <a:r>
              <a:rPr lang="en-US" dirty="0"/>
              <a:t>An integrated approach to care management targets both the patient and the care provider, using strategies of case management in conjunction with psychotherapy.</a:t>
            </a:r>
            <a:r>
              <a:rPr lang="en-GB" baseline="30000" dirty="0"/>
              <a:t>1</a:t>
            </a:r>
            <a:r>
              <a:rPr lang="en-US" dirty="0"/>
              <a:t> It provides psychoeducation and illness management skills, improvements to infrastructure aim to enhance communication between patient and healthcare providers, and aims to support provider decision-making ability.</a:t>
            </a:r>
            <a:r>
              <a:rPr lang="en-GB" baseline="30000" dirty="0"/>
              <a:t>1</a:t>
            </a:r>
            <a:endParaRPr lang="en-US" dirty="0"/>
          </a:p>
          <a:p>
            <a:endParaRPr lang="en-GB" dirty="0"/>
          </a:p>
          <a:p>
            <a:r>
              <a:rPr lang="en-GB" dirty="0"/>
              <a:t>Reference: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Swartz HA, Swanson J. Psychotherapy for bipolar disorder in adults: a review of the evidence. Focus (Am </a:t>
            </a:r>
            <a:r>
              <a:rPr lang="en-US" dirty="0" err="1"/>
              <a:t>Psychiatr</a:t>
            </a:r>
            <a:r>
              <a:rPr lang="en-US" dirty="0"/>
              <a:t> </a:t>
            </a:r>
            <a:r>
              <a:rPr lang="en-US" dirty="0" err="1"/>
              <a:t>Publ</a:t>
            </a:r>
            <a:r>
              <a:rPr lang="en-US" dirty="0"/>
              <a:t>) 2014; 12 (3): 251–266.</a:t>
            </a:r>
          </a:p>
        </p:txBody>
      </p:sp>
      <p:sp>
        <p:nvSpPr>
          <p:cNvPr id="4" name="Slide Number Placeholder 3"/>
          <p:cNvSpPr>
            <a:spLocks noGrp="1"/>
          </p:cNvSpPr>
          <p:nvPr>
            <p:ph type="sldNum" sz="quarter" idx="5"/>
          </p:nvPr>
        </p:nvSpPr>
        <p:spPr/>
        <p:txBody>
          <a:bodyPr/>
          <a:lstStyle/>
          <a:p>
            <a:fld id="{DE4970BF-B400-48B4-BD31-9AEFB95A0870}" type="slidenum">
              <a:rPr lang="da-DK" smtClean="0"/>
              <a:t>23</a:t>
            </a:fld>
            <a:endParaRPr lang="da-DK"/>
          </a:p>
        </p:txBody>
      </p:sp>
    </p:spTree>
    <p:extLst>
      <p:ext uri="{BB962C8B-B14F-4D97-AF65-F5344CB8AC3E}">
        <p14:creationId xmlns:p14="http://schemas.microsoft.com/office/powerpoint/2010/main" val="27619535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The network meta-analysis summarized on the slide identified 39 randomized studies that compared pharmacotherapy plus a control intervention (e.g., treatment as usual), with pharmacotherapy plus a manualized psychotherapy (including cognitive–behavioural therapy, family or conjoint therapy, interpersonal therapy, or psychoeducational therapy).</a:t>
            </a:r>
            <a:r>
              <a:rPr lang="en-GB" baseline="30000" dirty="0"/>
              <a:t>3</a:t>
            </a:r>
            <a:r>
              <a:rPr lang="en-GB" dirty="0"/>
              <a:t> The analysis found evidence in favour of many different psychotherapies, when used in conjunction with pharmacotherapy, for the treatment of bipolar disorder compared to treatment as usual.</a:t>
            </a:r>
            <a:r>
              <a:rPr lang="en-GB" baseline="30000" dirty="0"/>
              <a:t>3</a:t>
            </a:r>
            <a:r>
              <a:rPr lang="en-GB" dirty="0"/>
              <a:t> The authors note that this evidence is broadly in line with treatment guidelines that recommend adjunctive psychotherapy in patients with bipolar disorder.</a:t>
            </a:r>
            <a:r>
              <a:rPr lang="en-GB" baseline="30000" dirty="0"/>
              <a:t>3</a:t>
            </a:r>
            <a:endParaRPr lang="en-GB" dirty="0"/>
          </a:p>
          <a:p>
            <a:endParaRPr lang="en-GB" dirty="0"/>
          </a:p>
          <a:p>
            <a:r>
              <a:rPr lang="en-GB" dirty="0"/>
              <a:t>References:</a:t>
            </a:r>
          </a:p>
          <a:p>
            <a:pPr marL="228600" indent="-228600">
              <a:buFont typeface="+mj-lt"/>
              <a:buAutoNum type="arabicPeriod"/>
            </a:pPr>
            <a:r>
              <a:rPr lang="en-GB" dirty="0" err="1"/>
              <a:t>Rabelo</a:t>
            </a:r>
            <a:r>
              <a:rPr lang="en-GB" dirty="0"/>
              <a:t> JL, Cruz BF, Ferreira JDR, Viana BM, Barbosa IG. Psychoeducation in bipolar disorder: a systematic review. World J Psychiatry 2021; 11 (12): 1407–1424.</a:t>
            </a:r>
          </a:p>
          <a:p>
            <a:pPr marL="228600" indent="-228600">
              <a:buFont typeface="+mj-lt"/>
              <a:buAutoNum type="arabicPeriod"/>
            </a:pPr>
            <a:r>
              <a:rPr lang="en-GB" dirty="0"/>
              <a:t>Oud M, Mayo-Wilson E, Braidwood R, et al. Psychological interventions for adults with bipolar disorder: systematic review and meta-analysis. Br J Psychiatry 2016; 208 (3): 213–222.</a:t>
            </a:r>
          </a:p>
          <a:p>
            <a:pPr marL="228600" indent="-228600">
              <a:buFont typeface="+mj-lt"/>
              <a:buAutoNum type="arabicPeriod"/>
            </a:pPr>
            <a:r>
              <a:rPr lang="en-GB" dirty="0" err="1"/>
              <a:t>Miklowitz</a:t>
            </a:r>
            <a:r>
              <a:rPr lang="en-GB" dirty="0"/>
              <a:t> DJ, </a:t>
            </a:r>
            <a:r>
              <a:rPr lang="en-GB" dirty="0" err="1"/>
              <a:t>Efthimiou</a:t>
            </a:r>
            <a:r>
              <a:rPr lang="en-GB" dirty="0"/>
              <a:t> O, Furukawa TA, et al. Adjunctive psychotherapy for bipolar disorder: a systematic review and component network meta-analysis. JAMA Psychiatry 2021; 78 (2): 141–150. </a:t>
            </a:r>
          </a:p>
        </p:txBody>
      </p:sp>
      <p:sp>
        <p:nvSpPr>
          <p:cNvPr id="4" name="Slide Number Placeholder 3"/>
          <p:cNvSpPr>
            <a:spLocks noGrp="1"/>
          </p:cNvSpPr>
          <p:nvPr>
            <p:ph type="sldNum" sz="quarter" idx="5"/>
          </p:nvPr>
        </p:nvSpPr>
        <p:spPr/>
        <p:txBody>
          <a:bodyPr/>
          <a:lstStyle/>
          <a:p>
            <a:fld id="{DE4970BF-B400-48B4-BD31-9AEFB95A0870}" type="slidenum">
              <a:rPr lang="da-DK" smtClean="0"/>
              <a:t>24</a:t>
            </a:fld>
            <a:endParaRPr lang="da-DK"/>
          </a:p>
        </p:txBody>
      </p:sp>
    </p:spTree>
    <p:extLst>
      <p:ext uri="{BB962C8B-B14F-4D97-AF65-F5344CB8AC3E}">
        <p14:creationId xmlns:p14="http://schemas.microsoft.com/office/powerpoint/2010/main" val="33412963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US" dirty="0"/>
              <a:t>The joint Canadian Network for Mood and Anxiety Treatments (CANMAT) and International Society for Bipolar Disorders (ISBD) 2018 guidelines for the management of patients with bipolar disorder detail the evidence supporting the use of many different psychosocial interventions for bipolar disorder, as summarized on the slide.</a:t>
            </a:r>
            <a:r>
              <a:rPr lang="en-US" baseline="30000" dirty="0"/>
              <a:t>1</a:t>
            </a:r>
            <a:r>
              <a:rPr lang="en-US" dirty="0"/>
              <a:t> Whilst psychosocial approaches may be useful for acute depressive episodes, and indeed during maintenance therapy to prevent relapse, there is a lack of strong evidence for the use of psychotherapy during acute manic episodes.</a:t>
            </a:r>
            <a:r>
              <a:rPr lang="en-US" baseline="30000" dirty="0"/>
              <a:t>1</a:t>
            </a:r>
            <a:endParaRPr lang="en-GB" dirty="0"/>
          </a:p>
          <a:p>
            <a:endParaRPr lang="en-GB" dirty="0"/>
          </a:p>
          <a:p>
            <a:r>
              <a:rPr lang="en-GB" dirty="0"/>
              <a:t>Reference: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Yatham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a:t>
            </a:r>
          </a:p>
        </p:txBody>
      </p:sp>
      <p:sp>
        <p:nvSpPr>
          <p:cNvPr id="4" name="Slide Number Placeholder 3"/>
          <p:cNvSpPr>
            <a:spLocks noGrp="1"/>
          </p:cNvSpPr>
          <p:nvPr>
            <p:ph type="sldNum" sz="quarter" idx="5"/>
          </p:nvPr>
        </p:nvSpPr>
        <p:spPr/>
        <p:txBody>
          <a:bodyPr/>
          <a:lstStyle/>
          <a:p>
            <a:fld id="{DE4970BF-B400-48B4-BD31-9AEFB95A0870}" type="slidenum">
              <a:rPr lang="da-DK" smtClean="0"/>
              <a:t>25</a:t>
            </a:fld>
            <a:endParaRPr lang="da-DK"/>
          </a:p>
        </p:txBody>
      </p:sp>
    </p:spTree>
    <p:extLst>
      <p:ext uri="{BB962C8B-B14F-4D97-AF65-F5344CB8AC3E}">
        <p14:creationId xmlns:p14="http://schemas.microsoft.com/office/powerpoint/2010/main" val="5132252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26</a:t>
            </a:fld>
            <a:endParaRPr lang="da-DK"/>
          </a:p>
        </p:txBody>
      </p:sp>
    </p:spTree>
    <p:extLst>
      <p:ext uri="{BB962C8B-B14F-4D97-AF65-F5344CB8AC3E}">
        <p14:creationId xmlns:p14="http://schemas.microsoft.com/office/powerpoint/2010/main" val="39456682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When used in the treatment of bipolar disorder, manic symptoms can often respond quickly to ECT.</a:t>
            </a:r>
            <a:r>
              <a:rPr lang="en-GB" baseline="30000" dirty="0"/>
              <a:t>4</a:t>
            </a:r>
            <a:r>
              <a:rPr lang="en-GB" dirty="0"/>
              <a:t> Some have argued that ECT is a historically underused resource in treating bipolar disorder, perhaps because of stigma, availability, and practical issues regarding its use.</a:t>
            </a:r>
            <a:r>
              <a:rPr lang="en-GB" baseline="30000" dirty="0"/>
              <a:t>4</a:t>
            </a:r>
          </a:p>
          <a:p>
            <a:endParaRPr lang="en-GB" dirty="0"/>
          </a:p>
          <a:p>
            <a:r>
              <a:rPr lang="en-GB" dirty="0"/>
              <a:t>References:</a:t>
            </a:r>
          </a:p>
          <a:p>
            <a:pPr marL="228600" indent="-228600">
              <a:buFont typeface="+mj-lt"/>
              <a:buAutoNum type="arabicPeriod"/>
            </a:pPr>
            <a:r>
              <a:rPr lang="en-GB" dirty="0"/>
              <a:t>Mutz J. Brain stimulation treatment for bipolar disorder. Bipolar </a:t>
            </a:r>
            <a:r>
              <a:rPr lang="en-GB" dirty="0" err="1"/>
              <a:t>Disord</a:t>
            </a:r>
            <a:r>
              <a:rPr lang="en-GB" dirty="0"/>
              <a:t> 2023; 25 (1): 9–24.</a:t>
            </a:r>
          </a:p>
          <a:p>
            <a:pPr marL="228600" indent="-228600">
              <a:buFont typeface="+mj-lt"/>
              <a:buAutoNum type="arabicPeriod"/>
            </a:pPr>
            <a:r>
              <a:rPr lang="en-GB" dirty="0" err="1"/>
              <a:t>Bahji</a:t>
            </a:r>
            <a:r>
              <a:rPr lang="en-GB" dirty="0"/>
              <a:t> A, Hawken ER, </a:t>
            </a:r>
            <a:r>
              <a:rPr lang="en-GB" dirty="0" err="1"/>
              <a:t>Sepehry</a:t>
            </a:r>
            <a:r>
              <a:rPr lang="en-GB" dirty="0"/>
              <a:t> AA, et al. ECT beyond unipolar major depression: systematic review and meta-analysis of electroconvulsive therapy in bipolar depression. Acta </a:t>
            </a:r>
            <a:r>
              <a:rPr lang="en-GB" dirty="0" err="1"/>
              <a:t>Psychiatr</a:t>
            </a:r>
            <a:r>
              <a:rPr lang="en-GB" dirty="0"/>
              <a:t> </a:t>
            </a:r>
            <a:r>
              <a:rPr lang="en-GB" dirty="0" err="1"/>
              <a:t>Scand</a:t>
            </a:r>
            <a:r>
              <a:rPr lang="en-GB" dirty="0"/>
              <a:t> 2019; 139 (3): 214–226.</a:t>
            </a:r>
          </a:p>
          <a:p>
            <a:pPr marL="228600" indent="-228600">
              <a:buFont typeface="+mj-lt"/>
              <a:buAutoNum type="arabicPeriod"/>
            </a:pPr>
            <a:r>
              <a:rPr lang="en-GB" dirty="0"/>
              <a:t>Zhang J, Wang G, Yang X, Gao K. Efficacy and safety of electroconvulsive therapy plus medication versus medication alone in acute mania: a meta-analysis of randomized controlled trials. Psychiatry Res 2021; 302: 114019.</a:t>
            </a:r>
          </a:p>
          <a:p>
            <a:pPr marL="228600" indent="-228600">
              <a:buFont typeface="+mj-lt"/>
              <a:buAutoNum type="arabicPeriod"/>
            </a:pPr>
            <a:r>
              <a:rPr lang="en-GB" dirty="0"/>
              <a:t>Elias A, Thomas N, </a:t>
            </a:r>
            <a:r>
              <a:rPr lang="en-GB" dirty="0" err="1"/>
              <a:t>Sackeim</a:t>
            </a:r>
            <a:r>
              <a:rPr lang="en-GB" dirty="0"/>
              <a:t> HA. Electroconvulsive therapy in mania: a review of 80 years of clinical experience. Am J Psychiatry 2021; 178 (3): 229–239.</a:t>
            </a:r>
          </a:p>
        </p:txBody>
      </p:sp>
      <p:sp>
        <p:nvSpPr>
          <p:cNvPr id="4" name="Slide Number Placeholder 3"/>
          <p:cNvSpPr>
            <a:spLocks noGrp="1"/>
          </p:cNvSpPr>
          <p:nvPr>
            <p:ph type="sldNum" sz="quarter" idx="5"/>
          </p:nvPr>
        </p:nvSpPr>
        <p:spPr/>
        <p:txBody>
          <a:bodyPr/>
          <a:lstStyle/>
          <a:p>
            <a:fld id="{DE4970BF-B400-48B4-BD31-9AEFB95A0870}" type="slidenum">
              <a:rPr lang="da-DK" smtClean="0"/>
              <a:t>27</a:t>
            </a:fld>
            <a:endParaRPr lang="da-DK"/>
          </a:p>
        </p:txBody>
      </p:sp>
    </p:spTree>
    <p:extLst>
      <p:ext uri="{BB962C8B-B14F-4D97-AF65-F5344CB8AC3E}">
        <p14:creationId xmlns:p14="http://schemas.microsoft.com/office/powerpoint/2010/main" val="12577313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2"/>
            <a:ext cx="5455982" cy="4585643"/>
          </a:xfrm>
        </p:spPr>
        <p:txBody>
          <a:bodyPr/>
          <a:lstStyle/>
          <a:p>
            <a:r>
              <a:rPr lang="en-GB" dirty="0"/>
              <a:t>As outlined on the slide, there is some evidence suggesting that repetitive transcranial magnetic stimulation (TMS) is useful in the treatment of depression associated with bipolar disorder.</a:t>
            </a:r>
            <a:r>
              <a:rPr lang="en-GB" baseline="30000" dirty="0"/>
              <a:t>2,3</a:t>
            </a:r>
            <a:r>
              <a:rPr lang="en-GB" dirty="0"/>
              <a:t> However, there are fewer studies of TMS in bipolar mania.</a:t>
            </a:r>
            <a:r>
              <a:rPr lang="en-GB" baseline="30000" dirty="0"/>
              <a:t>1</a:t>
            </a:r>
            <a:r>
              <a:rPr lang="en-GB" dirty="0"/>
              <a:t> One systematic review identified several studies of TMS in bipolar disorder, including two studies comparing TMS with sham therapy in bipolar mania and some open-label studies (as well as some less conclusive data), which taken together suggest a possible treatment effect in favour of TMS.</a:t>
            </a:r>
            <a:r>
              <a:rPr lang="en-GB" baseline="30000" dirty="0"/>
              <a:t>1</a:t>
            </a:r>
            <a:r>
              <a:rPr lang="en-GB" dirty="0"/>
              <a:t> However, more studies are needed to fully understand how TMS can best help people with bipolar disorder.</a:t>
            </a:r>
            <a:r>
              <a:rPr lang="en-GB" baseline="30000" dirty="0"/>
              <a:t>1</a:t>
            </a:r>
            <a:endParaRPr lang="en-GB" dirty="0"/>
          </a:p>
          <a:p>
            <a:endParaRPr lang="en-GB" dirty="0"/>
          </a:p>
          <a:p>
            <a:r>
              <a:rPr lang="en-GB" dirty="0"/>
              <a:t>References:</a:t>
            </a:r>
          </a:p>
          <a:p>
            <a:pPr marL="228600" indent="-228600">
              <a:buFont typeface="+mj-lt"/>
              <a:buAutoNum type="arabicPeriod"/>
            </a:pPr>
            <a:r>
              <a:rPr lang="en-GB" dirty="0" err="1"/>
              <a:t>Hett</a:t>
            </a:r>
            <a:r>
              <a:rPr lang="en-GB" dirty="0"/>
              <a:t> D, Marwaha S. Repetitive transcranial magnetic stimulation in the treatment of bipolar disorder. </a:t>
            </a:r>
            <a:r>
              <a:rPr lang="en-GB" dirty="0" err="1"/>
              <a:t>Ther</a:t>
            </a:r>
            <a:r>
              <a:rPr lang="en-GB" dirty="0"/>
              <a:t> Adv </a:t>
            </a:r>
            <a:r>
              <a:rPr lang="en-GB" dirty="0" err="1"/>
              <a:t>Psychopharmacol</a:t>
            </a:r>
            <a:r>
              <a:rPr lang="en-GB" dirty="0"/>
              <a:t> 2020; 10: 2045125320973790.</a:t>
            </a:r>
          </a:p>
          <a:p>
            <a:pPr marL="228600" indent="-228600">
              <a:buFont typeface="+mj-lt"/>
              <a:buAutoNum type="arabicPeriod"/>
            </a:pPr>
            <a:r>
              <a:rPr lang="en-GB" dirty="0"/>
              <a:t>Tee MMK, Au CH. A systematic review and meta-analysis of randomized sham-controlled trials of repetitive transcranial magnetic stimulation for bipolar disorder. </a:t>
            </a:r>
            <a:r>
              <a:rPr lang="en-GB" dirty="0" err="1"/>
              <a:t>Psychiatr</a:t>
            </a:r>
            <a:r>
              <a:rPr lang="en-GB" dirty="0"/>
              <a:t> Q 2020; 91 (4): 1225–1247.</a:t>
            </a:r>
          </a:p>
          <a:p>
            <a:pPr marL="228600" indent="-228600">
              <a:buFont typeface="+mj-lt"/>
              <a:buAutoNum type="arabicPeriod"/>
            </a:pPr>
            <a:r>
              <a:rPr lang="en-GB" dirty="0"/>
              <a:t>Nguyen TD, Hieronymus F, </a:t>
            </a:r>
            <a:r>
              <a:rPr lang="en-GB" dirty="0" err="1"/>
              <a:t>Lorentzen</a:t>
            </a:r>
            <a:r>
              <a:rPr lang="en-GB" dirty="0"/>
              <a:t> R, et al. The efficacy of repetitive transcranial magnetic stimulation (</a:t>
            </a:r>
            <a:r>
              <a:rPr lang="en-GB" dirty="0" err="1"/>
              <a:t>rTMS</a:t>
            </a:r>
            <a:r>
              <a:rPr lang="en-GB" dirty="0"/>
              <a:t>) for bipolar depression: a systematic review and meta-analysis. J Affect </a:t>
            </a:r>
            <a:r>
              <a:rPr lang="en-GB" dirty="0" err="1"/>
              <a:t>Disord</a:t>
            </a:r>
            <a:r>
              <a:rPr lang="en-GB" dirty="0"/>
              <a:t> 2021; 279: 250–255.</a:t>
            </a:r>
          </a:p>
          <a:p>
            <a:pPr marL="228600" indent="-228600">
              <a:buFont typeface="+mj-lt"/>
              <a:buAutoNum type="arabicPeriod"/>
            </a:pPr>
            <a:r>
              <a:rPr lang="en-GB" dirty="0"/>
              <a:t>Mutz J. Brain stimulation treatment for bipolar disorder. Bipolar </a:t>
            </a:r>
            <a:r>
              <a:rPr lang="en-GB" dirty="0" err="1"/>
              <a:t>Disord</a:t>
            </a:r>
            <a:r>
              <a:rPr lang="en-GB" dirty="0"/>
              <a:t> 2023; 25 (1): 9–24.</a:t>
            </a:r>
          </a:p>
        </p:txBody>
      </p:sp>
      <p:sp>
        <p:nvSpPr>
          <p:cNvPr id="4" name="Slide Number Placeholder 3"/>
          <p:cNvSpPr>
            <a:spLocks noGrp="1"/>
          </p:cNvSpPr>
          <p:nvPr>
            <p:ph type="sldNum" sz="quarter" idx="5"/>
          </p:nvPr>
        </p:nvSpPr>
        <p:spPr/>
        <p:txBody>
          <a:bodyPr/>
          <a:lstStyle/>
          <a:p>
            <a:fld id="{DE4970BF-B400-48B4-BD31-9AEFB95A0870}" type="slidenum">
              <a:rPr lang="da-DK" smtClean="0"/>
              <a:t>28</a:t>
            </a:fld>
            <a:endParaRPr lang="da-DK"/>
          </a:p>
        </p:txBody>
      </p:sp>
    </p:spTree>
    <p:extLst>
      <p:ext uri="{BB962C8B-B14F-4D97-AF65-F5344CB8AC3E}">
        <p14:creationId xmlns:p14="http://schemas.microsoft.com/office/powerpoint/2010/main" val="5834329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Many novel therapeutic approaches are being explored to help people with bipolar disorder, including the chronotherapeutic and digital health approaches outlined on the slide,</a:t>
            </a:r>
            <a:r>
              <a:rPr lang="en-GB" baseline="30000" dirty="0"/>
              <a:t>1,2</a:t>
            </a:r>
            <a:r>
              <a:rPr lang="en-GB" dirty="0"/>
              <a:t> as well as different psychosocial and pharmacological developments.</a:t>
            </a:r>
            <a:r>
              <a:rPr lang="en-GB" baseline="30000" dirty="0"/>
              <a:t>3</a:t>
            </a:r>
            <a:endParaRPr lang="en-GB" dirty="0"/>
          </a:p>
          <a:p>
            <a:endParaRPr lang="en-GB" dirty="0"/>
          </a:p>
          <a:p>
            <a:r>
              <a:rPr lang="en-GB" dirty="0"/>
              <a:t>References:</a:t>
            </a:r>
          </a:p>
          <a:p>
            <a:pPr marL="228600" indent="-228600">
              <a:buFont typeface="+mj-lt"/>
              <a:buAutoNum type="arabicPeriod"/>
            </a:pPr>
            <a:r>
              <a:rPr lang="en-GB" dirty="0"/>
              <a:t>Gottlieb JF, Benedetti F, Geoffroy PA, et al. The chronotherapeutic treatment of bipolar disorders: a systematic review and practice recommendations from the ISBD task force on chronotherapy and chronobiology. Bipolar </a:t>
            </a:r>
            <a:r>
              <a:rPr lang="en-GB" dirty="0" err="1"/>
              <a:t>Disord</a:t>
            </a:r>
            <a:r>
              <a:rPr lang="en-GB" dirty="0"/>
              <a:t> 2019; 21 (8): 741–773. </a:t>
            </a:r>
          </a:p>
          <a:p>
            <a:pPr marL="228600" indent="-228600">
              <a:buFont typeface="+mj-lt"/>
              <a:buAutoNum type="arabicPeriod"/>
            </a:pPr>
            <a:r>
              <a:rPr lang="en-GB" dirty="0"/>
              <a:t>Lagan S, Ramakrishnan A, Lamont E, et al. Digital health developments and drawbacks: a review and analysis of top-returned apps for bipolar disorder. Int J Bipolar </a:t>
            </a:r>
            <a:r>
              <a:rPr lang="en-GB" dirty="0" err="1"/>
              <a:t>Disord</a:t>
            </a:r>
            <a:r>
              <a:rPr lang="en-GB" dirty="0"/>
              <a:t> 2020; 8 (1): 39.</a:t>
            </a:r>
          </a:p>
          <a:p>
            <a:pPr marL="228600" indent="-228600">
              <a:buFont typeface="+mj-lt"/>
              <a:buAutoNum type="arabicPeriod"/>
            </a:pPr>
            <a:r>
              <a:rPr lang="en-GB" dirty="0"/>
              <a:t>ClinicalTrials.gov website. Available at: www.clinicaltrials.gov. Accessed February 2024.</a:t>
            </a:r>
          </a:p>
        </p:txBody>
      </p:sp>
      <p:sp>
        <p:nvSpPr>
          <p:cNvPr id="4" name="Slide Number Placeholder 3"/>
          <p:cNvSpPr>
            <a:spLocks noGrp="1"/>
          </p:cNvSpPr>
          <p:nvPr>
            <p:ph type="sldNum" sz="quarter" idx="5"/>
          </p:nvPr>
        </p:nvSpPr>
        <p:spPr/>
        <p:txBody>
          <a:bodyPr/>
          <a:lstStyle/>
          <a:p>
            <a:fld id="{DE4970BF-B400-48B4-BD31-9AEFB95A0870}" type="slidenum">
              <a:rPr lang="da-DK" smtClean="0"/>
              <a:t>29</a:t>
            </a:fld>
            <a:endParaRPr lang="da-DK"/>
          </a:p>
        </p:txBody>
      </p:sp>
    </p:spTree>
    <p:extLst>
      <p:ext uri="{BB962C8B-B14F-4D97-AF65-F5344CB8AC3E}">
        <p14:creationId xmlns:p14="http://schemas.microsoft.com/office/powerpoint/2010/main" val="32444271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30</a:t>
            </a:fld>
            <a:endParaRPr lang="da-DK"/>
          </a:p>
        </p:txBody>
      </p:sp>
    </p:spTree>
    <p:extLst>
      <p:ext uri="{BB962C8B-B14F-4D97-AF65-F5344CB8AC3E}">
        <p14:creationId xmlns:p14="http://schemas.microsoft.com/office/powerpoint/2010/main" val="18805238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31</a:t>
            </a:fld>
            <a:endParaRPr lang="da-DK"/>
          </a:p>
        </p:txBody>
      </p:sp>
    </p:spTree>
    <p:extLst>
      <p:ext uri="{BB962C8B-B14F-4D97-AF65-F5344CB8AC3E}">
        <p14:creationId xmlns:p14="http://schemas.microsoft.com/office/powerpoint/2010/main" val="2969424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15.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15.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19.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hyperlink" Target="https://creativecommons.org/licenses/by-nc-nd/4.0/"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24.sv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3A1FC5-9464-2429-980E-28377D27E81B}"/>
              </a:ext>
            </a:extLst>
          </p:cNvPr>
          <p:cNvSpPr>
            <a:spLocks noGrp="1"/>
          </p:cNvSpPr>
          <p:nvPr>
            <p:ph type="body" sz="quarter" idx="17"/>
          </p:nvPr>
        </p:nvSpPr>
        <p:spPr/>
        <p:txBody>
          <a:bodyPr/>
          <a:lstStyle/>
          <a:p>
            <a:r>
              <a:rPr lang="en-GB"/>
              <a:t>Bipolar disorder</a:t>
            </a:r>
          </a:p>
        </p:txBody>
      </p:sp>
      <p:sp>
        <p:nvSpPr>
          <p:cNvPr id="4" name="Text Placeholder 3">
            <a:extLst>
              <a:ext uri="{FF2B5EF4-FFF2-40B4-BE49-F238E27FC236}">
                <a16:creationId xmlns:a16="http://schemas.microsoft.com/office/drawing/2014/main" id="{9B431377-A9F8-A61A-4050-010EF4909625}"/>
              </a:ext>
            </a:extLst>
          </p:cNvPr>
          <p:cNvSpPr>
            <a:spLocks noGrp="1"/>
          </p:cNvSpPr>
          <p:nvPr>
            <p:ph type="body" sz="quarter" idx="18"/>
          </p:nvPr>
        </p:nvSpPr>
        <p:spPr/>
        <p:txBody>
          <a:bodyPr/>
          <a:lstStyle/>
          <a:p>
            <a:r>
              <a:rPr lang="en-GB" dirty="0"/>
              <a:t>Acute treatment</a:t>
            </a:r>
          </a:p>
        </p:txBody>
      </p:sp>
      <p:pic>
        <p:nvPicPr>
          <p:cNvPr id="8" name="Picture Placeholder 7" descr="A close-up of a brain&#10;&#10;Description automatically generated">
            <a:extLst>
              <a:ext uri="{FF2B5EF4-FFF2-40B4-BE49-F238E27FC236}">
                <a16:creationId xmlns:a16="http://schemas.microsoft.com/office/drawing/2014/main" id="{2BF956B9-0352-D71D-5BE1-8018315E9294}"/>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l="3125" r="3125"/>
          <a:stretch>
            <a:fillRect/>
          </a:stretch>
        </p:blipFill>
        <p:spPr/>
      </p:pic>
    </p:spTree>
    <p:extLst>
      <p:ext uri="{BB962C8B-B14F-4D97-AF65-F5344CB8AC3E}">
        <p14:creationId xmlns:p14="http://schemas.microsoft.com/office/powerpoint/2010/main" val="1611820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History of treating people with bipolar disorder</a:t>
            </a:r>
          </a:p>
        </p:txBody>
      </p:sp>
      <p:sp>
        <p:nvSpPr>
          <p:cNvPr id="4" name="Content Placeholder 3">
            <a:extLst>
              <a:ext uri="{FF2B5EF4-FFF2-40B4-BE49-F238E27FC236}">
                <a16:creationId xmlns:a16="http://schemas.microsoft.com/office/drawing/2014/main" id="{0E32ECD9-6917-F62A-D4B0-B01C839C1922}"/>
              </a:ext>
            </a:extLst>
          </p:cNvPr>
          <p:cNvSpPr>
            <a:spLocks noGrp="1"/>
          </p:cNvSpPr>
          <p:nvPr>
            <p:ph idx="20"/>
          </p:nvPr>
        </p:nvSpPr>
        <p:spPr>
          <a:xfrm>
            <a:off x="530225" y="1416785"/>
            <a:ext cx="5419725" cy="4415215"/>
          </a:xfrm>
        </p:spPr>
        <p:txBody>
          <a:bodyPr/>
          <a:lstStyle/>
          <a:p>
            <a:r>
              <a:rPr lang="en-GB" dirty="0">
                <a:solidFill>
                  <a:schemeClr val="tx1"/>
                </a:solidFill>
              </a:rPr>
              <a:t>BD has been known about since ancient times, although it has been viewed differently by societies over the centuries</a:t>
            </a:r>
            <a:r>
              <a:rPr lang="en-GB" baseline="30000" dirty="0">
                <a:solidFill>
                  <a:schemeClr val="tx1"/>
                </a:solidFill>
              </a:rPr>
              <a:t>1</a:t>
            </a:r>
            <a:endParaRPr lang="en-GB" dirty="0">
              <a:solidFill>
                <a:schemeClr val="tx1"/>
              </a:solidFill>
            </a:endParaRPr>
          </a:p>
          <a:p>
            <a:r>
              <a:rPr lang="en-GB" dirty="0">
                <a:solidFill>
                  <a:schemeClr val="tx1"/>
                </a:solidFill>
              </a:rPr>
              <a:t>The 19</a:t>
            </a:r>
            <a:r>
              <a:rPr lang="en-GB" baseline="30000" dirty="0">
                <a:solidFill>
                  <a:schemeClr val="tx1"/>
                </a:solidFill>
              </a:rPr>
              <a:t>th</a:t>
            </a:r>
            <a:r>
              <a:rPr lang="en-GB" dirty="0">
                <a:solidFill>
                  <a:schemeClr val="tx1"/>
                </a:solidFill>
              </a:rPr>
              <a:t> century saw many important milestones in the pharmacological treatment of BD</a:t>
            </a:r>
            <a:r>
              <a:rPr lang="en-GB" baseline="30000" dirty="0">
                <a:solidFill>
                  <a:schemeClr val="tx1"/>
                </a:solidFill>
              </a:rPr>
              <a:t>1</a:t>
            </a:r>
            <a:endParaRPr lang="en-GB" dirty="0">
              <a:solidFill>
                <a:schemeClr val="tx1"/>
              </a:solidFill>
            </a:endParaRPr>
          </a:p>
          <a:p>
            <a:pPr lvl="1"/>
            <a:r>
              <a:rPr lang="en-GB" sz="1600" dirty="0">
                <a:solidFill>
                  <a:schemeClr val="tx1"/>
                </a:solidFill>
              </a:rPr>
              <a:t>Lithium was discovered</a:t>
            </a:r>
          </a:p>
          <a:p>
            <a:pPr lvl="1"/>
            <a:r>
              <a:rPr lang="en-GB" sz="1600" dirty="0">
                <a:solidFill>
                  <a:schemeClr val="tx1"/>
                </a:solidFill>
              </a:rPr>
              <a:t>Valproic acid was synthesized</a:t>
            </a:r>
          </a:p>
          <a:p>
            <a:r>
              <a:rPr lang="en-GB" dirty="0">
                <a:solidFill>
                  <a:schemeClr val="tx1"/>
                </a:solidFill>
              </a:rPr>
              <a:t>However, it was not until the 21</a:t>
            </a:r>
            <a:r>
              <a:rPr lang="en-GB" baseline="30000" dirty="0">
                <a:solidFill>
                  <a:schemeClr val="tx1"/>
                </a:solidFill>
              </a:rPr>
              <a:t>st</a:t>
            </a:r>
            <a:r>
              <a:rPr lang="en-GB" dirty="0">
                <a:solidFill>
                  <a:schemeClr val="tx1"/>
                </a:solidFill>
              </a:rPr>
              <a:t> century that more modern diagnostic methods and treatments were developed, such as the use of many of the pharmacotherapies that are used today</a:t>
            </a:r>
            <a:r>
              <a:rPr lang="en-GB" baseline="30000" dirty="0">
                <a:solidFill>
                  <a:schemeClr val="tx1"/>
                </a:solidFill>
              </a:rPr>
              <a:t>1</a:t>
            </a:r>
            <a:endParaRPr lang="en-GB" dirty="0">
              <a:solidFill>
                <a:schemeClr val="tx1"/>
              </a:solidFill>
            </a:endParaRPr>
          </a:p>
          <a:p>
            <a:r>
              <a:rPr lang="en-GB" dirty="0">
                <a:solidFill>
                  <a:schemeClr val="tx1"/>
                </a:solidFill>
              </a:rPr>
              <a:t>In modern times, there has been a paradigm shift in treatment, away from narrow symptomatic objectives towards a </a:t>
            </a:r>
            <a:r>
              <a:rPr lang="en-GB" b="1" dirty="0">
                <a:solidFill>
                  <a:schemeClr val="tx1"/>
                </a:solidFill>
              </a:rPr>
              <a:t>focus on functional recovery</a:t>
            </a:r>
            <a:r>
              <a:rPr lang="en-GB" baseline="30000" dirty="0">
                <a:solidFill>
                  <a:schemeClr val="tx1"/>
                </a:solidFill>
              </a:rPr>
              <a:t>2</a:t>
            </a:r>
            <a:endParaRPr lang="en-GB" dirty="0">
              <a:solidFill>
                <a:schemeClr val="tx1"/>
              </a:solidFill>
            </a:endParaRPr>
          </a:p>
        </p:txBody>
      </p:sp>
      <p:sp>
        <p:nvSpPr>
          <p:cNvPr id="9" name="Text Placeholder 8">
            <a:extLst>
              <a:ext uri="{FF2B5EF4-FFF2-40B4-BE49-F238E27FC236}">
                <a16:creationId xmlns:a16="http://schemas.microsoft.com/office/drawing/2014/main" id="{B6A2D9BB-2BF4-80F8-1696-A83EB2A09BD9}"/>
              </a:ext>
            </a:extLst>
          </p:cNvPr>
          <p:cNvSpPr>
            <a:spLocks noGrp="1"/>
          </p:cNvSpPr>
          <p:nvPr>
            <p:ph type="body" sz="quarter" idx="18"/>
          </p:nvPr>
        </p:nvSpPr>
        <p:spPr/>
        <p:txBody>
          <a:bodyPr/>
          <a:lstStyle/>
          <a:p>
            <a:r>
              <a:rPr lang="en-US" dirty="0"/>
              <a:t>BD=bipolar disorder</a:t>
            </a:r>
          </a:p>
          <a:p>
            <a:endParaRPr lang="en-US" dirty="0"/>
          </a:p>
          <a:p>
            <a:r>
              <a:rPr lang="en-US" dirty="0"/>
              <a:t>1. López-Muñoz et al. Int J Mol Sci 2018;19(7):2143; 2. Vieta &amp; Torrent. World Psychiatry 2016;15(3):288–289; 3. Rhee et al. Am J Psychiatry 2020;177(8):706–715</a:t>
            </a:r>
          </a:p>
        </p:txBody>
      </p:sp>
      <p:sp>
        <p:nvSpPr>
          <p:cNvPr id="6" name="Slide Number Placeholder 5">
            <a:extLst>
              <a:ext uri="{FF2B5EF4-FFF2-40B4-BE49-F238E27FC236}">
                <a16:creationId xmlns:a16="http://schemas.microsoft.com/office/drawing/2014/main" id="{56A75B1F-7E89-50D0-5FD3-2F888DBF8C99}"/>
              </a:ext>
            </a:extLst>
          </p:cNvPr>
          <p:cNvSpPr>
            <a:spLocks noGrp="1"/>
          </p:cNvSpPr>
          <p:nvPr>
            <p:ph type="sldNum" sz="quarter" idx="4"/>
          </p:nvPr>
        </p:nvSpPr>
        <p:spPr/>
        <p:txBody>
          <a:bodyPr/>
          <a:lstStyle/>
          <a:p>
            <a:fld id="{C5E73D8C-6D1C-4360-8101-83ED279A0FF1}" type="slidenum">
              <a:rPr lang="en-GB" smtClean="0"/>
              <a:pPr/>
              <a:t>2</a:t>
            </a:fld>
            <a:endParaRPr lang="en-GB"/>
          </a:p>
        </p:txBody>
      </p:sp>
      <p:sp>
        <p:nvSpPr>
          <p:cNvPr id="11" name="TextBox 10">
            <a:extLst>
              <a:ext uri="{FF2B5EF4-FFF2-40B4-BE49-F238E27FC236}">
                <a16:creationId xmlns:a16="http://schemas.microsoft.com/office/drawing/2014/main" id="{5EA23466-154A-5EC9-13DC-B586E3D3EC29}"/>
              </a:ext>
            </a:extLst>
          </p:cNvPr>
          <p:cNvSpPr txBox="1"/>
          <p:nvPr/>
        </p:nvSpPr>
        <p:spPr>
          <a:xfrm>
            <a:off x="6870366" y="1449367"/>
            <a:ext cx="4140877" cy="307777"/>
          </a:xfrm>
          <a:prstGeom prst="rect">
            <a:avLst/>
          </a:prstGeom>
          <a:noFill/>
        </p:spPr>
        <p:txBody>
          <a:bodyPr wrap="none" rtlCol="0">
            <a:spAutoFit/>
          </a:bodyPr>
          <a:lstStyle/>
          <a:p>
            <a:pPr algn="ctr"/>
            <a:r>
              <a:rPr lang="en-GB" sz="1400" b="1" dirty="0">
                <a:solidFill>
                  <a:schemeClr val="accent2">
                    <a:lumMod val="50000"/>
                  </a:schemeClr>
                </a:solidFill>
              </a:rPr>
              <a:t>Prescribing trends for BD between 1997–2016</a:t>
            </a:r>
            <a:r>
              <a:rPr lang="en-GB" sz="1400" b="1" baseline="30000" dirty="0">
                <a:solidFill>
                  <a:schemeClr val="accent2">
                    <a:lumMod val="50000"/>
                  </a:schemeClr>
                </a:solidFill>
              </a:rPr>
              <a:t>3</a:t>
            </a:r>
            <a:endParaRPr lang="en-GB" sz="1400" b="1" dirty="0">
              <a:solidFill>
                <a:schemeClr val="accent2">
                  <a:lumMod val="50000"/>
                </a:schemeClr>
              </a:solidFill>
            </a:endParaRPr>
          </a:p>
        </p:txBody>
      </p:sp>
      <p:grpSp>
        <p:nvGrpSpPr>
          <p:cNvPr id="35" name="Group 34">
            <a:extLst>
              <a:ext uri="{FF2B5EF4-FFF2-40B4-BE49-F238E27FC236}">
                <a16:creationId xmlns:a16="http://schemas.microsoft.com/office/drawing/2014/main" id="{636A615A-3689-7CAB-0DF0-D6CDF77B75B7}"/>
              </a:ext>
            </a:extLst>
          </p:cNvPr>
          <p:cNvGrpSpPr/>
          <p:nvPr/>
        </p:nvGrpSpPr>
        <p:grpSpPr>
          <a:xfrm>
            <a:off x="7040041" y="1866900"/>
            <a:ext cx="3811583" cy="2501617"/>
            <a:chOff x="7151692" y="2333625"/>
            <a:chExt cx="3811583" cy="2501617"/>
          </a:xfrm>
        </p:grpSpPr>
        <p:cxnSp>
          <p:nvCxnSpPr>
            <p:cNvPr id="5" name="Straight Arrow Connector 4">
              <a:extLst>
                <a:ext uri="{FF2B5EF4-FFF2-40B4-BE49-F238E27FC236}">
                  <a16:creationId xmlns:a16="http://schemas.microsoft.com/office/drawing/2014/main" id="{3044B79D-1626-00A2-9F69-852B7B01EE41}"/>
                </a:ext>
              </a:extLst>
            </p:cNvPr>
            <p:cNvCxnSpPr>
              <a:cxnSpLocks/>
            </p:cNvCxnSpPr>
            <p:nvPr/>
          </p:nvCxnSpPr>
          <p:spPr>
            <a:xfrm>
              <a:off x="7172325" y="4521200"/>
              <a:ext cx="3790950" cy="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3102046C-4E88-2137-FCBE-1B30925CBD12}"/>
                </a:ext>
              </a:extLst>
            </p:cNvPr>
            <p:cNvSpPr txBox="1"/>
            <p:nvPr/>
          </p:nvSpPr>
          <p:spPr>
            <a:xfrm>
              <a:off x="7172326" y="4558243"/>
              <a:ext cx="3651250" cy="276999"/>
            </a:xfrm>
            <a:prstGeom prst="rect">
              <a:avLst/>
            </a:prstGeom>
            <a:noFill/>
          </p:spPr>
          <p:txBody>
            <a:bodyPr wrap="square" rtlCol="0">
              <a:spAutoFit/>
            </a:bodyPr>
            <a:lstStyle/>
            <a:p>
              <a:pPr algn="ctr"/>
              <a:r>
                <a:rPr lang="en-GB" sz="1200" b="1" dirty="0">
                  <a:solidFill>
                    <a:schemeClr val="tx2"/>
                  </a:solidFill>
                </a:rPr>
                <a:t>Year</a:t>
              </a:r>
            </a:p>
          </p:txBody>
        </p:sp>
        <p:sp>
          <p:nvSpPr>
            <p:cNvPr id="12" name="TextBox 11">
              <a:extLst>
                <a:ext uri="{FF2B5EF4-FFF2-40B4-BE49-F238E27FC236}">
                  <a16:creationId xmlns:a16="http://schemas.microsoft.com/office/drawing/2014/main" id="{45E9E5F3-FBFE-D45F-FA0E-37A087E08F6C}"/>
                </a:ext>
              </a:extLst>
            </p:cNvPr>
            <p:cNvSpPr txBox="1"/>
            <p:nvPr/>
          </p:nvSpPr>
          <p:spPr>
            <a:xfrm rot="20037419">
              <a:off x="7794946" y="3136924"/>
              <a:ext cx="1834851" cy="515206"/>
            </a:xfrm>
            <a:prstGeom prst="rect">
              <a:avLst/>
            </a:prstGeom>
            <a:noFill/>
            <a:ln>
              <a:noFill/>
            </a:ln>
          </p:spPr>
          <p:txBody>
            <a:bodyPr wrap="square" rtlCol="0">
              <a:spAutoFit/>
            </a:bodyPr>
            <a:lstStyle/>
            <a:p>
              <a:pPr algn="ctr">
                <a:lnSpc>
                  <a:spcPct val="120000"/>
                </a:lnSpc>
              </a:pPr>
              <a:r>
                <a:rPr lang="en-GB" sz="1200" b="1" dirty="0">
                  <a:solidFill>
                    <a:schemeClr val="accent2">
                      <a:lumMod val="50000"/>
                    </a:schemeClr>
                  </a:solidFill>
                </a:rPr>
                <a:t>Atypical </a:t>
              </a:r>
              <a:br>
                <a:rPr lang="en-GB" sz="1200" b="1" dirty="0">
                  <a:solidFill>
                    <a:schemeClr val="accent2">
                      <a:lumMod val="50000"/>
                    </a:schemeClr>
                  </a:solidFill>
                </a:rPr>
              </a:br>
              <a:r>
                <a:rPr lang="en-GB" sz="1200" b="1" dirty="0">
                  <a:solidFill>
                    <a:schemeClr val="accent2">
                      <a:lumMod val="50000"/>
                    </a:schemeClr>
                  </a:solidFill>
                </a:rPr>
                <a:t>antipsychotics</a:t>
              </a:r>
            </a:p>
          </p:txBody>
        </p:sp>
        <p:cxnSp>
          <p:nvCxnSpPr>
            <p:cNvPr id="13" name="Straight Arrow Connector 12">
              <a:extLst>
                <a:ext uri="{FF2B5EF4-FFF2-40B4-BE49-F238E27FC236}">
                  <a16:creationId xmlns:a16="http://schemas.microsoft.com/office/drawing/2014/main" id="{46D5160E-1370-B4AA-80B4-10F14E0DE1F9}"/>
                </a:ext>
              </a:extLst>
            </p:cNvPr>
            <p:cNvCxnSpPr>
              <a:cxnSpLocks/>
            </p:cNvCxnSpPr>
            <p:nvPr/>
          </p:nvCxnSpPr>
          <p:spPr>
            <a:xfrm flipV="1">
              <a:off x="7200900" y="2355850"/>
              <a:ext cx="3657600" cy="1770856"/>
            </a:xfrm>
            <a:prstGeom prst="straightConnector1">
              <a:avLst/>
            </a:prstGeom>
            <a:ln w="28575">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0267C7B-B0FB-A943-4D4B-A62F69942213}"/>
                </a:ext>
              </a:extLst>
            </p:cNvPr>
            <p:cNvSpPr txBox="1"/>
            <p:nvPr/>
          </p:nvSpPr>
          <p:spPr>
            <a:xfrm rot="217939">
              <a:off x="7151692" y="3944797"/>
              <a:ext cx="3781629" cy="276999"/>
            </a:xfrm>
            <a:prstGeom prst="rect">
              <a:avLst/>
            </a:prstGeom>
            <a:noFill/>
            <a:ln>
              <a:noFill/>
            </a:ln>
          </p:spPr>
          <p:txBody>
            <a:bodyPr wrap="square" rtlCol="0">
              <a:spAutoFit/>
            </a:bodyPr>
            <a:lstStyle/>
            <a:p>
              <a:pPr algn="ctr"/>
              <a:r>
                <a:rPr lang="en-GB" sz="1200" b="1" dirty="0">
                  <a:solidFill>
                    <a:schemeClr val="accent5">
                      <a:lumMod val="50000"/>
                    </a:schemeClr>
                  </a:solidFill>
                </a:rPr>
                <a:t>Lithium</a:t>
              </a:r>
            </a:p>
          </p:txBody>
        </p:sp>
        <p:cxnSp>
          <p:nvCxnSpPr>
            <p:cNvPr id="18" name="Straight Arrow Connector 17">
              <a:extLst>
                <a:ext uri="{FF2B5EF4-FFF2-40B4-BE49-F238E27FC236}">
                  <a16:creationId xmlns:a16="http://schemas.microsoft.com/office/drawing/2014/main" id="{5C11F7F8-DC61-3DE3-B2CC-1B5BA90A7D23}"/>
                </a:ext>
              </a:extLst>
            </p:cNvPr>
            <p:cNvCxnSpPr>
              <a:cxnSpLocks/>
            </p:cNvCxnSpPr>
            <p:nvPr/>
          </p:nvCxnSpPr>
          <p:spPr>
            <a:xfrm>
              <a:off x="7233304" y="3825949"/>
              <a:ext cx="3643312" cy="233363"/>
            </a:xfrm>
            <a:prstGeom prst="straightConnector1">
              <a:avLst/>
            </a:prstGeom>
            <a:ln w="28575">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B3EB3A66-7F9A-B1B1-2378-E0BC83CE69C4}"/>
                </a:ext>
              </a:extLst>
            </p:cNvPr>
            <p:cNvSpPr txBox="1"/>
            <p:nvPr/>
          </p:nvSpPr>
          <p:spPr>
            <a:xfrm rot="854872">
              <a:off x="7202573" y="2837236"/>
              <a:ext cx="3623693" cy="276999"/>
            </a:xfrm>
            <a:prstGeom prst="rect">
              <a:avLst/>
            </a:prstGeom>
            <a:noFill/>
            <a:ln>
              <a:noFill/>
            </a:ln>
          </p:spPr>
          <p:txBody>
            <a:bodyPr wrap="square" rtlCol="0">
              <a:spAutoFit/>
            </a:bodyPr>
            <a:lstStyle/>
            <a:p>
              <a:pPr algn="r"/>
              <a:r>
                <a:rPr lang="en-GB" sz="1200" b="1" dirty="0">
                  <a:solidFill>
                    <a:schemeClr val="accent3">
                      <a:lumMod val="50000"/>
                    </a:schemeClr>
                  </a:solidFill>
                </a:rPr>
                <a:t>Mood stabilizers</a:t>
              </a:r>
            </a:p>
          </p:txBody>
        </p:sp>
        <p:cxnSp>
          <p:nvCxnSpPr>
            <p:cNvPr id="25" name="Straight Arrow Connector 24">
              <a:extLst>
                <a:ext uri="{FF2B5EF4-FFF2-40B4-BE49-F238E27FC236}">
                  <a16:creationId xmlns:a16="http://schemas.microsoft.com/office/drawing/2014/main" id="{B8574312-3A61-65AE-F968-F0E14DE7995C}"/>
                </a:ext>
              </a:extLst>
            </p:cNvPr>
            <p:cNvCxnSpPr>
              <a:cxnSpLocks/>
            </p:cNvCxnSpPr>
            <p:nvPr/>
          </p:nvCxnSpPr>
          <p:spPr>
            <a:xfrm>
              <a:off x="7245876" y="2333625"/>
              <a:ext cx="3577699" cy="911225"/>
            </a:xfrm>
            <a:prstGeom prst="straightConnector1">
              <a:avLst/>
            </a:prstGeom>
            <a:ln w="28575">
              <a:solidFill>
                <a:schemeClr val="accent3">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28" name="Rectangle 27">
            <a:extLst>
              <a:ext uri="{FF2B5EF4-FFF2-40B4-BE49-F238E27FC236}">
                <a16:creationId xmlns:a16="http://schemas.microsoft.com/office/drawing/2014/main" id="{109C61F8-C8F4-40BA-F6C6-2109959DE964}"/>
              </a:ext>
            </a:extLst>
          </p:cNvPr>
          <p:cNvSpPr/>
          <p:nvPr/>
        </p:nvSpPr>
        <p:spPr>
          <a:xfrm>
            <a:off x="6761359" y="4841681"/>
            <a:ext cx="4358886" cy="7239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bg1"/>
                </a:solidFill>
              </a:rPr>
              <a:t>Between 1997–2016, prescribing trends for atypical antipsychotics for BD increased from a low baseline, whilst use of mood stabilizers decreased</a:t>
            </a:r>
            <a:r>
              <a:rPr lang="en-GB" sz="1400" baseline="30000" dirty="0">
                <a:solidFill>
                  <a:schemeClr val="bg1"/>
                </a:solidFill>
              </a:rPr>
              <a:t>3</a:t>
            </a:r>
            <a:endParaRPr lang="en-GB" sz="1400" dirty="0">
              <a:solidFill>
                <a:schemeClr val="bg1"/>
              </a:solidFill>
            </a:endParaRPr>
          </a:p>
        </p:txBody>
      </p:sp>
    </p:spTree>
    <p:extLst>
      <p:ext uri="{BB962C8B-B14F-4D97-AF65-F5344CB8AC3E}">
        <p14:creationId xmlns:p14="http://schemas.microsoft.com/office/powerpoint/2010/main" val="933138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468BDF17-49B3-6E6F-9209-59FADC64E0B3}"/>
              </a:ext>
            </a:extLst>
          </p:cNvPr>
          <p:cNvSpPr/>
          <p:nvPr/>
        </p:nvSpPr>
        <p:spPr>
          <a:xfrm rot="575158">
            <a:off x="3591456" y="3169451"/>
            <a:ext cx="522890" cy="438883"/>
          </a:xfrm>
          <a:custGeom>
            <a:avLst/>
            <a:gdLst>
              <a:gd name="connsiteX0" fmla="*/ 0 w 644610"/>
              <a:gd name="connsiteY0" fmla="*/ 388912 h 397629"/>
              <a:gd name="connsiteX1" fmla="*/ 210206 w 644610"/>
              <a:gd name="connsiteY1" fmla="*/ 29 h 397629"/>
              <a:gd name="connsiteX2" fmla="*/ 620110 w 644610"/>
              <a:gd name="connsiteY2" fmla="*/ 367891 h 397629"/>
              <a:gd name="connsiteX3" fmla="*/ 599089 w 644610"/>
              <a:gd name="connsiteY3" fmla="*/ 367891 h 397629"/>
              <a:gd name="connsiteX4" fmla="*/ 609600 w 644610"/>
              <a:gd name="connsiteY4" fmla="*/ 304829 h 397629"/>
              <a:gd name="connsiteX0" fmla="*/ 0 w 609600"/>
              <a:gd name="connsiteY0" fmla="*/ 388912 h 388912"/>
              <a:gd name="connsiteX1" fmla="*/ 210206 w 609600"/>
              <a:gd name="connsiteY1" fmla="*/ 29 h 388912"/>
              <a:gd name="connsiteX2" fmla="*/ 599089 w 609600"/>
              <a:gd name="connsiteY2" fmla="*/ 367891 h 388912"/>
              <a:gd name="connsiteX3" fmla="*/ 609600 w 609600"/>
              <a:gd name="connsiteY3" fmla="*/ 304829 h 388912"/>
              <a:gd name="connsiteX0" fmla="*/ 0 w 599089"/>
              <a:gd name="connsiteY0" fmla="*/ 388912 h 388912"/>
              <a:gd name="connsiteX1" fmla="*/ 210206 w 599089"/>
              <a:gd name="connsiteY1" fmla="*/ 29 h 388912"/>
              <a:gd name="connsiteX2" fmla="*/ 599089 w 599089"/>
              <a:gd name="connsiteY2" fmla="*/ 367891 h 388912"/>
              <a:gd name="connsiteX0" fmla="*/ 0 w 517249"/>
              <a:gd name="connsiteY0" fmla="*/ 389313 h 389313"/>
              <a:gd name="connsiteX1" fmla="*/ 210206 w 517249"/>
              <a:gd name="connsiteY1" fmla="*/ 430 h 389313"/>
              <a:gd name="connsiteX2" fmla="*/ 517249 w 517249"/>
              <a:gd name="connsiteY2" fmla="*/ 312831 h 389313"/>
              <a:gd name="connsiteX0" fmla="*/ 0 w 517249"/>
              <a:gd name="connsiteY0" fmla="*/ 389332 h 389332"/>
              <a:gd name="connsiteX1" fmla="*/ 210206 w 517249"/>
              <a:gd name="connsiteY1" fmla="*/ 449 h 389332"/>
              <a:gd name="connsiteX2" fmla="*/ 517249 w 517249"/>
              <a:gd name="connsiteY2" fmla="*/ 312850 h 389332"/>
              <a:gd name="connsiteX0" fmla="*/ 0 w 517249"/>
              <a:gd name="connsiteY0" fmla="*/ 399979 h 399979"/>
              <a:gd name="connsiteX1" fmla="*/ 193916 w 517249"/>
              <a:gd name="connsiteY1" fmla="*/ 432 h 399979"/>
              <a:gd name="connsiteX2" fmla="*/ 517249 w 517249"/>
              <a:gd name="connsiteY2" fmla="*/ 323497 h 399979"/>
              <a:gd name="connsiteX0" fmla="*/ 0 w 517249"/>
              <a:gd name="connsiteY0" fmla="*/ 400393 h 400393"/>
              <a:gd name="connsiteX1" fmla="*/ 193916 w 517249"/>
              <a:gd name="connsiteY1" fmla="*/ 846 h 400393"/>
              <a:gd name="connsiteX2" fmla="*/ 517249 w 517249"/>
              <a:gd name="connsiteY2" fmla="*/ 323911 h 400393"/>
              <a:gd name="connsiteX0" fmla="*/ 0 w 517249"/>
              <a:gd name="connsiteY0" fmla="*/ 399745 h 399745"/>
              <a:gd name="connsiteX1" fmla="*/ 193916 w 517249"/>
              <a:gd name="connsiteY1" fmla="*/ 198 h 399745"/>
              <a:gd name="connsiteX2" fmla="*/ 517249 w 517249"/>
              <a:gd name="connsiteY2" fmla="*/ 323263 h 399745"/>
            </a:gdLst>
            <a:ahLst/>
            <a:cxnLst>
              <a:cxn ang="0">
                <a:pos x="connsiteX0" y="connsiteY0"/>
              </a:cxn>
              <a:cxn ang="0">
                <a:pos x="connsiteX1" y="connsiteY1"/>
              </a:cxn>
              <a:cxn ang="0">
                <a:pos x="connsiteX2" y="connsiteY2"/>
              </a:cxn>
            </a:cxnLst>
            <a:rect l="l" t="t" r="r" b="b"/>
            <a:pathLst>
              <a:path w="517249" h="399745">
                <a:moveTo>
                  <a:pt x="0" y="399745"/>
                </a:moveTo>
                <a:cubicBezTo>
                  <a:pt x="53427" y="207055"/>
                  <a:pt x="92596" y="8696"/>
                  <a:pt x="193916" y="198"/>
                </a:cubicBezTo>
                <a:cubicBezTo>
                  <a:pt x="295236" y="-8300"/>
                  <a:pt x="460336" y="259963"/>
                  <a:pt x="517249" y="323263"/>
                </a:cubicBezTo>
              </a:path>
            </a:pathLst>
          </a:custGeom>
          <a:solidFill>
            <a:srgbClr val="8D7A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45EF2584-FB75-0AD9-2C38-44B6E142382E}"/>
              </a:ext>
            </a:extLst>
          </p:cNvPr>
          <p:cNvSpPr/>
          <p:nvPr/>
        </p:nvSpPr>
        <p:spPr>
          <a:xfrm rot="21024842" flipV="1">
            <a:off x="4333447" y="3527783"/>
            <a:ext cx="480324" cy="438883"/>
          </a:xfrm>
          <a:custGeom>
            <a:avLst/>
            <a:gdLst>
              <a:gd name="connsiteX0" fmla="*/ 0 w 644610"/>
              <a:gd name="connsiteY0" fmla="*/ 388912 h 397629"/>
              <a:gd name="connsiteX1" fmla="*/ 210206 w 644610"/>
              <a:gd name="connsiteY1" fmla="*/ 29 h 397629"/>
              <a:gd name="connsiteX2" fmla="*/ 620110 w 644610"/>
              <a:gd name="connsiteY2" fmla="*/ 367891 h 397629"/>
              <a:gd name="connsiteX3" fmla="*/ 599089 w 644610"/>
              <a:gd name="connsiteY3" fmla="*/ 367891 h 397629"/>
              <a:gd name="connsiteX4" fmla="*/ 609600 w 644610"/>
              <a:gd name="connsiteY4" fmla="*/ 304829 h 397629"/>
              <a:gd name="connsiteX0" fmla="*/ 0 w 609600"/>
              <a:gd name="connsiteY0" fmla="*/ 388912 h 388912"/>
              <a:gd name="connsiteX1" fmla="*/ 210206 w 609600"/>
              <a:gd name="connsiteY1" fmla="*/ 29 h 388912"/>
              <a:gd name="connsiteX2" fmla="*/ 599089 w 609600"/>
              <a:gd name="connsiteY2" fmla="*/ 367891 h 388912"/>
              <a:gd name="connsiteX3" fmla="*/ 609600 w 609600"/>
              <a:gd name="connsiteY3" fmla="*/ 304829 h 388912"/>
              <a:gd name="connsiteX0" fmla="*/ 0 w 599089"/>
              <a:gd name="connsiteY0" fmla="*/ 388912 h 388912"/>
              <a:gd name="connsiteX1" fmla="*/ 210206 w 599089"/>
              <a:gd name="connsiteY1" fmla="*/ 29 h 388912"/>
              <a:gd name="connsiteX2" fmla="*/ 599089 w 599089"/>
              <a:gd name="connsiteY2" fmla="*/ 367891 h 388912"/>
              <a:gd name="connsiteX0" fmla="*/ 0 w 517249"/>
              <a:gd name="connsiteY0" fmla="*/ 389313 h 389313"/>
              <a:gd name="connsiteX1" fmla="*/ 210206 w 517249"/>
              <a:gd name="connsiteY1" fmla="*/ 430 h 389313"/>
              <a:gd name="connsiteX2" fmla="*/ 517249 w 517249"/>
              <a:gd name="connsiteY2" fmla="*/ 312831 h 389313"/>
              <a:gd name="connsiteX0" fmla="*/ 0 w 517249"/>
              <a:gd name="connsiteY0" fmla="*/ 389332 h 389332"/>
              <a:gd name="connsiteX1" fmla="*/ 210206 w 517249"/>
              <a:gd name="connsiteY1" fmla="*/ 449 h 389332"/>
              <a:gd name="connsiteX2" fmla="*/ 517249 w 517249"/>
              <a:gd name="connsiteY2" fmla="*/ 312850 h 389332"/>
              <a:gd name="connsiteX0" fmla="*/ 0 w 517249"/>
              <a:gd name="connsiteY0" fmla="*/ 399979 h 399979"/>
              <a:gd name="connsiteX1" fmla="*/ 193916 w 517249"/>
              <a:gd name="connsiteY1" fmla="*/ 432 h 399979"/>
              <a:gd name="connsiteX2" fmla="*/ 517249 w 517249"/>
              <a:gd name="connsiteY2" fmla="*/ 323497 h 399979"/>
              <a:gd name="connsiteX0" fmla="*/ 0 w 517249"/>
              <a:gd name="connsiteY0" fmla="*/ 400393 h 400393"/>
              <a:gd name="connsiteX1" fmla="*/ 193916 w 517249"/>
              <a:gd name="connsiteY1" fmla="*/ 846 h 400393"/>
              <a:gd name="connsiteX2" fmla="*/ 517249 w 517249"/>
              <a:gd name="connsiteY2" fmla="*/ 323911 h 400393"/>
              <a:gd name="connsiteX0" fmla="*/ 0 w 517249"/>
              <a:gd name="connsiteY0" fmla="*/ 399745 h 399745"/>
              <a:gd name="connsiteX1" fmla="*/ 193916 w 517249"/>
              <a:gd name="connsiteY1" fmla="*/ 198 h 399745"/>
              <a:gd name="connsiteX2" fmla="*/ 517249 w 517249"/>
              <a:gd name="connsiteY2" fmla="*/ 323263 h 399745"/>
            </a:gdLst>
            <a:ahLst/>
            <a:cxnLst>
              <a:cxn ang="0">
                <a:pos x="connsiteX0" y="connsiteY0"/>
              </a:cxn>
              <a:cxn ang="0">
                <a:pos x="connsiteX1" y="connsiteY1"/>
              </a:cxn>
              <a:cxn ang="0">
                <a:pos x="connsiteX2" y="connsiteY2"/>
              </a:cxn>
            </a:cxnLst>
            <a:rect l="l" t="t" r="r" b="b"/>
            <a:pathLst>
              <a:path w="517249" h="399745">
                <a:moveTo>
                  <a:pt x="0" y="399745"/>
                </a:moveTo>
                <a:cubicBezTo>
                  <a:pt x="53427" y="207055"/>
                  <a:pt x="92596" y="8696"/>
                  <a:pt x="193916" y="198"/>
                </a:cubicBezTo>
                <a:cubicBezTo>
                  <a:pt x="295236" y="-8300"/>
                  <a:pt x="460336" y="259963"/>
                  <a:pt x="517249" y="323263"/>
                </a:cubicBezTo>
              </a:path>
            </a:pathLst>
          </a:custGeom>
          <a:solidFill>
            <a:srgbClr val="8D7A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7" name="Group 56">
            <a:extLst>
              <a:ext uri="{FF2B5EF4-FFF2-40B4-BE49-F238E27FC236}">
                <a16:creationId xmlns:a16="http://schemas.microsoft.com/office/drawing/2014/main" id="{C6935B27-901D-FFBA-C806-4B6483FEDB2E}"/>
              </a:ext>
            </a:extLst>
          </p:cNvPr>
          <p:cNvGrpSpPr/>
          <p:nvPr/>
        </p:nvGrpSpPr>
        <p:grpSpPr>
          <a:xfrm>
            <a:off x="2133920" y="2694677"/>
            <a:ext cx="9118279" cy="1899589"/>
            <a:chOff x="2133921" y="2599427"/>
            <a:chExt cx="3600000" cy="1899589"/>
          </a:xfrm>
        </p:grpSpPr>
        <p:cxnSp>
          <p:nvCxnSpPr>
            <p:cNvPr id="32" name="Straight Connector 31">
              <a:extLst>
                <a:ext uri="{FF2B5EF4-FFF2-40B4-BE49-F238E27FC236}">
                  <a16:creationId xmlns:a16="http://schemas.microsoft.com/office/drawing/2014/main" id="{CF13C832-C196-89C7-8B99-85E975CD07F8}"/>
                </a:ext>
              </a:extLst>
            </p:cNvPr>
            <p:cNvCxnSpPr>
              <a:cxnSpLocks/>
            </p:cNvCxnSpPr>
            <p:nvPr/>
          </p:nvCxnSpPr>
          <p:spPr>
            <a:xfrm>
              <a:off x="2133921" y="3936100"/>
              <a:ext cx="3600000"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7345C5C-856A-7EE4-19BE-00B87027135C}"/>
                </a:ext>
              </a:extLst>
            </p:cNvPr>
            <p:cNvCxnSpPr>
              <a:cxnSpLocks/>
            </p:cNvCxnSpPr>
            <p:nvPr/>
          </p:nvCxnSpPr>
          <p:spPr>
            <a:xfrm>
              <a:off x="2133921" y="3033728"/>
              <a:ext cx="3600000"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9BA0657-2F6E-2C7C-6EC5-BAA0C20C51B7}"/>
                </a:ext>
              </a:extLst>
            </p:cNvPr>
            <p:cNvCxnSpPr>
              <a:cxnSpLocks/>
            </p:cNvCxnSpPr>
            <p:nvPr/>
          </p:nvCxnSpPr>
          <p:spPr>
            <a:xfrm>
              <a:off x="2133921" y="2599427"/>
              <a:ext cx="3600000"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54C5196-30B7-826D-E084-BD97B806C191}"/>
                </a:ext>
              </a:extLst>
            </p:cNvPr>
            <p:cNvCxnSpPr>
              <a:cxnSpLocks/>
            </p:cNvCxnSpPr>
            <p:nvPr/>
          </p:nvCxnSpPr>
          <p:spPr>
            <a:xfrm>
              <a:off x="2133921" y="4397438"/>
              <a:ext cx="3600000"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64D479C7-AFDC-004E-027D-202395C32762}"/>
                </a:ext>
              </a:extLst>
            </p:cNvPr>
            <p:cNvCxnSpPr>
              <a:cxnSpLocks/>
            </p:cNvCxnSpPr>
            <p:nvPr/>
          </p:nvCxnSpPr>
          <p:spPr>
            <a:xfrm>
              <a:off x="2133921" y="3475335"/>
              <a:ext cx="3600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2B499418-4C8C-2741-8012-A9E4D82BFED8}"/>
                </a:ext>
              </a:extLst>
            </p:cNvPr>
            <p:cNvCxnSpPr>
              <a:cxnSpLocks/>
            </p:cNvCxnSpPr>
            <p:nvPr/>
          </p:nvCxnSpPr>
          <p:spPr>
            <a:xfrm>
              <a:off x="2133921" y="4499016"/>
              <a:ext cx="3600000" cy="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Treatment of bipolar disorder</a:t>
            </a:r>
          </a:p>
        </p:txBody>
      </p:sp>
      <p:sp>
        <p:nvSpPr>
          <p:cNvPr id="11" name="Text Placeholder 10">
            <a:extLst>
              <a:ext uri="{FF2B5EF4-FFF2-40B4-BE49-F238E27FC236}">
                <a16:creationId xmlns:a16="http://schemas.microsoft.com/office/drawing/2014/main" id="{28A0C51F-6FC6-9FDF-5708-E6235454194D}"/>
              </a:ext>
            </a:extLst>
          </p:cNvPr>
          <p:cNvSpPr>
            <a:spLocks noGrp="1"/>
          </p:cNvSpPr>
          <p:nvPr>
            <p:ph type="body" sz="quarter" idx="18"/>
          </p:nvPr>
        </p:nvSpPr>
        <p:spPr/>
        <p:txBody>
          <a:bodyPr/>
          <a:lstStyle/>
          <a:p>
            <a:r>
              <a:rPr lang="en-US" dirty="0"/>
              <a:t>BD=bipolar disorder</a:t>
            </a:r>
          </a:p>
          <a:p>
            <a:endParaRPr lang="en-US" dirty="0"/>
          </a:p>
          <a:p>
            <a:r>
              <a:rPr lang="en-US" dirty="0"/>
              <a:t>Adapted from:</a:t>
            </a:r>
            <a:r>
              <a:rPr lang="en-GB" dirty="0"/>
              <a:t> </a:t>
            </a:r>
            <a:r>
              <a:rPr lang="en-US" dirty="0" err="1"/>
              <a:t>Greil</a:t>
            </a:r>
            <a:r>
              <a:rPr lang="en-US" dirty="0"/>
              <a:t> &amp; </a:t>
            </a:r>
            <a:r>
              <a:rPr lang="en-GB" dirty="0"/>
              <a:t>Kleindienst. </a:t>
            </a:r>
            <a:r>
              <a:rPr lang="en-US" dirty="0"/>
              <a:t>Acta </a:t>
            </a:r>
            <a:r>
              <a:rPr lang="en-US" dirty="0" err="1"/>
              <a:t>Psychiatr</a:t>
            </a:r>
            <a:r>
              <a:rPr lang="en-US" dirty="0"/>
              <a:t> </a:t>
            </a:r>
            <a:r>
              <a:rPr lang="en-US" dirty="0" err="1"/>
              <a:t>Scand</a:t>
            </a:r>
            <a:r>
              <a:rPr lang="en-US" dirty="0"/>
              <a:t> Suppl 2003;(418):41–46; </a:t>
            </a:r>
            <a:r>
              <a:rPr lang="en-US" dirty="0" err="1"/>
              <a:t>Grunze</a:t>
            </a:r>
            <a:r>
              <a:rPr lang="en-US" dirty="0"/>
              <a:t> et al. World J Biol Psychiatry 2013;14(3):154–219; </a:t>
            </a:r>
            <a:br>
              <a:rPr lang="en-US" dirty="0"/>
            </a:br>
            <a:r>
              <a:rPr lang="en-GB" dirty="0"/>
              <a:t>Vieta et al. Nat Rev Dis Primers 2018;4:18008; Yatham et al. Bipolar </a:t>
            </a:r>
            <a:r>
              <a:rPr lang="en-GB" dirty="0" err="1"/>
              <a:t>Disord</a:t>
            </a:r>
            <a:r>
              <a:rPr lang="en-GB" dirty="0"/>
              <a:t> 2018;20(2):97–170</a:t>
            </a:r>
          </a:p>
        </p:txBody>
      </p:sp>
      <p:sp>
        <p:nvSpPr>
          <p:cNvPr id="6" name="Slide Number Placeholder 5">
            <a:extLst>
              <a:ext uri="{FF2B5EF4-FFF2-40B4-BE49-F238E27FC236}">
                <a16:creationId xmlns:a16="http://schemas.microsoft.com/office/drawing/2014/main" id="{56A75B1F-7E89-50D0-5FD3-2F888DBF8C99}"/>
              </a:ext>
            </a:extLst>
          </p:cNvPr>
          <p:cNvSpPr>
            <a:spLocks noGrp="1"/>
          </p:cNvSpPr>
          <p:nvPr>
            <p:ph type="sldNum" sz="quarter" idx="4"/>
          </p:nvPr>
        </p:nvSpPr>
        <p:spPr/>
        <p:txBody>
          <a:bodyPr/>
          <a:lstStyle/>
          <a:p>
            <a:fld id="{C5E73D8C-6D1C-4360-8101-83ED279A0FF1}" type="slidenum">
              <a:rPr lang="en-GB" smtClean="0"/>
              <a:pPr/>
              <a:t>3</a:t>
            </a:fld>
            <a:endParaRPr lang="en-GB"/>
          </a:p>
        </p:txBody>
      </p:sp>
      <p:sp>
        <p:nvSpPr>
          <p:cNvPr id="44" name="TextBox 43">
            <a:extLst>
              <a:ext uri="{FF2B5EF4-FFF2-40B4-BE49-F238E27FC236}">
                <a16:creationId xmlns:a16="http://schemas.microsoft.com/office/drawing/2014/main" id="{606E62AE-ADA7-FABC-73B3-342346D263B6}"/>
              </a:ext>
            </a:extLst>
          </p:cNvPr>
          <p:cNvSpPr txBox="1"/>
          <p:nvPr/>
        </p:nvSpPr>
        <p:spPr>
          <a:xfrm>
            <a:off x="1464291" y="2570990"/>
            <a:ext cx="693452" cy="276999"/>
          </a:xfrm>
          <a:prstGeom prst="rect">
            <a:avLst/>
          </a:prstGeom>
          <a:noFill/>
        </p:spPr>
        <p:txBody>
          <a:bodyPr wrap="square" rtlCol="0">
            <a:spAutoFit/>
          </a:bodyPr>
          <a:lstStyle/>
          <a:p>
            <a:pPr algn="r"/>
            <a:r>
              <a:rPr lang="en-GB" sz="1200" b="1" dirty="0">
                <a:solidFill>
                  <a:schemeClr val="tx2"/>
                </a:solidFill>
              </a:rPr>
              <a:t>Mania</a:t>
            </a:r>
          </a:p>
        </p:txBody>
      </p:sp>
      <p:sp>
        <p:nvSpPr>
          <p:cNvPr id="45" name="TextBox 44">
            <a:extLst>
              <a:ext uri="{FF2B5EF4-FFF2-40B4-BE49-F238E27FC236}">
                <a16:creationId xmlns:a16="http://schemas.microsoft.com/office/drawing/2014/main" id="{E86E4FE0-1A79-5493-42CD-20E483DF0A6F}"/>
              </a:ext>
            </a:extLst>
          </p:cNvPr>
          <p:cNvSpPr txBox="1"/>
          <p:nvPr/>
        </p:nvSpPr>
        <p:spPr>
          <a:xfrm>
            <a:off x="573286" y="4365493"/>
            <a:ext cx="1605486" cy="276999"/>
          </a:xfrm>
          <a:prstGeom prst="rect">
            <a:avLst/>
          </a:prstGeom>
          <a:noFill/>
        </p:spPr>
        <p:txBody>
          <a:bodyPr wrap="square" rtlCol="0" anchor="ctr">
            <a:spAutoFit/>
          </a:bodyPr>
          <a:lstStyle/>
          <a:p>
            <a:pPr algn="r"/>
            <a:r>
              <a:rPr lang="en-GB" sz="1200" b="1" dirty="0">
                <a:solidFill>
                  <a:schemeClr val="tx2"/>
                </a:solidFill>
              </a:rPr>
              <a:t>Major depression</a:t>
            </a:r>
          </a:p>
        </p:txBody>
      </p:sp>
      <p:sp>
        <p:nvSpPr>
          <p:cNvPr id="46" name="TextBox 45">
            <a:extLst>
              <a:ext uri="{FF2B5EF4-FFF2-40B4-BE49-F238E27FC236}">
                <a16:creationId xmlns:a16="http://schemas.microsoft.com/office/drawing/2014/main" id="{765CBA10-0BAD-F44C-9DB1-1100044D3888}"/>
              </a:ext>
            </a:extLst>
          </p:cNvPr>
          <p:cNvSpPr txBox="1"/>
          <p:nvPr/>
        </p:nvSpPr>
        <p:spPr>
          <a:xfrm>
            <a:off x="1213230" y="3443381"/>
            <a:ext cx="965542" cy="276999"/>
          </a:xfrm>
          <a:prstGeom prst="rect">
            <a:avLst/>
          </a:prstGeom>
          <a:noFill/>
        </p:spPr>
        <p:txBody>
          <a:bodyPr wrap="square" rtlCol="0">
            <a:spAutoFit/>
          </a:bodyPr>
          <a:lstStyle/>
          <a:p>
            <a:pPr algn="r"/>
            <a:r>
              <a:rPr lang="en-GB" sz="1200" b="1" dirty="0">
                <a:solidFill>
                  <a:schemeClr val="tx2"/>
                </a:solidFill>
              </a:rPr>
              <a:t>Euthymia</a:t>
            </a:r>
          </a:p>
        </p:txBody>
      </p:sp>
      <p:sp>
        <p:nvSpPr>
          <p:cNvPr id="47" name="TextBox 46">
            <a:extLst>
              <a:ext uri="{FF2B5EF4-FFF2-40B4-BE49-F238E27FC236}">
                <a16:creationId xmlns:a16="http://schemas.microsoft.com/office/drawing/2014/main" id="{E77FF829-20FC-A5FC-8EC5-8A706702C383}"/>
              </a:ext>
            </a:extLst>
          </p:cNvPr>
          <p:cNvSpPr txBox="1"/>
          <p:nvPr/>
        </p:nvSpPr>
        <p:spPr>
          <a:xfrm>
            <a:off x="1010630" y="3003649"/>
            <a:ext cx="1168142" cy="276999"/>
          </a:xfrm>
          <a:prstGeom prst="rect">
            <a:avLst/>
          </a:prstGeom>
          <a:noFill/>
        </p:spPr>
        <p:txBody>
          <a:bodyPr wrap="square" rtlCol="0">
            <a:spAutoFit/>
          </a:bodyPr>
          <a:lstStyle/>
          <a:p>
            <a:pPr algn="r"/>
            <a:r>
              <a:rPr lang="en-GB" sz="1200" b="1" dirty="0">
                <a:solidFill>
                  <a:schemeClr val="tx2"/>
                </a:solidFill>
              </a:rPr>
              <a:t>Hypomania</a:t>
            </a:r>
          </a:p>
        </p:txBody>
      </p:sp>
      <p:sp>
        <p:nvSpPr>
          <p:cNvPr id="48" name="TextBox 47">
            <a:extLst>
              <a:ext uri="{FF2B5EF4-FFF2-40B4-BE49-F238E27FC236}">
                <a16:creationId xmlns:a16="http://schemas.microsoft.com/office/drawing/2014/main" id="{22F41D6E-25A0-9429-8D76-EC7E32CA2A53}"/>
              </a:ext>
            </a:extLst>
          </p:cNvPr>
          <p:cNvSpPr txBox="1"/>
          <p:nvPr/>
        </p:nvSpPr>
        <p:spPr>
          <a:xfrm>
            <a:off x="840924" y="3835802"/>
            <a:ext cx="1337848" cy="461665"/>
          </a:xfrm>
          <a:prstGeom prst="rect">
            <a:avLst/>
          </a:prstGeom>
          <a:noFill/>
        </p:spPr>
        <p:txBody>
          <a:bodyPr wrap="square" rtlCol="0">
            <a:spAutoFit/>
          </a:bodyPr>
          <a:lstStyle/>
          <a:p>
            <a:pPr algn="r"/>
            <a:r>
              <a:rPr lang="en-GB" sz="1200" b="1" dirty="0">
                <a:solidFill>
                  <a:schemeClr val="tx2"/>
                </a:solidFill>
              </a:rPr>
              <a:t>Subthreshold </a:t>
            </a:r>
            <a:br>
              <a:rPr lang="en-GB" sz="1200" b="1" dirty="0">
                <a:solidFill>
                  <a:schemeClr val="tx2"/>
                </a:solidFill>
              </a:rPr>
            </a:br>
            <a:r>
              <a:rPr lang="en-GB" sz="1200" b="1" dirty="0">
                <a:solidFill>
                  <a:schemeClr val="tx2"/>
                </a:solidFill>
              </a:rPr>
              <a:t>depression</a:t>
            </a:r>
          </a:p>
        </p:txBody>
      </p:sp>
      <p:cxnSp>
        <p:nvCxnSpPr>
          <p:cNvPr id="49" name="Straight Connector 48">
            <a:extLst>
              <a:ext uri="{FF2B5EF4-FFF2-40B4-BE49-F238E27FC236}">
                <a16:creationId xmlns:a16="http://schemas.microsoft.com/office/drawing/2014/main" id="{646C8D61-C9AE-0EEA-B400-DDE14955CA6F}"/>
              </a:ext>
            </a:extLst>
          </p:cNvPr>
          <p:cNvCxnSpPr>
            <a:cxnSpLocks/>
          </p:cNvCxnSpPr>
          <p:nvPr/>
        </p:nvCxnSpPr>
        <p:spPr>
          <a:xfrm>
            <a:off x="2136712" y="2609169"/>
            <a:ext cx="0" cy="193917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F5796283-0538-2F7B-6777-D015ECCDC7B3}"/>
              </a:ext>
            </a:extLst>
          </p:cNvPr>
          <p:cNvSpPr txBox="1"/>
          <p:nvPr/>
        </p:nvSpPr>
        <p:spPr>
          <a:xfrm>
            <a:off x="2133919" y="4656668"/>
            <a:ext cx="9118279" cy="276999"/>
          </a:xfrm>
          <a:prstGeom prst="rect">
            <a:avLst/>
          </a:prstGeom>
          <a:noFill/>
        </p:spPr>
        <p:txBody>
          <a:bodyPr wrap="square" rtlCol="0">
            <a:spAutoFit/>
          </a:bodyPr>
          <a:lstStyle/>
          <a:p>
            <a:pPr algn="ctr"/>
            <a:r>
              <a:rPr lang="en-GB" sz="1200" b="1" dirty="0">
                <a:solidFill>
                  <a:schemeClr val="tx2"/>
                </a:solidFill>
              </a:rPr>
              <a:t>Time</a:t>
            </a:r>
          </a:p>
        </p:txBody>
      </p:sp>
      <p:sp>
        <p:nvSpPr>
          <p:cNvPr id="61" name="Freeform: Shape 60">
            <a:extLst>
              <a:ext uri="{FF2B5EF4-FFF2-40B4-BE49-F238E27FC236}">
                <a16:creationId xmlns:a16="http://schemas.microsoft.com/office/drawing/2014/main" id="{27992D46-CF8D-5F8E-5762-960EB45AB299}"/>
              </a:ext>
            </a:extLst>
          </p:cNvPr>
          <p:cNvSpPr/>
          <p:nvPr/>
        </p:nvSpPr>
        <p:spPr>
          <a:xfrm>
            <a:off x="8479632" y="3593306"/>
            <a:ext cx="554832" cy="926305"/>
          </a:xfrm>
          <a:custGeom>
            <a:avLst/>
            <a:gdLst>
              <a:gd name="connsiteX0" fmla="*/ 0 w 3598984"/>
              <a:gd name="connsiteY0" fmla="*/ 1928771 h 3781062"/>
              <a:gd name="connsiteX1" fmla="*/ 134815 w 3598984"/>
              <a:gd name="connsiteY1" fmla="*/ 1893602 h 3781062"/>
              <a:gd name="connsiteX2" fmla="*/ 216877 w 3598984"/>
              <a:gd name="connsiteY2" fmla="*/ 2022556 h 3781062"/>
              <a:gd name="connsiteX3" fmla="*/ 328246 w 3598984"/>
              <a:gd name="connsiteY3" fmla="*/ 1870156 h 3781062"/>
              <a:gd name="connsiteX4" fmla="*/ 398584 w 3598984"/>
              <a:gd name="connsiteY4" fmla="*/ 1963940 h 3781062"/>
              <a:gd name="connsiteX5" fmla="*/ 439615 w 3598984"/>
              <a:gd name="connsiteY5" fmla="*/ 1899463 h 3781062"/>
              <a:gd name="connsiteX6" fmla="*/ 504092 w 3598984"/>
              <a:gd name="connsiteY6" fmla="*/ 1975663 h 3781062"/>
              <a:gd name="connsiteX7" fmla="*/ 574430 w 3598984"/>
              <a:gd name="connsiteY7" fmla="*/ 1893602 h 3781062"/>
              <a:gd name="connsiteX8" fmla="*/ 662353 w 3598984"/>
              <a:gd name="connsiteY8" fmla="*/ 1969802 h 3781062"/>
              <a:gd name="connsiteX9" fmla="*/ 732692 w 3598984"/>
              <a:gd name="connsiteY9" fmla="*/ 1887740 h 3781062"/>
              <a:gd name="connsiteX10" fmla="*/ 791307 w 3598984"/>
              <a:gd name="connsiteY10" fmla="*/ 1981525 h 3781062"/>
              <a:gd name="connsiteX11" fmla="*/ 949569 w 3598984"/>
              <a:gd name="connsiteY11" fmla="*/ 908863 h 3781062"/>
              <a:gd name="connsiteX12" fmla="*/ 1143000 w 3598984"/>
              <a:gd name="connsiteY12" fmla="*/ 1975663 h 3781062"/>
              <a:gd name="connsiteX13" fmla="*/ 1184030 w 3598984"/>
              <a:gd name="connsiteY13" fmla="*/ 1876017 h 3781062"/>
              <a:gd name="connsiteX14" fmla="*/ 1260230 w 3598984"/>
              <a:gd name="connsiteY14" fmla="*/ 1999109 h 3781062"/>
              <a:gd name="connsiteX15" fmla="*/ 1277815 w 3598984"/>
              <a:gd name="connsiteY15" fmla="*/ 1887740 h 3781062"/>
              <a:gd name="connsiteX16" fmla="*/ 1336430 w 3598984"/>
              <a:gd name="connsiteY16" fmla="*/ 1987386 h 3781062"/>
              <a:gd name="connsiteX17" fmla="*/ 1395046 w 3598984"/>
              <a:gd name="connsiteY17" fmla="*/ 1887740 h 3781062"/>
              <a:gd name="connsiteX18" fmla="*/ 1781907 w 3598984"/>
              <a:gd name="connsiteY18" fmla="*/ 3781017 h 3781062"/>
              <a:gd name="connsiteX19" fmla="*/ 2004646 w 3598984"/>
              <a:gd name="connsiteY19" fmla="*/ 1946356 h 3781062"/>
              <a:gd name="connsiteX20" fmla="*/ 2080846 w 3598984"/>
              <a:gd name="connsiteY20" fmla="*/ 2069448 h 3781062"/>
              <a:gd name="connsiteX21" fmla="*/ 2332892 w 3598984"/>
              <a:gd name="connsiteY21" fmla="*/ 6186 h 3781062"/>
              <a:gd name="connsiteX22" fmla="*/ 2725615 w 3598984"/>
              <a:gd name="connsiteY22" fmla="*/ 2831448 h 3781062"/>
              <a:gd name="connsiteX23" fmla="*/ 2813538 w 3598984"/>
              <a:gd name="connsiteY23" fmla="*/ 1922909 h 3781062"/>
              <a:gd name="connsiteX24" fmla="*/ 2895600 w 3598984"/>
              <a:gd name="connsiteY24" fmla="*/ 1313309 h 3781062"/>
              <a:gd name="connsiteX25" fmla="*/ 3036277 w 3598984"/>
              <a:gd name="connsiteY25" fmla="*/ 2022556 h 3781062"/>
              <a:gd name="connsiteX26" fmla="*/ 3112477 w 3598984"/>
              <a:gd name="connsiteY26" fmla="*/ 1823263 h 3781062"/>
              <a:gd name="connsiteX27" fmla="*/ 3364523 w 3598984"/>
              <a:gd name="connsiteY27" fmla="*/ 2802140 h 3781062"/>
              <a:gd name="connsiteX28" fmla="*/ 3540369 w 3598984"/>
              <a:gd name="connsiteY28" fmla="*/ 1840848 h 3781062"/>
              <a:gd name="connsiteX29" fmla="*/ 3598984 w 3598984"/>
              <a:gd name="connsiteY29" fmla="*/ 1934633 h 3781062"/>
              <a:gd name="connsiteX0" fmla="*/ 0 w 3464169"/>
              <a:gd name="connsiteY0" fmla="*/ 1893602 h 3781062"/>
              <a:gd name="connsiteX1" fmla="*/ 82062 w 3464169"/>
              <a:gd name="connsiteY1" fmla="*/ 2022556 h 3781062"/>
              <a:gd name="connsiteX2" fmla="*/ 193431 w 3464169"/>
              <a:gd name="connsiteY2" fmla="*/ 1870156 h 3781062"/>
              <a:gd name="connsiteX3" fmla="*/ 263769 w 3464169"/>
              <a:gd name="connsiteY3" fmla="*/ 1963940 h 3781062"/>
              <a:gd name="connsiteX4" fmla="*/ 304800 w 3464169"/>
              <a:gd name="connsiteY4" fmla="*/ 1899463 h 3781062"/>
              <a:gd name="connsiteX5" fmla="*/ 369277 w 3464169"/>
              <a:gd name="connsiteY5" fmla="*/ 1975663 h 3781062"/>
              <a:gd name="connsiteX6" fmla="*/ 439615 w 3464169"/>
              <a:gd name="connsiteY6" fmla="*/ 1893602 h 3781062"/>
              <a:gd name="connsiteX7" fmla="*/ 527538 w 3464169"/>
              <a:gd name="connsiteY7" fmla="*/ 1969802 h 3781062"/>
              <a:gd name="connsiteX8" fmla="*/ 597877 w 3464169"/>
              <a:gd name="connsiteY8" fmla="*/ 1887740 h 3781062"/>
              <a:gd name="connsiteX9" fmla="*/ 656492 w 3464169"/>
              <a:gd name="connsiteY9" fmla="*/ 1981525 h 3781062"/>
              <a:gd name="connsiteX10" fmla="*/ 814754 w 3464169"/>
              <a:gd name="connsiteY10" fmla="*/ 908863 h 3781062"/>
              <a:gd name="connsiteX11" fmla="*/ 1008185 w 3464169"/>
              <a:gd name="connsiteY11" fmla="*/ 1975663 h 3781062"/>
              <a:gd name="connsiteX12" fmla="*/ 1049215 w 3464169"/>
              <a:gd name="connsiteY12" fmla="*/ 1876017 h 3781062"/>
              <a:gd name="connsiteX13" fmla="*/ 1125415 w 3464169"/>
              <a:gd name="connsiteY13" fmla="*/ 1999109 h 3781062"/>
              <a:gd name="connsiteX14" fmla="*/ 1143000 w 3464169"/>
              <a:gd name="connsiteY14" fmla="*/ 1887740 h 3781062"/>
              <a:gd name="connsiteX15" fmla="*/ 1201615 w 3464169"/>
              <a:gd name="connsiteY15" fmla="*/ 1987386 h 3781062"/>
              <a:gd name="connsiteX16" fmla="*/ 1260231 w 3464169"/>
              <a:gd name="connsiteY16" fmla="*/ 1887740 h 3781062"/>
              <a:gd name="connsiteX17" fmla="*/ 1647092 w 3464169"/>
              <a:gd name="connsiteY17" fmla="*/ 3781017 h 3781062"/>
              <a:gd name="connsiteX18" fmla="*/ 1869831 w 3464169"/>
              <a:gd name="connsiteY18" fmla="*/ 1946356 h 3781062"/>
              <a:gd name="connsiteX19" fmla="*/ 1946031 w 3464169"/>
              <a:gd name="connsiteY19" fmla="*/ 2069448 h 3781062"/>
              <a:gd name="connsiteX20" fmla="*/ 2198077 w 3464169"/>
              <a:gd name="connsiteY20" fmla="*/ 6186 h 3781062"/>
              <a:gd name="connsiteX21" fmla="*/ 2590800 w 3464169"/>
              <a:gd name="connsiteY21" fmla="*/ 2831448 h 3781062"/>
              <a:gd name="connsiteX22" fmla="*/ 2678723 w 3464169"/>
              <a:gd name="connsiteY22" fmla="*/ 1922909 h 3781062"/>
              <a:gd name="connsiteX23" fmla="*/ 2760785 w 3464169"/>
              <a:gd name="connsiteY23" fmla="*/ 1313309 h 3781062"/>
              <a:gd name="connsiteX24" fmla="*/ 2901462 w 3464169"/>
              <a:gd name="connsiteY24" fmla="*/ 2022556 h 3781062"/>
              <a:gd name="connsiteX25" fmla="*/ 2977662 w 3464169"/>
              <a:gd name="connsiteY25" fmla="*/ 1823263 h 3781062"/>
              <a:gd name="connsiteX26" fmla="*/ 3229708 w 3464169"/>
              <a:gd name="connsiteY26" fmla="*/ 2802140 h 3781062"/>
              <a:gd name="connsiteX27" fmla="*/ 3405554 w 3464169"/>
              <a:gd name="connsiteY27" fmla="*/ 1840848 h 3781062"/>
              <a:gd name="connsiteX28" fmla="*/ 3464169 w 3464169"/>
              <a:gd name="connsiteY28" fmla="*/ 1934633 h 3781062"/>
              <a:gd name="connsiteX0" fmla="*/ 0 w 3382107"/>
              <a:gd name="connsiteY0" fmla="*/ 2022556 h 3781062"/>
              <a:gd name="connsiteX1" fmla="*/ 111369 w 3382107"/>
              <a:gd name="connsiteY1" fmla="*/ 1870156 h 3781062"/>
              <a:gd name="connsiteX2" fmla="*/ 181707 w 3382107"/>
              <a:gd name="connsiteY2" fmla="*/ 1963940 h 3781062"/>
              <a:gd name="connsiteX3" fmla="*/ 222738 w 3382107"/>
              <a:gd name="connsiteY3" fmla="*/ 1899463 h 3781062"/>
              <a:gd name="connsiteX4" fmla="*/ 287215 w 3382107"/>
              <a:gd name="connsiteY4" fmla="*/ 1975663 h 3781062"/>
              <a:gd name="connsiteX5" fmla="*/ 357553 w 3382107"/>
              <a:gd name="connsiteY5" fmla="*/ 1893602 h 3781062"/>
              <a:gd name="connsiteX6" fmla="*/ 445476 w 3382107"/>
              <a:gd name="connsiteY6" fmla="*/ 1969802 h 3781062"/>
              <a:gd name="connsiteX7" fmla="*/ 515815 w 3382107"/>
              <a:gd name="connsiteY7" fmla="*/ 1887740 h 3781062"/>
              <a:gd name="connsiteX8" fmla="*/ 574430 w 3382107"/>
              <a:gd name="connsiteY8" fmla="*/ 1981525 h 3781062"/>
              <a:gd name="connsiteX9" fmla="*/ 732692 w 3382107"/>
              <a:gd name="connsiteY9" fmla="*/ 908863 h 3781062"/>
              <a:gd name="connsiteX10" fmla="*/ 926123 w 3382107"/>
              <a:gd name="connsiteY10" fmla="*/ 1975663 h 3781062"/>
              <a:gd name="connsiteX11" fmla="*/ 967153 w 3382107"/>
              <a:gd name="connsiteY11" fmla="*/ 1876017 h 3781062"/>
              <a:gd name="connsiteX12" fmla="*/ 1043353 w 3382107"/>
              <a:gd name="connsiteY12" fmla="*/ 1999109 h 3781062"/>
              <a:gd name="connsiteX13" fmla="*/ 1060938 w 3382107"/>
              <a:gd name="connsiteY13" fmla="*/ 1887740 h 3781062"/>
              <a:gd name="connsiteX14" fmla="*/ 1119553 w 3382107"/>
              <a:gd name="connsiteY14" fmla="*/ 1987386 h 3781062"/>
              <a:gd name="connsiteX15" fmla="*/ 1178169 w 3382107"/>
              <a:gd name="connsiteY15" fmla="*/ 1887740 h 3781062"/>
              <a:gd name="connsiteX16" fmla="*/ 1565030 w 3382107"/>
              <a:gd name="connsiteY16" fmla="*/ 3781017 h 3781062"/>
              <a:gd name="connsiteX17" fmla="*/ 1787769 w 3382107"/>
              <a:gd name="connsiteY17" fmla="*/ 1946356 h 3781062"/>
              <a:gd name="connsiteX18" fmla="*/ 1863969 w 3382107"/>
              <a:gd name="connsiteY18" fmla="*/ 2069448 h 3781062"/>
              <a:gd name="connsiteX19" fmla="*/ 2116015 w 3382107"/>
              <a:gd name="connsiteY19" fmla="*/ 6186 h 3781062"/>
              <a:gd name="connsiteX20" fmla="*/ 2508738 w 3382107"/>
              <a:gd name="connsiteY20" fmla="*/ 2831448 h 3781062"/>
              <a:gd name="connsiteX21" fmla="*/ 2596661 w 3382107"/>
              <a:gd name="connsiteY21" fmla="*/ 1922909 h 3781062"/>
              <a:gd name="connsiteX22" fmla="*/ 2678723 w 3382107"/>
              <a:gd name="connsiteY22" fmla="*/ 1313309 h 3781062"/>
              <a:gd name="connsiteX23" fmla="*/ 2819400 w 3382107"/>
              <a:gd name="connsiteY23" fmla="*/ 2022556 h 3781062"/>
              <a:gd name="connsiteX24" fmla="*/ 2895600 w 3382107"/>
              <a:gd name="connsiteY24" fmla="*/ 1823263 h 3781062"/>
              <a:gd name="connsiteX25" fmla="*/ 3147646 w 3382107"/>
              <a:gd name="connsiteY25" fmla="*/ 2802140 h 3781062"/>
              <a:gd name="connsiteX26" fmla="*/ 3323492 w 3382107"/>
              <a:gd name="connsiteY26" fmla="*/ 1840848 h 3781062"/>
              <a:gd name="connsiteX27" fmla="*/ 3382107 w 3382107"/>
              <a:gd name="connsiteY27" fmla="*/ 1934633 h 3781062"/>
              <a:gd name="connsiteX0" fmla="*/ 0 w 3270738"/>
              <a:gd name="connsiteY0" fmla="*/ 1870156 h 3781062"/>
              <a:gd name="connsiteX1" fmla="*/ 70338 w 3270738"/>
              <a:gd name="connsiteY1" fmla="*/ 1963940 h 3781062"/>
              <a:gd name="connsiteX2" fmla="*/ 111369 w 3270738"/>
              <a:gd name="connsiteY2" fmla="*/ 1899463 h 3781062"/>
              <a:gd name="connsiteX3" fmla="*/ 175846 w 3270738"/>
              <a:gd name="connsiteY3" fmla="*/ 1975663 h 3781062"/>
              <a:gd name="connsiteX4" fmla="*/ 246184 w 3270738"/>
              <a:gd name="connsiteY4" fmla="*/ 1893602 h 3781062"/>
              <a:gd name="connsiteX5" fmla="*/ 334107 w 3270738"/>
              <a:gd name="connsiteY5" fmla="*/ 1969802 h 3781062"/>
              <a:gd name="connsiteX6" fmla="*/ 404446 w 3270738"/>
              <a:gd name="connsiteY6" fmla="*/ 1887740 h 3781062"/>
              <a:gd name="connsiteX7" fmla="*/ 463061 w 3270738"/>
              <a:gd name="connsiteY7" fmla="*/ 1981525 h 3781062"/>
              <a:gd name="connsiteX8" fmla="*/ 621323 w 3270738"/>
              <a:gd name="connsiteY8" fmla="*/ 908863 h 3781062"/>
              <a:gd name="connsiteX9" fmla="*/ 814754 w 3270738"/>
              <a:gd name="connsiteY9" fmla="*/ 1975663 h 3781062"/>
              <a:gd name="connsiteX10" fmla="*/ 855784 w 3270738"/>
              <a:gd name="connsiteY10" fmla="*/ 1876017 h 3781062"/>
              <a:gd name="connsiteX11" fmla="*/ 931984 w 3270738"/>
              <a:gd name="connsiteY11" fmla="*/ 1999109 h 3781062"/>
              <a:gd name="connsiteX12" fmla="*/ 949569 w 3270738"/>
              <a:gd name="connsiteY12" fmla="*/ 1887740 h 3781062"/>
              <a:gd name="connsiteX13" fmla="*/ 1008184 w 3270738"/>
              <a:gd name="connsiteY13" fmla="*/ 1987386 h 3781062"/>
              <a:gd name="connsiteX14" fmla="*/ 1066800 w 3270738"/>
              <a:gd name="connsiteY14" fmla="*/ 1887740 h 3781062"/>
              <a:gd name="connsiteX15" fmla="*/ 1453661 w 3270738"/>
              <a:gd name="connsiteY15" fmla="*/ 3781017 h 3781062"/>
              <a:gd name="connsiteX16" fmla="*/ 1676400 w 3270738"/>
              <a:gd name="connsiteY16" fmla="*/ 1946356 h 3781062"/>
              <a:gd name="connsiteX17" fmla="*/ 1752600 w 3270738"/>
              <a:gd name="connsiteY17" fmla="*/ 2069448 h 3781062"/>
              <a:gd name="connsiteX18" fmla="*/ 2004646 w 3270738"/>
              <a:gd name="connsiteY18" fmla="*/ 6186 h 3781062"/>
              <a:gd name="connsiteX19" fmla="*/ 2397369 w 3270738"/>
              <a:gd name="connsiteY19" fmla="*/ 2831448 h 3781062"/>
              <a:gd name="connsiteX20" fmla="*/ 2485292 w 3270738"/>
              <a:gd name="connsiteY20" fmla="*/ 1922909 h 3781062"/>
              <a:gd name="connsiteX21" fmla="*/ 2567354 w 3270738"/>
              <a:gd name="connsiteY21" fmla="*/ 1313309 h 3781062"/>
              <a:gd name="connsiteX22" fmla="*/ 2708031 w 3270738"/>
              <a:gd name="connsiteY22" fmla="*/ 2022556 h 3781062"/>
              <a:gd name="connsiteX23" fmla="*/ 2784231 w 3270738"/>
              <a:gd name="connsiteY23" fmla="*/ 1823263 h 3781062"/>
              <a:gd name="connsiteX24" fmla="*/ 3036277 w 3270738"/>
              <a:gd name="connsiteY24" fmla="*/ 2802140 h 3781062"/>
              <a:gd name="connsiteX25" fmla="*/ 3212123 w 3270738"/>
              <a:gd name="connsiteY25" fmla="*/ 1840848 h 3781062"/>
              <a:gd name="connsiteX26" fmla="*/ 3270738 w 3270738"/>
              <a:gd name="connsiteY26" fmla="*/ 1934633 h 3781062"/>
              <a:gd name="connsiteX0" fmla="*/ 0 w 3200400"/>
              <a:gd name="connsiteY0" fmla="*/ 1963940 h 3781062"/>
              <a:gd name="connsiteX1" fmla="*/ 41031 w 3200400"/>
              <a:gd name="connsiteY1" fmla="*/ 1899463 h 3781062"/>
              <a:gd name="connsiteX2" fmla="*/ 105508 w 3200400"/>
              <a:gd name="connsiteY2" fmla="*/ 1975663 h 3781062"/>
              <a:gd name="connsiteX3" fmla="*/ 175846 w 3200400"/>
              <a:gd name="connsiteY3" fmla="*/ 1893602 h 3781062"/>
              <a:gd name="connsiteX4" fmla="*/ 263769 w 3200400"/>
              <a:gd name="connsiteY4" fmla="*/ 1969802 h 3781062"/>
              <a:gd name="connsiteX5" fmla="*/ 334108 w 3200400"/>
              <a:gd name="connsiteY5" fmla="*/ 1887740 h 3781062"/>
              <a:gd name="connsiteX6" fmla="*/ 392723 w 3200400"/>
              <a:gd name="connsiteY6" fmla="*/ 1981525 h 3781062"/>
              <a:gd name="connsiteX7" fmla="*/ 550985 w 3200400"/>
              <a:gd name="connsiteY7" fmla="*/ 908863 h 3781062"/>
              <a:gd name="connsiteX8" fmla="*/ 744416 w 3200400"/>
              <a:gd name="connsiteY8" fmla="*/ 1975663 h 3781062"/>
              <a:gd name="connsiteX9" fmla="*/ 785446 w 3200400"/>
              <a:gd name="connsiteY9" fmla="*/ 1876017 h 3781062"/>
              <a:gd name="connsiteX10" fmla="*/ 861646 w 3200400"/>
              <a:gd name="connsiteY10" fmla="*/ 1999109 h 3781062"/>
              <a:gd name="connsiteX11" fmla="*/ 879231 w 3200400"/>
              <a:gd name="connsiteY11" fmla="*/ 1887740 h 3781062"/>
              <a:gd name="connsiteX12" fmla="*/ 937846 w 3200400"/>
              <a:gd name="connsiteY12" fmla="*/ 1987386 h 3781062"/>
              <a:gd name="connsiteX13" fmla="*/ 996462 w 3200400"/>
              <a:gd name="connsiteY13" fmla="*/ 1887740 h 3781062"/>
              <a:gd name="connsiteX14" fmla="*/ 1383323 w 3200400"/>
              <a:gd name="connsiteY14" fmla="*/ 3781017 h 3781062"/>
              <a:gd name="connsiteX15" fmla="*/ 1606062 w 3200400"/>
              <a:gd name="connsiteY15" fmla="*/ 1946356 h 3781062"/>
              <a:gd name="connsiteX16" fmla="*/ 1682262 w 3200400"/>
              <a:gd name="connsiteY16" fmla="*/ 2069448 h 3781062"/>
              <a:gd name="connsiteX17" fmla="*/ 1934308 w 3200400"/>
              <a:gd name="connsiteY17" fmla="*/ 6186 h 3781062"/>
              <a:gd name="connsiteX18" fmla="*/ 2327031 w 3200400"/>
              <a:gd name="connsiteY18" fmla="*/ 2831448 h 3781062"/>
              <a:gd name="connsiteX19" fmla="*/ 2414954 w 3200400"/>
              <a:gd name="connsiteY19" fmla="*/ 1922909 h 3781062"/>
              <a:gd name="connsiteX20" fmla="*/ 2497016 w 3200400"/>
              <a:gd name="connsiteY20" fmla="*/ 1313309 h 3781062"/>
              <a:gd name="connsiteX21" fmla="*/ 2637693 w 3200400"/>
              <a:gd name="connsiteY21" fmla="*/ 2022556 h 3781062"/>
              <a:gd name="connsiteX22" fmla="*/ 2713893 w 3200400"/>
              <a:gd name="connsiteY22" fmla="*/ 1823263 h 3781062"/>
              <a:gd name="connsiteX23" fmla="*/ 2965939 w 3200400"/>
              <a:gd name="connsiteY23" fmla="*/ 2802140 h 3781062"/>
              <a:gd name="connsiteX24" fmla="*/ 3141785 w 3200400"/>
              <a:gd name="connsiteY24" fmla="*/ 1840848 h 3781062"/>
              <a:gd name="connsiteX25" fmla="*/ 3200400 w 3200400"/>
              <a:gd name="connsiteY25" fmla="*/ 1934633 h 3781062"/>
              <a:gd name="connsiteX0" fmla="*/ 0 w 3159369"/>
              <a:gd name="connsiteY0" fmla="*/ 1899463 h 3781062"/>
              <a:gd name="connsiteX1" fmla="*/ 64477 w 3159369"/>
              <a:gd name="connsiteY1" fmla="*/ 1975663 h 3781062"/>
              <a:gd name="connsiteX2" fmla="*/ 134815 w 3159369"/>
              <a:gd name="connsiteY2" fmla="*/ 1893602 h 3781062"/>
              <a:gd name="connsiteX3" fmla="*/ 222738 w 3159369"/>
              <a:gd name="connsiteY3" fmla="*/ 1969802 h 3781062"/>
              <a:gd name="connsiteX4" fmla="*/ 293077 w 3159369"/>
              <a:gd name="connsiteY4" fmla="*/ 1887740 h 3781062"/>
              <a:gd name="connsiteX5" fmla="*/ 351692 w 3159369"/>
              <a:gd name="connsiteY5" fmla="*/ 1981525 h 3781062"/>
              <a:gd name="connsiteX6" fmla="*/ 509954 w 3159369"/>
              <a:gd name="connsiteY6" fmla="*/ 908863 h 3781062"/>
              <a:gd name="connsiteX7" fmla="*/ 703385 w 3159369"/>
              <a:gd name="connsiteY7" fmla="*/ 1975663 h 3781062"/>
              <a:gd name="connsiteX8" fmla="*/ 744415 w 3159369"/>
              <a:gd name="connsiteY8" fmla="*/ 1876017 h 3781062"/>
              <a:gd name="connsiteX9" fmla="*/ 820615 w 3159369"/>
              <a:gd name="connsiteY9" fmla="*/ 1999109 h 3781062"/>
              <a:gd name="connsiteX10" fmla="*/ 838200 w 3159369"/>
              <a:gd name="connsiteY10" fmla="*/ 1887740 h 3781062"/>
              <a:gd name="connsiteX11" fmla="*/ 896815 w 3159369"/>
              <a:gd name="connsiteY11" fmla="*/ 1987386 h 3781062"/>
              <a:gd name="connsiteX12" fmla="*/ 955431 w 3159369"/>
              <a:gd name="connsiteY12" fmla="*/ 1887740 h 3781062"/>
              <a:gd name="connsiteX13" fmla="*/ 1342292 w 3159369"/>
              <a:gd name="connsiteY13" fmla="*/ 3781017 h 3781062"/>
              <a:gd name="connsiteX14" fmla="*/ 1565031 w 3159369"/>
              <a:gd name="connsiteY14" fmla="*/ 1946356 h 3781062"/>
              <a:gd name="connsiteX15" fmla="*/ 1641231 w 3159369"/>
              <a:gd name="connsiteY15" fmla="*/ 2069448 h 3781062"/>
              <a:gd name="connsiteX16" fmla="*/ 1893277 w 3159369"/>
              <a:gd name="connsiteY16" fmla="*/ 6186 h 3781062"/>
              <a:gd name="connsiteX17" fmla="*/ 2286000 w 3159369"/>
              <a:gd name="connsiteY17" fmla="*/ 2831448 h 3781062"/>
              <a:gd name="connsiteX18" fmla="*/ 2373923 w 3159369"/>
              <a:gd name="connsiteY18" fmla="*/ 1922909 h 3781062"/>
              <a:gd name="connsiteX19" fmla="*/ 2455985 w 3159369"/>
              <a:gd name="connsiteY19" fmla="*/ 1313309 h 3781062"/>
              <a:gd name="connsiteX20" fmla="*/ 2596662 w 3159369"/>
              <a:gd name="connsiteY20" fmla="*/ 2022556 h 3781062"/>
              <a:gd name="connsiteX21" fmla="*/ 2672862 w 3159369"/>
              <a:gd name="connsiteY21" fmla="*/ 1823263 h 3781062"/>
              <a:gd name="connsiteX22" fmla="*/ 2924908 w 3159369"/>
              <a:gd name="connsiteY22" fmla="*/ 2802140 h 3781062"/>
              <a:gd name="connsiteX23" fmla="*/ 3100754 w 3159369"/>
              <a:gd name="connsiteY23" fmla="*/ 1840848 h 3781062"/>
              <a:gd name="connsiteX24" fmla="*/ 3159369 w 3159369"/>
              <a:gd name="connsiteY24" fmla="*/ 1934633 h 3781062"/>
              <a:gd name="connsiteX0" fmla="*/ 0 w 3094892"/>
              <a:gd name="connsiteY0" fmla="*/ 1975663 h 3781062"/>
              <a:gd name="connsiteX1" fmla="*/ 70338 w 3094892"/>
              <a:gd name="connsiteY1" fmla="*/ 1893602 h 3781062"/>
              <a:gd name="connsiteX2" fmla="*/ 158261 w 3094892"/>
              <a:gd name="connsiteY2" fmla="*/ 1969802 h 3781062"/>
              <a:gd name="connsiteX3" fmla="*/ 228600 w 3094892"/>
              <a:gd name="connsiteY3" fmla="*/ 1887740 h 3781062"/>
              <a:gd name="connsiteX4" fmla="*/ 287215 w 3094892"/>
              <a:gd name="connsiteY4" fmla="*/ 1981525 h 3781062"/>
              <a:gd name="connsiteX5" fmla="*/ 445477 w 3094892"/>
              <a:gd name="connsiteY5" fmla="*/ 908863 h 3781062"/>
              <a:gd name="connsiteX6" fmla="*/ 638908 w 3094892"/>
              <a:gd name="connsiteY6" fmla="*/ 1975663 h 3781062"/>
              <a:gd name="connsiteX7" fmla="*/ 679938 w 3094892"/>
              <a:gd name="connsiteY7" fmla="*/ 1876017 h 3781062"/>
              <a:gd name="connsiteX8" fmla="*/ 756138 w 3094892"/>
              <a:gd name="connsiteY8" fmla="*/ 1999109 h 3781062"/>
              <a:gd name="connsiteX9" fmla="*/ 773723 w 3094892"/>
              <a:gd name="connsiteY9" fmla="*/ 1887740 h 3781062"/>
              <a:gd name="connsiteX10" fmla="*/ 832338 w 3094892"/>
              <a:gd name="connsiteY10" fmla="*/ 1987386 h 3781062"/>
              <a:gd name="connsiteX11" fmla="*/ 890954 w 3094892"/>
              <a:gd name="connsiteY11" fmla="*/ 1887740 h 3781062"/>
              <a:gd name="connsiteX12" fmla="*/ 1277815 w 3094892"/>
              <a:gd name="connsiteY12" fmla="*/ 3781017 h 3781062"/>
              <a:gd name="connsiteX13" fmla="*/ 1500554 w 3094892"/>
              <a:gd name="connsiteY13" fmla="*/ 1946356 h 3781062"/>
              <a:gd name="connsiteX14" fmla="*/ 1576754 w 3094892"/>
              <a:gd name="connsiteY14" fmla="*/ 2069448 h 3781062"/>
              <a:gd name="connsiteX15" fmla="*/ 1828800 w 3094892"/>
              <a:gd name="connsiteY15" fmla="*/ 6186 h 3781062"/>
              <a:gd name="connsiteX16" fmla="*/ 2221523 w 3094892"/>
              <a:gd name="connsiteY16" fmla="*/ 2831448 h 3781062"/>
              <a:gd name="connsiteX17" fmla="*/ 2309446 w 3094892"/>
              <a:gd name="connsiteY17" fmla="*/ 1922909 h 3781062"/>
              <a:gd name="connsiteX18" fmla="*/ 2391508 w 3094892"/>
              <a:gd name="connsiteY18" fmla="*/ 1313309 h 3781062"/>
              <a:gd name="connsiteX19" fmla="*/ 2532185 w 3094892"/>
              <a:gd name="connsiteY19" fmla="*/ 2022556 h 3781062"/>
              <a:gd name="connsiteX20" fmla="*/ 2608385 w 3094892"/>
              <a:gd name="connsiteY20" fmla="*/ 1823263 h 3781062"/>
              <a:gd name="connsiteX21" fmla="*/ 2860431 w 3094892"/>
              <a:gd name="connsiteY21" fmla="*/ 2802140 h 3781062"/>
              <a:gd name="connsiteX22" fmla="*/ 3036277 w 3094892"/>
              <a:gd name="connsiteY22" fmla="*/ 1840848 h 3781062"/>
              <a:gd name="connsiteX23" fmla="*/ 3094892 w 3094892"/>
              <a:gd name="connsiteY23" fmla="*/ 1934633 h 3781062"/>
              <a:gd name="connsiteX0" fmla="*/ 0 w 3024554"/>
              <a:gd name="connsiteY0" fmla="*/ 1893602 h 3781062"/>
              <a:gd name="connsiteX1" fmla="*/ 87923 w 3024554"/>
              <a:gd name="connsiteY1" fmla="*/ 1969802 h 3781062"/>
              <a:gd name="connsiteX2" fmla="*/ 158262 w 3024554"/>
              <a:gd name="connsiteY2" fmla="*/ 1887740 h 3781062"/>
              <a:gd name="connsiteX3" fmla="*/ 216877 w 3024554"/>
              <a:gd name="connsiteY3" fmla="*/ 1981525 h 3781062"/>
              <a:gd name="connsiteX4" fmla="*/ 375139 w 3024554"/>
              <a:gd name="connsiteY4" fmla="*/ 908863 h 3781062"/>
              <a:gd name="connsiteX5" fmla="*/ 568570 w 3024554"/>
              <a:gd name="connsiteY5" fmla="*/ 1975663 h 3781062"/>
              <a:gd name="connsiteX6" fmla="*/ 609600 w 3024554"/>
              <a:gd name="connsiteY6" fmla="*/ 1876017 h 3781062"/>
              <a:gd name="connsiteX7" fmla="*/ 685800 w 3024554"/>
              <a:gd name="connsiteY7" fmla="*/ 1999109 h 3781062"/>
              <a:gd name="connsiteX8" fmla="*/ 703385 w 3024554"/>
              <a:gd name="connsiteY8" fmla="*/ 1887740 h 3781062"/>
              <a:gd name="connsiteX9" fmla="*/ 762000 w 3024554"/>
              <a:gd name="connsiteY9" fmla="*/ 1987386 h 3781062"/>
              <a:gd name="connsiteX10" fmla="*/ 820616 w 3024554"/>
              <a:gd name="connsiteY10" fmla="*/ 1887740 h 3781062"/>
              <a:gd name="connsiteX11" fmla="*/ 1207477 w 3024554"/>
              <a:gd name="connsiteY11" fmla="*/ 3781017 h 3781062"/>
              <a:gd name="connsiteX12" fmla="*/ 1430216 w 3024554"/>
              <a:gd name="connsiteY12" fmla="*/ 1946356 h 3781062"/>
              <a:gd name="connsiteX13" fmla="*/ 1506416 w 3024554"/>
              <a:gd name="connsiteY13" fmla="*/ 2069448 h 3781062"/>
              <a:gd name="connsiteX14" fmla="*/ 1758462 w 3024554"/>
              <a:gd name="connsiteY14" fmla="*/ 6186 h 3781062"/>
              <a:gd name="connsiteX15" fmla="*/ 2151185 w 3024554"/>
              <a:gd name="connsiteY15" fmla="*/ 2831448 h 3781062"/>
              <a:gd name="connsiteX16" fmla="*/ 2239108 w 3024554"/>
              <a:gd name="connsiteY16" fmla="*/ 1922909 h 3781062"/>
              <a:gd name="connsiteX17" fmla="*/ 2321170 w 3024554"/>
              <a:gd name="connsiteY17" fmla="*/ 1313309 h 3781062"/>
              <a:gd name="connsiteX18" fmla="*/ 2461847 w 3024554"/>
              <a:gd name="connsiteY18" fmla="*/ 2022556 h 3781062"/>
              <a:gd name="connsiteX19" fmla="*/ 2538047 w 3024554"/>
              <a:gd name="connsiteY19" fmla="*/ 1823263 h 3781062"/>
              <a:gd name="connsiteX20" fmla="*/ 2790093 w 3024554"/>
              <a:gd name="connsiteY20" fmla="*/ 2802140 h 3781062"/>
              <a:gd name="connsiteX21" fmla="*/ 2965939 w 3024554"/>
              <a:gd name="connsiteY21" fmla="*/ 1840848 h 3781062"/>
              <a:gd name="connsiteX22" fmla="*/ 3024554 w 3024554"/>
              <a:gd name="connsiteY22" fmla="*/ 1934633 h 3781062"/>
              <a:gd name="connsiteX0" fmla="*/ 0 w 2936631"/>
              <a:gd name="connsiteY0" fmla="*/ 1969802 h 3781062"/>
              <a:gd name="connsiteX1" fmla="*/ 70339 w 2936631"/>
              <a:gd name="connsiteY1" fmla="*/ 1887740 h 3781062"/>
              <a:gd name="connsiteX2" fmla="*/ 128954 w 2936631"/>
              <a:gd name="connsiteY2" fmla="*/ 1981525 h 3781062"/>
              <a:gd name="connsiteX3" fmla="*/ 287216 w 2936631"/>
              <a:gd name="connsiteY3" fmla="*/ 908863 h 3781062"/>
              <a:gd name="connsiteX4" fmla="*/ 480647 w 2936631"/>
              <a:gd name="connsiteY4" fmla="*/ 1975663 h 3781062"/>
              <a:gd name="connsiteX5" fmla="*/ 521677 w 2936631"/>
              <a:gd name="connsiteY5" fmla="*/ 1876017 h 3781062"/>
              <a:gd name="connsiteX6" fmla="*/ 597877 w 2936631"/>
              <a:gd name="connsiteY6" fmla="*/ 1999109 h 3781062"/>
              <a:gd name="connsiteX7" fmla="*/ 615462 w 2936631"/>
              <a:gd name="connsiteY7" fmla="*/ 1887740 h 3781062"/>
              <a:gd name="connsiteX8" fmla="*/ 674077 w 2936631"/>
              <a:gd name="connsiteY8" fmla="*/ 1987386 h 3781062"/>
              <a:gd name="connsiteX9" fmla="*/ 732693 w 2936631"/>
              <a:gd name="connsiteY9" fmla="*/ 1887740 h 3781062"/>
              <a:gd name="connsiteX10" fmla="*/ 1119554 w 2936631"/>
              <a:gd name="connsiteY10" fmla="*/ 3781017 h 3781062"/>
              <a:gd name="connsiteX11" fmla="*/ 1342293 w 2936631"/>
              <a:gd name="connsiteY11" fmla="*/ 1946356 h 3781062"/>
              <a:gd name="connsiteX12" fmla="*/ 1418493 w 2936631"/>
              <a:gd name="connsiteY12" fmla="*/ 2069448 h 3781062"/>
              <a:gd name="connsiteX13" fmla="*/ 1670539 w 2936631"/>
              <a:gd name="connsiteY13" fmla="*/ 6186 h 3781062"/>
              <a:gd name="connsiteX14" fmla="*/ 2063262 w 2936631"/>
              <a:gd name="connsiteY14" fmla="*/ 2831448 h 3781062"/>
              <a:gd name="connsiteX15" fmla="*/ 2151185 w 2936631"/>
              <a:gd name="connsiteY15" fmla="*/ 1922909 h 3781062"/>
              <a:gd name="connsiteX16" fmla="*/ 2233247 w 2936631"/>
              <a:gd name="connsiteY16" fmla="*/ 1313309 h 3781062"/>
              <a:gd name="connsiteX17" fmla="*/ 2373924 w 2936631"/>
              <a:gd name="connsiteY17" fmla="*/ 2022556 h 3781062"/>
              <a:gd name="connsiteX18" fmla="*/ 2450124 w 2936631"/>
              <a:gd name="connsiteY18" fmla="*/ 1823263 h 3781062"/>
              <a:gd name="connsiteX19" fmla="*/ 2702170 w 2936631"/>
              <a:gd name="connsiteY19" fmla="*/ 2802140 h 3781062"/>
              <a:gd name="connsiteX20" fmla="*/ 2878016 w 2936631"/>
              <a:gd name="connsiteY20" fmla="*/ 1840848 h 3781062"/>
              <a:gd name="connsiteX21" fmla="*/ 2936631 w 2936631"/>
              <a:gd name="connsiteY21" fmla="*/ 1934633 h 3781062"/>
              <a:gd name="connsiteX0" fmla="*/ 0 w 2866292"/>
              <a:gd name="connsiteY0" fmla="*/ 1887740 h 3781062"/>
              <a:gd name="connsiteX1" fmla="*/ 58615 w 2866292"/>
              <a:gd name="connsiteY1" fmla="*/ 1981525 h 3781062"/>
              <a:gd name="connsiteX2" fmla="*/ 216877 w 2866292"/>
              <a:gd name="connsiteY2" fmla="*/ 908863 h 3781062"/>
              <a:gd name="connsiteX3" fmla="*/ 410308 w 2866292"/>
              <a:gd name="connsiteY3" fmla="*/ 1975663 h 3781062"/>
              <a:gd name="connsiteX4" fmla="*/ 451338 w 2866292"/>
              <a:gd name="connsiteY4" fmla="*/ 1876017 h 3781062"/>
              <a:gd name="connsiteX5" fmla="*/ 527538 w 2866292"/>
              <a:gd name="connsiteY5" fmla="*/ 1999109 h 3781062"/>
              <a:gd name="connsiteX6" fmla="*/ 545123 w 2866292"/>
              <a:gd name="connsiteY6" fmla="*/ 1887740 h 3781062"/>
              <a:gd name="connsiteX7" fmla="*/ 603738 w 2866292"/>
              <a:gd name="connsiteY7" fmla="*/ 1987386 h 3781062"/>
              <a:gd name="connsiteX8" fmla="*/ 662354 w 2866292"/>
              <a:gd name="connsiteY8" fmla="*/ 1887740 h 3781062"/>
              <a:gd name="connsiteX9" fmla="*/ 1049215 w 2866292"/>
              <a:gd name="connsiteY9" fmla="*/ 3781017 h 3781062"/>
              <a:gd name="connsiteX10" fmla="*/ 1271954 w 2866292"/>
              <a:gd name="connsiteY10" fmla="*/ 1946356 h 3781062"/>
              <a:gd name="connsiteX11" fmla="*/ 1348154 w 2866292"/>
              <a:gd name="connsiteY11" fmla="*/ 2069448 h 3781062"/>
              <a:gd name="connsiteX12" fmla="*/ 1600200 w 2866292"/>
              <a:gd name="connsiteY12" fmla="*/ 6186 h 3781062"/>
              <a:gd name="connsiteX13" fmla="*/ 1992923 w 2866292"/>
              <a:gd name="connsiteY13" fmla="*/ 2831448 h 3781062"/>
              <a:gd name="connsiteX14" fmla="*/ 2080846 w 2866292"/>
              <a:gd name="connsiteY14" fmla="*/ 1922909 h 3781062"/>
              <a:gd name="connsiteX15" fmla="*/ 2162908 w 2866292"/>
              <a:gd name="connsiteY15" fmla="*/ 1313309 h 3781062"/>
              <a:gd name="connsiteX16" fmla="*/ 2303585 w 2866292"/>
              <a:gd name="connsiteY16" fmla="*/ 2022556 h 3781062"/>
              <a:gd name="connsiteX17" fmla="*/ 2379785 w 2866292"/>
              <a:gd name="connsiteY17" fmla="*/ 1823263 h 3781062"/>
              <a:gd name="connsiteX18" fmla="*/ 2631831 w 2866292"/>
              <a:gd name="connsiteY18" fmla="*/ 2802140 h 3781062"/>
              <a:gd name="connsiteX19" fmla="*/ 2807677 w 2866292"/>
              <a:gd name="connsiteY19" fmla="*/ 1840848 h 3781062"/>
              <a:gd name="connsiteX20" fmla="*/ 2866292 w 2866292"/>
              <a:gd name="connsiteY20" fmla="*/ 1934633 h 3781062"/>
              <a:gd name="connsiteX0" fmla="*/ 0 w 2807677"/>
              <a:gd name="connsiteY0" fmla="*/ 1981525 h 3781062"/>
              <a:gd name="connsiteX1" fmla="*/ 158262 w 2807677"/>
              <a:gd name="connsiteY1" fmla="*/ 908863 h 3781062"/>
              <a:gd name="connsiteX2" fmla="*/ 351693 w 2807677"/>
              <a:gd name="connsiteY2" fmla="*/ 1975663 h 3781062"/>
              <a:gd name="connsiteX3" fmla="*/ 392723 w 2807677"/>
              <a:gd name="connsiteY3" fmla="*/ 1876017 h 3781062"/>
              <a:gd name="connsiteX4" fmla="*/ 468923 w 2807677"/>
              <a:gd name="connsiteY4" fmla="*/ 1999109 h 3781062"/>
              <a:gd name="connsiteX5" fmla="*/ 486508 w 2807677"/>
              <a:gd name="connsiteY5" fmla="*/ 1887740 h 3781062"/>
              <a:gd name="connsiteX6" fmla="*/ 545123 w 2807677"/>
              <a:gd name="connsiteY6" fmla="*/ 1987386 h 3781062"/>
              <a:gd name="connsiteX7" fmla="*/ 603739 w 2807677"/>
              <a:gd name="connsiteY7" fmla="*/ 1887740 h 3781062"/>
              <a:gd name="connsiteX8" fmla="*/ 990600 w 2807677"/>
              <a:gd name="connsiteY8" fmla="*/ 3781017 h 3781062"/>
              <a:gd name="connsiteX9" fmla="*/ 1213339 w 2807677"/>
              <a:gd name="connsiteY9" fmla="*/ 1946356 h 3781062"/>
              <a:gd name="connsiteX10" fmla="*/ 1289539 w 2807677"/>
              <a:gd name="connsiteY10" fmla="*/ 2069448 h 3781062"/>
              <a:gd name="connsiteX11" fmla="*/ 1541585 w 2807677"/>
              <a:gd name="connsiteY11" fmla="*/ 6186 h 3781062"/>
              <a:gd name="connsiteX12" fmla="*/ 1934308 w 2807677"/>
              <a:gd name="connsiteY12" fmla="*/ 2831448 h 3781062"/>
              <a:gd name="connsiteX13" fmla="*/ 2022231 w 2807677"/>
              <a:gd name="connsiteY13" fmla="*/ 1922909 h 3781062"/>
              <a:gd name="connsiteX14" fmla="*/ 2104293 w 2807677"/>
              <a:gd name="connsiteY14" fmla="*/ 1313309 h 3781062"/>
              <a:gd name="connsiteX15" fmla="*/ 2244970 w 2807677"/>
              <a:gd name="connsiteY15" fmla="*/ 2022556 h 3781062"/>
              <a:gd name="connsiteX16" fmla="*/ 2321170 w 2807677"/>
              <a:gd name="connsiteY16" fmla="*/ 1823263 h 3781062"/>
              <a:gd name="connsiteX17" fmla="*/ 2573216 w 2807677"/>
              <a:gd name="connsiteY17" fmla="*/ 2802140 h 3781062"/>
              <a:gd name="connsiteX18" fmla="*/ 2749062 w 2807677"/>
              <a:gd name="connsiteY18" fmla="*/ 1840848 h 3781062"/>
              <a:gd name="connsiteX19" fmla="*/ 2807677 w 2807677"/>
              <a:gd name="connsiteY19" fmla="*/ 1934633 h 3781062"/>
              <a:gd name="connsiteX0" fmla="*/ 0 w 2649415"/>
              <a:gd name="connsiteY0" fmla="*/ 908863 h 3781062"/>
              <a:gd name="connsiteX1" fmla="*/ 193431 w 2649415"/>
              <a:gd name="connsiteY1" fmla="*/ 1975663 h 3781062"/>
              <a:gd name="connsiteX2" fmla="*/ 234461 w 2649415"/>
              <a:gd name="connsiteY2" fmla="*/ 1876017 h 3781062"/>
              <a:gd name="connsiteX3" fmla="*/ 310661 w 2649415"/>
              <a:gd name="connsiteY3" fmla="*/ 1999109 h 3781062"/>
              <a:gd name="connsiteX4" fmla="*/ 328246 w 2649415"/>
              <a:gd name="connsiteY4" fmla="*/ 1887740 h 3781062"/>
              <a:gd name="connsiteX5" fmla="*/ 386861 w 2649415"/>
              <a:gd name="connsiteY5" fmla="*/ 1987386 h 3781062"/>
              <a:gd name="connsiteX6" fmla="*/ 445477 w 2649415"/>
              <a:gd name="connsiteY6" fmla="*/ 1887740 h 3781062"/>
              <a:gd name="connsiteX7" fmla="*/ 832338 w 2649415"/>
              <a:gd name="connsiteY7" fmla="*/ 3781017 h 3781062"/>
              <a:gd name="connsiteX8" fmla="*/ 1055077 w 2649415"/>
              <a:gd name="connsiteY8" fmla="*/ 1946356 h 3781062"/>
              <a:gd name="connsiteX9" fmla="*/ 1131277 w 2649415"/>
              <a:gd name="connsiteY9" fmla="*/ 2069448 h 3781062"/>
              <a:gd name="connsiteX10" fmla="*/ 1383323 w 2649415"/>
              <a:gd name="connsiteY10" fmla="*/ 6186 h 3781062"/>
              <a:gd name="connsiteX11" fmla="*/ 1776046 w 2649415"/>
              <a:gd name="connsiteY11" fmla="*/ 2831448 h 3781062"/>
              <a:gd name="connsiteX12" fmla="*/ 1863969 w 2649415"/>
              <a:gd name="connsiteY12" fmla="*/ 1922909 h 3781062"/>
              <a:gd name="connsiteX13" fmla="*/ 1946031 w 2649415"/>
              <a:gd name="connsiteY13" fmla="*/ 1313309 h 3781062"/>
              <a:gd name="connsiteX14" fmla="*/ 2086708 w 2649415"/>
              <a:gd name="connsiteY14" fmla="*/ 2022556 h 3781062"/>
              <a:gd name="connsiteX15" fmla="*/ 2162908 w 2649415"/>
              <a:gd name="connsiteY15" fmla="*/ 1823263 h 3781062"/>
              <a:gd name="connsiteX16" fmla="*/ 2414954 w 2649415"/>
              <a:gd name="connsiteY16" fmla="*/ 2802140 h 3781062"/>
              <a:gd name="connsiteX17" fmla="*/ 2590800 w 2649415"/>
              <a:gd name="connsiteY17" fmla="*/ 1840848 h 3781062"/>
              <a:gd name="connsiteX18" fmla="*/ 2649415 w 2649415"/>
              <a:gd name="connsiteY18" fmla="*/ 1934633 h 3781062"/>
              <a:gd name="connsiteX0" fmla="*/ 0 w 2455984"/>
              <a:gd name="connsiteY0" fmla="*/ 1975663 h 3781062"/>
              <a:gd name="connsiteX1" fmla="*/ 41030 w 2455984"/>
              <a:gd name="connsiteY1" fmla="*/ 1876017 h 3781062"/>
              <a:gd name="connsiteX2" fmla="*/ 117230 w 2455984"/>
              <a:gd name="connsiteY2" fmla="*/ 1999109 h 3781062"/>
              <a:gd name="connsiteX3" fmla="*/ 134815 w 2455984"/>
              <a:gd name="connsiteY3" fmla="*/ 1887740 h 3781062"/>
              <a:gd name="connsiteX4" fmla="*/ 193430 w 2455984"/>
              <a:gd name="connsiteY4" fmla="*/ 1987386 h 3781062"/>
              <a:gd name="connsiteX5" fmla="*/ 252046 w 2455984"/>
              <a:gd name="connsiteY5" fmla="*/ 1887740 h 3781062"/>
              <a:gd name="connsiteX6" fmla="*/ 638907 w 2455984"/>
              <a:gd name="connsiteY6" fmla="*/ 3781017 h 3781062"/>
              <a:gd name="connsiteX7" fmla="*/ 861646 w 2455984"/>
              <a:gd name="connsiteY7" fmla="*/ 1946356 h 3781062"/>
              <a:gd name="connsiteX8" fmla="*/ 937846 w 2455984"/>
              <a:gd name="connsiteY8" fmla="*/ 2069448 h 3781062"/>
              <a:gd name="connsiteX9" fmla="*/ 1189892 w 2455984"/>
              <a:gd name="connsiteY9" fmla="*/ 6186 h 3781062"/>
              <a:gd name="connsiteX10" fmla="*/ 1582615 w 2455984"/>
              <a:gd name="connsiteY10" fmla="*/ 2831448 h 3781062"/>
              <a:gd name="connsiteX11" fmla="*/ 1670538 w 2455984"/>
              <a:gd name="connsiteY11" fmla="*/ 1922909 h 3781062"/>
              <a:gd name="connsiteX12" fmla="*/ 1752600 w 2455984"/>
              <a:gd name="connsiteY12" fmla="*/ 1313309 h 3781062"/>
              <a:gd name="connsiteX13" fmla="*/ 1893277 w 2455984"/>
              <a:gd name="connsiteY13" fmla="*/ 2022556 h 3781062"/>
              <a:gd name="connsiteX14" fmla="*/ 1969477 w 2455984"/>
              <a:gd name="connsiteY14" fmla="*/ 1823263 h 3781062"/>
              <a:gd name="connsiteX15" fmla="*/ 2221523 w 2455984"/>
              <a:gd name="connsiteY15" fmla="*/ 2802140 h 3781062"/>
              <a:gd name="connsiteX16" fmla="*/ 2397369 w 2455984"/>
              <a:gd name="connsiteY16" fmla="*/ 1840848 h 3781062"/>
              <a:gd name="connsiteX17" fmla="*/ 2455984 w 2455984"/>
              <a:gd name="connsiteY17" fmla="*/ 1934633 h 3781062"/>
              <a:gd name="connsiteX0" fmla="*/ 0 w 2414954"/>
              <a:gd name="connsiteY0" fmla="*/ 1876017 h 3781062"/>
              <a:gd name="connsiteX1" fmla="*/ 76200 w 2414954"/>
              <a:gd name="connsiteY1" fmla="*/ 1999109 h 3781062"/>
              <a:gd name="connsiteX2" fmla="*/ 93785 w 2414954"/>
              <a:gd name="connsiteY2" fmla="*/ 1887740 h 3781062"/>
              <a:gd name="connsiteX3" fmla="*/ 152400 w 2414954"/>
              <a:gd name="connsiteY3" fmla="*/ 1987386 h 3781062"/>
              <a:gd name="connsiteX4" fmla="*/ 211016 w 2414954"/>
              <a:gd name="connsiteY4" fmla="*/ 1887740 h 3781062"/>
              <a:gd name="connsiteX5" fmla="*/ 597877 w 2414954"/>
              <a:gd name="connsiteY5" fmla="*/ 3781017 h 3781062"/>
              <a:gd name="connsiteX6" fmla="*/ 820616 w 2414954"/>
              <a:gd name="connsiteY6" fmla="*/ 1946356 h 3781062"/>
              <a:gd name="connsiteX7" fmla="*/ 896816 w 2414954"/>
              <a:gd name="connsiteY7" fmla="*/ 2069448 h 3781062"/>
              <a:gd name="connsiteX8" fmla="*/ 1148862 w 2414954"/>
              <a:gd name="connsiteY8" fmla="*/ 6186 h 3781062"/>
              <a:gd name="connsiteX9" fmla="*/ 1541585 w 2414954"/>
              <a:gd name="connsiteY9" fmla="*/ 2831448 h 3781062"/>
              <a:gd name="connsiteX10" fmla="*/ 1629508 w 2414954"/>
              <a:gd name="connsiteY10" fmla="*/ 1922909 h 3781062"/>
              <a:gd name="connsiteX11" fmla="*/ 1711570 w 2414954"/>
              <a:gd name="connsiteY11" fmla="*/ 1313309 h 3781062"/>
              <a:gd name="connsiteX12" fmla="*/ 1852247 w 2414954"/>
              <a:gd name="connsiteY12" fmla="*/ 2022556 h 3781062"/>
              <a:gd name="connsiteX13" fmla="*/ 1928447 w 2414954"/>
              <a:gd name="connsiteY13" fmla="*/ 1823263 h 3781062"/>
              <a:gd name="connsiteX14" fmla="*/ 2180493 w 2414954"/>
              <a:gd name="connsiteY14" fmla="*/ 2802140 h 3781062"/>
              <a:gd name="connsiteX15" fmla="*/ 2356339 w 2414954"/>
              <a:gd name="connsiteY15" fmla="*/ 1840848 h 3781062"/>
              <a:gd name="connsiteX16" fmla="*/ 2414954 w 2414954"/>
              <a:gd name="connsiteY16" fmla="*/ 1934633 h 3781062"/>
              <a:gd name="connsiteX0" fmla="*/ 0 w 2338754"/>
              <a:gd name="connsiteY0" fmla="*/ 1999109 h 3781062"/>
              <a:gd name="connsiteX1" fmla="*/ 17585 w 2338754"/>
              <a:gd name="connsiteY1" fmla="*/ 1887740 h 3781062"/>
              <a:gd name="connsiteX2" fmla="*/ 76200 w 2338754"/>
              <a:gd name="connsiteY2" fmla="*/ 1987386 h 3781062"/>
              <a:gd name="connsiteX3" fmla="*/ 134816 w 2338754"/>
              <a:gd name="connsiteY3" fmla="*/ 1887740 h 3781062"/>
              <a:gd name="connsiteX4" fmla="*/ 521677 w 2338754"/>
              <a:gd name="connsiteY4" fmla="*/ 3781017 h 3781062"/>
              <a:gd name="connsiteX5" fmla="*/ 744416 w 2338754"/>
              <a:gd name="connsiteY5" fmla="*/ 1946356 h 3781062"/>
              <a:gd name="connsiteX6" fmla="*/ 820616 w 2338754"/>
              <a:gd name="connsiteY6" fmla="*/ 2069448 h 3781062"/>
              <a:gd name="connsiteX7" fmla="*/ 1072662 w 2338754"/>
              <a:gd name="connsiteY7" fmla="*/ 6186 h 3781062"/>
              <a:gd name="connsiteX8" fmla="*/ 1465385 w 2338754"/>
              <a:gd name="connsiteY8" fmla="*/ 2831448 h 3781062"/>
              <a:gd name="connsiteX9" fmla="*/ 1553308 w 2338754"/>
              <a:gd name="connsiteY9" fmla="*/ 1922909 h 3781062"/>
              <a:gd name="connsiteX10" fmla="*/ 1635370 w 2338754"/>
              <a:gd name="connsiteY10" fmla="*/ 1313309 h 3781062"/>
              <a:gd name="connsiteX11" fmla="*/ 1776047 w 2338754"/>
              <a:gd name="connsiteY11" fmla="*/ 2022556 h 3781062"/>
              <a:gd name="connsiteX12" fmla="*/ 1852247 w 2338754"/>
              <a:gd name="connsiteY12" fmla="*/ 1823263 h 3781062"/>
              <a:gd name="connsiteX13" fmla="*/ 2104293 w 2338754"/>
              <a:gd name="connsiteY13" fmla="*/ 2802140 h 3781062"/>
              <a:gd name="connsiteX14" fmla="*/ 2280139 w 2338754"/>
              <a:gd name="connsiteY14" fmla="*/ 1840848 h 3781062"/>
              <a:gd name="connsiteX15" fmla="*/ 2338754 w 2338754"/>
              <a:gd name="connsiteY15" fmla="*/ 1934633 h 3781062"/>
              <a:gd name="connsiteX0" fmla="*/ 0 w 2321169"/>
              <a:gd name="connsiteY0" fmla="*/ 1887740 h 3781062"/>
              <a:gd name="connsiteX1" fmla="*/ 58615 w 2321169"/>
              <a:gd name="connsiteY1" fmla="*/ 1987386 h 3781062"/>
              <a:gd name="connsiteX2" fmla="*/ 117231 w 2321169"/>
              <a:gd name="connsiteY2" fmla="*/ 1887740 h 3781062"/>
              <a:gd name="connsiteX3" fmla="*/ 504092 w 2321169"/>
              <a:gd name="connsiteY3" fmla="*/ 3781017 h 3781062"/>
              <a:gd name="connsiteX4" fmla="*/ 726831 w 2321169"/>
              <a:gd name="connsiteY4" fmla="*/ 1946356 h 3781062"/>
              <a:gd name="connsiteX5" fmla="*/ 803031 w 2321169"/>
              <a:gd name="connsiteY5" fmla="*/ 2069448 h 3781062"/>
              <a:gd name="connsiteX6" fmla="*/ 1055077 w 2321169"/>
              <a:gd name="connsiteY6" fmla="*/ 6186 h 3781062"/>
              <a:gd name="connsiteX7" fmla="*/ 1447800 w 2321169"/>
              <a:gd name="connsiteY7" fmla="*/ 2831448 h 3781062"/>
              <a:gd name="connsiteX8" fmla="*/ 1535723 w 2321169"/>
              <a:gd name="connsiteY8" fmla="*/ 1922909 h 3781062"/>
              <a:gd name="connsiteX9" fmla="*/ 1617785 w 2321169"/>
              <a:gd name="connsiteY9" fmla="*/ 1313309 h 3781062"/>
              <a:gd name="connsiteX10" fmla="*/ 1758462 w 2321169"/>
              <a:gd name="connsiteY10" fmla="*/ 2022556 h 3781062"/>
              <a:gd name="connsiteX11" fmla="*/ 1834662 w 2321169"/>
              <a:gd name="connsiteY11" fmla="*/ 1823263 h 3781062"/>
              <a:gd name="connsiteX12" fmla="*/ 2086708 w 2321169"/>
              <a:gd name="connsiteY12" fmla="*/ 2802140 h 3781062"/>
              <a:gd name="connsiteX13" fmla="*/ 2262554 w 2321169"/>
              <a:gd name="connsiteY13" fmla="*/ 1840848 h 3781062"/>
              <a:gd name="connsiteX14" fmla="*/ 2321169 w 2321169"/>
              <a:gd name="connsiteY14" fmla="*/ 1934633 h 3781062"/>
              <a:gd name="connsiteX0" fmla="*/ 0 w 2302119"/>
              <a:gd name="connsiteY0" fmla="*/ 1867653 h 3781062"/>
              <a:gd name="connsiteX1" fmla="*/ 39565 w 2302119"/>
              <a:gd name="connsiteY1" fmla="*/ 1987386 h 3781062"/>
              <a:gd name="connsiteX2" fmla="*/ 98181 w 2302119"/>
              <a:gd name="connsiteY2" fmla="*/ 1887740 h 3781062"/>
              <a:gd name="connsiteX3" fmla="*/ 485042 w 2302119"/>
              <a:gd name="connsiteY3" fmla="*/ 3781017 h 3781062"/>
              <a:gd name="connsiteX4" fmla="*/ 707781 w 2302119"/>
              <a:gd name="connsiteY4" fmla="*/ 1946356 h 3781062"/>
              <a:gd name="connsiteX5" fmla="*/ 783981 w 2302119"/>
              <a:gd name="connsiteY5" fmla="*/ 2069448 h 3781062"/>
              <a:gd name="connsiteX6" fmla="*/ 1036027 w 2302119"/>
              <a:gd name="connsiteY6" fmla="*/ 6186 h 3781062"/>
              <a:gd name="connsiteX7" fmla="*/ 1428750 w 2302119"/>
              <a:gd name="connsiteY7" fmla="*/ 2831448 h 3781062"/>
              <a:gd name="connsiteX8" fmla="*/ 1516673 w 2302119"/>
              <a:gd name="connsiteY8" fmla="*/ 1922909 h 3781062"/>
              <a:gd name="connsiteX9" fmla="*/ 1598735 w 2302119"/>
              <a:gd name="connsiteY9" fmla="*/ 1313309 h 3781062"/>
              <a:gd name="connsiteX10" fmla="*/ 1739412 w 2302119"/>
              <a:gd name="connsiteY10" fmla="*/ 2022556 h 3781062"/>
              <a:gd name="connsiteX11" fmla="*/ 1815612 w 2302119"/>
              <a:gd name="connsiteY11" fmla="*/ 1823263 h 3781062"/>
              <a:gd name="connsiteX12" fmla="*/ 2067658 w 2302119"/>
              <a:gd name="connsiteY12" fmla="*/ 2802140 h 3781062"/>
              <a:gd name="connsiteX13" fmla="*/ 2243504 w 2302119"/>
              <a:gd name="connsiteY13" fmla="*/ 1840848 h 3781062"/>
              <a:gd name="connsiteX14" fmla="*/ 2302119 w 2302119"/>
              <a:gd name="connsiteY14" fmla="*/ 1934633 h 3781062"/>
              <a:gd name="connsiteX0" fmla="*/ 0 w 2262554"/>
              <a:gd name="connsiteY0" fmla="*/ 1987386 h 3781062"/>
              <a:gd name="connsiteX1" fmla="*/ 58616 w 2262554"/>
              <a:gd name="connsiteY1" fmla="*/ 1887740 h 3781062"/>
              <a:gd name="connsiteX2" fmla="*/ 445477 w 2262554"/>
              <a:gd name="connsiteY2" fmla="*/ 3781017 h 3781062"/>
              <a:gd name="connsiteX3" fmla="*/ 668216 w 2262554"/>
              <a:gd name="connsiteY3" fmla="*/ 1946356 h 3781062"/>
              <a:gd name="connsiteX4" fmla="*/ 744416 w 2262554"/>
              <a:gd name="connsiteY4" fmla="*/ 2069448 h 3781062"/>
              <a:gd name="connsiteX5" fmla="*/ 996462 w 2262554"/>
              <a:gd name="connsiteY5" fmla="*/ 6186 h 3781062"/>
              <a:gd name="connsiteX6" fmla="*/ 1389185 w 2262554"/>
              <a:gd name="connsiteY6" fmla="*/ 2831448 h 3781062"/>
              <a:gd name="connsiteX7" fmla="*/ 1477108 w 2262554"/>
              <a:gd name="connsiteY7" fmla="*/ 1922909 h 3781062"/>
              <a:gd name="connsiteX8" fmla="*/ 1559170 w 2262554"/>
              <a:gd name="connsiteY8" fmla="*/ 1313309 h 3781062"/>
              <a:gd name="connsiteX9" fmla="*/ 1699847 w 2262554"/>
              <a:gd name="connsiteY9" fmla="*/ 2022556 h 3781062"/>
              <a:gd name="connsiteX10" fmla="*/ 1776047 w 2262554"/>
              <a:gd name="connsiteY10" fmla="*/ 1823263 h 3781062"/>
              <a:gd name="connsiteX11" fmla="*/ 2028093 w 2262554"/>
              <a:gd name="connsiteY11" fmla="*/ 2802140 h 3781062"/>
              <a:gd name="connsiteX12" fmla="*/ 2203939 w 2262554"/>
              <a:gd name="connsiteY12" fmla="*/ 1840848 h 3781062"/>
              <a:gd name="connsiteX13" fmla="*/ 2262554 w 2262554"/>
              <a:gd name="connsiteY13" fmla="*/ 1934633 h 3781062"/>
              <a:gd name="connsiteX0" fmla="*/ 0 w 2203938"/>
              <a:gd name="connsiteY0" fmla="*/ 1887740 h 3781062"/>
              <a:gd name="connsiteX1" fmla="*/ 386861 w 2203938"/>
              <a:gd name="connsiteY1" fmla="*/ 3781017 h 3781062"/>
              <a:gd name="connsiteX2" fmla="*/ 609600 w 2203938"/>
              <a:gd name="connsiteY2" fmla="*/ 1946356 h 3781062"/>
              <a:gd name="connsiteX3" fmla="*/ 685800 w 2203938"/>
              <a:gd name="connsiteY3" fmla="*/ 2069448 h 3781062"/>
              <a:gd name="connsiteX4" fmla="*/ 937846 w 2203938"/>
              <a:gd name="connsiteY4" fmla="*/ 6186 h 3781062"/>
              <a:gd name="connsiteX5" fmla="*/ 1330569 w 2203938"/>
              <a:gd name="connsiteY5" fmla="*/ 2831448 h 3781062"/>
              <a:gd name="connsiteX6" fmla="*/ 1418492 w 2203938"/>
              <a:gd name="connsiteY6" fmla="*/ 1922909 h 3781062"/>
              <a:gd name="connsiteX7" fmla="*/ 1500554 w 2203938"/>
              <a:gd name="connsiteY7" fmla="*/ 1313309 h 3781062"/>
              <a:gd name="connsiteX8" fmla="*/ 1641231 w 2203938"/>
              <a:gd name="connsiteY8" fmla="*/ 2022556 h 3781062"/>
              <a:gd name="connsiteX9" fmla="*/ 1717431 w 2203938"/>
              <a:gd name="connsiteY9" fmla="*/ 1823263 h 3781062"/>
              <a:gd name="connsiteX10" fmla="*/ 1969477 w 2203938"/>
              <a:gd name="connsiteY10" fmla="*/ 2802140 h 3781062"/>
              <a:gd name="connsiteX11" fmla="*/ 2145323 w 2203938"/>
              <a:gd name="connsiteY11" fmla="*/ 1840848 h 3781062"/>
              <a:gd name="connsiteX12" fmla="*/ 2203938 w 2203938"/>
              <a:gd name="connsiteY12" fmla="*/ 1934633 h 3781062"/>
              <a:gd name="connsiteX0" fmla="*/ 0 w 2203938"/>
              <a:gd name="connsiteY0" fmla="*/ 1887740 h 3781062"/>
              <a:gd name="connsiteX1" fmla="*/ 386861 w 2203938"/>
              <a:gd name="connsiteY1" fmla="*/ 3781017 h 3781062"/>
              <a:gd name="connsiteX2" fmla="*/ 609600 w 2203938"/>
              <a:gd name="connsiteY2" fmla="*/ 1946356 h 3781062"/>
              <a:gd name="connsiteX3" fmla="*/ 685800 w 2203938"/>
              <a:gd name="connsiteY3" fmla="*/ 2069448 h 3781062"/>
              <a:gd name="connsiteX4" fmla="*/ 937846 w 2203938"/>
              <a:gd name="connsiteY4" fmla="*/ 6186 h 3781062"/>
              <a:gd name="connsiteX5" fmla="*/ 1330569 w 2203938"/>
              <a:gd name="connsiteY5" fmla="*/ 2831448 h 3781062"/>
              <a:gd name="connsiteX6" fmla="*/ 1418492 w 2203938"/>
              <a:gd name="connsiteY6" fmla="*/ 1922909 h 3781062"/>
              <a:gd name="connsiteX7" fmla="*/ 1500554 w 2203938"/>
              <a:gd name="connsiteY7" fmla="*/ 1313309 h 3781062"/>
              <a:gd name="connsiteX8" fmla="*/ 1641231 w 2203938"/>
              <a:gd name="connsiteY8" fmla="*/ 2022556 h 3781062"/>
              <a:gd name="connsiteX9" fmla="*/ 1717431 w 2203938"/>
              <a:gd name="connsiteY9" fmla="*/ 1823263 h 3781062"/>
              <a:gd name="connsiteX10" fmla="*/ 1969477 w 2203938"/>
              <a:gd name="connsiteY10" fmla="*/ 2802140 h 3781062"/>
              <a:gd name="connsiteX11" fmla="*/ 2145323 w 2203938"/>
              <a:gd name="connsiteY11" fmla="*/ 1840848 h 3781062"/>
              <a:gd name="connsiteX12" fmla="*/ 2203938 w 2203938"/>
              <a:gd name="connsiteY12" fmla="*/ 1934633 h 3781062"/>
              <a:gd name="connsiteX0" fmla="*/ 0 w 2145323"/>
              <a:gd name="connsiteY0" fmla="*/ 1887740 h 3781062"/>
              <a:gd name="connsiteX1" fmla="*/ 386861 w 2145323"/>
              <a:gd name="connsiteY1" fmla="*/ 3781017 h 3781062"/>
              <a:gd name="connsiteX2" fmla="*/ 609600 w 2145323"/>
              <a:gd name="connsiteY2" fmla="*/ 1946356 h 3781062"/>
              <a:gd name="connsiteX3" fmla="*/ 685800 w 2145323"/>
              <a:gd name="connsiteY3" fmla="*/ 2069448 h 3781062"/>
              <a:gd name="connsiteX4" fmla="*/ 937846 w 2145323"/>
              <a:gd name="connsiteY4" fmla="*/ 6186 h 3781062"/>
              <a:gd name="connsiteX5" fmla="*/ 1330569 w 2145323"/>
              <a:gd name="connsiteY5" fmla="*/ 2831448 h 3781062"/>
              <a:gd name="connsiteX6" fmla="*/ 1418492 w 2145323"/>
              <a:gd name="connsiteY6" fmla="*/ 1922909 h 3781062"/>
              <a:gd name="connsiteX7" fmla="*/ 1500554 w 2145323"/>
              <a:gd name="connsiteY7" fmla="*/ 1313309 h 3781062"/>
              <a:gd name="connsiteX8" fmla="*/ 1641231 w 2145323"/>
              <a:gd name="connsiteY8" fmla="*/ 2022556 h 3781062"/>
              <a:gd name="connsiteX9" fmla="*/ 1717431 w 2145323"/>
              <a:gd name="connsiteY9" fmla="*/ 1823263 h 3781062"/>
              <a:gd name="connsiteX10" fmla="*/ 1969477 w 2145323"/>
              <a:gd name="connsiteY10" fmla="*/ 2802140 h 3781062"/>
              <a:gd name="connsiteX11" fmla="*/ 2145323 w 2145323"/>
              <a:gd name="connsiteY11" fmla="*/ 1840848 h 3781062"/>
              <a:gd name="connsiteX0" fmla="*/ 0 w 1969478"/>
              <a:gd name="connsiteY0" fmla="*/ 1887740 h 3781062"/>
              <a:gd name="connsiteX1" fmla="*/ 386861 w 1969478"/>
              <a:gd name="connsiteY1" fmla="*/ 3781017 h 3781062"/>
              <a:gd name="connsiteX2" fmla="*/ 609600 w 1969478"/>
              <a:gd name="connsiteY2" fmla="*/ 1946356 h 3781062"/>
              <a:gd name="connsiteX3" fmla="*/ 685800 w 1969478"/>
              <a:gd name="connsiteY3" fmla="*/ 2069448 h 3781062"/>
              <a:gd name="connsiteX4" fmla="*/ 937846 w 1969478"/>
              <a:gd name="connsiteY4" fmla="*/ 6186 h 3781062"/>
              <a:gd name="connsiteX5" fmla="*/ 1330569 w 1969478"/>
              <a:gd name="connsiteY5" fmla="*/ 2831448 h 3781062"/>
              <a:gd name="connsiteX6" fmla="*/ 1418492 w 1969478"/>
              <a:gd name="connsiteY6" fmla="*/ 1922909 h 3781062"/>
              <a:gd name="connsiteX7" fmla="*/ 1500554 w 1969478"/>
              <a:gd name="connsiteY7" fmla="*/ 1313309 h 3781062"/>
              <a:gd name="connsiteX8" fmla="*/ 1641231 w 1969478"/>
              <a:gd name="connsiteY8" fmla="*/ 2022556 h 3781062"/>
              <a:gd name="connsiteX9" fmla="*/ 1717431 w 1969478"/>
              <a:gd name="connsiteY9" fmla="*/ 1823263 h 3781062"/>
              <a:gd name="connsiteX10" fmla="*/ 1969477 w 1969478"/>
              <a:gd name="connsiteY10" fmla="*/ 2802140 h 3781062"/>
              <a:gd name="connsiteX0" fmla="*/ 0 w 1717431"/>
              <a:gd name="connsiteY0" fmla="*/ 1887740 h 3781062"/>
              <a:gd name="connsiteX1" fmla="*/ 386861 w 1717431"/>
              <a:gd name="connsiteY1" fmla="*/ 3781017 h 3781062"/>
              <a:gd name="connsiteX2" fmla="*/ 609600 w 1717431"/>
              <a:gd name="connsiteY2" fmla="*/ 1946356 h 3781062"/>
              <a:gd name="connsiteX3" fmla="*/ 685800 w 1717431"/>
              <a:gd name="connsiteY3" fmla="*/ 2069448 h 3781062"/>
              <a:gd name="connsiteX4" fmla="*/ 937846 w 1717431"/>
              <a:gd name="connsiteY4" fmla="*/ 6186 h 3781062"/>
              <a:gd name="connsiteX5" fmla="*/ 1330569 w 1717431"/>
              <a:gd name="connsiteY5" fmla="*/ 2831448 h 3781062"/>
              <a:gd name="connsiteX6" fmla="*/ 1418492 w 1717431"/>
              <a:gd name="connsiteY6" fmla="*/ 1922909 h 3781062"/>
              <a:gd name="connsiteX7" fmla="*/ 1500554 w 1717431"/>
              <a:gd name="connsiteY7" fmla="*/ 1313309 h 3781062"/>
              <a:gd name="connsiteX8" fmla="*/ 1641231 w 1717431"/>
              <a:gd name="connsiteY8" fmla="*/ 2022556 h 3781062"/>
              <a:gd name="connsiteX9" fmla="*/ 1717431 w 1717431"/>
              <a:gd name="connsiteY9" fmla="*/ 1823263 h 3781062"/>
              <a:gd name="connsiteX0" fmla="*/ 0 w 1641231"/>
              <a:gd name="connsiteY0" fmla="*/ 1887740 h 3781062"/>
              <a:gd name="connsiteX1" fmla="*/ 386861 w 1641231"/>
              <a:gd name="connsiteY1" fmla="*/ 3781017 h 3781062"/>
              <a:gd name="connsiteX2" fmla="*/ 609600 w 1641231"/>
              <a:gd name="connsiteY2" fmla="*/ 1946356 h 3781062"/>
              <a:gd name="connsiteX3" fmla="*/ 685800 w 1641231"/>
              <a:gd name="connsiteY3" fmla="*/ 2069448 h 3781062"/>
              <a:gd name="connsiteX4" fmla="*/ 937846 w 1641231"/>
              <a:gd name="connsiteY4" fmla="*/ 6186 h 3781062"/>
              <a:gd name="connsiteX5" fmla="*/ 1330569 w 1641231"/>
              <a:gd name="connsiteY5" fmla="*/ 2831448 h 3781062"/>
              <a:gd name="connsiteX6" fmla="*/ 1418492 w 1641231"/>
              <a:gd name="connsiteY6" fmla="*/ 1922909 h 3781062"/>
              <a:gd name="connsiteX7" fmla="*/ 1500554 w 1641231"/>
              <a:gd name="connsiteY7" fmla="*/ 1313309 h 3781062"/>
              <a:gd name="connsiteX8" fmla="*/ 1641231 w 1641231"/>
              <a:gd name="connsiteY8" fmla="*/ 2022556 h 3781062"/>
              <a:gd name="connsiteX0" fmla="*/ 0 w 1500553"/>
              <a:gd name="connsiteY0" fmla="*/ 1887740 h 3781062"/>
              <a:gd name="connsiteX1" fmla="*/ 386861 w 1500553"/>
              <a:gd name="connsiteY1" fmla="*/ 3781017 h 3781062"/>
              <a:gd name="connsiteX2" fmla="*/ 609600 w 1500553"/>
              <a:gd name="connsiteY2" fmla="*/ 1946356 h 3781062"/>
              <a:gd name="connsiteX3" fmla="*/ 685800 w 1500553"/>
              <a:gd name="connsiteY3" fmla="*/ 2069448 h 3781062"/>
              <a:gd name="connsiteX4" fmla="*/ 937846 w 1500553"/>
              <a:gd name="connsiteY4" fmla="*/ 6186 h 3781062"/>
              <a:gd name="connsiteX5" fmla="*/ 1330569 w 1500553"/>
              <a:gd name="connsiteY5" fmla="*/ 2831448 h 3781062"/>
              <a:gd name="connsiteX6" fmla="*/ 1418492 w 1500553"/>
              <a:gd name="connsiteY6" fmla="*/ 1922909 h 3781062"/>
              <a:gd name="connsiteX7" fmla="*/ 1500554 w 1500553"/>
              <a:gd name="connsiteY7" fmla="*/ 1313309 h 3781062"/>
              <a:gd name="connsiteX0" fmla="*/ 0 w 1418493"/>
              <a:gd name="connsiteY0" fmla="*/ 1887740 h 3781062"/>
              <a:gd name="connsiteX1" fmla="*/ 386861 w 1418493"/>
              <a:gd name="connsiteY1" fmla="*/ 3781017 h 3781062"/>
              <a:gd name="connsiteX2" fmla="*/ 609600 w 1418493"/>
              <a:gd name="connsiteY2" fmla="*/ 1946356 h 3781062"/>
              <a:gd name="connsiteX3" fmla="*/ 685800 w 1418493"/>
              <a:gd name="connsiteY3" fmla="*/ 2069448 h 3781062"/>
              <a:gd name="connsiteX4" fmla="*/ 937846 w 1418493"/>
              <a:gd name="connsiteY4" fmla="*/ 6186 h 3781062"/>
              <a:gd name="connsiteX5" fmla="*/ 1330569 w 1418493"/>
              <a:gd name="connsiteY5" fmla="*/ 2831448 h 3781062"/>
              <a:gd name="connsiteX6" fmla="*/ 1418492 w 1418493"/>
              <a:gd name="connsiteY6" fmla="*/ 1922909 h 3781062"/>
              <a:gd name="connsiteX0" fmla="*/ 0 w 1330569"/>
              <a:gd name="connsiteY0" fmla="*/ 1887740 h 3781062"/>
              <a:gd name="connsiteX1" fmla="*/ 386861 w 1330569"/>
              <a:gd name="connsiteY1" fmla="*/ 3781017 h 3781062"/>
              <a:gd name="connsiteX2" fmla="*/ 609600 w 1330569"/>
              <a:gd name="connsiteY2" fmla="*/ 1946356 h 3781062"/>
              <a:gd name="connsiteX3" fmla="*/ 685800 w 1330569"/>
              <a:gd name="connsiteY3" fmla="*/ 2069448 h 3781062"/>
              <a:gd name="connsiteX4" fmla="*/ 937846 w 1330569"/>
              <a:gd name="connsiteY4" fmla="*/ 6186 h 3781062"/>
              <a:gd name="connsiteX5" fmla="*/ 1330569 w 1330569"/>
              <a:gd name="connsiteY5" fmla="*/ 2831448 h 3781062"/>
              <a:gd name="connsiteX0" fmla="*/ 0 w 937846"/>
              <a:gd name="connsiteY0" fmla="*/ 1887740 h 3781062"/>
              <a:gd name="connsiteX1" fmla="*/ 386861 w 937846"/>
              <a:gd name="connsiteY1" fmla="*/ 3781017 h 3781062"/>
              <a:gd name="connsiteX2" fmla="*/ 609600 w 937846"/>
              <a:gd name="connsiteY2" fmla="*/ 1946356 h 3781062"/>
              <a:gd name="connsiteX3" fmla="*/ 685800 w 937846"/>
              <a:gd name="connsiteY3" fmla="*/ 2069448 h 3781062"/>
              <a:gd name="connsiteX4" fmla="*/ 937846 w 937846"/>
              <a:gd name="connsiteY4" fmla="*/ 6186 h 3781062"/>
              <a:gd name="connsiteX0" fmla="*/ 0 w 685801"/>
              <a:gd name="connsiteY0" fmla="*/ 8876 h 1902198"/>
              <a:gd name="connsiteX1" fmla="*/ 386861 w 685801"/>
              <a:gd name="connsiteY1" fmla="*/ 1902153 h 1902198"/>
              <a:gd name="connsiteX2" fmla="*/ 609600 w 685801"/>
              <a:gd name="connsiteY2" fmla="*/ 67492 h 1902198"/>
              <a:gd name="connsiteX3" fmla="*/ 685800 w 685801"/>
              <a:gd name="connsiteY3" fmla="*/ 190584 h 1902198"/>
              <a:gd name="connsiteX0" fmla="*/ 0 w 685800"/>
              <a:gd name="connsiteY0" fmla="*/ 108724 h 2002031"/>
              <a:gd name="connsiteX1" fmla="*/ 386861 w 685800"/>
              <a:gd name="connsiteY1" fmla="*/ 2002001 h 2002031"/>
              <a:gd name="connsiteX2" fmla="*/ 624397 w 685800"/>
              <a:gd name="connsiteY2" fmla="*/ 60207 h 2002031"/>
              <a:gd name="connsiteX3" fmla="*/ 685800 w 685800"/>
              <a:gd name="connsiteY3" fmla="*/ 290432 h 2002031"/>
              <a:gd name="connsiteX0" fmla="*/ 0 w 685800"/>
              <a:gd name="connsiteY0" fmla="*/ 52788 h 1946095"/>
              <a:gd name="connsiteX1" fmla="*/ 386861 w 685800"/>
              <a:gd name="connsiteY1" fmla="*/ 1946065 h 1946095"/>
              <a:gd name="connsiteX2" fmla="*/ 624397 w 685800"/>
              <a:gd name="connsiteY2" fmla="*/ 4271 h 1946095"/>
              <a:gd name="connsiteX3" fmla="*/ 685800 w 685800"/>
              <a:gd name="connsiteY3" fmla="*/ 234496 h 1946095"/>
              <a:gd name="connsiteX0" fmla="*/ 0 w 685800"/>
              <a:gd name="connsiteY0" fmla="*/ 52788 h 1946095"/>
              <a:gd name="connsiteX1" fmla="*/ 386861 w 685800"/>
              <a:gd name="connsiteY1" fmla="*/ 1946065 h 1946095"/>
              <a:gd name="connsiteX2" fmla="*/ 624397 w 685800"/>
              <a:gd name="connsiteY2" fmla="*/ 4271 h 1946095"/>
              <a:gd name="connsiteX3" fmla="*/ 685800 w 685800"/>
              <a:gd name="connsiteY3" fmla="*/ 234496 h 1946095"/>
              <a:gd name="connsiteX0" fmla="*/ 0 w 685800"/>
              <a:gd name="connsiteY0" fmla="*/ 48598 h 1941905"/>
              <a:gd name="connsiteX1" fmla="*/ 386861 w 685800"/>
              <a:gd name="connsiteY1" fmla="*/ 1941875 h 1941905"/>
              <a:gd name="connsiteX2" fmla="*/ 624397 w 685800"/>
              <a:gd name="connsiteY2" fmla="*/ 81 h 1941905"/>
              <a:gd name="connsiteX3" fmla="*/ 685800 w 685800"/>
              <a:gd name="connsiteY3" fmla="*/ 230306 h 1941905"/>
              <a:gd name="connsiteX0" fmla="*/ 0 w 685800"/>
              <a:gd name="connsiteY0" fmla="*/ 48598 h 1941905"/>
              <a:gd name="connsiteX1" fmla="*/ 386861 w 685800"/>
              <a:gd name="connsiteY1" fmla="*/ 1941875 h 1941905"/>
              <a:gd name="connsiteX2" fmla="*/ 624397 w 685800"/>
              <a:gd name="connsiteY2" fmla="*/ 81 h 1941905"/>
              <a:gd name="connsiteX3" fmla="*/ 685800 w 685800"/>
              <a:gd name="connsiteY3" fmla="*/ 230306 h 1941905"/>
              <a:gd name="connsiteX0" fmla="*/ 0 w 624397"/>
              <a:gd name="connsiteY0" fmla="*/ 48598 h 1941905"/>
              <a:gd name="connsiteX1" fmla="*/ 386861 w 624397"/>
              <a:gd name="connsiteY1" fmla="*/ 1941875 h 1941905"/>
              <a:gd name="connsiteX2" fmla="*/ 624397 w 624397"/>
              <a:gd name="connsiteY2" fmla="*/ 81 h 1941905"/>
              <a:gd name="connsiteX0" fmla="*/ 0 w 624397"/>
              <a:gd name="connsiteY0" fmla="*/ 48598 h 1932367"/>
              <a:gd name="connsiteX1" fmla="*/ 330590 w 624397"/>
              <a:gd name="connsiteY1" fmla="*/ 1932337 h 1932367"/>
              <a:gd name="connsiteX2" fmla="*/ 624397 w 624397"/>
              <a:gd name="connsiteY2" fmla="*/ 81 h 1932367"/>
            </a:gdLst>
            <a:ahLst/>
            <a:cxnLst>
              <a:cxn ang="0">
                <a:pos x="connsiteX0" y="connsiteY0"/>
              </a:cxn>
              <a:cxn ang="0">
                <a:pos x="connsiteX1" y="connsiteY1"/>
              </a:cxn>
              <a:cxn ang="0">
                <a:pos x="connsiteX2" y="connsiteY2"/>
              </a:cxn>
            </a:cxnLst>
            <a:rect l="l" t="t" r="r" b="b"/>
            <a:pathLst>
              <a:path w="624397" h="1932367">
                <a:moveTo>
                  <a:pt x="0" y="48598"/>
                </a:moveTo>
                <a:cubicBezTo>
                  <a:pt x="57578" y="357581"/>
                  <a:pt x="226524" y="1940423"/>
                  <a:pt x="330590" y="1932337"/>
                </a:cubicBezTo>
                <a:cubicBezTo>
                  <a:pt x="434656" y="1924251"/>
                  <a:pt x="575499" y="-14291"/>
                  <a:pt x="624397" y="81"/>
                </a:cubicBezTo>
              </a:path>
            </a:pathLst>
          </a:custGeom>
          <a:noFill/>
          <a:ln w="19050">
            <a:gradFill flip="none" rotWithShape="1">
              <a:gsLst>
                <a:gs pos="0">
                  <a:schemeClr val="accent5">
                    <a:lumMod val="75000"/>
                  </a:schemeClr>
                </a:gs>
                <a:gs pos="50000">
                  <a:schemeClr val="accent2">
                    <a:lumMod val="75000"/>
                  </a:schemeClr>
                </a:gs>
                <a:gs pos="100000">
                  <a:schemeClr val="accent2">
                    <a:lumMod val="75000"/>
                  </a:schemeClr>
                </a:gs>
              </a:gsLst>
              <a:lin ang="540000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TextBox 63">
            <a:extLst>
              <a:ext uri="{FF2B5EF4-FFF2-40B4-BE49-F238E27FC236}">
                <a16:creationId xmlns:a16="http://schemas.microsoft.com/office/drawing/2014/main" id="{AAED1777-148C-4EFC-8D7B-B1522CE55D6B}"/>
              </a:ext>
            </a:extLst>
          </p:cNvPr>
          <p:cNvSpPr txBox="1"/>
          <p:nvPr/>
        </p:nvSpPr>
        <p:spPr>
          <a:xfrm>
            <a:off x="8994176" y="4028797"/>
            <a:ext cx="2054383" cy="461665"/>
          </a:xfrm>
          <a:prstGeom prst="rect">
            <a:avLst/>
          </a:prstGeom>
          <a:noFill/>
        </p:spPr>
        <p:txBody>
          <a:bodyPr wrap="square" rtlCol="0">
            <a:spAutoFit/>
          </a:bodyPr>
          <a:lstStyle/>
          <a:p>
            <a:r>
              <a:rPr lang="en-GB" sz="1200" dirty="0">
                <a:solidFill>
                  <a:schemeClr val="accent4">
                    <a:lumMod val="50000"/>
                  </a:schemeClr>
                </a:solidFill>
              </a:rPr>
              <a:t>Depressive relapse </a:t>
            </a:r>
            <a:br>
              <a:rPr lang="en-GB" sz="1200" dirty="0">
                <a:solidFill>
                  <a:schemeClr val="accent4">
                    <a:lumMod val="50000"/>
                  </a:schemeClr>
                </a:solidFill>
              </a:rPr>
            </a:br>
            <a:r>
              <a:rPr lang="en-GB" sz="1200" dirty="0">
                <a:solidFill>
                  <a:schemeClr val="accent4">
                    <a:lumMod val="50000"/>
                  </a:schemeClr>
                </a:solidFill>
              </a:rPr>
              <a:t>– requires acute treatment</a:t>
            </a:r>
          </a:p>
        </p:txBody>
      </p:sp>
      <p:sp>
        <p:nvSpPr>
          <p:cNvPr id="65" name="TextBox 64">
            <a:extLst>
              <a:ext uri="{FF2B5EF4-FFF2-40B4-BE49-F238E27FC236}">
                <a16:creationId xmlns:a16="http://schemas.microsoft.com/office/drawing/2014/main" id="{0C347C60-A8BC-4CBE-E61F-5E9F1C1C0212}"/>
              </a:ext>
            </a:extLst>
          </p:cNvPr>
          <p:cNvSpPr txBox="1"/>
          <p:nvPr/>
        </p:nvSpPr>
        <p:spPr>
          <a:xfrm>
            <a:off x="2513042" y="4028796"/>
            <a:ext cx="1168142" cy="461665"/>
          </a:xfrm>
          <a:prstGeom prst="rect">
            <a:avLst/>
          </a:prstGeom>
          <a:noFill/>
        </p:spPr>
        <p:txBody>
          <a:bodyPr wrap="square" rtlCol="0">
            <a:spAutoFit/>
          </a:bodyPr>
          <a:lstStyle/>
          <a:p>
            <a:pPr algn="r"/>
            <a:r>
              <a:rPr lang="en-GB" sz="1200" dirty="0">
                <a:solidFill>
                  <a:schemeClr val="accent4">
                    <a:lumMod val="50000"/>
                  </a:schemeClr>
                </a:solidFill>
              </a:rPr>
              <a:t>Depressive episode</a:t>
            </a:r>
          </a:p>
        </p:txBody>
      </p:sp>
      <p:sp>
        <p:nvSpPr>
          <p:cNvPr id="66" name="TextBox 65">
            <a:extLst>
              <a:ext uri="{FF2B5EF4-FFF2-40B4-BE49-F238E27FC236}">
                <a16:creationId xmlns:a16="http://schemas.microsoft.com/office/drawing/2014/main" id="{3A26F4A5-7B26-25D1-F531-383066BE234E}"/>
              </a:ext>
            </a:extLst>
          </p:cNvPr>
          <p:cNvSpPr txBox="1"/>
          <p:nvPr/>
        </p:nvSpPr>
        <p:spPr>
          <a:xfrm>
            <a:off x="4690682" y="2704938"/>
            <a:ext cx="905041" cy="461665"/>
          </a:xfrm>
          <a:prstGeom prst="rect">
            <a:avLst/>
          </a:prstGeom>
          <a:noFill/>
        </p:spPr>
        <p:txBody>
          <a:bodyPr wrap="square" rtlCol="0">
            <a:spAutoFit/>
          </a:bodyPr>
          <a:lstStyle/>
          <a:p>
            <a:r>
              <a:rPr lang="en-GB" sz="1200" dirty="0">
                <a:solidFill>
                  <a:schemeClr val="accent4">
                    <a:lumMod val="50000"/>
                  </a:schemeClr>
                </a:solidFill>
              </a:rPr>
              <a:t>Manic episode</a:t>
            </a:r>
          </a:p>
        </p:txBody>
      </p:sp>
      <p:sp>
        <p:nvSpPr>
          <p:cNvPr id="68" name="Rectangle 67">
            <a:extLst>
              <a:ext uri="{FF2B5EF4-FFF2-40B4-BE49-F238E27FC236}">
                <a16:creationId xmlns:a16="http://schemas.microsoft.com/office/drawing/2014/main" id="{9E41696F-1F95-D32E-B82E-0165D7D7FE8E}"/>
              </a:ext>
            </a:extLst>
          </p:cNvPr>
          <p:cNvSpPr/>
          <p:nvPr/>
        </p:nvSpPr>
        <p:spPr>
          <a:xfrm>
            <a:off x="2139205" y="1743076"/>
            <a:ext cx="9112993" cy="723900"/>
          </a:xfrm>
          <a:prstGeom prst="rect">
            <a:avLst/>
          </a:prstGeom>
          <a:gradFill flip="none" rotWithShape="1">
            <a:gsLst>
              <a:gs pos="33000">
                <a:schemeClr val="accent2">
                  <a:lumMod val="40000"/>
                  <a:lumOff val="60000"/>
                </a:schemeClr>
              </a:gs>
              <a:gs pos="0">
                <a:schemeClr val="accent2">
                  <a:lumMod val="40000"/>
                  <a:lumOff val="60000"/>
                </a:schemeClr>
              </a:gs>
              <a:gs pos="63000">
                <a:schemeClr val="accent5">
                  <a:lumMod val="40000"/>
                  <a:lumOff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70" name="TextBox 69">
            <a:extLst>
              <a:ext uri="{FF2B5EF4-FFF2-40B4-BE49-F238E27FC236}">
                <a16:creationId xmlns:a16="http://schemas.microsoft.com/office/drawing/2014/main" id="{3285C27B-F6E8-6DB2-1CC3-EA1728D71359}"/>
              </a:ext>
            </a:extLst>
          </p:cNvPr>
          <p:cNvSpPr txBox="1"/>
          <p:nvPr/>
        </p:nvSpPr>
        <p:spPr>
          <a:xfrm>
            <a:off x="3575635" y="1951145"/>
            <a:ext cx="1447832" cy="307777"/>
          </a:xfrm>
          <a:prstGeom prst="rect">
            <a:avLst/>
          </a:prstGeom>
          <a:noFill/>
        </p:spPr>
        <p:txBody>
          <a:bodyPr wrap="none" rtlCol="0" anchor="ctr">
            <a:spAutoFit/>
          </a:bodyPr>
          <a:lstStyle/>
          <a:p>
            <a:pPr algn="ctr"/>
            <a:r>
              <a:rPr lang="en-GB" sz="1400" dirty="0">
                <a:solidFill>
                  <a:schemeClr val="accent2">
                    <a:lumMod val="50000"/>
                  </a:schemeClr>
                </a:solidFill>
              </a:rPr>
              <a:t>Acute treatment</a:t>
            </a:r>
          </a:p>
        </p:txBody>
      </p:sp>
      <p:sp>
        <p:nvSpPr>
          <p:cNvPr id="73" name="TextBox 72">
            <a:extLst>
              <a:ext uri="{FF2B5EF4-FFF2-40B4-BE49-F238E27FC236}">
                <a16:creationId xmlns:a16="http://schemas.microsoft.com/office/drawing/2014/main" id="{89C289DB-48BD-ECCE-91E5-A940E94D18D7}"/>
              </a:ext>
            </a:extLst>
          </p:cNvPr>
          <p:cNvSpPr txBox="1"/>
          <p:nvPr/>
        </p:nvSpPr>
        <p:spPr>
          <a:xfrm>
            <a:off x="7088101" y="1951137"/>
            <a:ext cx="2013692" cy="307777"/>
          </a:xfrm>
          <a:prstGeom prst="rect">
            <a:avLst/>
          </a:prstGeom>
          <a:noFill/>
        </p:spPr>
        <p:txBody>
          <a:bodyPr wrap="none" rtlCol="0" anchor="ctr">
            <a:spAutoFit/>
          </a:bodyPr>
          <a:lstStyle/>
          <a:p>
            <a:pPr algn="ctr"/>
            <a:r>
              <a:rPr lang="en-GB" sz="1400" dirty="0">
                <a:solidFill>
                  <a:schemeClr val="accent5">
                    <a:lumMod val="50000"/>
                  </a:schemeClr>
                </a:solidFill>
              </a:rPr>
              <a:t>Maintenance treatment</a:t>
            </a:r>
          </a:p>
        </p:txBody>
      </p:sp>
      <p:sp>
        <p:nvSpPr>
          <p:cNvPr id="2" name="Freeform: Shape 1">
            <a:extLst>
              <a:ext uri="{FF2B5EF4-FFF2-40B4-BE49-F238E27FC236}">
                <a16:creationId xmlns:a16="http://schemas.microsoft.com/office/drawing/2014/main" id="{4A22D9DE-529D-943B-41A6-9D855878C7C9}"/>
              </a:ext>
            </a:extLst>
          </p:cNvPr>
          <p:cNvSpPr/>
          <p:nvPr/>
        </p:nvSpPr>
        <p:spPr>
          <a:xfrm>
            <a:off x="2154803" y="2655617"/>
            <a:ext cx="9024731" cy="1887638"/>
          </a:xfrm>
          <a:custGeom>
            <a:avLst/>
            <a:gdLst>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50181 w 9024731"/>
              <a:gd name="connsiteY7" fmla="*/ 437411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92773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50181 w 9024731"/>
              <a:gd name="connsiteY7" fmla="*/ 437411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14400 w 9024731"/>
              <a:gd name="connsiteY7" fmla="*/ 397655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02473 w 9024731"/>
              <a:gd name="connsiteY7" fmla="*/ 377776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14400 w 9024731"/>
              <a:gd name="connsiteY7" fmla="*/ 377776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07096 w 9024731"/>
              <a:gd name="connsiteY15" fmla="*/ 974124 h 1773740"/>
              <a:gd name="connsiteX16" fmla="*/ 2333708 w 9024731"/>
              <a:gd name="connsiteY16" fmla="*/ 90 h 1773740"/>
              <a:gd name="connsiteX17" fmla="*/ 2635858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26974 w 9024731"/>
              <a:gd name="connsiteY15" fmla="*/ 974124 h 1773740"/>
              <a:gd name="connsiteX16" fmla="*/ 2333708 w 9024731"/>
              <a:gd name="connsiteY16" fmla="*/ 90 h 1773740"/>
              <a:gd name="connsiteX17" fmla="*/ 2635858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26974 w 9024731"/>
              <a:gd name="connsiteY15" fmla="*/ 974124 h 1773740"/>
              <a:gd name="connsiteX16" fmla="*/ 2377440 w 9024731"/>
              <a:gd name="connsiteY16" fmla="*/ 90 h 1773740"/>
              <a:gd name="connsiteX17" fmla="*/ 2635858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26974 w 9024731"/>
              <a:gd name="connsiteY15" fmla="*/ 974124 h 1773740"/>
              <a:gd name="connsiteX16" fmla="*/ 2377440 w 9024731"/>
              <a:gd name="connsiteY16" fmla="*/ 90 h 1773740"/>
              <a:gd name="connsiteX17" fmla="*/ 2619956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895149"/>
              <a:gd name="connsiteX1" fmla="*/ 95416 w 9024731"/>
              <a:gd name="connsiteY1" fmla="*/ 858860 h 1895149"/>
              <a:gd name="connsiteX2" fmla="*/ 210710 w 9024731"/>
              <a:gd name="connsiteY2" fmla="*/ 966202 h 1895149"/>
              <a:gd name="connsiteX3" fmla="*/ 381663 w 9024731"/>
              <a:gd name="connsiteY3" fmla="*/ 878738 h 1895149"/>
              <a:gd name="connsiteX4" fmla="*/ 481054 w 9024731"/>
              <a:gd name="connsiteY4" fmla="*/ 934397 h 1895149"/>
              <a:gd name="connsiteX5" fmla="*/ 600324 w 9024731"/>
              <a:gd name="connsiteY5" fmla="*/ 894640 h 1895149"/>
              <a:gd name="connsiteX6" fmla="*/ 715618 w 9024731"/>
              <a:gd name="connsiteY6" fmla="*/ 938373 h 1895149"/>
              <a:gd name="connsiteX7" fmla="*/ 914400 w 9024731"/>
              <a:gd name="connsiteY7" fmla="*/ 377805 h 1895149"/>
              <a:gd name="connsiteX8" fmla="*/ 1144988 w 9024731"/>
              <a:gd name="connsiteY8" fmla="*/ 930421 h 1895149"/>
              <a:gd name="connsiteX9" fmla="*/ 1232453 w 9024731"/>
              <a:gd name="connsiteY9" fmla="*/ 886689 h 1895149"/>
              <a:gd name="connsiteX10" fmla="*/ 1288112 w 9024731"/>
              <a:gd name="connsiteY10" fmla="*/ 946324 h 1895149"/>
              <a:gd name="connsiteX11" fmla="*/ 1375576 w 9024731"/>
              <a:gd name="connsiteY11" fmla="*/ 882713 h 1895149"/>
              <a:gd name="connsiteX12" fmla="*/ 1435211 w 9024731"/>
              <a:gd name="connsiteY12" fmla="*/ 958251 h 1895149"/>
              <a:gd name="connsiteX13" fmla="*/ 1662796 w 9024731"/>
              <a:gd name="connsiteY13" fmla="*/ 1894704 h 1895149"/>
              <a:gd name="connsiteX14" fmla="*/ 1975900 w 9024731"/>
              <a:gd name="connsiteY14" fmla="*/ 827055 h 1895149"/>
              <a:gd name="connsiteX15" fmla="*/ 2126974 w 9024731"/>
              <a:gd name="connsiteY15" fmla="*/ 974153 h 1895149"/>
              <a:gd name="connsiteX16" fmla="*/ 2377440 w 9024731"/>
              <a:gd name="connsiteY16" fmla="*/ 119 h 1895149"/>
              <a:gd name="connsiteX17" fmla="*/ 2635858 w 9024731"/>
              <a:gd name="connsiteY17" fmla="*/ 910543 h 1895149"/>
              <a:gd name="connsiteX18" fmla="*/ 2755127 w 9024731"/>
              <a:gd name="connsiteY18" fmla="*/ 1327986 h 1895149"/>
              <a:gd name="connsiteX19" fmla="*/ 2882348 w 9024731"/>
              <a:gd name="connsiteY19" fmla="*/ 612369 h 1895149"/>
              <a:gd name="connsiteX20" fmla="*/ 3053301 w 9024731"/>
              <a:gd name="connsiteY20" fmla="*/ 946324 h 1895149"/>
              <a:gd name="connsiteX21" fmla="*/ 3120887 w 9024731"/>
              <a:gd name="connsiteY21" fmla="*/ 835006 h 1895149"/>
              <a:gd name="connsiteX22" fmla="*/ 3196425 w 9024731"/>
              <a:gd name="connsiteY22" fmla="*/ 962226 h 1895149"/>
              <a:gd name="connsiteX23" fmla="*/ 3236181 w 9024731"/>
              <a:gd name="connsiteY23" fmla="*/ 854884 h 1895149"/>
              <a:gd name="connsiteX24" fmla="*/ 3351475 w 9024731"/>
              <a:gd name="connsiteY24" fmla="*/ 1141131 h 1895149"/>
              <a:gd name="connsiteX25" fmla="*/ 3478696 w 9024731"/>
              <a:gd name="connsiteY25" fmla="*/ 803200 h 1895149"/>
              <a:gd name="connsiteX26" fmla="*/ 3554234 w 9024731"/>
              <a:gd name="connsiteY26" fmla="*/ 918494 h 1895149"/>
              <a:gd name="connsiteX27" fmla="*/ 3737114 w 9024731"/>
              <a:gd name="connsiteY27" fmla="*/ 1502915 h 1895149"/>
              <a:gd name="connsiteX28" fmla="*/ 3860359 w 9024731"/>
              <a:gd name="connsiteY28" fmla="*/ 918494 h 1895149"/>
              <a:gd name="connsiteX29" fmla="*/ 3912042 w 9024731"/>
              <a:gd name="connsiteY29" fmla="*/ 926446 h 1895149"/>
              <a:gd name="connsiteX30" fmla="*/ 3947823 w 9024731"/>
              <a:gd name="connsiteY30" fmla="*/ 998007 h 1895149"/>
              <a:gd name="connsiteX31" fmla="*/ 3991555 w 9024731"/>
              <a:gd name="connsiteY31" fmla="*/ 866811 h 1895149"/>
              <a:gd name="connsiteX32" fmla="*/ 4082995 w 9024731"/>
              <a:gd name="connsiteY32" fmla="*/ 982105 h 1895149"/>
              <a:gd name="connsiteX33" fmla="*/ 4122752 w 9024731"/>
              <a:gd name="connsiteY33" fmla="*/ 850908 h 1895149"/>
              <a:gd name="connsiteX34" fmla="*/ 4194314 w 9024731"/>
              <a:gd name="connsiteY34" fmla="*/ 958251 h 1895149"/>
              <a:gd name="connsiteX35" fmla="*/ 4238046 w 9024731"/>
              <a:gd name="connsiteY35" fmla="*/ 858860 h 1895149"/>
              <a:gd name="connsiteX36" fmla="*/ 4281778 w 9024731"/>
              <a:gd name="connsiteY36" fmla="*/ 986080 h 1895149"/>
              <a:gd name="connsiteX37" fmla="*/ 4365267 w 9024731"/>
              <a:gd name="connsiteY37" fmla="*/ 481173 h 1895149"/>
              <a:gd name="connsiteX38" fmla="*/ 4405023 w 9024731"/>
              <a:gd name="connsiteY38" fmla="*/ 918494 h 1895149"/>
              <a:gd name="connsiteX39" fmla="*/ 4452731 w 9024731"/>
              <a:gd name="connsiteY39" fmla="*/ 878738 h 1895149"/>
              <a:gd name="connsiteX40" fmla="*/ 4508390 w 9024731"/>
              <a:gd name="connsiteY40" fmla="*/ 954275 h 1895149"/>
              <a:gd name="connsiteX41" fmla="*/ 4556098 w 9024731"/>
              <a:gd name="connsiteY41" fmla="*/ 882713 h 1895149"/>
              <a:gd name="connsiteX42" fmla="*/ 4619708 w 9024731"/>
              <a:gd name="connsiteY42" fmla="*/ 954275 h 1895149"/>
              <a:gd name="connsiteX43" fmla="*/ 4683319 w 9024731"/>
              <a:gd name="connsiteY43" fmla="*/ 854884 h 1895149"/>
              <a:gd name="connsiteX44" fmla="*/ 4754880 w 9024731"/>
              <a:gd name="connsiteY44" fmla="*/ 1224620 h 1895149"/>
              <a:gd name="connsiteX45" fmla="*/ 4766807 w 9024731"/>
              <a:gd name="connsiteY45" fmla="*/ 850908 h 1895149"/>
              <a:gd name="connsiteX46" fmla="*/ 4810540 w 9024731"/>
              <a:gd name="connsiteY46" fmla="*/ 970178 h 1895149"/>
              <a:gd name="connsiteX47" fmla="*/ 4866199 w 9024731"/>
              <a:gd name="connsiteY47" fmla="*/ 644174 h 1895149"/>
              <a:gd name="connsiteX48" fmla="*/ 4937760 w 9024731"/>
              <a:gd name="connsiteY48" fmla="*/ 926446 h 1895149"/>
              <a:gd name="connsiteX49" fmla="*/ 5009322 w 9024731"/>
              <a:gd name="connsiteY49" fmla="*/ 838981 h 1895149"/>
              <a:gd name="connsiteX50" fmla="*/ 5072933 w 9024731"/>
              <a:gd name="connsiteY50" fmla="*/ 974153 h 1895149"/>
              <a:gd name="connsiteX51" fmla="*/ 5124616 w 9024731"/>
              <a:gd name="connsiteY51" fmla="*/ 838981 h 1895149"/>
              <a:gd name="connsiteX52" fmla="*/ 5196178 w 9024731"/>
              <a:gd name="connsiteY52" fmla="*/ 974153 h 1895149"/>
              <a:gd name="connsiteX53" fmla="*/ 5231959 w 9024731"/>
              <a:gd name="connsiteY53" fmla="*/ 878738 h 1895149"/>
              <a:gd name="connsiteX54" fmla="*/ 5279667 w 9024731"/>
              <a:gd name="connsiteY54" fmla="*/ 946324 h 1895149"/>
              <a:gd name="connsiteX55" fmla="*/ 5319423 w 9024731"/>
              <a:gd name="connsiteY55" fmla="*/ 854884 h 1895149"/>
              <a:gd name="connsiteX56" fmla="*/ 5390985 w 9024731"/>
              <a:gd name="connsiteY56" fmla="*/ 966202 h 1895149"/>
              <a:gd name="connsiteX57" fmla="*/ 5406887 w 9024731"/>
              <a:gd name="connsiteY57" fmla="*/ 858860 h 1895149"/>
              <a:gd name="connsiteX58" fmla="*/ 5462547 w 9024731"/>
              <a:gd name="connsiteY58" fmla="*/ 958251 h 1895149"/>
              <a:gd name="connsiteX59" fmla="*/ 5494352 w 9024731"/>
              <a:gd name="connsiteY59" fmla="*/ 850908 h 1895149"/>
              <a:gd name="connsiteX60" fmla="*/ 5530133 w 9024731"/>
              <a:gd name="connsiteY60" fmla="*/ 1308108 h 1895149"/>
              <a:gd name="connsiteX61" fmla="*/ 5550011 w 9024731"/>
              <a:gd name="connsiteY61" fmla="*/ 878738 h 1895149"/>
              <a:gd name="connsiteX62" fmla="*/ 5597719 w 9024731"/>
              <a:gd name="connsiteY62" fmla="*/ 970178 h 1895149"/>
              <a:gd name="connsiteX63" fmla="*/ 5641451 w 9024731"/>
              <a:gd name="connsiteY63" fmla="*/ 866811 h 1895149"/>
              <a:gd name="connsiteX64" fmla="*/ 5685183 w 9024731"/>
              <a:gd name="connsiteY64" fmla="*/ 954275 h 1895149"/>
              <a:gd name="connsiteX65" fmla="*/ 5736867 w 9024731"/>
              <a:gd name="connsiteY65" fmla="*/ 854884 h 1895149"/>
              <a:gd name="connsiteX66" fmla="*/ 5788550 w 9024731"/>
              <a:gd name="connsiteY66" fmla="*/ 1339913 h 1895149"/>
              <a:gd name="connsiteX67" fmla="*/ 5816380 w 9024731"/>
              <a:gd name="connsiteY67" fmla="*/ 866811 h 1895149"/>
              <a:gd name="connsiteX68" fmla="*/ 5856136 w 9024731"/>
              <a:gd name="connsiteY68" fmla="*/ 962226 h 1895149"/>
              <a:gd name="connsiteX69" fmla="*/ 5923722 w 9024731"/>
              <a:gd name="connsiteY69" fmla="*/ 850908 h 1895149"/>
              <a:gd name="connsiteX70" fmla="*/ 5935649 w 9024731"/>
              <a:gd name="connsiteY70" fmla="*/ 998007 h 1895149"/>
              <a:gd name="connsiteX71" fmla="*/ 5983357 w 9024731"/>
              <a:gd name="connsiteY71" fmla="*/ 624296 h 1895149"/>
              <a:gd name="connsiteX72" fmla="*/ 6003235 w 9024731"/>
              <a:gd name="connsiteY72" fmla="*/ 974153 h 1895149"/>
              <a:gd name="connsiteX73" fmla="*/ 6035040 w 9024731"/>
              <a:gd name="connsiteY73" fmla="*/ 862835 h 1895149"/>
              <a:gd name="connsiteX74" fmla="*/ 6094675 w 9024731"/>
              <a:gd name="connsiteY74" fmla="*/ 990056 h 1895149"/>
              <a:gd name="connsiteX75" fmla="*/ 6237799 w 9024731"/>
              <a:gd name="connsiteY75" fmla="*/ 858860 h 1895149"/>
              <a:gd name="connsiteX76" fmla="*/ 6333214 w 9024731"/>
              <a:gd name="connsiteY76" fmla="*/ 938373 h 1895149"/>
              <a:gd name="connsiteX77" fmla="*/ 6468387 w 9024731"/>
              <a:gd name="connsiteY77" fmla="*/ 882713 h 1895149"/>
              <a:gd name="connsiteX78" fmla="*/ 6595607 w 9024731"/>
              <a:gd name="connsiteY78" fmla="*/ 934397 h 1895149"/>
              <a:gd name="connsiteX79" fmla="*/ 6742707 w 9024731"/>
              <a:gd name="connsiteY79" fmla="*/ 878738 h 1895149"/>
              <a:gd name="connsiteX80" fmla="*/ 6881854 w 9024731"/>
              <a:gd name="connsiteY80" fmla="*/ 926446 h 1895149"/>
              <a:gd name="connsiteX81" fmla="*/ 6973294 w 9024731"/>
              <a:gd name="connsiteY81" fmla="*/ 882713 h 1895149"/>
              <a:gd name="connsiteX82" fmla="*/ 7088588 w 9024731"/>
              <a:gd name="connsiteY82" fmla="*/ 934397 h 1895149"/>
              <a:gd name="connsiteX83" fmla="*/ 7195931 w 9024731"/>
              <a:gd name="connsiteY83" fmla="*/ 886689 h 1895149"/>
              <a:gd name="connsiteX84" fmla="*/ 7303274 w 9024731"/>
              <a:gd name="connsiteY84" fmla="*/ 946324 h 1895149"/>
              <a:gd name="connsiteX85" fmla="*/ 7454348 w 9024731"/>
              <a:gd name="connsiteY85" fmla="*/ 874762 h 1895149"/>
              <a:gd name="connsiteX86" fmla="*/ 7609399 w 9024731"/>
              <a:gd name="connsiteY86" fmla="*/ 938373 h 1895149"/>
              <a:gd name="connsiteX87" fmla="*/ 7613374 w 9024731"/>
              <a:gd name="connsiteY87" fmla="*/ 576588 h 1895149"/>
              <a:gd name="connsiteX88" fmla="*/ 7653131 w 9024731"/>
              <a:gd name="connsiteY88" fmla="*/ 934397 h 1895149"/>
              <a:gd name="connsiteX89" fmla="*/ 7748547 w 9024731"/>
              <a:gd name="connsiteY89" fmla="*/ 874762 h 1895149"/>
              <a:gd name="connsiteX90" fmla="*/ 7828060 w 9024731"/>
              <a:gd name="connsiteY90" fmla="*/ 942348 h 1895149"/>
              <a:gd name="connsiteX91" fmla="*/ 7919500 w 9024731"/>
              <a:gd name="connsiteY91" fmla="*/ 858860 h 1895149"/>
              <a:gd name="connsiteX92" fmla="*/ 8038769 w 9024731"/>
              <a:gd name="connsiteY92" fmla="*/ 942348 h 1895149"/>
              <a:gd name="connsiteX93" fmla="*/ 8110331 w 9024731"/>
              <a:gd name="connsiteY93" fmla="*/ 870786 h 1895149"/>
              <a:gd name="connsiteX94" fmla="*/ 8201771 w 9024731"/>
              <a:gd name="connsiteY94" fmla="*/ 966202 h 1895149"/>
              <a:gd name="connsiteX95" fmla="*/ 8305138 w 9024731"/>
              <a:gd name="connsiteY95" fmla="*/ 878738 h 1895149"/>
              <a:gd name="connsiteX96" fmla="*/ 8400554 w 9024731"/>
              <a:gd name="connsiteY96" fmla="*/ 958251 h 1895149"/>
              <a:gd name="connsiteX97" fmla="*/ 8456213 w 9024731"/>
              <a:gd name="connsiteY97" fmla="*/ 1316060 h 1895149"/>
              <a:gd name="connsiteX98" fmla="*/ 8460188 w 9024731"/>
              <a:gd name="connsiteY98" fmla="*/ 882713 h 1895149"/>
              <a:gd name="connsiteX99" fmla="*/ 8527774 w 9024731"/>
              <a:gd name="connsiteY99" fmla="*/ 994032 h 1895149"/>
              <a:gd name="connsiteX100" fmla="*/ 8631141 w 9024731"/>
              <a:gd name="connsiteY100" fmla="*/ 886689 h 1895149"/>
              <a:gd name="connsiteX101" fmla="*/ 8714630 w 9024731"/>
              <a:gd name="connsiteY101" fmla="*/ 970178 h 1895149"/>
              <a:gd name="connsiteX102" fmla="*/ 8774265 w 9024731"/>
              <a:gd name="connsiteY102" fmla="*/ 874762 h 1895149"/>
              <a:gd name="connsiteX103" fmla="*/ 8849802 w 9024731"/>
              <a:gd name="connsiteY103" fmla="*/ 950300 h 1895149"/>
              <a:gd name="connsiteX104" fmla="*/ 8925340 w 9024731"/>
              <a:gd name="connsiteY104" fmla="*/ 874762 h 1895149"/>
              <a:gd name="connsiteX105" fmla="*/ 8977023 w 9024731"/>
              <a:gd name="connsiteY105" fmla="*/ 962226 h 1895149"/>
              <a:gd name="connsiteX106" fmla="*/ 9024731 w 9024731"/>
              <a:gd name="connsiteY106" fmla="*/ 874762 h 1895149"/>
              <a:gd name="connsiteX0" fmla="*/ 0 w 9024731"/>
              <a:gd name="connsiteY0" fmla="*/ 910543 h 1897870"/>
              <a:gd name="connsiteX1" fmla="*/ 95416 w 9024731"/>
              <a:gd name="connsiteY1" fmla="*/ 858860 h 1897870"/>
              <a:gd name="connsiteX2" fmla="*/ 210710 w 9024731"/>
              <a:gd name="connsiteY2" fmla="*/ 966202 h 1897870"/>
              <a:gd name="connsiteX3" fmla="*/ 381663 w 9024731"/>
              <a:gd name="connsiteY3" fmla="*/ 878738 h 1897870"/>
              <a:gd name="connsiteX4" fmla="*/ 481054 w 9024731"/>
              <a:gd name="connsiteY4" fmla="*/ 934397 h 1897870"/>
              <a:gd name="connsiteX5" fmla="*/ 600324 w 9024731"/>
              <a:gd name="connsiteY5" fmla="*/ 894640 h 1897870"/>
              <a:gd name="connsiteX6" fmla="*/ 715618 w 9024731"/>
              <a:gd name="connsiteY6" fmla="*/ 938373 h 1897870"/>
              <a:gd name="connsiteX7" fmla="*/ 914400 w 9024731"/>
              <a:gd name="connsiteY7" fmla="*/ 377805 h 1897870"/>
              <a:gd name="connsiteX8" fmla="*/ 1144988 w 9024731"/>
              <a:gd name="connsiteY8" fmla="*/ 930421 h 1897870"/>
              <a:gd name="connsiteX9" fmla="*/ 1232453 w 9024731"/>
              <a:gd name="connsiteY9" fmla="*/ 886689 h 1897870"/>
              <a:gd name="connsiteX10" fmla="*/ 1288112 w 9024731"/>
              <a:gd name="connsiteY10" fmla="*/ 946324 h 1897870"/>
              <a:gd name="connsiteX11" fmla="*/ 1375576 w 9024731"/>
              <a:gd name="connsiteY11" fmla="*/ 882713 h 1897870"/>
              <a:gd name="connsiteX12" fmla="*/ 1487598 w 9024731"/>
              <a:gd name="connsiteY12" fmla="*/ 1146370 h 1897870"/>
              <a:gd name="connsiteX13" fmla="*/ 1662796 w 9024731"/>
              <a:gd name="connsiteY13" fmla="*/ 1894704 h 1897870"/>
              <a:gd name="connsiteX14" fmla="*/ 1975900 w 9024731"/>
              <a:gd name="connsiteY14" fmla="*/ 827055 h 1897870"/>
              <a:gd name="connsiteX15" fmla="*/ 2126974 w 9024731"/>
              <a:gd name="connsiteY15" fmla="*/ 974153 h 1897870"/>
              <a:gd name="connsiteX16" fmla="*/ 2377440 w 9024731"/>
              <a:gd name="connsiteY16" fmla="*/ 119 h 1897870"/>
              <a:gd name="connsiteX17" fmla="*/ 2635858 w 9024731"/>
              <a:gd name="connsiteY17" fmla="*/ 910543 h 1897870"/>
              <a:gd name="connsiteX18" fmla="*/ 2755127 w 9024731"/>
              <a:gd name="connsiteY18" fmla="*/ 1327986 h 1897870"/>
              <a:gd name="connsiteX19" fmla="*/ 2882348 w 9024731"/>
              <a:gd name="connsiteY19" fmla="*/ 612369 h 1897870"/>
              <a:gd name="connsiteX20" fmla="*/ 3053301 w 9024731"/>
              <a:gd name="connsiteY20" fmla="*/ 946324 h 1897870"/>
              <a:gd name="connsiteX21" fmla="*/ 3120887 w 9024731"/>
              <a:gd name="connsiteY21" fmla="*/ 835006 h 1897870"/>
              <a:gd name="connsiteX22" fmla="*/ 3196425 w 9024731"/>
              <a:gd name="connsiteY22" fmla="*/ 962226 h 1897870"/>
              <a:gd name="connsiteX23" fmla="*/ 3236181 w 9024731"/>
              <a:gd name="connsiteY23" fmla="*/ 854884 h 1897870"/>
              <a:gd name="connsiteX24" fmla="*/ 3351475 w 9024731"/>
              <a:gd name="connsiteY24" fmla="*/ 1141131 h 1897870"/>
              <a:gd name="connsiteX25" fmla="*/ 3478696 w 9024731"/>
              <a:gd name="connsiteY25" fmla="*/ 803200 h 1897870"/>
              <a:gd name="connsiteX26" fmla="*/ 3554234 w 9024731"/>
              <a:gd name="connsiteY26" fmla="*/ 918494 h 1897870"/>
              <a:gd name="connsiteX27" fmla="*/ 3737114 w 9024731"/>
              <a:gd name="connsiteY27" fmla="*/ 1502915 h 1897870"/>
              <a:gd name="connsiteX28" fmla="*/ 3860359 w 9024731"/>
              <a:gd name="connsiteY28" fmla="*/ 918494 h 1897870"/>
              <a:gd name="connsiteX29" fmla="*/ 3912042 w 9024731"/>
              <a:gd name="connsiteY29" fmla="*/ 926446 h 1897870"/>
              <a:gd name="connsiteX30" fmla="*/ 3947823 w 9024731"/>
              <a:gd name="connsiteY30" fmla="*/ 998007 h 1897870"/>
              <a:gd name="connsiteX31" fmla="*/ 3991555 w 9024731"/>
              <a:gd name="connsiteY31" fmla="*/ 866811 h 1897870"/>
              <a:gd name="connsiteX32" fmla="*/ 4082995 w 9024731"/>
              <a:gd name="connsiteY32" fmla="*/ 982105 h 1897870"/>
              <a:gd name="connsiteX33" fmla="*/ 4122752 w 9024731"/>
              <a:gd name="connsiteY33" fmla="*/ 850908 h 1897870"/>
              <a:gd name="connsiteX34" fmla="*/ 4194314 w 9024731"/>
              <a:gd name="connsiteY34" fmla="*/ 958251 h 1897870"/>
              <a:gd name="connsiteX35" fmla="*/ 4238046 w 9024731"/>
              <a:gd name="connsiteY35" fmla="*/ 858860 h 1897870"/>
              <a:gd name="connsiteX36" fmla="*/ 4281778 w 9024731"/>
              <a:gd name="connsiteY36" fmla="*/ 986080 h 1897870"/>
              <a:gd name="connsiteX37" fmla="*/ 4365267 w 9024731"/>
              <a:gd name="connsiteY37" fmla="*/ 481173 h 1897870"/>
              <a:gd name="connsiteX38" fmla="*/ 4405023 w 9024731"/>
              <a:gd name="connsiteY38" fmla="*/ 918494 h 1897870"/>
              <a:gd name="connsiteX39" fmla="*/ 4452731 w 9024731"/>
              <a:gd name="connsiteY39" fmla="*/ 878738 h 1897870"/>
              <a:gd name="connsiteX40" fmla="*/ 4508390 w 9024731"/>
              <a:gd name="connsiteY40" fmla="*/ 954275 h 1897870"/>
              <a:gd name="connsiteX41" fmla="*/ 4556098 w 9024731"/>
              <a:gd name="connsiteY41" fmla="*/ 882713 h 1897870"/>
              <a:gd name="connsiteX42" fmla="*/ 4619708 w 9024731"/>
              <a:gd name="connsiteY42" fmla="*/ 954275 h 1897870"/>
              <a:gd name="connsiteX43" fmla="*/ 4683319 w 9024731"/>
              <a:gd name="connsiteY43" fmla="*/ 854884 h 1897870"/>
              <a:gd name="connsiteX44" fmla="*/ 4754880 w 9024731"/>
              <a:gd name="connsiteY44" fmla="*/ 1224620 h 1897870"/>
              <a:gd name="connsiteX45" fmla="*/ 4766807 w 9024731"/>
              <a:gd name="connsiteY45" fmla="*/ 850908 h 1897870"/>
              <a:gd name="connsiteX46" fmla="*/ 4810540 w 9024731"/>
              <a:gd name="connsiteY46" fmla="*/ 970178 h 1897870"/>
              <a:gd name="connsiteX47" fmla="*/ 4866199 w 9024731"/>
              <a:gd name="connsiteY47" fmla="*/ 644174 h 1897870"/>
              <a:gd name="connsiteX48" fmla="*/ 4937760 w 9024731"/>
              <a:gd name="connsiteY48" fmla="*/ 926446 h 1897870"/>
              <a:gd name="connsiteX49" fmla="*/ 5009322 w 9024731"/>
              <a:gd name="connsiteY49" fmla="*/ 838981 h 1897870"/>
              <a:gd name="connsiteX50" fmla="*/ 5072933 w 9024731"/>
              <a:gd name="connsiteY50" fmla="*/ 974153 h 1897870"/>
              <a:gd name="connsiteX51" fmla="*/ 5124616 w 9024731"/>
              <a:gd name="connsiteY51" fmla="*/ 838981 h 1897870"/>
              <a:gd name="connsiteX52" fmla="*/ 5196178 w 9024731"/>
              <a:gd name="connsiteY52" fmla="*/ 974153 h 1897870"/>
              <a:gd name="connsiteX53" fmla="*/ 5231959 w 9024731"/>
              <a:gd name="connsiteY53" fmla="*/ 878738 h 1897870"/>
              <a:gd name="connsiteX54" fmla="*/ 5279667 w 9024731"/>
              <a:gd name="connsiteY54" fmla="*/ 946324 h 1897870"/>
              <a:gd name="connsiteX55" fmla="*/ 5319423 w 9024731"/>
              <a:gd name="connsiteY55" fmla="*/ 854884 h 1897870"/>
              <a:gd name="connsiteX56" fmla="*/ 5390985 w 9024731"/>
              <a:gd name="connsiteY56" fmla="*/ 966202 h 1897870"/>
              <a:gd name="connsiteX57" fmla="*/ 5406887 w 9024731"/>
              <a:gd name="connsiteY57" fmla="*/ 858860 h 1897870"/>
              <a:gd name="connsiteX58" fmla="*/ 5462547 w 9024731"/>
              <a:gd name="connsiteY58" fmla="*/ 958251 h 1897870"/>
              <a:gd name="connsiteX59" fmla="*/ 5494352 w 9024731"/>
              <a:gd name="connsiteY59" fmla="*/ 850908 h 1897870"/>
              <a:gd name="connsiteX60" fmla="*/ 5530133 w 9024731"/>
              <a:gd name="connsiteY60" fmla="*/ 1308108 h 1897870"/>
              <a:gd name="connsiteX61" fmla="*/ 5550011 w 9024731"/>
              <a:gd name="connsiteY61" fmla="*/ 878738 h 1897870"/>
              <a:gd name="connsiteX62" fmla="*/ 5597719 w 9024731"/>
              <a:gd name="connsiteY62" fmla="*/ 970178 h 1897870"/>
              <a:gd name="connsiteX63" fmla="*/ 5641451 w 9024731"/>
              <a:gd name="connsiteY63" fmla="*/ 866811 h 1897870"/>
              <a:gd name="connsiteX64" fmla="*/ 5685183 w 9024731"/>
              <a:gd name="connsiteY64" fmla="*/ 954275 h 1897870"/>
              <a:gd name="connsiteX65" fmla="*/ 5736867 w 9024731"/>
              <a:gd name="connsiteY65" fmla="*/ 854884 h 1897870"/>
              <a:gd name="connsiteX66" fmla="*/ 5788550 w 9024731"/>
              <a:gd name="connsiteY66" fmla="*/ 1339913 h 1897870"/>
              <a:gd name="connsiteX67" fmla="*/ 5816380 w 9024731"/>
              <a:gd name="connsiteY67" fmla="*/ 866811 h 1897870"/>
              <a:gd name="connsiteX68" fmla="*/ 5856136 w 9024731"/>
              <a:gd name="connsiteY68" fmla="*/ 962226 h 1897870"/>
              <a:gd name="connsiteX69" fmla="*/ 5923722 w 9024731"/>
              <a:gd name="connsiteY69" fmla="*/ 850908 h 1897870"/>
              <a:gd name="connsiteX70" fmla="*/ 5935649 w 9024731"/>
              <a:gd name="connsiteY70" fmla="*/ 998007 h 1897870"/>
              <a:gd name="connsiteX71" fmla="*/ 5983357 w 9024731"/>
              <a:gd name="connsiteY71" fmla="*/ 624296 h 1897870"/>
              <a:gd name="connsiteX72" fmla="*/ 6003235 w 9024731"/>
              <a:gd name="connsiteY72" fmla="*/ 974153 h 1897870"/>
              <a:gd name="connsiteX73" fmla="*/ 6035040 w 9024731"/>
              <a:gd name="connsiteY73" fmla="*/ 862835 h 1897870"/>
              <a:gd name="connsiteX74" fmla="*/ 6094675 w 9024731"/>
              <a:gd name="connsiteY74" fmla="*/ 990056 h 1897870"/>
              <a:gd name="connsiteX75" fmla="*/ 6237799 w 9024731"/>
              <a:gd name="connsiteY75" fmla="*/ 858860 h 1897870"/>
              <a:gd name="connsiteX76" fmla="*/ 6333214 w 9024731"/>
              <a:gd name="connsiteY76" fmla="*/ 938373 h 1897870"/>
              <a:gd name="connsiteX77" fmla="*/ 6468387 w 9024731"/>
              <a:gd name="connsiteY77" fmla="*/ 882713 h 1897870"/>
              <a:gd name="connsiteX78" fmla="*/ 6595607 w 9024731"/>
              <a:gd name="connsiteY78" fmla="*/ 934397 h 1897870"/>
              <a:gd name="connsiteX79" fmla="*/ 6742707 w 9024731"/>
              <a:gd name="connsiteY79" fmla="*/ 878738 h 1897870"/>
              <a:gd name="connsiteX80" fmla="*/ 6881854 w 9024731"/>
              <a:gd name="connsiteY80" fmla="*/ 926446 h 1897870"/>
              <a:gd name="connsiteX81" fmla="*/ 6973294 w 9024731"/>
              <a:gd name="connsiteY81" fmla="*/ 882713 h 1897870"/>
              <a:gd name="connsiteX82" fmla="*/ 7088588 w 9024731"/>
              <a:gd name="connsiteY82" fmla="*/ 934397 h 1897870"/>
              <a:gd name="connsiteX83" fmla="*/ 7195931 w 9024731"/>
              <a:gd name="connsiteY83" fmla="*/ 886689 h 1897870"/>
              <a:gd name="connsiteX84" fmla="*/ 7303274 w 9024731"/>
              <a:gd name="connsiteY84" fmla="*/ 946324 h 1897870"/>
              <a:gd name="connsiteX85" fmla="*/ 7454348 w 9024731"/>
              <a:gd name="connsiteY85" fmla="*/ 874762 h 1897870"/>
              <a:gd name="connsiteX86" fmla="*/ 7609399 w 9024731"/>
              <a:gd name="connsiteY86" fmla="*/ 938373 h 1897870"/>
              <a:gd name="connsiteX87" fmla="*/ 7613374 w 9024731"/>
              <a:gd name="connsiteY87" fmla="*/ 576588 h 1897870"/>
              <a:gd name="connsiteX88" fmla="*/ 7653131 w 9024731"/>
              <a:gd name="connsiteY88" fmla="*/ 934397 h 1897870"/>
              <a:gd name="connsiteX89" fmla="*/ 7748547 w 9024731"/>
              <a:gd name="connsiteY89" fmla="*/ 874762 h 1897870"/>
              <a:gd name="connsiteX90" fmla="*/ 7828060 w 9024731"/>
              <a:gd name="connsiteY90" fmla="*/ 942348 h 1897870"/>
              <a:gd name="connsiteX91" fmla="*/ 7919500 w 9024731"/>
              <a:gd name="connsiteY91" fmla="*/ 858860 h 1897870"/>
              <a:gd name="connsiteX92" fmla="*/ 8038769 w 9024731"/>
              <a:gd name="connsiteY92" fmla="*/ 942348 h 1897870"/>
              <a:gd name="connsiteX93" fmla="*/ 8110331 w 9024731"/>
              <a:gd name="connsiteY93" fmla="*/ 870786 h 1897870"/>
              <a:gd name="connsiteX94" fmla="*/ 8201771 w 9024731"/>
              <a:gd name="connsiteY94" fmla="*/ 966202 h 1897870"/>
              <a:gd name="connsiteX95" fmla="*/ 8305138 w 9024731"/>
              <a:gd name="connsiteY95" fmla="*/ 878738 h 1897870"/>
              <a:gd name="connsiteX96" fmla="*/ 8400554 w 9024731"/>
              <a:gd name="connsiteY96" fmla="*/ 958251 h 1897870"/>
              <a:gd name="connsiteX97" fmla="*/ 8456213 w 9024731"/>
              <a:gd name="connsiteY97" fmla="*/ 1316060 h 1897870"/>
              <a:gd name="connsiteX98" fmla="*/ 8460188 w 9024731"/>
              <a:gd name="connsiteY98" fmla="*/ 882713 h 1897870"/>
              <a:gd name="connsiteX99" fmla="*/ 8527774 w 9024731"/>
              <a:gd name="connsiteY99" fmla="*/ 994032 h 1897870"/>
              <a:gd name="connsiteX100" fmla="*/ 8631141 w 9024731"/>
              <a:gd name="connsiteY100" fmla="*/ 886689 h 1897870"/>
              <a:gd name="connsiteX101" fmla="*/ 8714630 w 9024731"/>
              <a:gd name="connsiteY101" fmla="*/ 970178 h 1897870"/>
              <a:gd name="connsiteX102" fmla="*/ 8774265 w 9024731"/>
              <a:gd name="connsiteY102" fmla="*/ 874762 h 1897870"/>
              <a:gd name="connsiteX103" fmla="*/ 8849802 w 9024731"/>
              <a:gd name="connsiteY103" fmla="*/ 950300 h 1897870"/>
              <a:gd name="connsiteX104" fmla="*/ 8925340 w 9024731"/>
              <a:gd name="connsiteY104" fmla="*/ 874762 h 1897870"/>
              <a:gd name="connsiteX105" fmla="*/ 8977023 w 9024731"/>
              <a:gd name="connsiteY105" fmla="*/ 962226 h 1897870"/>
              <a:gd name="connsiteX106" fmla="*/ 9024731 w 9024731"/>
              <a:gd name="connsiteY106" fmla="*/ 874762 h 1897870"/>
              <a:gd name="connsiteX0" fmla="*/ 0 w 9024731"/>
              <a:gd name="connsiteY0" fmla="*/ 910543 h 1897926"/>
              <a:gd name="connsiteX1" fmla="*/ 95416 w 9024731"/>
              <a:gd name="connsiteY1" fmla="*/ 858860 h 1897926"/>
              <a:gd name="connsiteX2" fmla="*/ 210710 w 9024731"/>
              <a:gd name="connsiteY2" fmla="*/ 966202 h 1897926"/>
              <a:gd name="connsiteX3" fmla="*/ 381663 w 9024731"/>
              <a:gd name="connsiteY3" fmla="*/ 878738 h 1897926"/>
              <a:gd name="connsiteX4" fmla="*/ 481054 w 9024731"/>
              <a:gd name="connsiteY4" fmla="*/ 934397 h 1897926"/>
              <a:gd name="connsiteX5" fmla="*/ 600324 w 9024731"/>
              <a:gd name="connsiteY5" fmla="*/ 894640 h 1897926"/>
              <a:gd name="connsiteX6" fmla="*/ 715618 w 9024731"/>
              <a:gd name="connsiteY6" fmla="*/ 938373 h 1897926"/>
              <a:gd name="connsiteX7" fmla="*/ 914400 w 9024731"/>
              <a:gd name="connsiteY7" fmla="*/ 377805 h 1897926"/>
              <a:gd name="connsiteX8" fmla="*/ 1144988 w 9024731"/>
              <a:gd name="connsiteY8" fmla="*/ 930421 h 1897926"/>
              <a:gd name="connsiteX9" fmla="*/ 1232453 w 9024731"/>
              <a:gd name="connsiteY9" fmla="*/ 886689 h 1897926"/>
              <a:gd name="connsiteX10" fmla="*/ 1288112 w 9024731"/>
              <a:gd name="connsiteY10" fmla="*/ 946324 h 1897926"/>
              <a:gd name="connsiteX11" fmla="*/ 1375576 w 9024731"/>
              <a:gd name="connsiteY11" fmla="*/ 882713 h 1897926"/>
              <a:gd name="connsiteX12" fmla="*/ 1459023 w 9024731"/>
              <a:gd name="connsiteY12" fmla="*/ 1148751 h 1897926"/>
              <a:gd name="connsiteX13" fmla="*/ 1662796 w 9024731"/>
              <a:gd name="connsiteY13" fmla="*/ 1894704 h 1897926"/>
              <a:gd name="connsiteX14" fmla="*/ 1975900 w 9024731"/>
              <a:gd name="connsiteY14" fmla="*/ 827055 h 1897926"/>
              <a:gd name="connsiteX15" fmla="*/ 2126974 w 9024731"/>
              <a:gd name="connsiteY15" fmla="*/ 974153 h 1897926"/>
              <a:gd name="connsiteX16" fmla="*/ 2377440 w 9024731"/>
              <a:gd name="connsiteY16" fmla="*/ 119 h 1897926"/>
              <a:gd name="connsiteX17" fmla="*/ 2635858 w 9024731"/>
              <a:gd name="connsiteY17" fmla="*/ 910543 h 1897926"/>
              <a:gd name="connsiteX18" fmla="*/ 2755127 w 9024731"/>
              <a:gd name="connsiteY18" fmla="*/ 1327986 h 1897926"/>
              <a:gd name="connsiteX19" fmla="*/ 2882348 w 9024731"/>
              <a:gd name="connsiteY19" fmla="*/ 612369 h 1897926"/>
              <a:gd name="connsiteX20" fmla="*/ 3053301 w 9024731"/>
              <a:gd name="connsiteY20" fmla="*/ 946324 h 1897926"/>
              <a:gd name="connsiteX21" fmla="*/ 3120887 w 9024731"/>
              <a:gd name="connsiteY21" fmla="*/ 835006 h 1897926"/>
              <a:gd name="connsiteX22" fmla="*/ 3196425 w 9024731"/>
              <a:gd name="connsiteY22" fmla="*/ 962226 h 1897926"/>
              <a:gd name="connsiteX23" fmla="*/ 3236181 w 9024731"/>
              <a:gd name="connsiteY23" fmla="*/ 854884 h 1897926"/>
              <a:gd name="connsiteX24" fmla="*/ 3351475 w 9024731"/>
              <a:gd name="connsiteY24" fmla="*/ 1141131 h 1897926"/>
              <a:gd name="connsiteX25" fmla="*/ 3478696 w 9024731"/>
              <a:gd name="connsiteY25" fmla="*/ 803200 h 1897926"/>
              <a:gd name="connsiteX26" fmla="*/ 3554234 w 9024731"/>
              <a:gd name="connsiteY26" fmla="*/ 918494 h 1897926"/>
              <a:gd name="connsiteX27" fmla="*/ 3737114 w 9024731"/>
              <a:gd name="connsiteY27" fmla="*/ 1502915 h 1897926"/>
              <a:gd name="connsiteX28" fmla="*/ 3860359 w 9024731"/>
              <a:gd name="connsiteY28" fmla="*/ 918494 h 1897926"/>
              <a:gd name="connsiteX29" fmla="*/ 3912042 w 9024731"/>
              <a:gd name="connsiteY29" fmla="*/ 926446 h 1897926"/>
              <a:gd name="connsiteX30" fmla="*/ 3947823 w 9024731"/>
              <a:gd name="connsiteY30" fmla="*/ 998007 h 1897926"/>
              <a:gd name="connsiteX31" fmla="*/ 3991555 w 9024731"/>
              <a:gd name="connsiteY31" fmla="*/ 866811 h 1897926"/>
              <a:gd name="connsiteX32" fmla="*/ 4082995 w 9024731"/>
              <a:gd name="connsiteY32" fmla="*/ 982105 h 1897926"/>
              <a:gd name="connsiteX33" fmla="*/ 4122752 w 9024731"/>
              <a:gd name="connsiteY33" fmla="*/ 850908 h 1897926"/>
              <a:gd name="connsiteX34" fmla="*/ 4194314 w 9024731"/>
              <a:gd name="connsiteY34" fmla="*/ 958251 h 1897926"/>
              <a:gd name="connsiteX35" fmla="*/ 4238046 w 9024731"/>
              <a:gd name="connsiteY35" fmla="*/ 858860 h 1897926"/>
              <a:gd name="connsiteX36" fmla="*/ 4281778 w 9024731"/>
              <a:gd name="connsiteY36" fmla="*/ 986080 h 1897926"/>
              <a:gd name="connsiteX37" fmla="*/ 4365267 w 9024731"/>
              <a:gd name="connsiteY37" fmla="*/ 481173 h 1897926"/>
              <a:gd name="connsiteX38" fmla="*/ 4405023 w 9024731"/>
              <a:gd name="connsiteY38" fmla="*/ 918494 h 1897926"/>
              <a:gd name="connsiteX39" fmla="*/ 4452731 w 9024731"/>
              <a:gd name="connsiteY39" fmla="*/ 878738 h 1897926"/>
              <a:gd name="connsiteX40" fmla="*/ 4508390 w 9024731"/>
              <a:gd name="connsiteY40" fmla="*/ 954275 h 1897926"/>
              <a:gd name="connsiteX41" fmla="*/ 4556098 w 9024731"/>
              <a:gd name="connsiteY41" fmla="*/ 882713 h 1897926"/>
              <a:gd name="connsiteX42" fmla="*/ 4619708 w 9024731"/>
              <a:gd name="connsiteY42" fmla="*/ 954275 h 1897926"/>
              <a:gd name="connsiteX43" fmla="*/ 4683319 w 9024731"/>
              <a:gd name="connsiteY43" fmla="*/ 854884 h 1897926"/>
              <a:gd name="connsiteX44" fmla="*/ 4754880 w 9024731"/>
              <a:gd name="connsiteY44" fmla="*/ 1224620 h 1897926"/>
              <a:gd name="connsiteX45" fmla="*/ 4766807 w 9024731"/>
              <a:gd name="connsiteY45" fmla="*/ 850908 h 1897926"/>
              <a:gd name="connsiteX46" fmla="*/ 4810540 w 9024731"/>
              <a:gd name="connsiteY46" fmla="*/ 970178 h 1897926"/>
              <a:gd name="connsiteX47" fmla="*/ 4866199 w 9024731"/>
              <a:gd name="connsiteY47" fmla="*/ 644174 h 1897926"/>
              <a:gd name="connsiteX48" fmla="*/ 4937760 w 9024731"/>
              <a:gd name="connsiteY48" fmla="*/ 926446 h 1897926"/>
              <a:gd name="connsiteX49" fmla="*/ 5009322 w 9024731"/>
              <a:gd name="connsiteY49" fmla="*/ 838981 h 1897926"/>
              <a:gd name="connsiteX50" fmla="*/ 5072933 w 9024731"/>
              <a:gd name="connsiteY50" fmla="*/ 974153 h 1897926"/>
              <a:gd name="connsiteX51" fmla="*/ 5124616 w 9024731"/>
              <a:gd name="connsiteY51" fmla="*/ 838981 h 1897926"/>
              <a:gd name="connsiteX52" fmla="*/ 5196178 w 9024731"/>
              <a:gd name="connsiteY52" fmla="*/ 974153 h 1897926"/>
              <a:gd name="connsiteX53" fmla="*/ 5231959 w 9024731"/>
              <a:gd name="connsiteY53" fmla="*/ 878738 h 1897926"/>
              <a:gd name="connsiteX54" fmla="*/ 5279667 w 9024731"/>
              <a:gd name="connsiteY54" fmla="*/ 946324 h 1897926"/>
              <a:gd name="connsiteX55" fmla="*/ 5319423 w 9024731"/>
              <a:gd name="connsiteY55" fmla="*/ 854884 h 1897926"/>
              <a:gd name="connsiteX56" fmla="*/ 5390985 w 9024731"/>
              <a:gd name="connsiteY56" fmla="*/ 966202 h 1897926"/>
              <a:gd name="connsiteX57" fmla="*/ 5406887 w 9024731"/>
              <a:gd name="connsiteY57" fmla="*/ 858860 h 1897926"/>
              <a:gd name="connsiteX58" fmla="*/ 5462547 w 9024731"/>
              <a:gd name="connsiteY58" fmla="*/ 958251 h 1897926"/>
              <a:gd name="connsiteX59" fmla="*/ 5494352 w 9024731"/>
              <a:gd name="connsiteY59" fmla="*/ 850908 h 1897926"/>
              <a:gd name="connsiteX60" fmla="*/ 5530133 w 9024731"/>
              <a:gd name="connsiteY60" fmla="*/ 1308108 h 1897926"/>
              <a:gd name="connsiteX61" fmla="*/ 5550011 w 9024731"/>
              <a:gd name="connsiteY61" fmla="*/ 878738 h 1897926"/>
              <a:gd name="connsiteX62" fmla="*/ 5597719 w 9024731"/>
              <a:gd name="connsiteY62" fmla="*/ 970178 h 1897926"/>
              <a:gd name="connsiteX63" fmla="*/ 5641451 w 9024731"/>
              <a:gd name="connsiteY63" fmla="*/ 866811 h 1897926"/>
              <a:gd name="connsiteX64" fmla="*/ 5685183 w 9024731"/>
              <a:gd name="connsiteY64" fmla="*/ 954275 h 1897926"/>
              <a:gd name="connsiteX65" fmla="*/ 5736867 w 9024731"/>
              <a:gd name="connsiteY65" fmla="*/ 854884 h 1897926"/>
              <a:gd name="connsiteX66" fmla="*/ 5788550 w 9024731"/>
              <a:gd name="connsiteY66" fmla="*/ 1339913 h 1897926"/>
              <a:gd name="connsiteX67" fmla="*/ 5816380 w 9024731"/>
              <a:gd name="connsiteY67" fmla="*/ 866811 h 1897926"/>
              <a:gd name="connsiteX68" fmla="*/ 5856136 w 9024731"/>
              <a:gd name="connsiteY68" fmla="*/ 962226 h 1897926"/>
              <a:gd name="connsiteX69" fmla="*/ 5923722 w 9024731"/>
              <a:gd name="connsiteY69" fmla="*/ 850908 h 1897926"/>
              <a:gd name="connsiteX70" fmla="*/ 5935649 w 9024731"/>
              <a:gd name="connsiteY70" fmla="*/ 998007 h 1897926"/>
              <a:gd name="connsiteX71" fmla="*/ 5983357 w 9024731"/>
              <a:gd name="connsiteY71" fmla="*/ 624296 h 1897926"/>
              <a:gd name="connsiteX72" fmla="*/ 6003235 w 9024731"/>
              <a:gd name="connsiteY72" fmla="*/ 974153 h 1897926"/>
              <a:gd name="connsiteX73" fmla="*/ 6035040 w 9024731"/>
              <a:gd name="connsiteY73" fmla="*/ 862835 h 1897926"/>
              <a:gd name="connsiteX74" fmla="*/ 6094675 w 9024731"/>
              <a:gd name="connsiteY74" fmla="*/ 990056 h 1897926"/>
              <a:gd name="connsiteX75" fmla="*/ 6237799 w 9024731"/>
              <a:gd name="connsiteY75" fmla="*/ 858860 h 1897926"/>
              <a:gd name="connsiteX76" fmla="*/ 6333214 w 9024731"/>
              <a:gd name="connsiteY76" fmla="*/ 938373 h 1897926"/>
              <a:gd name="connsiteX77" fmla="*/ 6468387 w 9024731"/>
              <a:gd name="connsiteY77" fmla="*/ 882713 h 1897926"/>
              <a:gd name="connsiteX78" fmla="*/ 6595607 w 9024731"/>
              <a:gd name="connsiteY78" fmla="*/ 934397 h 1897926"/>
              <a:gd name="connsiteX79" fmla="*/ 6742707 w 9024731"/>
              <a:gd name="connsiteY79" fmla="*/ 878738 h 1897926"/>
              <a:gd name="connsiteX80" fmla="*/ 6881854 w 9024731"/>
              <a:gd name="connsiteY80" fmla="*/ 926446 h 1897926"/>
              <a:gd name="connsiteX81" fmla="*/ 6973294 w 9024731"/>
              <a:gd name="connsiteY81" fmla="*/ 882713 h 1897926"/>
              <a:gd name="connsiteX82" fmla="*/ 7088588 w 9024731"/>
              <a:gd name="connsiteY82" fmla="*/ 934397 h 1897926"/>
              <a:gd name="connsiteX83" fmla="*/ 7195931 w 9024731"/>
              <a:gd name="connsiteY83" fmla="*/ 886689 h 1897926"/>
              <a:gd name="connsiteX84" fmla="*/ 7303274 w 9024731"/>
              <a:gd name="connsiteY84" fmla="*/ 946324 h 1897926"/>
              <a:gd name="connsiteX85" fmla="*/ 7454348 w 9024731"/>
              <a:gd name="connsiteY85" fmla="*/ 874762 h 1897926"/>
              <a:gd name="connsiteX86" fmla="*/ 7609399 w 9024731"/>
              <a:gd name="connsiteY86" fmla="*/ 938373 h 1897926"/>
              <a:gd name="connsiteX87" fmla="*/ 7613374 w 9024731"/>
              <a:gd name="connsiteY87" fmla="*/ 576588 h 1897926"/>
              <a:gd name="connsiteX88" fmla="*/ 7653131 w 9024731"/>
              <a:gd name="connsiteY88" fmla="*/ 934397 h 1897926"/>
              <a:gd name="connsiteX89" fmla="*/ 7748547 w 9024731"/>
              <a:gd name="connsiteY89" fmla="*/ 874762 h 1897926"/>
              <a:gd name="connsiteX90" fmla="*/ 7828060 w 9024731"/>
              <a:gd name="connsiteY90" fmla="*/ 942348 h 1897926"/>
              <a:gd name="connsiteX91" fmla="*/ 7919500 w 9024731"/>
              <a:gd name="connsiteY91" fmla="*/ 858860 h 1897926"/>
              <a:gd name="connsiteX92" fmla="*/ 8038769 w 9024731"/>
              <a:gd name="connsiteY92" fmla="*/ 942348 h 1897926"/>
              <a:gd name="connsiteX93" fmla="*/ 8110331 w 9024731"/>
              <a:gd name="connsiteY93" fmla="*/ 870786 h 1897926"/>
              <a:gd name="connsiteX94" fmla="*/ 8201771 w 9024731"/>
              <a:gd name="connsiteY94" fmla="*/ 966202 h 1897926"/>
              <a:gd name="connsiteX95" fmla="*/ 8305138 w 9024731"/>
              <a:gd name="connsiteY95" fmla="*/ 878738 h 1897926"/>
              <a:gd name="connsiteX96" fmla="*/ 8400554 w 9024731"/>
              <a:gd name="connsiteY96" fmla="*/ 958251 h 1897926"/>
              <a:gd name="connsiteX97" fmla="*/ 8456213 w 9024731"/>
              <a:gd name="connsiteY97" fmla="*/ 1316060 h 1897926"/>
              <a:gd name="connsiteX98" fmla="*/ 8460188 w 9024731"/>
              <a:gd name="connsiteY98" fmla="*/ 882713 h 1897926"/>
              <a:gd name="connsiteX99" fmla="*/ 8527774 w 9024731"/>
              <a:gd name="connsiteY99" fmla="*/ 994032 h 1897926"/>
              <a:gd name="connsiteX100" fmla="*/ 8631141 w 9024731"/>
              <a:gd name="connsiteY100" fmla="*/ 886689 h 1897926"/>
              <a:gd name="connsiteX101" fmla="*/ 8714630 w 9024731"/>
              <a:gd name="connsiteY101" fmla="*/ 970178 h 1897926"/>
              <a:gd name="connsiteX102" fmla="*/ 8774265 w 9024731"/>
              <a:gd name="connsiteY102" fmla="*/ 874762 h 1897926"/>
              <a:gd name="connsiteX103" fmla="*/ 8849802 w 9024731"/>
              <a:gd name="connsiteY103" fmla="*/ 950300 h 1897926"/>
              <a:gd name="connsiteX104" fmla="*/ 8925340 w 9024731"/>
              <a:gd name="connsiteY104" fmla="*/ 874762 h 1897926"/>
              <a:gd name="connsiteX105" fmla="*/ 8977023 w 9024731"/>
              <a:gd name="connsiteY105" fmla="*/ 962226 h 1897926"/>
              <a:gd name="connsiteX106" fmla="*/ 9024731 w 9024731"/>
              <a:gd name="connsiteY106" fmla="*/ 874762 h 1897926"/>
              <a:gd name="connsiteX0" fmla="*/ 0 w 9024731"/>
              <a:gd name="connsiteY0" fmla="*/ 910543 h 1897926"/>
              <a:gd name="connsiteX1" fmla="*/ 95416 w 9024731"/>
              <a:gd name="connsiteY1" fmla="*/ 858860 h 1897926"/>
              <a:gd name="connsiteX2" fmla="*/ 210710 w 9024731"/>
              <a:gd name="connsiteY2" fmla="*/ 966202 h 1897926"/>
              <a:gd name="connsiteX3" fmla="*/ 381663 w 9024731"/>
              <a:gd name="connsiteY3" fmla="*/ 878738 h 1897926"/>
              <a:gd name="connsiteX4" fmla="*/ 481054 w 9024731"/>
              <a:gd name="connsiteY4" fmla="*/ 934397 h 1897926"/>
              <a:gd name="connsiteX5" fmla="*/ 600324 w 9024731"/>
              <a:gd name="connsiteY5" fmla="*/ 894640 h 1897926"/>
              <a:gd name="connsiteX6" fmla="*/ 715618 w 9024731"/>
              <a:gd name="connsiteY6" fmla="*/ 938373 h 1897926"/>
              <a:gd name="connsiteX7" fmla="*/ 914400 w 9024731"/>
              <a:gd name="connsiteY7" fmla="*/ 377805 h 1897926"/>
              <a:gd name="connsiteX8" fmla="*/ 1144988 w 9024731"/>
              <a:gd name="connsiteY8" fmla="*/ 930421 h 1897926"/>
              <a:gd name="connsiteX9" fmla="*/ 1232453 w 9024731"/>
              <a:gd name="connsiteY9" fmla="*/ 886689 h 1897926"/>
              <a:gd name="connsiteX10" fmla="*/ 1288112 w 9024731"/>
              <a:gd name="connsiteY10" fmla="*/ 946324 h 1897926"/>
              <a:gd name="connsiteX11" fmla="*/ 1375576 w 9024731"/>
              <a:gd name="connsiteY11" fmla="*/ 882713 h 1897926"/>
              <a:gd name="connsiteX12" fmla="*/ 1459023 w 9024731"/>
              <a:gd name="connsiteY12" fmla="*/ 1148751 h 1897926"/>
              <a:gd name="connsiteX13" fmla="*/ 1710421 w 9024731"/>
              <a:gd name="connsiteY13" fmla="*/ 1894704 h 1897926"/>
              <a:gd name="connsiteX14" fmla="*/ 1975900 w 9024731"/>
              <a:gd name="connsiteY14" fmla="*/ 827055 h 1897926"/>
              <a:gd name="connsiteX15" fmla="*/ 2126974 w 9024731"/>
              <a:gd name="connsiteY15" fmla="*/ 974153 h 1897926"/>
              <a:gd name="connsiteX16" fmla="*/ 2377440 w 9024731"/>
              <a:gd name="connsiteY16" fmla="*/ 119 h 1897926"/>
              <a:gd name="connsiteX17" fmla="*/ 2635858 w 9024731"/>
              <a:gd name="connsiteY17" fmla="*/ 910543 h 1897926"/>
              <a:gd name="connsiteX18" fmla="*/ 2755127 w 9024731"/>
              <a:gd name="connsiteY18" fmla="*/ 1327986 h 1897926"/>
              <a:gd name="connsiteX19" fmla="*/ 2882348 w 9024731"/>
              <a:gd name="connsiteY19" fmla="*/ 612369 h 1897926"/>
              <a:gd name="connsiteX20" fmla="*/ 3053301 w 9024731"/>
              <a:gd name="connsiteY20" fmla="*/ 946324 h 1897926"/>
              <a:gd name="connsiteX21" fmla="*/ 3120887 w 9024731"/>
              <a:gd name="connsiteY21" fmla="*/ 835006 h 1897926"/>
              <a:gd name="connsiteX22" fmla="*/ 3196425 w 9024731"/>
              <a:gd name="connsiteY22" fmla="*/ 962226 h 1897926"/>
              <a:gd name="connsiteX23" fmla="*/ 3236181 w 9024731"/>
              <a:gd name="connsiteY23" fmla="*/ 854884 h 1897926"/>
              <a:gd name="connsiteX24" fmla="*/ 3351475 w 9024731"/>
              <a:gd name="connsiteY24" fmla="*/ 1141131 h 1897926"/>
              <a:gd name="connsiteX25" fmla="*/ 3478696 w 9024731"/>
              <a:gd name="connsiteY25" fmla="*/ 803200 h 1897926"/>
              <a:gd name="connsiteX26" fmla="*/ 3554234 w 9024731"/>
              <a:gd name="connsiteY26" fmla="*/ 918494 h 1897926"/>
              <a:gd name="connsiteX27" fmla="*/ 3737114 w 9024731"/>
              <a:gd name="connsiteY27" fmla="*/ 1502915 h 1897926"/>
              <a:gd name="connsiteX28" fmla="*/ 3860359 w 9024731"/>
              <a:gd name="connsiteY28" fmla="*/ 918494 h 1897926"/>
              <a:gd name="connsiteX29" fmla="*/ 3912042 w 9024731"/>
              <a:gd name="connsiteY29" fmla="*/ 926446 h 1897926"/>
              <a:gd name="connsiteX30" fmla="*/ 3947823 w 9024731"/>
              <a:gd name="connsiteY30" fmla="*/ 998007 h 1897926"/>
              <a:gd name="connsiteX31" fmla="*/ 3991555 w 9024731"/>
              <a:gd name="connsiteY31" fmla="*/ 866811 h 1897926"/>
              <a:gd name="connsiteX32" fmla="*/ 4082995 w 9024731"/>
              <a:gd name="connsiteY32" fmla="*/ 982105 h 1897926"/>
              <a:gd name="connsiteX33" fmla="*/ 4122752 w 9024731"/>
              <a:gd name="connsiteY33" fmla="*/ 850908 h 1897926"/>
              <a:gd name="connsiteX34" fmla="*/ 4194314 w 9024731"/>
              <a:gd name="connsiteY34" fmla="*/ 958251 h 1897926"/>
              <a:gd name="connsiteX35" fmla="*/ 4238046 w 9024731"/>
              <a:gd name="connsiteY35" fmla="*/ 858860 h 1897926"/>
              <a:gd name="connsiteX36" fmla="*/ 4281778 w 9024731"/>
              <a:gd name="connsiteY36" fmla="*/ 986080 h 1897926"/>
              <a:gd name="connsiteX37" fmla="*/ 4365267 w 9024731"/>
              <a:gd name="connsiteY37" fmla="*/ 481173 h 1897926"/>
              <a:gd name="connsiteX38" fmla="*/ 4405023 w 9024731"/>
              <a:gd name="connsiteY38" fmla="*/ 918494 h 1897926"/>
              <a:gd name="connsiteX39" fmla="*/ 4452731 w 9024731"/>
              <a:gd name="connsiteY39" fmla="*/ 878738 h 1897926"/>
              <a:gd name="connsiteX40" fmla="*/ 4508390 w 9024731"/>
              <a:gd name="connsiteY40" fmla="*/ 954275 h 1897926"/>
              <a:gd name="connsiteX41" fmla="*/ 4556098 w 9024731"/>
              <a:gd name="connsiteY41" fmla="*/ 882713 h 1897926"/>
              <a:gd name="connsiteX42" fmla="*/ 4619708 w 9024731"/>
              <a:gd name="connsiteY42" fmla="*/ 954275 h 1897926"/>
              <a:gd name="connsiteX43" fmla="*/ 4683319 w 9024731"/>
              <a:gd name="connsiteY43" fmla="*/ 854884 h 1897926"/>
              <a:gd name="connsiteX44" fmla="*/ 4754880 w 9024731"/>
              <a:gd name="connsiteY44" fmla="*/ 1224620 h 1897926"/>
              <a:gd name="connsiteX45" fmla="*/ 4766807 w 9024731"/>
              <a:gd name="connsiteY45" fmla="*/ 850908 h 1897926"/>
              <a:gd name="connsiteX46" fmla="*/ 4810540 w 9024731"/>
              <a:gd name="connsiteY46" fmla="*/ 970178 h 1897926"/>
              <a:gd name="connsiteX47" fmla="*/ 4866199 w 9024731"/>
              <a:gd name="connsiteY47" fmla="*/ 644174 h 1897926"/>
              <a:gd name="connsiteX48" fmla="*/ 4937760 w 9024731"/>
              <a:gd name="connsiteY48" fmla="*/ 926446 h 1897926"/>
              <a:gd name="connsiteX49" fmla="*/ 5009322 w 9024731"/>
              <a:gd name="connsiteY49" fmla="*/ 838981 h 1897926"/>
              <a:gd name="connsiteX50" fmla="*/ 5072933 w 9024731"/>
              <a:gd name="connsiteY50" fmla="*/ 974153 h 1897926"/>
              <a:gd name="connsiteX51" fmla="*/ 5124616 w 9024731"/>
              <a:gd name="connsiteY51" fmla="*/ 838981 h 1897926"/>
              <a:gd name="connsiteX52" fmla="*/ 5196178 w 9024731"/>
              <a:gd name="connsiteY52" fmla="*/ 974153 h 1897926"/>
              <a:gd name="connsiteX53" fmla="*/ 5231959 w 9024731"/>
              <a:gd name="connsiteY53" fmla="*/ 878738 h 1897926"/>
              <a:gd name="connsiteX54" fmla="*/ 5279667 w 9024731"/>
              <a:gd name="connsiteY54" fmla="*/ 946324 h 1897926"/>
              <a:gd name="connsiteX55" fmla="*/ 5319423 w 9024731"/>
              <a:gd name="connsiteY55" fmla="*/ 854884 h 1897926"/>
              <a:gd name="connsiteX56" fmla="*/ 5390985 w 9024731"/>
              <a:gd name="connsiteY56" fmla="*/ 966202 h 1897926"/>
              <a:gd name="connsiteX57" fmla="*/ 5406887 w 9024731"/>
              <a:gd name="connsiteY57" fmla="*/ 858860 h 1897926"/>
              <a:gd name="connsiteX58" fmla="*/ 5462547 w 9024731"/>
              <a:gd name="connsiteY58" fmla="*/ 958251 h 1897926"/>
              <a:gd name="connsiteX59" fmla="*/ 5494352 w 9024731"/>
              <a:gd name="connsiteY59" fmla="*/ 850908 h 1897926"/>
              <a:gd name="connsiteX60" fmla="*/ 5530133 w 9024731"/>
              <a:gd name="connsiteY60" fmla="*/ 1308108 h 1897926"/>
              <a:gd name="connsiteX61" fmla="*/ 5550011 w 9024731"/>
              <a:gd name="connsiteY61" fmla="*/ 878738 h 1897926"/>
              <a:gd name="connsiteX62" fmla="*/ 5597719 w 9024731"/>
              <a:gd name="connsiteY62" fmla="*/ 970178 h 1897926"/>
              <a:gd name="connsiteX63" fmla="*/ 5641451 w 9024731"/>
              <a:gd name="connsiteY63" fmla="*/ 866811 h 1897926"/>
              <a:gd name="connsiteX64" fmla="*/ 5685183 w 9024731"/>
              <a:gd name="connsiteY64" fmla="*/ 954275 h 1897926"/>
              <a:gd name="connsiteX65" fmla="*/ 5736867 w 9024731"/>
              <a:gd name="connsiteY65" fmla="*/ 854884 h 1897926"/>
              <a:gd name="connsiteX66" fmla="*/ 5788550 w 9024731"/>
              <a:gd name="connsiteY66" fmla="*/ 1339913 h 1897926"/>
              <a:gd name="connsiteX67" fmla="*/ 5816380 w 9024731"/>
              <a:gd name="connsiteY67" fmla="*/ 866811 h 1897926"/>
              <a:gd name="connsiteX68" fmla="*/ 5856136 w 9024731"/>
              <a:gd name="connsiteY68" fmla="*/ 962226 h 1897926"/>
              <a:gd name="connsiteX69" fmla="*/ 5923722 w 9024731"/>
              <a:gd name="connsiteY69" fmla="*/ 850908 h 1897926"/>
              <a:gd name="connsiteX70" fmla="*/ 5935649 w 9024731"/>
              <a:gd name="connsiteY70" fmla="*/ 998007 h 1897926"/>
              <a:gd name="connsiteX71" fmla="*/ 5983357 w 9024731"/>
              <a:gd name="connsiteY71" fmla="*/ 624296 h 1897926"/>
              <a:gd name="connsiteX72" fmla="*/ 6003235 w 9024731"/>
              <a:gd name="connsiteY72" fmla="*/ 974153 h 1897926"/>
              <a:gd name="connsiteX73" fmla="*/ 6035040 w 9024731"/>
              <a:gd name="connsiteY73" fmla="*/ 862835 h 1897926"/>
              <a:gd name="connsiteX74" fmla="*/ 6094675 w 9024731"/>
              <a:gd name="connsiteY74" fmla="*/ 990056 h 1897926"/>
              <a:gd name="connsiteX75" fmla="*/ 6237799 w 9024731"/>
              <a:gd name="connsiteY75" fmla="*/ 858860 h 1897926"/>
              <a:gd name="connsiteX76" fmla="*/ 6333214 w 9024731"/>
              <a:gd name="connsiteY76" fmla="*/ 938373 h 1897926"/>
              <a:gd name="connsiteX77" fmla="*/ 6468387 w 9024731"/>
              <a:gd name="connsiteY77" fmla="*/ 882713 h 1897926"/>
              <a:gd name="connsiteX78" fmla="*/ 6595607 w 9024731"/>
              <a:gd name="connsiteY78" fmla="*/ 934397 h 1897926"/>
              <a:gd name="connsiteX79" fmla="*/ 6742707 w 9024731"/>
              <a:gd name="connsiteY79" fmla="*/ 878738 h 1897926"/>
              <a:gd name="connsiteX80" fmla="*/ 6881854 w 9024731"/>
              <a:gd name="connsiteY80" fmla="*/ 926446 h 1897926"/>
              <a:gd name="connsiteX81" fmla="*/ 6973294 w 9024731"/>
              <a:gd name="connsiteY81" fmla="*/ 882713 h 1897926"/>
              <a:gd name="connsiteX82" fmla="*/ 7088588 w 9024731"/>
              <a:gd name="connsiteY82" fmla="*/ 934397 h 1897926"/>
              <a:gd name="connsiteX83" fmla="*/ 7195931 w 9024731"/>
              <a:gd name="connsiteY83" fmla="*/ 886689 h 1897926"/>
              <a:gd name="connsiteX84" fmla="*/ 7303274 w 9024731"/>
              <a:gd name="connsiteY84" fmla="*/ 946324 h 1897926"/>
              <a:gd name="connsiteX85" fmla="*/ 7454348 w 9024731"/>
              <a:gd name="connsiteY85" fmla="*/ 874762 h 1897926"/>
              <a:gd name="connsiteX86" fmla="*/ 7609399 w 9024731"/>
              <a:gd name="connsiteY86" fmla="*/ 938373 h 1897926"/>
              <a:gd name="connsiteX87" fmla="*/ 7613374 w 9024731"/>
              <a:gd name="connsiteY87" fmla="*/ 576588 h 1897926"/>
              <a:gd name="connsiteX88" fmla="*/ 7653131 w 9024731"/>
              <a:gd name="connsiteY88" fmla="*/ 934397 h 1897926"/>
              <a:gd name="connsiteX89" fmla="*/ 7748547 w 9024731"/>
              <a:gd name="connsiteY89" fmla="*/ 874762 h 1897926"/>
              <a:gd name="connsiteX90" fmla="*/ 7828060 w 9024731"/>
              <a:gd name="connsiteY90" fmla="*/ 942348 h 1897926"/>
              <a:gd name="connsiteX91" fmla="*/ 7919500 w 9024731"/>
              <a:gd name="connsiteY91" fmla="*/ 858860 h 1897926"/>
              <a:gd name="connsiteX92" fmla="*/ 8038769 w 9024731"/>
              <a:gd name="connsiteY92" fmla="*/ 942348 h 1897926"/>
              <a:gd name="connsiteX93" fmla="*/ 8110331 w 9024731"/>
              <a:gd name="connsiteY93" fmla="*/ 870786 h 1897926"/>
              <a:gd name="connsiteX94" fmla="*/ 8201771 w 9024731"/>
              <a:gd name="connsiteY94" fmla="*/ 966202 h 1897926"/>
              <a:gd name="connsiteX95" fmla="*/ 8305138 w 9024731"/>
              <a:gd name="connsiteY95" fmla="*/ 878738 h 1897926"/>
              <a:gd name="connsiteX96" fmla="*/ 8400554 w 9024731"/>
              <a:gd name="connsiteY96" fmla="*/ 958251 h 1897926"/>
              <a:gd name="connsiteX97" fmla="*/ 8456213 w 9024731"/>
              <a:gd name="connsiteY97" fmla="*/ 1316060 h 1897926"/>
              <a:gd name="connsiteX98" fmla="*/ 8460188 w 9024731"/>
              <a:gd name="connsiteY98" fmla="*/ 882713 h 1897926"/>
              <a:gd name="connsiteX99" fmla="*/ 8527774 w 9024731"/>
              <a:gd name="connsiteY99" fmla="*/ 994032 h 1897926"/>
              <a:gd name="connsiteX100" fmla="*/ 8631141 w 9024731"/>
              <a:gd name="connsiteY100" fmla="*/ 886689 h 1897926"/>
              <a:gd name="connsiteX101" fmla="*/ 8714630 w 9024731"/>
              <a:gd name="connsiteY101" fmla="*/ 970178 h 1897926"/>
              <a:gd name="connsiteX102" fmla="*/ 8774265 w 9024731"/>
              <a:gd name="connsiteY102" fmla="*/ 874762 h 1897926"/>
              <a:gd name="connsiteX103" fmla="*/ 8849802 w 9024731"/>
              <a:gd name="connsiteY103" fmla="*/ 950300 h 1897926"/>
              <a:gd name="connsiteX104" fmla="*/ 8925340 w 9024731"/>
              <a:gd name="connsiteY104" fmla="*/ 874762 h 1897926"/>
              <a:gd name="connsiteX105" fmla="*/ 8977023 w 9024731"/>
              <a:gd name="connsiteY105" fmla="*/ 962226 h 1897926"/>
              <a:gd name="connsiteX106" fmla="*/ 9024731 w 9024731"/>
              <a:gd name="connsiteY106" fmla="*/ 874762 h 1897926"/>
              <a:gd name="connsiteX0" fmla="*/ 0 w 9024731"/>
              <a:gd name="connsiteY0" fmla="*/ 910543 h 1894795"/>
              <a:gd name="connsiteX1" fmla="*/ 95416 w 9024731"/>
              <a:gd name="connsiteY1" fmla="*/ 858860 h 1894795"/>
              <a:gd name="connsiteX2" fmla="*/ 210710 w 9024731"/>
              <a:gd name="connsiteY2" fmla="*/ 966202 h 1894795"/>
              <a:gd name="connsiteX3" fmla="*/ 381663 w 9024731"/>
              <a:gd name="connsiteY3" fmla="*/ 878738 h 1894795"/>
              <a:gd name="connsiteX4" fmla="*/ 481054 w 9024731"/>
              <a:gd name="connsiteY4" fmla="*/ 934397 h 1894795"/>
              <a:gd name="connsiteX5" fmla="*/ 600324 w 9024731"/>
              <a:gd name="connsiteY5" fmla="*/ 894640 h 1894795"/>
              <a:gd name="connsiteX6" fmla="*/ 715618 w 9024731"/>
              <a:gd name="connsiteY6" fmla="*/ 938373 h 1894795"/>
              <a:gd name="connsiteX7" fmla="*/ 914400 w 9024731"/>
              <a:gd name="connsiteY7" fmla="*/ 377805 h 1894795"/>
              <a:gd name="connsiteX8" fmla="*/ 1144988 w 9024731"/>
              <a:gd name="connsiteY8" fmla="*/ 930421 h 1894795"/>
              <a:gd name="connsiteX9" fmla="*/ 1232453 w 9024731"/>
              <a:gd name="connsiteY9" fmla="*/ 886689 h 1894795"/>
              <a:gd name="connsiteX10" fmla="*/ 1288112 w 9024731"/>
              <a:gd name="connsiteY10" fmla="*/ 946324 h 1894795"/>
              <a:gd name="connsiteX11" fmla="*/ 1375576 w 9024731"/>
              <a:gd name="connsiteY11" fmla="*/ 882713 h 1894795"/>
              <a:gd name="connsiteX12" fmla="*/ 1459023 w 9024731"/>
              <a:gd name="connsiteY12" fmla="*/ 1148751 h 1894795"/>
              <a:gd name="connsiteX13" fmla="*/ 1710421 w 9024731"/>
              <a:gd name="connsiteY13" fmla="*/ 1894704 h 1894795"/>
              <a:gd name="connsiteX14" fmla="*/ 1975900 w 9024731"/>
              <a:gd name="connsiteY14" fmla="*/ 827055 h 1894795"/>
              <a:gd name="connsiteX15" fmla="*/ 2126974 w 9024731"/>
              <a:gd name="connsiteY15" fmla="*/ 974153 h 1894795"/>
              <a:gd name="connsiteX16" fmla="*/ 2377440 w 9024731"/>
              <a:gd name="connsiteY16" fmla="*/ 119 h 1894795"/>
              <a:gd name="connsiteX17" fmla="*/ 2635858 w 9024731"/>
              <a:gd name="connsiteY17" fmla="*/ 910543 h 1894795"/>
              <a:gd name="connsiteX18" fmla="*/ 2755127 w 9024731"/>
              <a:gd name="connsiteY18" fmla="*/ 1327986 h 1894795"/>
              <a:gd name="connsiteX19" fmla="*/ 2882348 w 9024731"/>
              <a:gd name="connsiteY19" fmla="*/ 612369 h 1894795"/>
              <a:gd name="connsiteX20" fmla="*/ 3053301 w 9024731"/>
              <a:gd name="connsiteY20" fmla="*/ 946324 h 1894795"/>
              <a:gd name="connsiteX21" fmla="*/ 3120887 w 9024731"/>
              <a:gd name="connsiteY21" fmla="*/ 835006 h 1894795"/>
              <a:gd name="connsiteX22" fmla="*/ 3196425 w 9024731"/>
              <a:gd name="connsiteY22" fmla="*/ 962226 h 1894795"/>
              <a:gd name="connsiteX23" fmla="*/ 3236181 w 9024731"/>
              <a:gd name="connsiteY23" fmla="*/ 854884 h 1894795"/>
              <a:gd name="connsiteX24" fmla="*/ 3351475 w 9024731"/>
              <a:gd name="connsiteY24" fmla="*/ 1141131 h 1894795"/>
              <a:gd name="connsiteX25" fmla="*/ 3478696 w 9024731"/>
              <a:gd name="connsiteY25" fmla="*/ 803200 h 1894795"/>
              <a:gd name="connsiteX26" fmla="*/ 3554234 w 9024731"/>
              <a:gd name="connsiteY26" fmla="*/ 918494 h 1894795"/>
              <a:gd name="connsiteX27" fmla="*/ 3737114 w 9024731"/>
              <a:gd name="connsiteY27" fmla="*/ 1502915 h 1894795"/>
              <a:gd name="connsiteX28" fmla="*/ 3860359 w 9024731"/>
              <a:gd name="connsiteY28" fmla="*/ 918494 h 1894795"/>
              <a:gd name="connsiteX29" fmla="*/ 3912042 w 9024731"/>
              <a:gd name="connsiteY29" fmla="*/ 926446 h 1894795"/>
              <a:gd name="connsiteX30" fmla="*/ 3947823 w 9024731"/>
              <a:gd name="connsiteY30" fmla="*/ 998007 h 1894795"/>
              <a:gd name="connsiteX31" fmla="*/ 3991555 w 9024731"/>
              <a:gd name="connsiteY31" fmla="*/ 866811 h 1894795"/>
              <a:gd name="connsiteX32" fmla="*/ 4082995 w 9024731"/>
              <a:gd name="connsiteY32" fmla="*/ 982105 h 1894795"/>
              <a:gd name="connsiteX33" fmla="*/ 4122752 w 9024731"/>
              <a:gd name="connsiteY33" fmla="*/ 850908 h 1894795"/>
              <a:gd name="connsiteX34" fmla="*/ 4194314 w 9024731"/>
              <a:gd name="connsiteY34" fmla="*/ 958251 h 1894795"/>
              <a:gd name="connsiteX35" fmla="*/ 4238046 w 9024731"/>
              <a:gd name="connsiteY35" fmla="*/ 858860 h 1894795"/>
              <a:gd name="connsiteX36" fmla="*/ 4281778 w 9024731"/>
              <a:gd name="connsiteY36" fmla="*/ 986080 h 1894795"/>
              <a:gd name="connsiteX37" fmla="*/ 4365267 w 9024731"/>
              <a:gd name="connsiteY37" fmla="*/ 481173 h 1894795"/>
              <a:gd name="connsiteX38" fmla="*/ 4405023 w 9024731"/>
              <a:gd name="connsiteY38" fmla="*/ 918494 h 1894795"/>
              <a:gd name="connsiteX39" fmla="*/ 4452731 w 9024731"/>
              <a:gd name="connsiteY39" fmla="*/ 878738 h 1894795"/>
              <a:gd name="connsiteX40" fmla="*/ 4508390 w 9024731"/>
              <a:gd name="connsiteY40" fmla="*/ 954275 h 1894795"/>
              <a:gd name="connsiteX41" fmla="*/ 4556098 w 9024731"/>
              <a:gd name="connsiteY41" fmla="*/ 882713 h 1894795"/>
              <a:gd name="connsiteX42" fmla="*/ 4619708 w 9024731"/>
              <a:gd name="connsiteY42" fmla="*/ 954275 h 1894795"/>
              <a:gd name="connsiteX43" fmla="*/ 4683319 w 9024731"/>
              <a:gd name="connsiteY43" fmla="*/ 854884 h 1894795"/>
              <a:gd name="connsiteX44" fmla="*/ 4754880 w 9024731"/>
              <a:gd name="connsiteY44" fmla="*/ 1224620 h 1894795"/>
              <a:gd name="connsiteX45" fmla="*/ 4766807 w 9024731"/>
              <a:gd name="connsiteY45" fmla="*/ 850908 h 1894795"/>
              <a:gd name="connsiteX46" fmla="*/ 4810540 w 9024731"/>
              <a:gd name="connsiteY46" fmla="*/ 970178 h 1894795"/>
              <a:gd name="connsiteX47" fmla="*/ 4866199 w 9024731"/>
              <a:gd name="connsiteY47" fmla="*/ 644174 h 1894795"/>
              <a:gd name="connsiteX48" fmla="*/ 4937760 w 9024731"/>
              <a:gd name="connsiteY48" fmla="*/ 926446 h 1894795"/>
              <a:gd name="connsiteX49" fmla="*/ 5009322 w 9024731"/>
              <a:gd name="connsiteY49" fmla="*/ 838981 h 1894795"/>
              <a:gd name="connsiteX50" fmla="*/ 5072933 w 9024731"/>
              <a:gd name="connsiteY50" fmla="*/ 974153 h 1894795"/>
              <a:gd name="connsiteX51" fmla="*/ 5124616 w 9024731"/>
              <a:gd name="connsiteY51" fmla="*/ 838981 h 1894795"/>
              <a:gd name="connsiteX52" fmla="*/ 5196178 w 9024731"/>
              <a:gd name="connsiteY52" fmla="*/ 974153 h 1894795"/>
              <a:gd name="connsiteX53" fmla="*/ 5231959 w 9024731"/>
              <a:gd name="connsiteY53" fmla="*/ 878738 h 1894795"/>
              <a:gd name="connsiteX54" fmla="*/ 5279667 w 9024731"/>
              <a:gd name="connsiteY54" fmla="*/ 946324 h 1894795"/>
              <a:gd name="connsiteX55" fmla="*/ 5319423 w 9024731"/>
              <a:gd name="connsiteY55" fmla="*/ 854884 h 1894795"/>
              <a:gd name="connsiteX56" fmla="*/ 5390985 w 9024731"/>
              <a:gd name="connsiteY56" fmla="*/ 966202 h 1894795"/>
              <a:gd name="connsiteX57" fmla="*/ 5406887 w 9024731"/>
              <a:gd name="connsiteY57" fmla="*/ 858860 h 1894795"/>
              <a:gd name="connsiteX58" fmla="*/ 5462547 w 9024731"/>
              <a:gd name="connsiteY58" fmla="*/ 958251 h 1894795"/>
              <a:gd name="connsiteX59" fmla="*/ 5494352 w 9024731"/>
              <a:gd name="connsiteY59" fmla="*/ 850908 h 1894795"/>
              <a:gd name="connsiteX60" fmla="*/ 5530133 w 9024731"/>
              <a:gd name="connsiteY60" fmla="*/ 1308108 h 1894795"/>
              <a:gd name="connsiteX61" fmla="*/ 5550011 w 9024731"/>
              <a:gd name="connsiteY61" fmla="*/ 878738 h 1894795"/>
              <a:gd name="connsiteX62" fmla="*/ 5597719 w 9024731"/>
              <a:gd name="connsiteY62" fmla="*/ 970178 h 1894795"/>
              <a:gd name="connsiteX63" fmla="*/ 5641451 w 9024731"/>
              <a:gd name="connsiteY63" fmla="*/ 866811 h 1894795"/>
              <a:gd name="connsiteX64" fmla="*/ 5685183 w 9024731"/>
              <a:gd name="connsiteY64" fmla="*/ 954275 h 1894795"/>
              <a:gd name="connsiteX65" fmla="*/ 5736867 w 9024731"/>
              <a:gd name="connsiteY65" fmla="*/ 854884 h 1894795"/>
              <a:gd name="connsiteX66" fmla="*/ 5788550 w 9024731"/>
              <a:gd name="connsiteY66" fmla="*/ 1339913 h 1894795"/>
              <a:gd name="connsiteX67" fmla="*/ 5816380 w 9024731"/>
              <a:gd name="connsiteY67" fmla="*/ 866811 h 1894795"/>
              <a:gd name="connsiteX68" fmla="*/ 5856136 w 9024731"/>
              <a:gd name="connsiteY68" fmla="*/ 962226 h 1894795"/>
              <a:gd name="connsiteX69" fmla="*/ 5923722 w 9024731"/>
              <a:gd name="connsiteY69" fmla="*/ 850908 h 1894795"/>
              <a:gd name="connsiteX70" fmla="*/ 5935649 w 9024731"/>
              <a:gd name="connsiteY70" fmla="*/ 998007 h 1894795"/>
              <a:gd name="connsiteX71" fmla="*/ 5983357 w 9024731"/>
              <a:gd name="connsiteY71" fmla="*/ 624296 h 1894795"/>
              <a:gd name="connsiteX72" fmla="*/ 6003235 w 9024731"/>
              <a:gd name="connsiteY72" fmla="*/ 974153 h 1894795"/>
              <a:gd name="connsiteX73" fmla="*/ 6035040 w 9024731"/>
              <a:gd name="connsiteY73" fmla="*/ 862835 h 1894795"/>
              <a:gd name="connsiteX74" fmla="*/ 6094675 w 9024731"/>
              <a:gd name="connsiteY74" fmla="*/ 990056 h 1894795"/>
              <a:gd name="connsiteX75" fmla="*/ 6237799 w 9024731"/>
              <a:gd name="connsiteY75" fmla="*/ 858860 h 1894795"/>
              <a:gd name="connsiteX76" fmla="*/ 6333214 w 9024731"/>
              <a:gd name="connsiteY76" fmla="*/ 938373 h 1894795"/>
              <a:gd name="connsiteX77" fmla="*/ 6468387 w 9024731"/>
              <a:gd name="connsiteY77" fmla="*/ 882713 h 1894795"/>
              <a:gd name="connsiteX78" fmla="*/ 6595607 w 9024731"/>
              <a:gd name="connsiteY78" fmla="*/ 934397 h 1894795"/>
              <a:gd name="connsiteX79" fmla="*/ 6742707 w 9024731"/>
              <a:gd name="connsiteY79" fmla="*/ 878738 h 1894795"/>
              <a:gd name="connsiteX80" fmla="*/ 6881854 w 9024731"/>
              <a:gd name="connsiteY80" fmla="*/ 926446 h 1894795"/>
              <a:gd name="connsiteX81" fmla="*/ 6973294 w 9024731"/>
              <a:gd name="connsiteY81" fmla="*/ 882713 h 1894795"/>
              <a:gd name="connsiteX82" fmla="*/ 7088588 w 9024731"/>
              <a:gd name="connsiteY82" fmla="*/ 934397 h 1894795"/>
              <a:gd name="connsiteX83" fmla="*/ 7195931 w 9024731"/>
              <a:gd name="connsiteY83" fmla="*/ 886689 h 1894795"/>
              <a:gd name="connsiteX84" fmla="*/ 7303274 w 9024731"/>
              <a:gd name="connsiteY84" fmla="*/ 946324 h 1894795"/>
              <a:gd name="connsiteX85" fmla="*/ 7454348 w 9024731"/>
              <a:gd name="connsiteY85" fmla="*/ 874762 h 1894795"/>
              <a:gd name="connsiteX86" fmla="*/ 7609399 w 9024731"/>
              <a:gd name="connsiteY86" fmla="*/ 938373 h 1894795"/>
              <a:gd name="connsiteX87" fmla="*/ 7613374 w 9024731"/>
              <a:gd name="connsiteY87" fmla="*/ 576588 h 1894795"/>
              <a:gd name="connsiteX88" fmla="*/ 7653131 w 9024731"/>
              <a:gd name="connsiteY88" fmla="*/ 934397 h 1894795"/>
              <a:gd name="connsiteX89" fmla="*/ 7748547 w 9024731"/>
              <a:gd name="connsiteY89" fmla="*/ 874762 h 1894795"/>
              <a:gd name="connsiteX90" fmla="*/ 7828060 w 9024731"/>
              <a:gd name="connsiteY90" fmla="*/ 942348 h 1894795"/>
              <a:gd name="connsiteX91" fmla="*/ 7919500 w 9024731"/>
              <a:gd name="connsiteY91" fmla="*/ 858860 h 1894795"/>
              <a:gd name="connsiteX92" fmla="*/ 8038769 w 9024731"/>
              <a:gd name="connsiteY92" fmla="*/ 942348 h 1894795"/>
              <a:gd name="connsiteX93" fmla="*/ 8110331 w 9024731"/>
              <a:gd name="connsiteY93" fmla="*/ 870786 h 1894795"/>
              <a:gd name="connsiteX94" fmla="*/ 8201771 w 9024731"/>
              <a:gd name="connsiteY94" fmla="*/ 966202 h 1894795"/>
              <a:gd name="connsiteX95" fmla="*/ 8305138 w 9024731"/>
              <a:gd name="connsiteY95" fmla="*/ 878738 h 1894795"/>
              <a:gd name="connsiteX96" fmla="*/ 8400554 w 9024731"/>
              <a:gd name="connsiteY96" fmla="*/ 958251 h 1894795"/>
              <a:gd name="connsiteX97" fmla="*/ 8456213 w 9024731"/>
              <a:gd name="connsiteY97" fmla="*/ 1316060 h 1894795"/>
              <a:gd name="connsiteX98" fmla="*/ 8460188 w 9024731"/>
              <a:gd name="connsiteY98" fmla="*/ 882713 h 1894795"/>
              <a:gd name="connsiteX99" fmla="*/ 8527774 w 9024731"/>
              <a:gd name="connsiteY99" fmla="*/ 994032 h 1894795"/>
              <a:gd name="connsiteX100" fmla="*/ 8631141 w 9024731"/>
              <a:gd name="connsiteY100" fmla="*/ 886689 h 1894795"/>
              <a:gd name="connsiteX101" fmla="*/ 8714630 w 9024731"/>
              <a:gd name="connsiteY101" fmla="*/ 970178 h 1894795"/>
              <a:gd name="connsiteX102" fmla="*/ 8774265 w 9024731"/>
              <a:gd name="connsiteY102" fmla="*/ 874762 h 1894795"/>
              <a:gd name="connsiteX103" fmla="*/ 8849802 w 9024731"/>
              <a:gd name="connsiteY103" fmla="*/ 950300 h 1894795"/>
              <a:gd name="connsiteX104" fmla="*/ 8925340 w 9024731"/>
              <a:gd name="connsiteY104" fmla="*/ 874762 h 1894795"/>
              <a:gd name="connsiteX105" fmla="*/ 8977023 w 9024731"/>
              <a:gd name="connsiteY105" fmla="*/ 962226 h 1894795"/>
              <a:gd name="connsiteX106" fmla="*/ 9024731 w 9024731"/>
              <a:gd name="connsiteY106" fmla="*/ 874762 h 1894795"/>
              <a:gd name="connsiteX0" fmla="*/ 0 w 9024731"/>
              <a:gd name="connsiteY0" fmla="*/ 910543 h 1894714"/>
              <a:gd name="connsiteX1" fmla="*/ 95416 w 9024731"/>
              <a:gd name="connsiteY1" fmla="*/ 858860 h 1894714"/>
              <a:gd name="connsiteX2" fmla="*/ 210710 w 9024731"/>
              <a:gd name="connsiteY2" fmla="*/ 966202 h 1894714"/>
              <a:gd name="connsiteX3" fmla="*/ 381663 w 9024731"/>
              <a:gd name="connsiteY3" fmla="*/ 878738 h 1894714"/>
              <a:gd name="connsiteX4" fmla="*/ 481054 w 9024731"/>
              <a:gd name="connsiteY4" fmla="*/ 934397 h 1894714"/>
              <a:gd name="connsiteX5" fmla="*/ 600324 w 9024731"/>
              <a:gd name="connsiteY5" fmla="*/ 894640 h 1894714"/>
              <a:gd name="connsiteX6" fmla="*/ 715618 w 9024731"/>
              <a:gd name="connsiteY6" fmla="*/ 938373 h 1894714"/>
              <a:gd name="connsiteX7" fmla="*/ 914400 w 9024731"/>
              <a:gd name="connsiteY7" fmla="*/ 377805 h 1894714"/>
              <a:gd name="connsiteX8" fmla="*/ 1144988 w 9024731"/>
              <a:gd name="connsiteY8" fmla="*/ 930421 h 1894714"/>
              <a:gd name="connsiteX9" fmla="*/ 1232453 w 9024731"/>
              <a:gd name="connsiteY9" fmla="*/ 886689 h 1894714"/>
              <a:gd name="connsiteX10" fmla="*/ 1288112 w 9024731"/>
              <a:gd name="connsiteY10" fmla="*/ 946324 h 1894714"/>
              <a:gd name="connsiteX11" fmla="*/ 1375576 w 9024731"/>
              <a:gd name="connsiteY11" fmla="*/ 882713 h 1894714"/>
              <a:gd name="connsiteX12" fmla="*/ 1459023 w 9024731"/>
              <a:gd name="connsiteY12" fmla="*/ 1148751 h 1894714"/>
              <a:gd name="connsiteX13" fmla="*/ 1710421 w 9024731"/>
              <a:gd name="connsiteY13" fmla="*/ 1894704 h 1894714"/>
              <a:gd name="connsiteX14" fmla="*/ 1975900 w 9024731"/>
              <a:gd name="connsiteY14" fmla="*/ 827055 h 1894714"/>
              <a:gd name="connsiteX15" fmla="*/ 2126974 w 9024731"/>
              <a:gd name="connsiteY15" fmla="*/ 974153 h 1894714"/>
              <a:gd name="connsiteX16" fmla="*/ 2377440 w 9024731"/>
              <a:gd name="connsiteY16" fmla="*/ 119 h 1894714"/>
              <a:gd name="connsiteX17" fmla="*/ 2635858 w 9024731"/>
              <a:gd name="connsiteY17" fmla="*/ 910543 h 1894714"/>
              <a:gd name="connsiteX18" fmla="*/ 2755127 w 9024731"/>
              <a:gd name="connsiteY18" fmla="*/ 1327986 h 1894714"/>
              <a:gd name="connsiteX19" fmla="*/ 2882348 w 9024731"/>
              <a:gd name="connsiteY19" fmla="*/ 612369 h 1894714"/>
              <a:gd name="connsiteX20" fmla="*/ 3053301 w 9024731"/>
              <a:gd name="connsiteY20" fmla="*/ 946324 h 1894714"/>
              <a:gd name="connsiteX21" fmla="*/ 3120887 w 9024731"/>
              <a:gd name="connsiteY21" fmla="*/ 835006 h 1894714"/>
              <a:gd name="connsiteX22" fmla="*/ 3196425 w 9024731"/>
              <a:gd name="connsiteY22" fmla="*/ 962226 h 1894714"/>
              <a:gd name="connsiteX23" fmla="*/ 3236181 w 9024731"/>
              <a:gd name="connsiteY23" fmla="*/ 854884 h 1894714"/>
              <a:gd name="connsiteX24" fmla="*/ 3351475 w 9024731"/>
              <a:gd name="connsiteY24" fmla="*/ 1141131 h 1894714"/>
              <a:gd name="connsiteX25" fmla="*/ 3478696 w 9024731"/>
              <a:gd name="connsiteY25" fmla="*/ 803200 h 1894714"/>
              <a:gd name="connsiteX26" fmla="*/ 3554234 w 9024731"/>
              <a:gd name="connsiteY26" fmla="*/ 918494 h 1894714"/>
              <a:gd name="connsiteX27" fmla="*/ 3737114 w 9024731"/>
              <a:gd name="connsiteY27" fmla="*/ 1502915 h 1894714"/>
              <a:gd name="connsiteX28" fmla="*/ 3860359 w 9024731"/>
              <a:gd name="connsiteY28" fmla="*/ 918494 h 1894714"/>
              <a:gd name="connsiteX29" fmla="*/ 3912042 w 9024731"/>
              <a:gd name="connsiteY29" fmla="*/ 926446 h 1894714"/>
              <a:gd name="connsiteX30" fmla="*/ 3947823 w 9024731"/>
              <a:gd name="connsiteY30" fmla="*/ 998007 h 1894714"/>
              <a:gd name="connsiteX31" fmla="*/ 3991555 w 9024731"/>
              <a:gd name="connsiteY31" fmla="*/ 866811 h 1894714"/>
              <a:gd name="connsiteX32" fmla="*/ 4082995 w 9024731"/>
              <a:gd name="connsiteY32" fmla="*/ 982105 h 1894714"/>
              <a:gd name="connsiteX33" fmla="*/ 4122752 w 9024731"/>
              <a:gd name="connsiteY33" fmla="*/ 850908 h 1894714"/>
              <a:gd name="connsiteX34" fmla="*/ 4194314 w 9024731"/>
              <a:gd name="connsiteY34" fmla="*/ 958251 h 1894714"/>
              <a:gd name="connsiteX35" fmla="*/ 4238046 w 9024731"/>
              <a:gd name="connsiteY35" fmla="*/ 858860 h 1894714"/>
              <a:gd name="connsiteX36" fmla="*/ 4281778 w 9024731"/>
              <a:gd name="connsiteY36" fmla="*/ 986080 h 1894714"/>
              <a:gd name="connsiteX37" fmla="*/ 4365267 w 9024731"/>
              <a:gd name="connsiteY37" fmla="*/ 481173 h 1894714"/>
              <a:gd name="connsiteX38" fmla="*/ 4405023 w 9024731"/>
              <a:gd name="connsiteY38" fmla="*/ 918494 h 1894714"/>
              <a:gd name="connsiteX39" fmla="*/ 4452731 w 9024731"/>
              <a:gd name="connsiteY39" fmla="*/ 878738 h 1894714"/>
              <a:gd name="connsiteX40" fmla="*/ 4508390 w 9024731"/>
              <a:gd name="connsiteY40" fmla="*/ 954275 h 1894714"/>
              <a:gd name="connsiteX41" fmla="*/ 4556098 w 9024731"/>
              <a:gd name="connsiteY41" fmla="*/ 882713 h 1894714"/>
              <a:gd name="connsiteX42" fmla="*/ 4619708 w 9024731"/>
              <a:gd name="connsiteY42" fmla="*/ 954275 h 1894714"/>
              <a:gd name="connsiteX43" fmla="*/ 4683319 w 9024731"/>
              <a:gd name="connsiteY43" fmla="*/ 854884 h 1894714"/>
              <a:gd name="connsiteX44" fmla="*/ 4754880 w 9024731"/>
              <a:gd name="connsiteY44" fmla="*/ 1224620 h 1894714"/>
              <a:gd name="connsiteX45" fmla="*/ 4766807 w 9024731"/>
              <a:gd name="connsiteY45" fmla="*/ 850908 h 1894714"/>
              <a:gd name="connsiteX46" fmla="*/ 4810540 w 9024731"/>
              <a:gd name="connsiteY46" fmla="*/ 970178 h 1894714"/>
              <a:gd name="connsiteX47" fmla="*/ 4866199 w 9024731"/>
              <a:gd name="connsiteY47" fmla="*/ 644174 h 1894714"/>
              <a:gd name="connsiteX48" fmla="*/ 4937760 w 9024731"/>
              <a:gd name="connsiteY48" fmla="*/ 926446 h 1894714"/>
              <a:gd name="connsiteX49" fmla="*/ 5009322 w 9024731"/>
              <a:gd name="connsiteY49" fmla="*/ 838981 h 1894714"/>
              <a:gd name="connsiteX50" fmla="*/ 5072933 w 9024731"/>
              <a:gd name="connsiteY50" fmla="*/ 974153 h 1894714"/>
              <a:gd name="connsiteX51" fmla="*/ 5124616 w 9024731"/>
              <a:gd name="connsiteY51" fmla="*/ 838981 h 1894714"/>
              <a:gd name="connsiteX52" fmla="*/ 5196178 w 9024731"/>
              <a:gd name="connsiteY52" fmla="*/ 974153 h 1894714"/>
              <a:gd name="connsiteX53" fmla="*/ 5231959 w 9024731"/>
              <a:gd name="connsiteY53" fmla="*/ 878738 h 1894714"/>
              <a:gd name="connsiteX54" fmla="*/ 5279667 w 9024731"/>
              <a:gd name="connsiteY54" fmla="*/ 946324 h 1894714"/>
              <a:gd name="connsiteX55" fmla="*/ 5319423 w 9024731"/>
              <a:gd name="connsiteY55" fmla="*/ 854884 h 1894714"/>
              <a:gd name="connsiteX56" fmla="*/ 5390985 w 9024731"/>
              <a:gd name="connsiteY56" fmla="*/ 966202 h 1894714"/>
              <a:gd name="connsiteX57" fmla="*/ 5406887 w 9024731"/>
              <a:gd name="connsiteY57" fmla="*/ 858860 h 1894714"/>
              <a:gd name="connsiteX58" fmla="*/ 5462547 w 9024731"/>
              <a:gd name="connsiteY58" fmla="*/ 958251 h 1894714"/>
              <a:gd name="connsiteX59" fmla="*/ 5494352 w 9024731"/>
              <a:gd name="connsiteY59" fmla="*/ 850908 h 1894714"/>
              <a:gd name="connsiteX60" fmla="*/ 5530133 w 9024731"/>
              <a:gd name="connsiteY60" fmla="*/ 1308108 h 1894714"/>
              <a:gd name="connsiteX61" fmla="*/ 5550011 w 9024731"/>
              <a:gd name="connsiteY61" fmla="*/ 878738 h 1894714"/>
              <a:gd name="connsiteX62" fmla="*/ 5597719 w 9024731"/>
              <a:gd name="connsiteY62" fmla="*/ 970178 h 1894714"/>
              <a:gd name="connsiteX63" fmla="*/ 5641451 w 9024731"/>
              <a:gd name="connsiteY63" fmla="*/ 866811 h 1894714"/>
              <a:gd name="connsiteX64" fmla="*/ 5685183 w 9024731"/>
              <a:gd name="connsiteY64" fmla="*/ 954275 h 1894714"/>
              <a:gd name="connsiteX65" fmla="*/ 5736867 w 9024731"/>
              <a:gd name="connsiteY65" fmla="*/ 854884 h 1894714"/>
              <a:gd name="connsiteX66" fmla="*/ 5788550 w 9024731"/>
              <a:gd name="connsiteY66" fmla="*/ 1339913 h 1894714"/>
              <a:gd name="connsiteX67" fmla="*/ 5816380 w 9024731"/>
              <a:gd name="connsiteY67" fmla="*/ 866811 h 1894714"/>
              <a:gd name="connsiteX68" fmla="*/ 5856136 w 9024731"/>
              <a:gd name="connsiteY68" fmla="*/ 962226 h 1894714"/>
              <a:gd name="connsiteX69" fmla="*/ 5923722 w 9024731"/>
              <a:gd name="connsiteY69" fmla="*/ 850908 h 1894714"/>
              <a:gd name="connsiteX70" fmla="*/ 5935649 w 9024731"/>
              <a:gd name="connsiteY70" fmla="*/ 998007 h 1894714"/>
              <a:gd name="connsiteX71" fmla="*/ 5983357 w 9024731"/>
              <a:gd name="connsiteY71" fmla="*/ 624296 h 1894714"/>
              <a:gd name="connsiteX72" fmla="*/ 6003235 w 9024731"/>
              <a:gd name="connsiteY72" fmla="*/ 974153 h 1894714"/>
              <a:gd name="connsiteX73" fmla="*/ 6035040 w 9024731"/>
              <a:gd name="connsiteY73" fmla="*/ 862835 h 1894714"/>
              <a:gd name="connsiteX74" fmla="*/ 6094675 w 9024731"/>
              <a:gd name="connsiteY74" fmla="*/ 990056 h 1894714"/>
              <a:gd name="connsiteX75" fmla="*/ 6237799 w 9024731"/>
              <a:gd name="connsiteY75" fmla="*/ 858860 h 1894714"/>
              <a:gd name="connsiteX76" fmla="*/ 6333214 w 9024731"/>
              <a:gd name="connsiteY76" fmla="*/ 938373 h 1894714"/>
              <a:gd name="connsiteX77" fmla="*/ 6468387 w 9024731"/>
              <a:gd name="connsiteY77" fmla="*/ 882713 h 1894714"/>
              <a:gd name="connsiteX78" fmla="*/ 6595607 w 9024731"/>
              <a:gd name="connsiteY78" fmla="*/ 934397 h 1894714"/>
              <a:gd name="connsiteX79" fmla="*/ 6742707 w 9024731"/>
              <a:gd name="connsiteY79" fmla="*/ 878738 h 1894714"/>
              <a:gd name="connsiteX80" fmla="*/ 6881854 w 9024731"/>
              <a:gd name="connsiteY80" fmla="*/ 926446 h 1894714"/>
              <a:gd name="connsiteX81" fmla="*/ 6973294 w 9024731"/>
              <a:gd name="connsiteY81" fmla="*/ 882713 h 1894714"/>
              <a:gd name="connsiteX82" fmla="*/ 7088588 w 9024731"/>
              <a:gd name="connsiteY82" fmla="*/ 934397 h 1894714"/>
              <a:gd name="connsiteX83" fmla="*/ 7195931 w 9024731"/>
              <a:gd name="connsiteY83" fmla="*/ 886689 h 1894714"/>
              <a:gd name="connsiteX84" fmla="*/ 7303274 w 9024731"/>
              <a:gd name="connsiteY84" fmla="*/ 946324 h 1894714"/>
              <a:gd name="connsiteX85" fmla="*/ 7454348 w 9024731"/>
              <a:gd name="connsiteY85" fmla="*/ 874762 h 1894714"/>
              <a:gd name="connsiteX86" fmla="*/ 7609399 w 9024731"/>
              <a:gd name="connsiteY86" fmla="*/ 938373 h 1894714"/>
              <a:gd name="connsiteX87" fmla="*/ 7613374 w 9024731"/>
              <a:gd name="connsiteY87" fmla="*/ 576588 h 1894714"/>
              <a:gd name="connsiteX88" fmla="*/ 7653131 w 9024731"/>
              <a:gd name="connsiteY88" fmla="*/ 934397 h 1894714"/>
              <a:gd name="connsiteX89" fmla="*/ 7748547 w 9024731"/>
              <a:gd name="connsiteY89" fmla="*/ 874762 h 1894714"/>
              <a:gd name="connsiteX90" fmla="*/ 7828060 w 9024731"/>
              <a:gd name="connsiteY90" fmla="*/ 942348 h 1894714"/>
              <a:gd name="connsiteX91" fmla="*/ 7919500 w 9024731"/>
              <a:gd name="connsiteY91" fmla="*/ 858860 h 1894714"/>
              <a:gd name="connsiteX92" fmla="*/ 8038769 w 9024731"/>
              <a:gd name="connsiteY92" fmla="*/ 942348 h 1894714"/>
              <a:gd name="connsiteX93" fmla="*/ 8110331 w 9024731"/>
              <a:gd name="connsiteY93" fmla="*/ 870786 h 1894714"/>
              <a:gd name="connsiteX94" fmla="*/ 8201771 w 9024731"/>
              <a:gd name="connsiteY94" fmla="*/ 966202 h 1894714"/>
              <a:gd name="connsiteX95" fmla="*/ 8305138 w 9024731"/>
              <a:gd name="connsiteY95" fmla="*/ 878738 h 1894714"/>
              <a:gd name="connsiteX96" fmla="*/ 8400554 w 9024731"/>
              <a:gd name="connsiteY96" fmla="*/ 958251 h 1894714"/>
              <a:gd name="connsiteX97" fmla="*/ 8456213 w 9024731"/>
              <a:gd name="connsiteY97" fmla="*/ 1316060 h 1894714"/>
              <a:gd name="connsiteX98" fmla="*/ 8460188 w 9024731"/>
              <a:gd name="connsiteY98" fmla="*/ 882713 h 1894714"/>
              <a:gd name="connsiteX99" fmla="*/ 8527774 w 9024731"/>
              <a:gd name="connsiteY99" fmla="*/ 994032 h 1894714"/>
              <a:gd name="connsiteX100" fmla="*/ 8631141 w 9024731"/>
              <a:gd name="connsiteY100" fmla="*/ 886689 h 1894714"/>
              <a:gd name="connsiteX101" fmla="*/ 8714630 w 9024731"/>
              <a:gd name="connsiteY101" fmla="*/ 970178 h 1894714"/>
              <a:gd name="connsiteX102" fmla="*/ 8774265 w 9024731"/>
              <a:gd name="connsiteY102" fmla="*/ 874762 h 1894714"/>
              <a:gd name="connsiteX103" fmla="*/ 8849802 w 9024731"/>
              <a:gd name="connsiteY103" fmla="*/ 950300 h 1894714"/>
              <a:gd name="connsiteX104" fmla="*/ 8925340 w 9024731"/>
              <a:gd name="connsiteY104" fmla="*/ 874762 h 1894714"/>
              <a:gd name="connsiteX105" fmla="*/ 8977023 w 9024731"/>
              <a:gd name="connsiteY105" fmla="*/ 962226 h 1894714"/>
              <a:gd name="connsiteX106" fmla="*/ 9024731 w 9024731"/>
              <a:gd name="connsiteY106" fmla="*/ 874762 h 1894714"/>
              <a:gd name="connsiteX0" fmla="*/ 0 w 9024731"/>
              <a:gd name="connsiteY0" fmla="*/ 910543 h 1898838"/>
              <a:gd name="connsiteX1" fmla="*/ 95416 w 9024731"/>
              <a:gd name="connsiteY1" fmla="*/ 858860 h 1898838"/>
              <a:gd name="connsiteX2" fmla="*/ 210710 w 9024731"/>
              <a:gd name="connsiteY2" fmla="*/ 966202 h 1898838"/>
              <a:gd name="connsiteX3" fmla="*/ 381663 w 9024731"/>
              <a:gd name="connsiteY3" fmla="*/ 878738 h 1898838"/>
              <a:gd name="connsiteX4" fmla="*/ 481054 w 9024731"/>
              <a:gd name="connsiteY4" fmla="*/ 934397 h 1898838"/>
              <a:gd name="connsiteX5" fmla="*/ 600324 w 9024731"/>
              <a:gd name="connsiteY5" fmla="*/ 894640 h 1898838"/>
              <a:gd name="connsiteX6" fmla="*/ 715618 w 9024731"/>
              <a:gd name="connsiteY6" fmla="*/ 938373 h 1898838"/>
              <a:gd name="connsiteX7" fmla="*/ 914400 w 9024731"/>
              <a:gd name="connsiteY7" fmla="*/ 377805 h 1898838"/>
              <a:gd name="connsiteX8" fmla="*/ 1144988 w 9024731"/>
              <a:gd name="connsiteY8" fmla="*/ 930421 h 1898838"/>
              <a:gd name="connsiteX9" fmla="*/ 1232453 w 9024731"/>
              <a:gd name="connsiteY9" fmla="*/ 886689 h 1898838"/>
              <a:gd name="connsiteX10" fmla="*/ 1288112 w 9024731"/>
              <a:gd name="connsiteY10" fmla="*/ 946324 h 1898838"/>
              <a:gd name="connsiteX11" fmla="*/ 1375576 w 9024731"/>
              <a:gd name="connsiteY11" fmla="*/ 882713 h 1898838"/>
              <a:gd name="connsiteX12" fmla="*/ 1468548 w 9024731"/>
              <a:gd name="connsiteY12" fmla="*/ 1184470 h 1898838"/>
              <a:gd name="connsiteX13" fmla="*/ 1710421 w 9024731"/>
              <a:gd name="connsiteY13" fmla="*/ 1894704 h 1898838"/>
              <a:gd name="connsiteX14" fmla="*/ 1975900 w 9024731"/>
              <a:gd name="connsiteY14" fmla="*/ 827055 h 1898838"/>
              <a:gd name="connsiteX15" fmla="*/ 2126974 w 9024731"/>
              <a:gd name="connsiteY15" fmla="*/ 974153 h 1898838"/>
              <a:gd name="connsiteX16" fmla="*/ 2377440 w 9024731"/>
              <a:gd name="connsiteY16" fmla="*/ 119 h 1898838"/>
              <a:gd name="connsiteX17" fmla="*/ 2635858 w 9024731"/>
              <a:gd name="connsiteY17" fmla="*/ 910543 h 1898838"/>
              <a:gd name="connsiteX18" fmla="*/ 2755127 w 9024731"/>
              <a:gd name="connsiteY18" fmla="*/ 1327986 h 1898838"/>
              <a:gd name="connsiteX19" fmla="*/ 2882348 w 9024731"/>
              <a:gd name="connsiteY19" fmla="*/ 612369 h 1898838"/>
              <a:gd name="connsiteX20" fmla="*/ 3053301 w 9024731"/>
              <a:gd name="connsiteY20" fmla="*/ 946324 h 1898838"/>
              <a:gd name="connsiteX21" fmla="*/ 3120887 w 9024731"/>
              <a:gd name="connsiteY21" fmla="*/ 835006 h 1898838"/>
              <a:gd name="connsiteX22" fmla="*/ 3196425 w 9024731"/>
              <a:gd name="connsiteY22" fmla="*/ 962226 h 1898838"/>
              <a:gd name="connsiteX23" fmla="*/ 3236181 w 9024731"/>
              <a:gd name="connsiteY23" fmla="*/ 854884 h 1898838"/>
              <a:gd name="connsiteX24" fmla="*/ 3351475 w 9024731"/>
              <a:gd name="connsiteY24" fmla="*/ 1141131 h 1898838"/>
              <a:gd name="connsiteX25" fmla="*/ 3478696 w 9024731"/>
              <a:gd name="connsiteY25" fmla="*/ 803200 h 1898838"/>
              <a:gd name="connsiteX26" fmla="*/ 3554234 w 9024731"/>
              <a:gd name="connsiteY26" fmla="*/ 918494 h 1898838"/>
              <a:gd name="connsiteX27" fmla="*/ 3737114 w 9024731"/>
              <a:gd name="connsiteY27" fmla="*/ 1502915 h 1898838"/>
              <a:gd name="connsiteX28" fmla="*/ 3860359 w 9024731"/>
              <a:gd name="connsiteY28" fmla="*/ 918494 h 1898838"/>
              <a:gd name="connsiteX29" fmla="*/ 3912042 w 9024731"/>
              <a:gd name="connsiteY29" fmla="*/ 926446 h 1898838"/>
              <a:gd name="connsiteX30" fmla="*/ 3947823 w 9024731"/>
              <a:gd name="connsiteY30" fmla="*/ 998007 h 1898838"/>
              <a:gd name="connsiteX31" fmla="*/ 3991555 w 9024731"/>
              <a:gd name="connsiteY31" fmla="*/ 866811 h 1898838"/>
              <a:gd name="connsiteX32" fmla="*/ 4082995 w 9024731"/>
              <a:gd name="connsiteY32" fmla="*/ 982105 h 1898838"/>
              <a:gd name="connsiteX33" fmla="*/ 4122752 w 9024731"/>
              <a:gd name="connsiteY33" fmla="*/ 850908 h 1898838"/>
              <a:gd name="connsiteX34" fmla="*/ 4194314 w 9024731"/>
              <a:gd name="connsiteY34" fmla="*/ 958251 h 1898838"/>
              <a:gd name="connsiteX35" fmla="*/ 4238046 w 9024731"/>
              <a:gd name="connsiteY35" fmla="*/ 858860 h 1898838"/>
              <a:gd name="connsiteX36" fmla="*/ 4281778 w 9024731"/>
              <a:gd name="connsiteY36" fmla="*/ 986080 h 1898838"/>
              <a:gd name="connsiteX37" fmla="*/ 4365267 w 9024731"/>
              <a:gd name="connsiteY37" fmla="*/ 481173 h 1898838"/>
              <a:gd name="connsiteX38" fmla="*/ 4405023 w 9024731"/>
              <a:gd name="connsiteY38" fmla="*/ 918494 h 1898838"/>
              <a:gd name="connsiteX39" fmla="*/ 4452731 w 9024731"/>
              <a:gd name="connsiteY39" fmla="*/ 878738 h 1898838"/>
              <a:gd name="connsiteX40" fmla="*/ 4508390 w 9024731"/>
              <a:gd name="connsiteY40" fmla="*/ 954275 h 1898838"/>
              <a:gd name="connsiteX41" fmla="*/ 4556098 w 9024731"/>
              <a:gd name="connsiteY41" fmla="*/ 882713 h 1898838"/>
              <a:gd name="connsiteX42" fmla="*/ 4619708 w 9024731"/>
              <a:gd name="connsiteY42" fmla="*/ 954275 h 1898838"/>
              <a:gd name="connsiteX43" fmla="*/ 4683319 w 9024731"/>
              <a:gd name="connsiteY43" fmla="*/ 854884 h 1898838"/>
              <a:gd name="connsiteX44" fmla="*/ 4754880 w 9024731"/>
              <a:gd name="connsiteY44" fmla="*/ 1224620 h 1898838"/>
              <a:gd name="connsiteX45" fmla="*/ 4766807 w 9024731"/>
              <a:gd name="connsiteY45" fmla="*/ 850908 h 1898838"/>
              <a:gd name="connsiteX46" fmla="*/ 4810540 w 9024731"/>
              <a:gd name="connsiteY46" fmla="*/ 970178 h 1898838"/>
              <a:gd name="connsiteX47" fmla="*/ 4866199 w 9024731"/>
              <a:gd name="connsiteY47" fmla="*/ 644174 h 1898838"/>
              <a:gd name="connsiteX48" fmla="*/ 4937760 w 9024731"/>
              <a:gd name="connsiteY48" fmla="*/ 926446 h 1898838"/>
              <a:gd name="connsiteX49" fmla="*/ 5009322 w 9024731"/>
              <a:gd name="connsiteY49" fmla="*/ 838981 h 1898838"/>
              <a:gd name="connsiteX50" fmla="*/ 5072933 w 9024731"/>
              <a:gd name="connsiteY50" fmla="*/ 974153 h 1898838"/>
              <a:gd name="connsiteX51" fmla="*/ 5124616 w 9024731"/>
              <a:gd name="connsiteY51" fmla="*/ 838981 h 1898838"/>
              <a:gd name="connsiteX52" fmla="*/ 5196178 w 9024731"/>
              <a:gd name="connsiteY52" fmla="*/ 974153 h 1898838"/>
              <a:gd name="connsiteX53" fmla="*/ 5231959 w 9024731"/>
              <a:gd name="connsiteY53" fmla="*/ 878738 h 1898838"/>
              <a:gd name="connsiteX54" fmla="*/ 5279667 w 9024731"/>
              <a:gd name="connsiteY54" fmla="*/ 946324 h 1898838"/>
              <a:gd name="connsiteX55" fmla="*/ 5319423 w 9024731"/>
              <a:gd name="connsiteY55" fmla="*/ 854884 h 1898838"/>
              <a:gd name="connsiteX56" fmla="*/ 5390985 w 9024731"/>
              <a:gd name="connsiteY56" fmla="*/ 966202 h 1898838"/>
              <a:gd name="connsiteX57" fmla="*/ 5406887 w 9024731"/>
              <a:gd name="connsiteY57" fmla="*/ 858860 h 1898838"/>
              <a:gd name="connsiteX58" fmla="*/ 5462547 w 9024731"/>
              <a:gd name="connsiteY58" fmla="*/ 958251 h 1898838"/>
              <a:gd name="connsiteX59" fmla="*/ 5494352 w 9024731"/>
              <a:gd name="connsiteY59" fmla="*/ 850908 h 1898838"/>
              <a:gd name="connsiteX60" fmla="*/ 5530133 w 9024731"/>
              <a:gd name="connsiteY60" fmla="*/ 1308108 h 1898838"/>
              <a:gd name="connsiteX61" fmla="*/ 5550011 w 9024731"/>
              <a:gd name="connsiteY61" fmla="*/ 878738 h 1898838"/>
              <a:gd name="connsiteX62" fmla="*/ 5597719 w 9024731"/>
              <a:gd name="connsiteY62" fmla="*/ 970178 h 1898838"/>
              <a:gd name="connsiteX63" fmla="*/ 5641451 w 9024731"/>
              <a:gd name="connsiteY63" fmla="*/ 866811 h 1898838"/>
              <a:gd name="connsiteX64" fmla="*/ 5685183 w 9024731"/>
              <a:gd name="connsiteY64" fmla="*/ 954275 h 1898838"/>
              <a:gd name="connsiteX65" fmla="*/ 5736867 w 9024731"/>
              <a:gd name="connsiteY65" fmla="*/ 854884 h 1898838"/>
              <a:gd name="connsiteX66" fmla="*/ 5788550 w 9024731"/>
              <a:gd name="connsiteY66" fmla="*/ 1339913 h 1898838"/>
              <a:gd name="connsiteX67" fmla="*/ 5816380 w 9024731"/>
              <a:gd name="connsiteY67" fmla="*/ 866811 h 1898838"/>
              <a:gd name="connsiteX68" fmla="*/ 5856136 w 9024731"/>
              <a:gd name="connsiteY68" fmla="*/ 962226 h 1898838"/>
              <a:gd name="connsiteX69" fmla="*/ 5923722 w 9024731"/>
              <a:gd name="connsiteY69" fmla="*/ 850908 h 1898838"/>
              <a:gd name="connsiteX70" fmla="*/ 5935649 w 9024731"/>
              <a:gd name="connsiteY70" fmla="*/ 998007 h 1898838"/>
              <a:gd name="connsiteX71" fmla="*/ 5983357 w 9024731"/>
              <a:gd name="connsiteY71" fmla="*/ 624296 h 1898838"/>
              <a:gd name="connsiteX72" fmla="*/ 6003235 w 9024731"/>
              <a:gd name="connsiteY72" fmla="*/ 974153 h 1898838"/>
              <a:gd name="connsiteX73" fmla="*/ 6035040 w 9024731"/>
              <a:gd name="connsiteY73" fmla="*/ 862835 h 1898838"/>
              <a:gd name="connsiteX74" fmla="*/ 6094675 w 9024731"/>
              <a:gd name="connsiteY74" fmla="*/ 990056 h 1898838"/>
              <a:gd name="connsiteX75" fmla="*/ 6237799 w 9024731"/>
              <a:gd name="connsiteY75" fmla="*/ 858860 h 1898838"/>
              <a:gd name="connsiteX76" fmla="*/ 6333214 w 9024731"/>
              <a:gd name="connsiteY76" fmla="*/ 938373 h 1898838"/>
              <a:gd name="connsiteX77" fmla="*/ 6468387 w 9024731"/>
              <a:gd name="connsiteY77" fmla="*/ 882713 h 1898838"/>
              <a:gd name="connsiteX78" fmla="*/ 6595607 w 9024731"/>
              <a:gd name="connsiteY78" fmla="*/ 934397 h 1898838"/>
              <a:gd name="connsiteX79" fmla="*/ 6742707 w 9024731"/>
              <a:gd name="connsiteY79" fmla="*/ 878738 h 1898838"/>
              <a:gd name="connsiteX80" fmla="*/ 6881854 w 9024731"/>
              <a:gd name="connsiteY80" fmla="*/ 926446 h 1898838"/>
              <a:gd name="connsiteX81" fmla="*/ 6973294 w 9024731"/>
              <a:gd name="connsiteY81" fmla="*/ 882713 h 1898838"/>
              <a:gd name="connsiteX82" fmla="*/ 7088588 w 9024731"/>
              <a:gd name="connsiteY82" fmla="*/ 934397 h 1898838"/>
              <a:gd name="connsiteX83" fmla="*/ 7195931 w 9024731"/>
              <a:gd name="connsiteY83" fmla="*/ 886689 h 1898838"/>
              <a:gd name="connsiteX84" fmla="*/ 7303274 w 9024731"/>
              <a:gd name="connsiteY84" fmla="*/ 946324 h 1898838"/>
              <a:gd name="connsiteX85" fmla="*/ 7454348 w 9024731"/>
              <a:gd name="connsiteY85" fmla="*/ 874762 h 1898838"/>
              <a:gd name="connsiteX86" fmla="*/ 7609399 w 9024731"/>
              <a:gd name="connsiteY86" fmla="*/ 938373 h 1898838"/>
              <a:gd name="connsiteX87" fmla="*/ 7613374 w 9024731"/>
              <a:gd name="connsiteY87" fmla="*/ 576588 h 1898838"/>
              <a:gd name="connsiteX88" fmla="*/ 7653131 w 9024731"/>
              <a:gd name="connsiteY88" fmla="*/ 934397 h 1898838"/>
              <a:gd name="connsiteX89" fmla="*/ 7748547 w 9024731"/>
              <a:gd name="connsiteY89" fmla="*/ 874762 h 1898838"/>
              <a:gd name="connsiteX90" fmla="*/ 7828060 w 9024731"/>
              <a:gd name="connsiteY90" fmla="*/ 942348 h 1898838"/>
              <a:gd name="connsiteX91" fmla="*/ 7919500 w 9024731"/>
              <a:gd name="connsiteY91" fmla="*/ 858860 h 1898838"/>
              <a:gd name="connsiteX92" fmla="*/ 8038769 w 9024731"/>
              <a:gd name="connsiteY92" fmla="*/ 942348 h 1898838"/>
              <a:gd name="connsiteX93" fmla="*/ 8110331 w 9024731"/>
              <a:gd name="connsiteY93" fmla="*/ 870786 h 1898838"/>
              <a:gd name="connsiteX94" fmla="*/ 8201771 w 9024731"/>
              <a:gd name="connsiteY94" fmla="*/ 966202 h 1898838"/>
              <a:gd name="connsiteX95" fmla="*/ 8305138 w 9024731"/>
              <a:gd name="connsiteY95" fmla="*/ 878738 h 1898838"/>
              <a:gd name="connsiteX96" fmla="*/ 8400554 w 9024731"/>
              <a:gd name="connsiteY96" fmla="*/ 958251 h 1898838"/>
              <a:gd name="connsiteX97" fmla="*/ 8456213 w 9024731"/>
              <a:gd name="connsiteY97" fmla="*/ 1316060 h 1898838"/>
              <a:gd name="connsiteX98" fmla="*/ 8460188 w 9024731"/>
              <a:gd name="connsiteY98" fmla="*/ 882713 h 1898838"/>
              <a:gd name="connsiteX99" fmla="*/ 8527774 w 9024731"/>
              <a:gd name="connsiteY99" fmla="*/ 994032 h 1898838"/>
              <a:gd name="connsiteX100" fmla="*/ 8631141 w 9024731"/>
              <a:gd name="connsiteY100" fmla="*/ 886689 h 1898838"/>
              <a:gd name="connsiteX101" fmla="*/ 8714630 w 9024731"/>
              <a:gd name="connsiteY101" fmla="*/ 970178 h 1898838"/>
              <a:gd name="connsiteX102" fmla="*/ 8774265 w 9024731"/>
              <a:gd name="connsiteY102" fmla="*/ 874762 h 1898838"/>
              <a:gd name="connsiteX103" fmla="*/ 8849802 w 9024731"/>
              <a:gd name="connsiteY103" fmla="*/ 950300 h 1898838"/>
              <a:gd name="connsiteX104" fmla="*/ 8925340 w 9024731"/>
              <a:gd name="connsiteY104" fmla="*/ 874762 h 1898838"/>
              <a:gd name="connsiteX105" fmla="*/ 8977023 w 9024731"/>
              <a:gd name="connsiteY105" fmla="*/ 962226 h 1898838"/>
              <a:gd name="connsiteX106" fmla="*/ 9024731 w 9024731"/>
              <a:gd name="connsiteY106" fmla="*/ 874762 h 1898838"/>
              <a:gd name="connsiteX0" fmla="*/ 0 w 9024731"/>
              <a:gd name="connsiteY0" fmla="*/ 910543 h 1899834"/>
              <a:gd name="connsiteX1" fmla="*/ 95416 w 9024731"/>
              <a:gd name="connsiteY1" fmla="*/ 858860 h 1899834"/>
              <a:gd name="connsiteX2" fmla="*/ 210710 w 9024731"/>
              <a:gd name="connsiteY2" fmla="*/ 966202 h 1899834"/>
              <a:gd name="connsiteX3" fmla="*/ 381663 w 9024731"/>
              <a:gd name="connsiteY3" fmla="*/ 878738 h 1899834"/>
              <a:gd name="connsiteX4" fmla="*/ 481054 w 9024731"/>
              <a:gd name="connsiteY4" fmla="*/ 934397 h 1899834"/>
              <a:gd name="connsiteX5" fmla="*/ 600324 w 9024731"/>
              <a:gd name="connsiteY5" fmla="*/ 894640 h 1899834"/>
              <a:gd name="connsiteX6" fmla="*/ 715618 w 9024731"/>
              <a:gd name="connsiteY6" fmla="*/ 938373 h 1899834"/>
              <a:gd name="connsiteX7" fmla="*/ 914400 w 9024731"/>
              <a:gd name="connsiteY7" fmla="*/ 377805 h 1899834"/>
              <a:gd name="connsiteX8" fmla="*/ 1144988 w 9024731"/>
              <a:gd name="connsiteY8" fmla="*/ 930421 h 1899834"/>
              <a:gd name="connsiteX9" fmla="*/ 1232453 w 9024731"/>
              <a:gd name="connsiteY9" fmla="*/ 886689 h 1899834"/>
              <a:gd name="connsiteX10" fmla="*/ 1288112 w 9024731"/>
              <a:gd name="connsiteY10" fmla="*/ 946324 h 1899834"/>
              <a:gd name="connsiteX11" fmla="*/ 1375576 w 9024731"/>
              <a:gd name="connsiteY11" fmla="*/ 882713 h 1899834"/>
              <a:gd name="connsiteX12" fmla="*/ 1451879 w 9024731"/>
              <a:gd name="connsiteY12" fmla="*/ 1217808 h 1899834"/>
              <a:gd name="connsiteX13" fmla="*/ 1710421 w 9024731"/>
              <a:gd name="connsiteY13" fmla="*/ 1894704 h 1899834"/>
              <a:gd name="connsiteX14" fmla="*/ 1975900 w 9024731"/>
              <a:gd name="connsiteY14" fmla="*/ 827055 h 1899834"/>
              <a:gd name="connsiteX15" fmla="*/ 2126974 w 9024731"/>
              <a:gd name="connsiteY15" fmla="*/ 974153 h 1899834"/>
              <a:gd name="connsiteX16" fmla="*/ 2377440 w 9024731"/>
              <a:gd name="connsiteY16" fmla="*/ 119 h 1899834"/>
              <a:gd name="connsiteX17" fmla="*/ 2635858 w 9024731"/>
              <a:gd name="connsiteY17" fmla="*/ 910543 h 1899834"/>
              <a:gd name="connsiteX18" fmla="*/ 2755127 w 9024731"/>
              <a:gd name="connsiteY18" fmla="*/ 1327986 h 1899834"/>
              <a:gd name="connsiteX19" fmla="*/ 2882348 w 9024731"/>
              <a:gd name="connsiteY19" fmla="*/ 612369 h 1899834"/>
              <a:gd name="connsiteX20" fmla="*/ 3053301 w 9024731"/>
              <a:gd name="connsiteY20" fmla="*/ 946324 h 1899834"/>
              <a:gd name="connsiteX21" fmla="*/ 3120887 w 9024731"/>
              <a:gd name="connsiteY21" fmla="*/ 835006 h 1899834"/>
              <a:gd name="connsiteX22" fmla="*/ 3196425 w 9024731"/>
              <a:gd name="connsiteY22" fmla="*/ 962226 h 1899834"/>
              <a:gd name="connsiteX23" fmla="*/ 3236181 w 9024731"/>
              <a:gd name="connsiteY23" fmla="*/ 854884 h 1899834"/>
              <a:gd name="connsiteX24" fmla="*/ 3351475 w 9024731"/>
              <a:gd name="connsiteY24" fmla="*/ 1141131 h 1899834"/>
              <a:gd name="connsiteX25" fmla="*/ 3478696 w 9024731"/>
              <a:gd name="connsiteY25" fmla="*/ 803200 h 1899834"/>
              <a:gd name="connsiteX26" fmla="*/ 3554234 w 9024731"/>
              <a:gd name="connsiteY26" fmla="*/ 918494 h 1899834"/>
              <a:gd name="connsiteX27" fmla="*/ 3737114 w 9024731"/>
              <a:gd name="connsiteY27" fmla="*/ 1502915 h 1899834"/>
              <a:gd name="connsiteX28" fmla="*/ 3860359 w 9024731"/>
              <a:gd name="connsiteY28" fmla="*/ 918494 h 1899834"/>
              <a:gd name="connsiteX29" fmla="*/ 3912042 w 9024731"/>
              <a:gd name="connsiteY29" fmla="*/ 926446 h 1899834"/>
              <a:gd name="connsiteX30" fmla="*/ 3947823 w 9024731"/>
              <a:gd name="connsiteY30" fmla="*/ 998007 h 1899834"/>
              <a:gd name="connsiteX31" fmla="*/ 3991555 w 9024731"/>
              <a:gd name="connsiteY31" fmla="*/ 866811 h 1899834"/>
              <a:gd name="connsiteX32" fmla="*/ 4082995 w 9024731"/>
              <a:gd name="connsiteY32" fmla="*/ 982105 h 1899834"/>
              <a:gd name="connsiteX33" fmla="*/ 4122752 w 9024731"/>
              <a:gd name="connsiteY33" fmla="*/ 850908 h 1899834"/>
              <a:gd name="connsiteX34" fmla="*/ 4194314 w 9024731"/>
              <a:gd name="connsiteY34" fmla="*/ 958251 h 1899834"/>
              <a:gd name="connsiteX35" fmla="*/ 4238046 w 9024731"/>
              <a:gd name="connsiteY35" fmla="*/ 858860 h 1899834"/>
              <a:gd name="connsiteX36" fmla="*/ 4281778 w 9024731"/>
              <a:gd name="connsiteY36" fmla="*/ 986080 h 1899834"/>
              <a:gd name="connsiteX37" fmla="*/ 4365267 w 9024731"/>
              <a:gd name="connsiteY37" fmla="*/ 481173 h 1899834"/>
              <a:gd name="connsiteX38" fmla="*/ 4405023 w 9024731"/>
              <a:gd name="connsiteY38" fmla="*/ 918494 h 1899834"/>
              <a:gd name="connsiteX39" fmla="*/ 4452731 w 9024731"/>
              <a:gd name="connsiteY39" fmla="*/ 878738 h 1899834"/>
              <a:gd name="connsiteX40" fmla="*/ 4508390 w 9024731"/>
              <a:gd name="connsiteY40" fmla="*/ 954275 h 1899834"/>
              <a:gd name="connsiteX41" fmla="*/ 4556098 w 9024731"/>
              <a:gd name="connsiteY41" fmla="*/ 882713 h 1899834"/>
              <a:gd name="connsiteX42" fmla="*/ 4619708 w 9024731"/>
              <a:gd name="connsiteY42" fmla="*/ 954275 h 1899834"/>
              <a:gd name="connsiteX43" fmla="*/ 4683319 w 9024731"/>
              <a:gd name="connsiteY43" fmla="*/ 854884 h 1899834"/>
              <a:gd name="connsiteX44" fmla="*/ 4754880 w 9024731"/>
              <a:gd name="connsiteY44" fmla="*/ 1224620 h 1899834"/>
              <a:gd name="connsiteX45" fmla="*/ 4766807 w 9024731"/>
              <a:gd name="connsiteY45" fmla="*/ 850908 h 1899834"/>
              <a:gd name="connsiteX46" fmla="*/ 4810540 w 9024731"/>
              <a:gd name="connsiteY46" fmla="*/ 970178 h 1899834"/>
              <a:gd name="connsiteX47" fmla="*/ 4866199 w 9024731"/>
              <a:gd name="connsiteY47" fmla="*/ 644174 h 1899834"/>
              <a:gd name="connsiteX48" fmla="*/ 4937760 w 9024731"/>
              <a:gd name="connsiteY48" fmla="*/ 926446 h 1899834"/>
              <a:gd name="connsiteX49" fmla="*/ 5009322 w 9024731"/>
              <a:gd name="connsiteY49" fmla="*/ 838981 h 1899834"/>
              <a:gd name="connsiteX50" fmla="*/ 5072933 w 9024731"/>
              <a:gd name="connsiteY50" fmla="*/ 974153 h 1899834"/>
              <a:gd name="connsiteX51" fmla="*/ 5124616 w 9024731"/>
              <a:gd name="connsiteY51" fmla="*/ 838981 h 1899834"/>
              <a:gd name="connsiteX52" fmla="*/ 5196178 w 9024731"/>
              <a:gd name="connsiteY52" fmla="*/ 974153 h 1899834"/>
              <a:gd name="connsiteX53" fmla="*/ 5231959 w 9024731"/>
              <a:gd name="connsiteY53" fmla="*/ 878738 h 1899834"/>
              <a:gd name="connsiteX54" fmla="*/ 5279667 w 9024731"/>
              <a:gd name="connsiteY54" fmla="*/ 946324 h 1899834"/>
              <a:gd name="connsiteX55" fmla="*/ 5319423 w 9024731"/>
              <a:gd name="connsiteY55" fmla="*/ 854884 h 1899834"/>
              <a:gd name="connsiteX56" fmla="*/ 5390985 w 9024731"/>
              <a:gd name="connsiteY56" fmla="*/ 966202 h 1899834"/>
              <a:gd name="connsiteX57" fmla="*/ 5406887 w 9024731"/>
              <a:gd name="connsiteY57" fmla="*/ 858860 h 1899834"/>
              <a:gd name="connsiteX58" fmla="*/ 5462547 w 9024731"/>
              <a:gd name="connsiteY58" fmla="*/ 958251 h 1899834"/>
              <a:gd name="connsiteX59" fmla="*/ 5494352 w 9024731"/>
              <a:gd name="connsiteY59" fmla="*/ 850908 h 1899834"/>
              <a:gd name="connsiteX60" fmla="*/ 5530133 w 9024731"/>
              <a:gd name="connsiteY60" fmla="*/ 1308108 h 1899834"/>
              <a:gd name="connsiteX61" fmla="*/ 5550011 w 9024731"/>
              <a:gd name="connsiteY61" fmla="*/ 878738 h 1899834"/>
              <a:gd name="connsiteX62" fmla="*/ 5597719 w 9024731"/>
              <a:gd name="connsiteY62" fmla="*/ 970178 h 1899834"/>
              <a:gd name="connsiteX63" fmla="*/ 5641451 w 9024731"/>
              <a:gd name="connsiteY63" fmla="*/ 866811 h 1899834"/>
              <a:gd name="connsiteX64" fmla="*/ 5685183 w 9024731"/>
              <a:gd name="connsiteY64" fmla="*/ 954275 h 1899834"/>
              <a:gd name="connsiteX65" fmla="*/ 5736867 w 9024731"/>
              <a:gd name="connsiteY65" fmla="*/ 854884 h 1899834"/>
              <a:gd name="connsiteX66" fmla="*/ 5788550 w 9024731"/>
              <a:gd name="connsiteY66" fmla="*/ 1339913 h 1899834"/>
              <a:gd name="connsiteX67" fmla="*/ 5816380 w 9024731"/>
              <a:gd name="connsiteY67" fmla="*/ 866811 h 1899834"/>
              <a:gd name="connsiteX68" fmla="*/ 5856136 w 9024731"/>
              <a:gd name="connsiteY68" fmla="*/ 962226 h 1899834"/>
              <a:gd name="connsiteX69" fmla="*/ 5923722 w 9024731"/>
              <a:gd name="connsiteY69" fmla="*/ 850908 h 1899834"/>
              <a:gd name="connsiteX70" fmla="*/ 5935649 w 9024731"/>
              <a:gd name="connsiteY70" fmla="*/ 998007 h 1899834"/>
              <a:gd name="connsiteX71" fmla="*/ 5983357 w 9024731"/>
              <a:gd name="connsiteY71" fmla="*/ 624296 h 1899834"/>
              <a:gd name="connsiteX72" fmla="*/ 6003235 w 9024731"/>
              <a:gd name="connsiteY72" fmla="*/ 974153 h 1899834"/>
              <a:gd name="connsiteX73" fmla="*/ 6035040 w 9024731"/>
              <a:gd name="connsiteY73" fmla="*/ 862835 h 1899834"/>
              <a:gd name="connsiteX74" fmla="*/ 6094675 w 9024731"/>
              <a:gd name="connsiteY74" fmla="*/ 990056 h 1899834"/>
              <a:gd name="connsiteX75" fmla="*/ 6237799 w 9024731"/>
              <a:gd name="connsiteY75" fmla="*/ 858860 h 1899834"/>
              <a:gd name="connsiteX76" fmla="*/ 6333214 w 9024731"/>
              <a:gd name="connsiteY76" fmla="*/ 938373 h 1899834"/>
              <a:gd name="connsiteX77" fmla="*/ 6468387 w 9024731"/>
              <a:gd name="connsiteY77" fmla="*/ 882713 h 1899834"/>
              <a:gd name="connsiteX78" fmla="*/ 6595607 w 9024731"/>
              <a:gd name="connsiteY78" fmla="*/ 934397 h 1899834"/>
              <a:gd name="connsiteX79" fmla="*/ 6742707 w 9024731"/>
              <a:gd name="connsiteY79" fmla="*/ 878738 h 1899834"/>
              <a:gd name="connsiteX80" fmla="*/ 6881854 w 9024731"/>
              <a:gd name="connsiteY80" fmla="*/ 926446 h 1899834"/>
              <a:gd name="connsiteX81" fmla="*/ 6973294 w 9024731"/>
              <a:gd name="connsiteY81" fmla="*/ 882713 h 1899834"/>
              <a:gd name="connsiteX82" fmla="*/ 7088588 w 9024731"/>
              <a:gd name="connsiteY82" fmla="*/ 934397 h 1899834"/>
              <a:gd name="connsiteX83" fmla="*/ 7195931 w 9024731"/>
              <a:gd name="connsiteY83" fmla="*/ 886689 h 1899834"/>
              <a:gd name="connsiteX84" fmla="*/ 7303274 w 9024731"/>
              <a:gd name="connsiteY84" fmla="*/ 946324 h 1899834"/>
              <a:gd name="connsiteX85" fmla="*/ 7454348 w 9024731"/>
              <a:gd name="connsiteY85" fmla="*/ 874762 h 1899834"/>
              <a:gd name="connsiteX86" fmla="*/ 7609399 w 9024731"/>
              <a:gd name="connsiteY86" fmla="*/ 938373 h 1899834"/>
              <a:gd name="connsiteX87" fmla="*/ 7613374 w 9024731"/>
              <a:gd name="connsiteY87" fmla="*/ 576588 h 1899834"/>
              <a:gd name="connsiteX88" fmla="*/ 7653131 w 9024731"/>
              <a:gd name="connsiteY88" fmla="*/ 934397 h 1899834"/>
              <a:gd name="connsiteX89" fmla="*/ 7748547 w 9024731"/>
              <a:gd name="connsiteY89" fmla="*/ 874762 h 1899834"/>
              <a:gd name="connsiteX90" fmla="*/ 7828060 w 9024731"/>
              <a:gd name="connsiteY90" fmla="*/ 942348 h 1899834"/>
              <a:gd name="connsiteX91" fmla="*/ 7919500 w 9024731"/>
              <a:gd name="connsiteY91" fmla="*/ 858860 h 1899834"/>
              <a:gd name="connsiteX92" fmla="*/ 8038769 w 9024731"/>
              <a:gd name="connsiteY92" fmla="*/ 942348 h 1899834"/>
              <a:gd name="connsiteX93" fmla="*/ 8110331 w 9024731"/>
              <a:gd name="connsiteY93" fmla="*/ 870786 h 1899834"/>
              <a:gd name="connsiteX94" fmla="*/ 8201771 w 9024731"/>
              <a:gd name="connsiteY94" fmla="*/ 966202 h 1899834"/>
              <a:gd name="connsiteX95" fmla="*/ 8305138 w 9024731"/>
              <a:gd name="connsiteY95" fmla="*/ 878738 h 1899834"/>
              <a:gd name="connsiteX96" fmla="*/ 8400554 w 9024731"/>
              <a:gd name="connsiteY96" fmla="*/ 958251 h 1899834"/>
              <a:gd name="connsiteX97" fmla="*/ 8456213 w 9024731"/>
              <a:gd name="connsiteY97" fmla="*/ 1316060 h 1899834"/>
              <a:gd name="connsiteX98" fmla="*/ 8460188 w 9024731"/>
              <a:gd name="connsiteY98" fmla="*/ 882713 h 1899834"/>
              <a:gd name="connsiteX99" fmla="*/ 8527774 w 9024731"/>
              <a:gd name="connsiteY99" fmla="*/ 994032 h 1899834"/>
              <a:gd name="connsiteX100" fmla="*/ 8631141 w 9024731"/>
              <a:gd name="connsiteY100" fmla="*/ 886689 h 1899834"/>
              <a:gd name="connsiteX101" fmla="*/ 8714630 w 9024731"/>
              <a:gd name="connsiteY101" fmla="*/ 970178 h 1899834"/>
              <a:gd name="connsiteX102" fmla="*/ 8774265 w 9024731"/>
              <a:gd name="connsiteY102" fmla="*/ 874762 h 1899834"/>
              <a:gd name="connsiteX103" fmla="*/ 8849802 w 9024731"/>
              <a:gd name="connsiteY103" fmla="*/ 950300 h 1899834"/>
              <a:gd name="connsiteX104" fmla="*/ 8925340 w 9024731"/>
              <a:gd name="connsiteY104" fmla="*/ 874762 h 1899834"/>
              <a:gd name="connsiteX105" fmla="*/ 8977023 w 9024731"/>
              <a:gd name="connsiteY105" fmla="*/ 962226 h 1899834"/>
              <a:gd name="connsiteX106" fmla="*/ 9024731 w 9024731"/>
              <a:gd name="connsiteY106" fmla="*/ 874762 h 1899834"/>
              <a:gd name="connsiteX0" fmla="*/ 0 w 9024731"/>
              <a:gd name="connsiteY0" fmla="*/ 910543 h 1900033"/>
              <a:gd name="connsiteX1" fmla="*/ 95416 w 9024731"/>
              <a:gd name="connsiteY1" fmla="*/ 858860 h 1900033"/>
              <a:gd name="connsiteX2" fmla="*/ 210710 w 9024731"/>
              <a:gd name="connsiteY2" fmla="*/ 966202 h 1900033"/>
              <a:gd name="connsiteX3" fmla="*/ 381663 w 9024731"/>
              <a:gd name="connsiteY3" fmla="*/ 878738 h 1900033"/>
              <a:gd name="connsiteX4" fmla="*/ 481054 w 9024731"/>
              <a:gd name="connsiteY4" fmla="*/ 934397 h 1900033"/>
              <a:gd name="connsiteX5" fmla="*/ 600324 w 9024731"/>
              <a:gd name="connsiteY5" fmla="*/ 894640 h 1900033"/>
              <a:gd name="connsiteX6" fmla="*/ 715618 w 9024731"/>
              <a:gd name="connsiteY6" fmla="*/ 938373 h 1900033"/>
              <a:gd name="connsiteX7" fmla="*/ 914400 w 9024731"/>
              <a:gd name="connsiteY7" fmla="*/ 377805 h 1900033"/>
              <a:gd name="connsiteX8" fmla="*/ 1144988 w 9024731"/>
              <a:gd name="connsiteY8" fmla="*/ 930421 h 1900033"/>
              <a:gd name="connsiteX9" fmla="*/ 1232453 w 9024731"/>
              <a:gd name="connsiteY9" fmla="*/ 886689 h 1900033"/>
              <a:gd name="connsiteX10" fmla="*/ 1288112 w 9024731"/>
              <a:gd name="connsiteY10" fmla="*/ 946324 h 1900033"/>
              <a:gd name="connsiteX11" fmla="*/ 1375576 w 9024731"/>
              <a:gd name="connsiteY11" fmla="*/ 882713 h 1900033"/>
              <a:gd name="connsiteX12" fmla="*/ 1451879 w 9024731"/>
              <a:gd name="connsiteY12" fmla="*/ 1217808 h 1900033"/>
              <a:gd name="connsiteX13" fmla="*/ 1710421 w 9024731"/>
              <a:gd name="connsiteY13" fmla="*/ 1894704 h 1900033"/>
              <a:gd name="connsiteX14" fmla="*/ 1975900 w 9024731"/>
              <a:gd name="connsiteY14" fmla="*/ 827055 h 1900033"/>
              <a:gd name="connsiteX15" fmla="*/ 2126974 w 9024731"/>
              <a:gd name="connsiteY15" fmla="*/ 974153 h 1900033"/>
              <a:gd name="connsiteX16" fmla="*/ 2377440 w 9024731"/>
              <a:gd name="connsiteY16" fmla="*/ 119 h 1900033"/>
              <a:gd name="connsiteX17" fmla="*/ 2635858 w 9024731"/>
              <a:gd name="connsiteY17" fmla="*/ 910543 h 1900033"/>
              <a:gd name="connsiteX18" fmla="*/ 2755127 w 9024731"/>
              <a:gd name="connsiteY18" fmla="*/ 1327986 h 1900033"/>
              <a:gd name="connsiteX19" fmla="*/ 2882348 w 9024731"/>
              <a:gd name="connsiteY19" fmla="*/ 612369 h 1900033"/>
              <a:gd name="connsiteX20" fmla="*/ 3053301 w 9024731"/>
              <a:gd name="connsiteY20" fmla="*/ 946324 h 1900033"/>
              <a:gd name="connsiteX21" fmla="*/ 3120887 w 9024731"/>
              <a:gd name="connsiteY21" fmla="*/ 835006 h 1900033"/>
              <a:gd name="connsiteX22" fmla="*/ 3196425 w 9024731"/>
              <a:gd name="connsiteY22" fmla="*/ 962226 h 1900033"/>
              <a:gd name="connsiteX23" fmla="*/ 3236181 w 9024731"/>
              <a:gd name="connsiteY23" fmla="*/ 854884 h 1900033"/>
              <a:gd name="connsiteX24" fmla="*/ 3351475 w 9024731"/>
              <a:gd name="connsiteY24" fmla="*/ 1141131 h 1900033"/>
              <a:gd name="connsiteX25" fmla="*/ 3478696 w 9024731"/>
              <a:gd name="connsiteY25" fmla="*/ 803200 h 1900033"/>
              <a:gd name="connsiteX26" fmla="*/ 3554234 w 9024731"/>
              <a:gd name="connsiteY26" fmla="*/ 918494 h 1900033"/>
              <a:gd name="connsiteX27" fmla="*/ 3737114 w 9024731"/>
              <a:gd name="connsiteY27" fmla="*/ 1502915 h 1900033"/>
              <a:gd name="connsiteX28" fmla="*/ 3860359 w 9024731"/>
              <a:gd name="connsiteY28" fmla="*/ 918494 h 1900033"/>
              <a:gd name="connsiteX29" fmla="*/ 3912042 w 9024731"/>
              <a:gd name="connsiteY29" fmla="*/ 926446 h 1900033"/>
              <a:gd name="connsiteX30" fmla="*/ 3947823 w 9024731"/>
              <a:gd name="connsiteY30" fmla="*/ 998007 h 1900033"/>
              <a:gd name="connsiteX31" fmla="*/ 3991555 w 9024731"/>
              <a:gd name="connsiteY31" fmla="*/ 866811 h 1900033"/>
              <a:gd name="connsiteX32" fmla="*/ 4082995 w 9024731"/>
              <a:gd name="connsiteY32" fmla="*/ 982105 h 1900033"/>
              <a:gd name="connsiteX33" fmla="*/ 4122752 w 9024731"/>
              <a:gd name="connsiteY33" fmla="*/ 850908 h 1900033"/>
              <a:gd name="connsiteX34" fmla="*/ 4194314 w 9024731"/>
              <a:gd name="connsiteY34" fmla="*/ 958251 h 1900033"/>
              <a:gd name="connsiteX35" fmla="*/ 4238046 w 9024731"/>
              <a:gd name="connsiteY35" fmla="*/ 858860 h 1900033"/>
              <a:gd name="connsiteX36" fmla="*/ 4281778 w 9024731"/>
              <a:gd name="connsiteY36" fmla="*/ 986080 h 1900033"/>
              <a:gd name="connsiteX37" fmla="*/ 4365267 w 9024731"/>
              <a:gd name="connsiteY37" fmla="*/ 481173 h 1900033"/>
              <a:gd name="connsiteX38" fmla="*/ 4405023 w 9024731"/>
              <a:gd name="connsiteY38" fmla="*/ 918494 h 1900033"/>
              <a:gd name="connsiteX39" fmla="*/ 4452731 w 9024731"/>
              <a:gd name="connsiteY39" fmla="*/ 878738 h 1900033"/>
              <a:gd name="connsiteX40" fmla="*/ 4508390 w 9024731"/>
              <a:gd name="connsiteY40" fmla="*/ 954275 h 1900033"/>
              <a:gd name="connsiteX41" fmla="*/ 4556098 w 9024731"/>
              <a:gd name="connsiteY41" fmla="*/ 882713 h 1900033"/>
              <a:gd name="connsiteX42" fmla="*/ 4619708 w 9024731"/>
              <a:gd name="connsiteY42" fmla="*/ 954275 h 1900033"/>
              <a:gd name="connsiteX43" fmla="*/ 4683319 w 9024731"/>
              <a:gd name="connsiteY43" fmla="*/ 854884 h 1900033"/>
              <a:gd name="connsiteX44" fmla="*/ 4754880 w 9024731"/>
              <a:gd name="connsiteY44" fmla="*/ 1224620 h 1900033"/>
              <a:gd name="connsiteX45" fmla="*/ 4766807 w 9024731"/>
              <a:gd name="connsiteY45" fmla="*/ 850908 h 1900033"/>
              <a:gd name="connsiteX46" fmla="*/ 4810540 w 9024731"/>
              <a:gd name="connsiteY46" fmla="*/ 970178 h 1900033"/>
              <a:gd name="connsiteX47" fmla="*/ 4866199 w 9024731"/>
              <a:gd name="connsiteY47" fmla="*/ 644174 h 1900033"/>
              <a:gd name="connsiteX48" fmla="*/ 4937760 w 9024731"/>
              <a:gd name="connsiteY48" fmla="*/ 926446 h 1900033"/>
              <a:gd name="connsiteX49" fmla="*/ 5009322 w 9024731"/>
              <a:gd name="connsiteY49" fmla="*/ 838981 h 1900033"/>
              <a:gd name="connsiteX50" fmla="*/ 5072933 w 9024731"/>
              <a:gd name="connsiteY50" fmla="*/ 974153 h 1900033"/>
              <a:gd name="connsiteX51" fmla="*/ 5124616 w 9024731"/>
              <a:gd name="connsiteY51" fmla="*/ 838981 h 1900033"/>
              <a:gd name="connsiteX52" fmla="*/ 5196178 w 9024731"/>
              <a:gd name="connsiteY52" fmla="*/ 974153 h 1900033"/>
              <a:gd name="connsiteX53" fmla="*/ 5231959 w 9024731"/>
              <a:gd name="connsiteY53" fmla="*/ 878738 h 1900033"/>
              <a:gd name="connsiteX54" fmla="*/ 5279667 w 9024731"/>
              <a:gd name="connsiteY54" fmla="*/ 946324 h 1900033"/>
              <a:gd name="connsiteX55" fmla="*/ 5319423 w 9024731"/>
              <a:gd name="connsiteY55" fmla="*/ 854884 h 1900033"/>
              <a:gd name="connsiteX56" fmla="*/ 5390985 w 9024731"/>
              <a:gd name="connsiteY56" fmla="*/ 966202 h 1900033"/>
              <a:gd name="connsiteX57" fmla="*/ 5406887 w 9024731"/>
              <a:gd name="connsiteY57" fmla="*/ 858860 h 1900033"/>
              <a:gd name="connsiteX58" fmla="*/ 5462547 w 9024731"/>
              <a:gd name="connsiteY58" fmla="*/ 958251 h 1900033"/>
              <a:gd name="connsiteX59" fmla="*/ 5494352 w 9024731"/>
              <a:gd name="connsiteY59" fmla="*/ 850908 h 1900033"/>
              <a:gd name="connsiteX60" fmla="*/ 5530133 w 9024731"/>
              <a:gd name="connsiteY60" fmla="*/ 1308108 h 1900033"/>
              <a:gd name="connsiteX61" fmla="*/ 5550011 w 9024731"/>
              <a:gd name="connsiteY61" fmla="*/ 878738 h 1900033"/>
              <a:gd name="connsiteX62" fmla="*/ 5597719 w 9024731"/>
              <a:gd name="connsiteY62" fmla="*/ 970178 h 1900033"/>
              <a:gd name="connsiteX63" fmla="*/ 5641451 w 9024731"/>
              <a:gd name="connsiteY63" fmla="*/ 866811 h 1900033"/>
              <a:gd name="connsiteX64" fmla="*/ 5685183 w 9024731"/>
              <a:gd name="connsiteY64" fmla="*/ 954275 h 1900033"/>
              <a:gd name="connsiteX65" fmla="*/ 5736867 w 9024731"/>
              <a:gd name="connsiteY65" fmla="*/ 854884 h 1900033"/>
              <a:gd name="connsiteX66" fmla="*/ 5788550 w 9024731"/>
              <a:gd name="connsiteY66" fmla="*/ 1339913 h 1900033"/>
              <a:gd name="connsiteX67" fmla="*/ 5816380 w 9024731"/>
              <a:gd name="connsiteY67" fmla="*/ 866811 h 1900033"/>
              <a:gd name="connsiteX68" fmla="*/ 5856136 w 9024731"/>
              <a:gd name="connsiteY68" fmla="*/ 962226 h 1900033"/>
              <a:gd name="connsiteX69" fmla="*/ 5923722 w 9024731"/>
              <a:gd name="connsiteY69" fmla="*/ 850908 h 1900033"/>
              <a:gd name="connsiteX70" fmla="*/ 5935649 w 9024731"/>
              <a:gd name="connsiteY70" fmla="*/ 998007 h 1900033"/>
              <a:gd name="connsiteX71" fmla="*/ 5983357 w 9024731"/>
              <a:gd name="connsiteY71" fmla="*/ 624296 h 1900033"/>
              <a:gd name="connsiteX72" fmla="*/ 6003235 w 9024731"/>
              <a:gd name="connsiteY72" fmla="*/ 974153 h 1900033"/>
              <a:gd name="connsiteX73" fmla="*/ 6035040 w 9024731"/>
              <a:gd name="connsiteY73" fmla="*/ 862835 h 1900033"/>
              <a:gd name="connsiteX74" fmla="*/ 6094675 w 9024731"/>
              <a:gd name="connsiteY74" fmla="*/ 990056 h 1900033"/>
              <a:gd name="connsiteX75" fmla="*/ 6237799 w 9024731"/>
              <a:gd name="connsiteY75" fmla="*/ 858860 h 1900033"/>
              <a:gd name="connsiteX76" fmla="*/ 6333214 w 9024731"/>
              <a:gd name="connsiteY76" fmla="*/ 938373 h 1900033"/>
              <a:gd name="connsiteX77" fmla="*/ 6468387 w 9024731"/>
              <a:gd name="connsiteY77" fmla="*/ 882713 h 1900033"/>
              <a:gd name="connsiteX78" fmla="*/ 6595607 w 9024731"/>
              <a:gd name="connsiteY78" fmla="*/ 934397 h 1900033"/>
              <a:gd name="connsiteX79" fmla="*/ 6742707 w 9024731"/>
              <a:gd name="connsiteY79" fmla="*/ 878738 h 1900033"/>
              <a:gd name="connsiteX80" fmla="*/ 6881854 w 9024731"/>
              <a:gd name="connsiteY80" fmla="*/ 926446 h 1900033"/>
              <a:gd name="connsiteX81" fmla="*/ 6973294 w 9024731"/>
              <a:gd name="connsiteY81" fmla="*/ 882713 h 1900033"/>
              <a:gd name="connsiteX82" fmla="*/ 7088588 w 9024731"/>
              <a:gd name="connsiteY82" fmla="*/ 934397 h 1900033"/>
              <a:gd name="connsiteX83" fmla="*/ 7195931 w 9024731"/>
              <a:gd name="connsiteY83" fmla="*/ 886689 h 1900033"/>
              <a:gd name="connsiteX84" fmla="*/ 7303274 w 9024731"/>
              <a:gd name="connsiteY84" fmla="*/ 946324 h 1900033"/>
              <a:gd name="connsiteX85" fmla="*/ 7454348 w 9024731"/>
              <a:gd name="connsiteY85" fmla="*/ 874762 h 1900033"/>
              <a:gd name="connsiteX86" fmla="*/ 7609399 w 9024731"/>
              <a:gd name="connsiteY86" fmla="*/ 938373 h 1900033"/>
              <a:gd name="connsiteX87" fmla="*/ 7613374 w 9024731"/>
              <a:gd name="connsiteY87" fmla="*/ 576588 h 1900033"/>
              <a:gd name="connsiteX88" fmla="*/ 7653131 w 9024731"/>
              <a:gd name="connsiteY88" fmla="*/ 934397 h 1900033"/>
              <a:gd name="connsiteX89" fmla="*/ 7748547 w 9024731"/>
              <a:gd name="connsiteY89" fmla="*/ 874762 h 1900033"/>
              <a:gd name="connsiteX90" fmla="*/ 7828060 w 9024731"/>
              <a:gd name="connsiteY90" fmla="*/ 942348 h 1900033"/>
              <a:gd name="connsiteX91" fmla="*/ 7919500 w 9024731"/>
              <a:gd name="connsiteY91" fmla="*/ 858860 h 1900033"/>
              <a:gd name="connsiteX92" fmla="*/ 8038769 w 9024731"/>
              <a:gd name="connsiteY92" fmla="*/ 942348 h 1900033"/>
              <a:gd name="connsiteX93" fmla="*/ 8110331 w 9024731"/>
              <a:gd name="connsiteY93" fmla="*/ 870786 h 1900033"/>
              <a:gd name="connsiteX94" fmla="*/ 8201771 w 9024731"/>
              <a:gd name="connsiteY94" fmla="*/ 966202 h 1900033"/>
              <a:gd name="connsiteX95" fmla="*/ 8305138 w 9024731"/>
              <a:gd name="connsiteY95" fmla="*/ 878738 h 1900033"/>
              <a:gd name="connsiteX96" fmla="*/ 8400554 w 9024731"/>
              <a:gd name="connsiteY96" fmla="*/ 958251 h 1900033"/>
              <a:gd name="connsiteX97" fmla="*/ 8456213 w 9024731"/>
              <a:gd name="connsiteY97" fmla="*/ 1316060 h 1900033"/>
              <a:gd name="connsiteX98" fmla="*/ 8460188 w 9024731"/>
              <a:gd name="connsiteY98" fmla="*/ 882713 h 1900033"/>
              <a:gd name="connsiteX99" fmla="*/ 8527774 w 9024731"/>
              <a:gd name="connsiteY99" fmla="*/ 994032 h 1900033"/>
              <a:gd name="connsiteX100" fmla="*/ 8631141 w 9024731"/>
              <a:gd name="connsiteY100" fmla="*/ 886689 h 1900033"/>
              <a:gd name="connsiteX101" fmla="*/ 8714630 w 9024731"/>
              <a:gd name="connsiteY101" fmla="*/ 970178 h 1900033"/>
              <a:gd name="connsiteX102" fmla="*/ 8774265 w 9024731"/>
              <a:gd name="connsiteY102" fmla="*/ 874762 h 1900033"/>
              <a:gd name="connsiteX103" fmla="*/ 8849802 w 9024731"/>
              <a:gd name="connsiteY103" fmla="*/ 950300 h 1900033"/>
              <a:gd name="connsiteX104" fmla="*/ 8925340 w 9024731"/>
              <a:gd name="connsiteY104" fmla="*/ 874762 h 1900033"/>
              <a:gd name="connsiteX105" fmla="*/ 8977023 w 9024731"/>
              <a:gd name="connsiteY105" fmla="*/ 962226 h 1900033"/>
              <a:gd name="connsiteX106" fmla="*/ 9024731 w 9024731"/>
              <a:gd name="connsiteY106" fmla="*/ 874762 h 1900033"/>
              <a:gd name="connsiteX0" fmla="*/ 0 w 9024731"/>
              <a:gd name="connsiteY0" fmla="*/ 910543 h 1902199"/>
              <a:gd name="connsiteX1" fmla="*/ 95416 w 9024731"/>
              <a:gd name="connsiteY1" fmla="*/ 858860 h 1902199"/>
              <a:gd name="connsiteX2" fmla="*/ 210710 w 9024731"/>
              <a:gd name="connsiteY2" fmla="*/ 966202 h 1902199"/>
              <a:gd name="connsiteX3" fmla="*/ 381663 w 9024731"/>
              <a:gd name="connsiteY3" fmla="*/ 878738 h 1902199"/>
              <a:gd name="connsiteX4" fmla="*/ 481054 w 9024731"/>
              <a:gd name="connsiteY4" fmla="*/ 934397 h 1902199"/>
              <a:gd name="connsiteX5" fmla="*/ 600324 w 9024731"/>
              <a:gd name="connsiteY5" fmla="*/ 894640 h 1902199"/>
              <a:gd name="connsiteX6" fmla="*/ 715618 w 9024731"/>
              <a:gd name="connsiteY6" fmla="*/ 938373 h 1902199"/>
              <a:gd name="connsiteX7" fmla="*/ 914400 w 9024731"/>
              <a:gd name="connsiteY7" fmla="*/ 377805 h 1902199"/>
              <a:gd name="connsiteX8" fmla="*/ 1144988 w 9024731"/>
              <a:gd name="connsiteY8" fmla="*/ 930421 h 1902199"/>
              <a:gd name="connsiteX9" fmla="*/ 1232453 w 9024731"/>
              <a:gd name="connsiteY9" fmla="*/ 886689 h 1902199"/>
              <a:gd name="connsiteX10" fmla="*/ 1288112 w 9024731"/>
              <a:gd name="connsiteY10" fmla="*/ 946324 h 1902199"/>
              <a:gd name="connsiteX11" fmla="*/ 1375576 w 9024731"/>
              <a:gd name="connsiteY11" fmla="*/ 882713 h 1902199"/>
              <a:gd name="connsiteX12" fmla="*/ 1451879 w 9024731"/>
              <a:gd name="connsiteY12" fmla="*/ 1217808 h 1902199"/>
              <a:gd name="connsiteX13" fmla="*/ 1667558 w 9024731"/>
              <a:gd name="connsiteY13" fmla="*/ 1897086 h 1902199"/>
              <a:gd name="connsiteX14" fmla="*/ 1975900 w 9024731"/>
              <a:gd name="connsiteY14" fmla="*/ 827055 h 1902199"/>
              <a:gd name="connsiteX15" fmla="*/ 2126974 w 9024731"/>
              <a:gd name="connsiteY15" fmla="*/ 974153 h 1902199"/>
              <a:gd name="connsiteX16" fmla="*/ 2377440 w 9024731"/>
              <a:gd name="connsiteY16" fmla="*/ 119 h 1902199"/>
              <a:gd name="connsiteX17" fmla="*/ 2635858 w 9024731"/>
              <a:gd name="connsiteY17" fmla="*/ 910543 h 1902199"/>
              <a:gd name="connsiteX18" fmla="*/ 2755127 w 9024731"/>
              <a:gd name="connsiteY18" fmla="*/ 1327986 h 1902199"/>
              <a:gd name="connsiteX19" fmla="*/ 2882348 w 9024731"/>
              <a:gd name="connsiteY19" fmla="*/ 612369 h 1902199"/>
              <a:gd name="connsiteX20" fmla="*/ 3053301 w 9024731"/>
              <a:gd name="connsiteY20" fmla="*/ 946324 h 1902199"/>
              <a:gd name="connsiteX21" fmla="*/ 3120887 w 9024731"/>
              <a:gd name="connsiteY21" fmla="*/ 835006 h 1902199"/>
              <a:gd name="connsiteX22" fmla="*/ 3196425 w 9024731"/>
              <a:gd name="connsiteY22" fmla="*/ 962226 h 1902199"/>
              <a:gd name="connsiteX23" fmla="*/ 3236181 w 9024731"/>
              <a:gd name="connsiteY23" fmla="*/ 854884 h 1902199"/>
              <a:gd name="connsiteX24" fmla="*/ 3351475 w 9024731"/>
              <a:gd name="connsiteY24" fmla="*/ 1141131 h 1902199"/>
              <a:gd name="connsiteX25" fmla="*/ 3478696 w 9024731"/>
              <a:gd name="connsiteY25" fmla="*/ 803200 h 1902199"/>
              <a:gd name="connsiteX26" fmla="*/ 3554234 w 9024731"/>
              <a:gd name="connsiteY26" fmla="*/ 918494 h 1902199"/>
              <a:gd name="connsiteX27" fmla="*/ 3737114 w 9024731"/>
              <a:gd name="connsiteY27" fmla="*/ 1502915 h 1902199"/>
              <a:gd name="connsiteX28" fmla="*/ 3860359 w 9024731"/>
              <a:gd name="connsiteY28" fmla="*/ 918494 h 1902199"/>
              <a:gd name="connsiteX29" fmla="*/ 3912042 w 9024731"/>
              <a:gd name="connsiteY29" fmla="*/ 926446 h 1902199"/>
              <a:gd name="connsiteX30" fmla="*/ 3947823 w 9024731"/>
              <a:gd name="connsiteY30" fmla="*/ 998007 h 1902199"/>
              <a:gd name="connsiteX31" fmla="*/ 3991555 w 9024731"/>
              <a:gd name="connsiteY31" fmla="*/ 866811 h 1902199"/>
              <a:gd name="connsiteX32" fmla="*/ 4082995 w 9024731"/>
              <a:gd name="connsiteY32" fmla="*/ 982105 h 1902199"/>
              <a:gd name="connsiteX33" fmla="*/ 4122752 w 9024731"/>
              <a:gd name="connsiteY33" fmla="*/ 850908 h 1902199"/>
              <a:gd name="connsiteX34" fmla="*/ 4194314 w 9024731"/>
              <a:gd name="connsiteY34" fmla="*/ 958251 h 1902199"/>
              <a:gd name="connsiteX35" fmla="*/ 4238046 w 9024731"/>
              <a:gd name="connsiteY35" fmla="*/ 858860 h 1902199"/>
              <a:gd name="connsiteX36" fmla="*/ 4281778 w 9024731"/>
              <a:gd name="connsiteY36" fmla="*/ 986080 h 1902199"/>
              <a:gd name="connsiteX37" fmla="*/ 4365267 w 9024731"/>
              <a:gd name="connsiteY37" fmla="*/ 481173 h 1902199"/>
              <a:gd name="connsiteX38" fmla="*/ 4405023 w 9024731"/>
              <a:gd name="connsiteY38" fmla="*/ 918494 h 1902199"/>
              <a:gd name="connsiteX39" fmla="*/ 4452731 w 9024731"/>
              <a:gd name="connsiteY39" fmla="*/ 878738 h 1902199"/>
              <a:gd name="connsiteX40" fmla="*/ 4508390 w 9024731"/>
              <a:gd name="connsiteY40" fmla="*/ 954275 h 1902199"/>
              <a:gd name="connsiteX41" fmla="*/ 4556098 w 9024731"/>
              <a:gd name="connsiteY41" fmla="*/ 882713 h 1902199"/>
              <a:gd name="connsiteX42" fmla="*/ 4619708 w 9024731"/>
              <a:gd name="connsiteY42" fmla="*/ 954275 h 1902199"/>
              <a:gd name="connsiteX43" fmla="*/ 4683319 w 9024731"/>
              <a:gd name="connsiteY43" fmla="*/ 854884 h 1902199"/>
              <a:gd name="connsiteX44" fmla="*/ 4754880 w 9024731"/>
              <a:gd name="connsiteY44" fmla="*/ 1224620 h 1902199"/>
              <a:gd name="connsiteX45" fmla="*/ 4766807 w 9024731"/>
              <a:gd name="connsiteY45" fmla="*/ 850908 h 1902199"/>
              <a:gd name="connsiteX46" fmla="*/ 4810540 w 9024731"/>
              <a:gd name="connsiteY46" fmla="*/ 970178 h 1902199"/>
              <a:gd name="connsiteX47" fmla="*/ 4866199 w 9024731"/>
              <a:gd name="connsiteY47" fmla="*/ 644174 h 1902199"/>
              <a:gd name="connsiteX48" fmla="*/ 4937760 w 9024731"/>
              <a:gd name="connsiteY48" fmla="*/ 926446 h 1902199"/>
              <a:gd name="connsiteX49" fmla="*/ 5009322 w 9024731"/>
              <a:gd name="connsiteY49" fmla="*/ 838981 h 1902199"/>
              <a:gd name="connsiteX50" fmla="*/ 5072933 w 9024731"/>
              <a:gd name="connsiteY50" fmla="*/ 974153 h 1902199"/>
              <a:gd name="connsiteX51" fmla="*/ 5124616 w 9024731"/>
              <a:gd name="connsiteY51" fmla="*/ 838981 h 1902199"/>
              <a:gd name="connsiteX52" fmla="*/ 5196178 w 9024731"/>
              <a:gd name="connsiteY52" fmla="*/ 974153 h 1902199"/>
              <a:gd name="connsiteX53" fmla="*/ 5231959 w 9024731"/>
              <a:gd name="connsiteY53" fmla="*/ 878738 h 1902199"/>
              <a:gd name="connsiteX54" fmla="*/ 5279667 w 9024731"/>
              <a:gd name="connsiteY54" fmla="*/ 946324 h 1902199"/>
              <a:gd name="connsiteX55" fmla="*/ 5319423 w 9024731"/>
              <a:gd name="connsiteY55" fmla="*/ 854884 h 1902199"/>
              <a:gd name="connsiteX56" fmla="*/ 5390985 w 9024731"/>
              <a:gd name="connsiteY56" fmla="*/ 966202 h 1902199"/>
              <a:gd name="connsiteX57" fmla="*/ 5406887 w 9024731"/>
              <a:gd name="connsiteY57" fmla="*/ 858860 h 1902199"/>
              <a:gd name="connsiteX58" fmla="*/ 5462547 w 9024731"/>
              <a:gd name="connsiteY58" fmla="*/ 958251 h 1902199"/>
              <a:gd name="connsiteX59" fmla="*/ 5494352 w 9024731"/>
              <a:gd name="connsiteY59" fmla="*/ 850908 h 1902199"/>
              <a:gd name="connsiteX60" fmla="*/ 5530133 w 9024731"/>
              <a:gd name="connsiteY60" fmla="*/ 1308108 h 1902199"/>
              <a:gd name="connsiteX61" fmla="*/ 5550011 w 9024731"/>
              <a:gd name="connsiteY61" fmla="*/ 878738 h 1902199"/>
              <a:gd name="connsiteX62" fmla="*/ 5597719 w 9024731"/>
              <a:gd name="connsiteY62" fmla="*/ 970178 h 1902199"/>
              <a:gd name="connsiteX63" fmla="*/ 5641451 w 9024731"/>
              <a:gd name="connsiteY63" fmla="*/ 866811 h 1902199"/>
              <a:gd name="connsiteX64" fmla="*/ 5685183 w 9024731"/>
              <a:gd name="connsiteY64" fmla="*/ 954275 h 1902199"/>
              <a:gd name="connsiteX65" fmla="*/ 5736867 w 9024731"/>
              <a:gd name="connsiteY65" fmla="*/ 854884 h 1902199"/>
              <a:gd name="connsiteX66" fmla="*/ 5788550 w 9024731"/>
              <a:gd name="connsiteY66" fmla="*/ 1339913 h 1902199"/>
              <a:gd name="connsiteX67" fmla="*/ 5816380 w 9024731"/>
              <a:gd name="connsiteY67" fmla="*/ 866811 h 1902199"/>
              <a:gd name="connsiteX68" fmla="*/ 5856136 w 9024731"/>
              <a:gd name="connsiteY68" fmla="*/ 962226 h 1902199"/>
              <a:gd name="connsiteX69" fmla="*/ 5923722 w 9024731"/>
              <a:gd name="connsiteY69" fmla="*/ 850908 h 1902199"/>
              <a:gd name="connsiteX70" fmla="*/ 5935649 w 9024731"/>
              <a:gd name="connsiteY70" fmla="*/ 998007 h 1902199"/>
              <a:gd name="connsiteX71" fmla="*/ 5983357 w 9024731"/>
              <a:gd name="connsiteY71" fmla="*/ 624296 h 1902199"/>
              <a:gd name="connsiteX72" fmla="*/ 6003235 w 9024731"/>
              <a:gd name="connsiteY72" fmla="*/ 974153 h 1902199"/>
              <a:gd name="connsiteX73" fmla="*/ 6035040 w 9024731"/>
              <a:gd name="connsiteY73" fmla="*/ 862835 h 1902199"/>
              <a:gd name="connsiteX74" fmla="*/ 6094675 w 9024731"/>
              <a:gd name="connsiteY74" fmla="*/ 990056 h 1902199"/>
              <a:gd name="connsiteX75" fmla="*/ 6237799 w 9024731"/>
              <a:gd name="connsiteY75" fmla="*/ 858860 h 1902199"/>
              <a:gd name="connsiteX76" fmla="*/ 6333214 w 9024731"/>
              <a:gd name="connsiteY76" fmla="*/ 938373 h 1902199"/>
              <a:gd name="connsiteX77" fmla="*/ 6468387 w 9024731"/>
              <a:gd name="connsiteY77" fmla="*/ 882713 h 1902199"/>
              <a:gd name="connsiteX78" fmla="*/ 6595607 w 9024731"/>
              <a:gd name="connsiteY78" fmla="*/ 934397 h 1902199"/>
              <a:gd name="connsiteX79" fmla="*/ 6742707 w 9024731"/>
              <a:gd name="connsiteY79" fmla="*/ 878738 h 1902199"/>
              <a:gd name="connsiteX80" fmla="*/ 6881854 w 9024731"/>
              <a:gd name="connsiteY80" fmla="*/ 926446 h 1902199"/>
              <a:gd name="connsiteX81" fmla="*/ 6973294 w 9024731"/>
              <a:gd name="connsiteY81" fmla="*/ 882713 h 1902199"/>
              <a:gd name="connsiteX82" fmla="*/ 7088588 w 9024731"/>
              <a:gd name="connsiteY82" fmla="*/ 934397 h 1902199"/>
              <a:gd name="connsiteX83" fmla="*/ 7195931 w 9024731"/>
              <a:gd name="connsiteY83" fmla="*/ 886689 h 1902199"/>
              <a:gd name="connsiteX84" fmla="*/ 7303274 w 9024731"/>
              <a:gd name="connsiteY84" fmla="*/ 946324 h 1902199"/>
              <a:gd name="connsiteX85" fmla="*/ 7454348 w 9024731"/>
              <a:gd name="connsiteY85" fmla="*/ 874762 h 1902199"/>
              <a:gd name="connsiteX86" fmla="*/ 7609399 w 9024731"/>
              <a:gd name="connsiteY86" fmla="*/ 938373 h 1902199"/>
              <a:gd name="connsiteX87" fmla="*/ 7613374 w 9024731"/>
              <a:gd name="connsiteY87" fmla="*/ 576588 h 1902199"/>
              <a:gd name="connsiteX88" fmla="*/ 7653131 w 9024731"/>
              <a:gd name="connsiteY88" fmla="*/ 934397 h 1902199"/>
              <a:gd name="connsiteX89" fmla="*/ 7748547 w 9024731"/>
              <a:gd name="connsiteY89" fmla="*/ 874762 h 1902199"/>
              <a:gd name="connsiteX90" fmla="*/ 7828060 w 9024731"/>
              <a:gd name="connsiteY90" fmla="*/ 942348 h 1902199"/>
              <a:gd name="connsiteX91" fmla="*/ 7919500 w 9024731"/>
              <a:gd name="connsiteY91" fmla="*/ 858860 h 1902199"/>
              <a:gd name="connsiteX92" fmla="*/ 8038769 w 9024731"/>
              <a:gd name="connsiteY92" fmla="*/ 942348 h 1902199"/>
              <a:gd name="connsiteX93" fmla="*/ 8110331 w 9024731"/>
              <a:gd name="connsiteY93" fmla="*/ 870786 h 1902199"/>
              <a:gd name="connsiteX94" fmla="*/ 8201771 w 9024731"/>
              <a:gd name="connsiteY94" fmla="*/ 966202 h 1902199"/>
              <a:gd name="connsiteX95" fmla="*/ 8305138 w 9024731"/>
              <a:gd name="connsiteY95" fmla="*/ 878738 h 1902199"/>
              <a:gd name="connsiteX96" fmla="*/ 8400554 w 9024731"/>
              <a:gd name="connsiteY96" fmla="*/ 958251 h 1902199"/>
              <a:gd name="connsiteX97" fmla="*/ 8456213 w 9024731"/>
              <a:gd name="connsiteY97" fmla="*/ 1316060 h 1902199"/>
              <a:gd name="connsiteX98" fmla="*/ 8460188 w 9024731"/>
              <a:gd name="connsiteY98" fmla="*/ 882713 h 1902199"/>
              <a:gd name="connsiteX99" fmla="*/ 8527774 w 9024731"/>
              <a:gd name="connsiteY99" fmla="*/ 994032 h 1902199"/>
              <a:gd name="connsiteX100" fmla="*/ 8631141 w 9024731"/>
              <a:gd name="connsiteY100" fmla="*/ 886689 h 1902199"/>
              <a:gd name="connsiteX101" fmla="*/ 8714630 w 9024731"/>
              <a:gd name="connsiteY101" fmla="*/ 970178 h 1902199"/>
              <a:gd name="connsiteX102" fmla="*/ 8774265 w 9024731"/>
              <a:gd name="connsiteY102" fmla="*/ 874762 h 1902199"/>
              <a:gd name="connsiteX103" fmla="*/ 8849802 w 9024731"/>
              <a:gd name="connsiteY103" fmla="*/ 950300 h 1902199"/>
              <a:gd name="connsiteX104" fmla="*/ 8925340 w 9024731"/>
              <a:gd name="connsiteY104" fmla="*/ 874762 h 1902199"/>
              <a:gd name="connsiteX105" fmla="*/ 8977023 w 9024731"/>
              <a:gd name="connsiteY105" fmla="*/ 962226 h 1902199"/>
              <a:gd name="connsiteX106" fmla="*/ 9024731 w 9024731"/>
              <a:gd name="connsiteY106" fmla="*/ 874762 h 1902199"/>
              <a:gd name="connsiteX0" fmla="*/ 0 w 9024731"/>
              <a:gd name="connsiteY0" fmla="*/ 910543 h 1892740"/>
              <a:gd name="connsiteX1" fmla="*/ 95416 w 9024731"/>
              <a:gd name="connsiteY1" fmla="*/ 858860 h 1892740"/>
              <a:gd name="connsiteX2" fmla="*/ 210710 w 9024731"/>
              <a:gd name="connsiteY2" fmla="*/ 966202 h 1892740"/>
              <a:gd name="connsiteX3" fmla="*/ 381663 w 9024731"/>
              <a:gd name="connsiteY3" fmla="*/ 878738 h 1892740"/>
              <a:gd name="connsiteX4" fmla="*/ 481054 w 9024731"/>
              <a:gd name="connsiteY4" fmla="*/ 934397 h 1892740"/>
              <a:gd name="connsiteX5" fmla="*/ 600324 w 9024731"/>
              <a:gd name="connsiteY5" fmla="*/ 894640 h 1892740"/>
              <a:gd name="connsiteX6" fmla="*/ 715618 w 9024731"/>
              <a:gd name="connsiteY6" fmla="*/ 938373 h 1892740"/>
              <a:gd name="connsiteX7" fmla="*/ 914400 w 9024731"/>
              <a:gd name="connsiteY7" fmla="*/ 377805 h 1892740"/>
              <a:gd name="connsiteX8" fmla="*/ 1144988 w 9024731"/>
              <a:gd name="connsiteY8" fmla="*/ 930421 h 1892740"/>
              <a:gd name="connsiteX9" fmla="*/ 1232453 w 9024731"/>
              <a:gd name="connsiteY9" fmla="*/ 886689 h 1892740"/>
              <a:gd name="connsiteX10" fmla="*/ 1288112 w 9024731"/>
              <a:gd name="connsiteY10" fmla="*/ 946324 h 1892740"/>
              <a:gd name="connsiteX11" fmla="*/ 1375576 w 9024731"/>
              <a:gd name="connsiteY11" fmla="*/ 882713 h 1892740"/>
              <a:gd name="connsiteX12" fmla="*/ 1451879 w 9024731"/>
              <a:gd name="connsiteY12" fmla="*/ 1217808 h 1892740"/>
              <a:gd name="connsiteX13" fmla="*/ 1710420 w 9024731"/>
              <a:gd name="connsiteY13" fmla="*/ 1887561 h 1892740"/>
              <a:gd name="connsiteX14" fmla="*/ 1975900 w 9024731"/>
              <a:gd name="connsiteY14" fmla="*/ 827055 h 1892740"/>
              <a:gd name="connsiteX15" fmla="*/ 2126974 w 9024731"/>
              <a:gd name="connsiteY15" fmla="*/ 974153 h 1892740"/>
              <a:gd name="connsiteX16" fmla="*/ 2377440 w 9024731"/>
              <a:gd name="connsiteY16" fmla="*/ 119 h 1892740"/>
              <a:gd name="connsiteX17" fmla="*/ 2635858 w 9024731"/>
              <a:gd name="connsiteY17" fmla="*/ 910543 h 1892740"/>
              <a:gd name="connsiteX18" fmla="*/ 2755127 w 9024731"/>
              <a:gd name="connsiteY18" fmla="*/ 1327986 h 1892740"/>
              <a:gd name="connsiteX19" fmla="*/ 2882348 w 9024731"/>
              <a:gd name="connsiteY19" fmla="*/ 612369 h 1892740"/>
              <a:gd name="connsiteX20" fmla="*/ 3053301 w 9024731"/>
              <a:gd name="connsiteY20" fmla="*/ 946324 h 1892740"/>
              <a:gd name="connsiteX21" fmla="*/ 3120887 w 9024731"/>
              <a:gd name="connsiteY21" fmla="*/ 835006 h 1892740"/>
              <a:gd name="connsiteX22" fmla="*/ 3196425 w 9024731"/>
              <a:gd name="connsiteY22" fmla="*/ 962226 h 1892740"/>
              <a:gd name="connsiteX23" fmla="*/ 3236181 w 9024731"/>
              <a:gd name="connsiteY23" fmla="*/ 854884 h 1892740"/>
              <a:gd name="connsiteX24" fmla="*/ 3351475 w 9024731"/>
              <a:gd name="connsiteY24" fmla="*/ 1141131 h 1892740"/>
              <a:gd name="connsiteX25" fmla="*/ 3478696 w 9024731"/>
              <a:gd name="connsiteY25" fmla="*/ 803200 h 1892740"/>
              <a:gd name="connsiteX26" fmla="*/ 3554234 w 9024731"/>
              <a:gd name="connsiteY26" fmla="*/ 918494 h 1892740"/>
              <a:gd name="connsiteX27" fmla="*/ 3737114 w 9024731"/>
              <a:gd name="connsiteY27" fmla="*/ 1502915 h 1892740"/>
              <a:gd name="connsiteX28" fmla="*/ 3860359 w 9024731"/>
              <a:gd name="connsiteY28" fmla="*/ 918494 h 1892740"/>
              <a:gd name="connsiteX29" fmla="*/ 3912042 w 9024731"/>
              <a:gd name="connsiteY29" fmla="*/ 926446 h 1892740"/>
              <a:gd name="connsiteX30" fmla="*/ 3947823 w 9024731"/>
              <a:gd name="connsiteY30" fmla="*/ 998007 h 1892740"/>
              <a:gd name="connsiteX31" fmla="*/ 3991555 w 9024731"/>
              <a:gd name="connsiteY31" fmla="*/ 866811 h 1892740"/>
              <a:gd name="connsiteX32" fmla="*/ 4082995 w 9024731"/>
              <a:gd name="connsiteY32" fmla="*/ 982105 h 1892740"/>
              <a:gd name="connsiteX33" fmla="*/ 4122752 w 9024731"/>
              <a:gd name="connsiteY33" fmla="*/ 850908 h 1892740"/>
              <a:gd name="connsiteX34" fmla="*/ 4194314 w 9024731"/>
              <a:gd name="connsiteY34" fmla="*/ 958251 h 1892740"/>
              <a:gd name="connsiteX35" fmla="*/ 4238046 w 9024731"/>
              <a:gd name="connsiteY35" fmla="*/ 858860 h 1892740"/>
              <a:gd name="connsiteX36" fmla="*/ 4281778 w 9024731"/>
              <a:gd name="connsiteY36" fmla="*/ 986080 h 1892740"/>
              <a:gd name="connsiteX37" fmla="*/ 4365267 w 9024731"/>
              <a:gd name="connsiteY37" fmla="*/ 481173 h 1892740"/>
              <a:gd name="connsiteX38" fmla="*/ 4405023 w 9024731"/>
              <a:gd name="connsiteY38" fmla="*/ 918494 h 1892740"/>
              <a:gd name="connsiteX39" fmla="*/ 4452731 w 9024731"/>
              <a:gd name="connsiteY39" fmla="*/ 878738 h 1892740"/>
              <a:gd name="connsiteX40" fmla="*/ 4508390 w 9024731"/>
              <a:gd name="connsiteY40" fmla="*/ 954275 h 1892740"/>
              <a:gd name="connsiteX41" fmla="*/ 4556098 w 9024731"/>
              <a:gd name="connsiteY41" fmla="*/ 882713 h 1892740"/>
              <a:gd name="connsiteX42" fmla="*/ 4619708 w 9024731"/>
              <a:gd name="connsiteY42" fmla="*/ 954275 h 1892740"/>
              <a:gd name="connsiteX43" fmla="*/ 4683319 w 9024731"/>
              <a:gd name="connsiteY43" fmla="*/ 854884 h 1892740"/>
              <a:gd name="connsiteX44" fmla="*/ 4754880 w 9024731"/>
              <a:gd name="connsiteY44" fmla="*/ 1224620 h 1892740"/>
              <a:gd name="connsiteX45" fmla="*/ 4766807 w 9024731"/>
              <a:gd name="connsiteY45" fmla="*/ 850908 h 1892740"/>
              <a:gd name="connsiteX46" fmla="*/ 4810540 w 9024731"/>
              <a:gd name="connsiteY46" fmla="*/ 970178 h 1892740"/>
              <a:gd name="connsiteX47" fmla="*/ 4866199 w 9024731"/>
              <a:gd name="connsiteY47" fmla="*/ 644174 h 1892740"/>
              <a:gd name="connsiteX48" fmla="*/ 4937760 w 9024731"/>
              <a:gd name="connsiteY48" fmla="*/ 926446 h 1892740"/>
              <a:gd name="connsiteX49" fmla="*/ 5009322 w 9024731"/>
              <a:gd name="connsiteY49" fmla="*/ 838981 h 1892740"/>
              <a:gd name="connsiteX50" fmla="*/ 5072933 w 9024731"/>
              <a:gd name="connsiteY50" fmla="*/ 974153 h 1892740"/>
              <a:gd name="connsiteX51" fmla="*/ 5124616 w 9024731"/>
              <a:gd name="connsiteY51" fmla="*/ 838981 h 1892740"/>
              <a:gd name="connsiteX52" fmla="*/ 5196178 w 9024731"/>
              <a:gd name="connsiteY52" fmla="*/ 974153 h 1892740"/>
              <a:gd name="connsiteX53" fmla="*/ 5231959 w 9024731"/>
              <a:gd name="connsiteY53" fmla="*/ 878738 h 1892740"/>
              <a:gd name="connsiteX54" fmla="*/ 5279667 w 9024731"/>
              <a:gd name="connsiteY54" fmla="*/ 946324 h 1892740"/>
              <a:gd name="connsiteX55" fmla="*/ 5319423 w 9024731"/>
              <a:gd name="connsiteY55" fmla="*/ 854884 h 1892740"/>
              <a:gd name="connsiteX56" fmla="*/ 5390985 w 9024731"/>
              <a:gd name="connsiteY56" fmla="*/ 966202 h 1892740"/>
              <a:gd name="connsiteX57" fmla="*/ 5406887 w 9024731"/>
              <a:gd name="connsiteY57" fmla="*/ 858860 h 1892740"/>
              <a:gd name="connsiteX58" fmla="*/ 5462547 w 9024731"/>
              <a:gd name="connsiteY58" fmla="*/ 958251 h 1892740"/>
              <a:gd name="connsiteX59" fmla="*/ 5494352 w 9024731"/>
              <a:gd name="connsiteY59" fmla="*/ 850908 h 1892740"/>
              <a:gd name="connsiteX60" fmla="*/ 5530133 w 9024731"/>
              <a:gd name="connsiteY60" fmla="*/ 1308108 h 1892740"/>
              <a:gd name="connsiteX61" fmla="*/ 5550011 w 9024731"/>
              <a:gd name="connsiteY61" fmla="*/ 878738 h 1892740"/>
              <a:gd name="connsiteX62" fmla="*/ 5597719 w 9024731"/>
              <a:gd name="connsiteY62" fmla="*/ 970178 h 1892740"/>
              <a:gd name="connsiteX63" fmla="*/ 5641451 w 9024731"/>
              <a:gd name="connsiteY63" fmla="*/ 866811 h 1892740"/>
              <a:gd name="connsiteX64" fmla="*/ 5685183 w 9024731"/>
              <a:gd name="connsiteY64" fmla="*/ 954275 h 1892740"/>
              <a:gd name="connsiteX65" fmla="*/ 5736867 w 9024731"/>
              <a:gd name="connsiteY65" fmla="*/ 854884 h 1892740"/>
              <a:gd name="connsiteX66" fmla="*/ 5788550 w 9024731"/>
              <a:gd name="connsiteY66" fmla="*/ 1339913 h 1892740"/>
              <a:gd name="connsiteX67" fmla="*/ 5816380 w 9024731"/>
              <a:gd name="connsiteY67" fmla="*/ 866811 h 1892740"/>
              <a:gd name="connsiteX68" fmla="*/ 5856136 w 9024731"/>
              <a:gd name="connsiteY68" fmla="*/ 962226 h 1892740"/>
              <a:gd name="connsiteX69" fmla="*/ 5923722 w 9024731"/>
              <a:gd name="connsiteY69" fmla="*/ 850908 h 1892740"/>
              <a:gd name="connsiteX70" fmla="*/ 5935649 w 9024731"/>
              <a:gd name="connsiteY70" fmla="*/ 998007 h 1892740"/>
              <a:gd name="connsiteX71" fmla="*/ 5983357 w 9024731"/>
              <a:gd name="connsiteY71" fmla="*/ 624296 h 1892740"/>
              <a:gd name="connsiteX72" fmla="*/ 6003235 w 9024731"/>
              <a:gd name="connsiteY72" fmla="*/ 974153 h 1892740"/>
              <a:gd name="connsiteX73" fmla="*/ 6035040 w 9024731"/>
              <a:gd name="connsiteY73" fmla="*/ 862835 h 1892740"/>
              <a:gd name="connsiteX74" fmla="*/ 6094675 w 9024731"/>
              <a:gd name="connsiteY74" fmla="*/ 990056 h 1892740"/>
              <a:gd name="connsiteX75" fmla="*/ 6237799 w 9024731"/>
              <a:gd name="connsiteY75" fmla="*/ 858860 h 1892740"/>
              <a:gd name="connsiteX76" fmla="*/ 6333214 w 9024731"/>
              <a:gd name="connsiteY76" fmla="*/ 938373 h 1892740"/>
              <a:gd name="connsiteX77" fmla="*/ 6468387 w 9024731"/>
              <a:gd name="connsiteY77" fmla="*/ 882713 h 1892740"/>
              <a:gd name="connsiteX78" fmla="*/ 6595607 w 9024731"/>
              <a:gd name="connsiteY78" fmla="*/ 934397 h 1892740"/>
              <a:gd name="connsiteX79" fmla="*/ 6742707 w 9024731"/>
              <a:gd name="connsiteY79" fmla="*/ 878738 h 1892740"/>
              <a:gd name="connsiteX80" fmla="*/ 6881854 w 9024731"/>
              <a:gd name="connsiteY80" fmla="*/ 926446 h 1892740"/>
              <a:gd name="connsiteX81" fmla="*/ 6973294 w 9024731"/>
              <a:gd name="connsiteY81" fmla="*/ 882713 h 1892740"/>
              <a:gd name="connsiteX82" fmla="*/ 7088588 w 9024731"/>
              <a:gd name="connsiteY82" fmla="*/ 934397 h 1892740"/>
              <a:gd name="connsiteX83" fmla="*/ 7195931 w 9024731"/>
              <a:gd name="connsiteY83" fmla="*/ 886689 h 1892740"/>
              <a:gd name="connsiteX84" fmla="*/ 7303274 w 9024731"/>
              <a:gd name="connsiteY84" fmla="*/ 946324 h 1892740"/>
              <a:gd name="connsiteX85" fmla="*/ 7454348 w 9024731"/>
              <a:gd name="connsiteY85" fmla="*/ 874762 h 1892740"/>
              <a:gd name="connsiteX86" fmla="*/ 7609399 w 9024731"/>
              <a:gd name="connsiteY86" fmla="*/ 938373 h 1892740"/>
              <a:gd name="connsiteX87" fmla="*/ 7613374 w 9024731"/>
              <a:gd name="connsiteY87" fmla="*/ 576588 h 1892740"/>
              <a:gd name="connsiteX88" fmla="*/ 7653131 w 9024731"/>
              <a:gd name="connsiteY88" fmla="*/ 934397 h 1892740"/>
              <a:gd name="connsiteX89" fmla="*/ 7748547 w 9024731"/>
              <a:gd name="connsiteY89" fmla="*/ 874762 h 1892740"/>
              <a:gd name="connsiteX90" fmla="*/ 7828060 w 9024731"/>
              <a:gd name="connsiteY90" fmla="*/ 942348 h 1892740"/>
              <a:gd name="connsiteX91" fmla="*/ 7919500 w 9024731"/>
              <a:gd name="connsiteY91" fmla="*/ 858860 h 1892740"/>
              <a:gd name="connsiteX92" fmla="*/ 8038769 w 9024731"/>
              <a:gd name="connsiteY92" fmla="*/ 942348 h 1892740"/>
              <a:gd name="connsiteX93" fmla="*/ 8110331 w 9024731"/>
              <a:gd name="connsiteY93" fmla="*/ 870786 h 1892740"/>
              <a:gd name="connsiteX94" fmla="*/ 8201771 w 9024731"/>
              <a:gd name="connsiteY94" fmla="*/ 966202 h 1892740"/>
              <a:gd name="connsiteX95" fmla="*/ 8305138 w 9024731"/>
              <a:gd name="connsiteY95" fmla="*/ 878738 h 1892740"/>
              <a:gd name="connsiteX96" fmla="*/ 8400554 w 9024731"/>
              <a:gd name="connsiteY96" fmla="*/ 958251 h 1892740"/>
              <a:gd name="connsiteX97" fmla="*/ 8456213 w 9024731"/>
              <a:gd name="connsiteY97" fmla="*/ 1316060 h 1892740"/>
              <a:gd name="connsiteX98" fmla="*/ 8460188 w 9024731"/>
              <a:gd name="connsiteY98" fmla="*/ 882713 h 1892740"/>
              <a:gd name="connsiteX99" fmla="*/ 8527774 w 9024731"/>
              <a:gd name="connsiteY99" fmla="*/ 994032 h 1892740"/>
              <a:gd name="connsiteX100" fmla="*/ 8631141 w 9024731"/>
              <a:gd name="connsiteY100" fmla="*/ 886689 h 1892740"/>
              <a:gd name="connsiteX101" fmla="*/ 8714630 w 9024731"/>
              <a:gd name="connsiteY101" fmla="*/ 970178 h 1892740"/>
              <a:gd name="connsiteX102" fmla="*/ 8774265 w 9024731"/>
              <a:gd name="connsiteY102" fmla="*/ 874762 h 1892740"/>
              <a:gd name="connsiteX103" fmla="*/ 8849802 w 9024731"/>
              <a:gd name="connsiteY103" fmla="*/ 950300 h 1892740"/>
              <a:gd name="connsiteX104" fmla="*/ 8925340 w 9024731"/>
              <a:gd name="connsiteY104" fmla="*/ 874762 h 1892740"/>
              <a:gd name="connsiteX105" fmla="*/ 8977023 w 9024731"/>
              <a:gd name="connsiteY105" fmla="*/ 962226 h 1892740"/>
              <a:gd name="connsiteX106" fmla="*/ 9024731 w 9024731"/>
              <a:gd name="connsiteY106" fmla="*/ 874762 h 1892740"/>
              <a:gd name="connsiteX0" fmla="*/ 0 w 9024731"/>
              <a:gd name="connsiteY0" fmla="*/ 910543 h 1887606"/>
              <a:gd name="connsiteX1" fmla="*/ 95416 w 9024731"/>
              <a:gd name="connsiteY1" fmla="*/ 858860 h 1887606"/>
              <a:gd name="connsiteX2" fmla="*/ 210710 w 9024731"/>
              <a:gd name="connsiteY2" fmla="*/ 966202 h 1887606"/>
              <a:gd name="connsiteX3" fmla="*/ 381663 w 9024731"/>
              <a:gd name="connsiteY3" fmla="*/ 878738 h 1887606"/>
              <a:gd name="connsiteX4" fmla="*/ 481054 w 9024731"/>
              <a:gd name="connsiteY4" fmla="*/ 934397 h 1887606"/>
              <a:gd name="connsiteX5" fmla="*/ 600324 w 9024731"/>
              <a:gd name="connsiteY5" fmla="*/ 894640 h 1887606"/>
              <a:gd name="connsiteX6" fmla="*/ 715618 w 9024731"/>
              <a:gd name="connsiteY6" fmla="*/ 938373 h 1887606"/>
              <a:gd name="connsiteX7" fmla="*/ 914400 w 9024731"/>
              <a:gd name="connsiteY7" fmla="*/ 377805 h 1887606"/>
              <a:gd name="connsiteX8" fmla="*/ 1144988 w 9024731"/>
              <a:gd name="connsiteY8" fmla="*/ 930421 h 1887606"/>
              <a:gd name="connsiteX9" fmla="*/ 1232453 w 9024731"/>
              <a:gd name="connsiteY9" fmla="*/ 886689 h 1887606"/>
              <a:gd name="connsiteX10" fmla="*/ 1288112 w 9024731"/>
              <a:gd name="connsiteY10" fmla="*/ 946324 h 1887606"/>
              <a:gd name="connsiteX11" fmla="*/ 1375576 w 9024731"/>
              <a:gd name="connsiteY11" fmla="*/ 882713 h 1887606"/>
              <a:gd name="connsiteX12" fmla="*/ 1451879 w 9024731"/>
              <a:gd name="connsiteY12" fmla="*/ 1217808 h 1887606"/>
              <a:gd name="connsiteX13" fmla="*/ 1710420 w 9024731"/>
              <a:gd name="connsiteY13" fmla="*/ 1887561 h 1887606"/>
              <a:gd name="connsiteX14" fmla="*/ 1975900 w 9024731"/>
              <a:gd name="connsiteY14" fmla="*/ 827055 h 1887606"/>
              <a:gd name="connsiteX15" fmla="*/ 2126974 w 9024731"/>
              <a:gd name="connsiteY15" fmla="*/ 974153 h 1887606"/>
              <a:gd name="connsiteX16" fmla="*/ 2377440 w 9024731"/>
              <a:gd name="connsiteY16" fmla="*/ 119 h 1887606"/>
              <a:gd name="connsiteX17" fmla="*/ 2635858 w 9024731"/>
              <a:gd name="connsiteY17" fmla="*/ 910543 h 1887606"/>
              <a:gd name="connsiteX18" fmla="*/ 2755127 w 9024731"/>
              <a:gd name="connsiteY18" fmla="*/ 1327986 h 1887606"/>
              <a:gd name="connsiteX19" fmla="*/ 2882348 w 9024731"/>
              <a:gd name="connsiteY19" fmla="*/ 612369 h 1887606"/>
              <a:gd name="connsiteX20" fmla="*/ 3053301 w 9024731"/>
              <a:gd name="connsiteY20" fmla="*/ 946324 h 1887606"/>
              <a:gd name="connsiteX21" fmla="*/ 3120887 w 9024731"/>
              <a:gd name="connsiteY21" fmla="*/ 835006 h 1887606"/>
              <a:gd name="connsiteX22" fmla="*/ 3196425 w 9024731"/>
              <a:gd name="connsiteY22" fmla="*/ 962226 h 1887606"/>
              <a:gd name="connsiteX23" fmla="*/ 3236181 w 9024731"/>
              <a:gd name="connsiteY23" fmla="*/ 854884 h 1887606"/>
              <a:gd name="connsiteX24" fmla="*/ 3351475 w 9024731"/>
              <a:gd name="connsiteY24" fmla="*/ 1141131 h 1887606"/>
              <a:gd name="connsiteX25" fmla="*/ 3478696 w 9024731"/>
              <a:gd name="connsiteY25" fmla="*/ 803200 h 1887606"/>
              <a:gd name="connsiteX26" fmla="*/ 3554234 w 9024731"/>
              <a:gd name="connsiteY26" fmla="*/ 918494 h 1887606"/>
              <a:gd name="connsiteX27" fmla="*/ 3737114 w 9024731"/>
              <a:gd name="connsiteY27" fmla="*/ 1502915 h 1887606"/>
              <a:gd name="connsiteX28" fmla="*/ 3860359 w 9024731"/>
              <a:gd name="connsiteY28" fmla="*/ 918494 h 1887606"/>
              <a:gd name="connsiteX29" fmla="*/ 3912042 w 9024731"/>
              <a:gd name="connsiteY29" fmla="*/ 926446 h 1887606"/>
              <a:gd name="connsiteX30" fmla="*/ 3947823 w 9024731"/>
              <a:gd name="connsiteY30" fmla="*/ 998007 h 1887606"/>
              <a:gd name="connsiteX31" fmla="*/ 3991555 w 9024731"/>
              <a:gd name="connsiteY31" fmla="*/ 866811 h 1887606"/>
              <a:gd name="connsiteX32" fmla="*/ 4082995 w 9024731"/>
              <a:gd name="connsiteY32" fmla="*/ 982105 h 1887606"/>
              <a:gd name="connsiteX33" fmla="*/ 4122752 w 9024731"/>
              <a:gd name="connsiteY33" fmla="*/ 850908 h 1887606"/>
              <a:gd name="connsiteX34" fmla="*/ 4194314 w 9024731"/>
              <a:gd name="connsiteY34" fmla="*/ 958251 h 1887606"/>
              <a:gd name="connsiteX35" fmla="*/ 4238046 w 9024731"/>
              <a:gd name="connsiteY35" fmla="*/ 858860 h 1887606"/>
              <a:gd name="connsiteX36" fmla="*/ 4281778 w 9024731"/>
              <a:gd name="connsiteY36" fmla="*/ 986080 h 1887606"/>
              <a:gd name="connsiteX37" fmla="*/ 4365267 w 9024731"/>
              <a:gd name="connsiteY37" fmla="*/ 481173 h 1887606"/>
              <a:gd name="connsiteX38" fmla="*/ 4405023 w 9024731"/>
              <a:gd name="connsiteY38" fmla="*/ 918494 h 1887606"/>
              <a:gd name="connsiteX39" fmla="*/ 4452731 w 9024731"/>
              <a:gd name="connsiteY39" fmla="*/ 878738 h 1887606"/>
              <a:gd name="connsiteX40" fmla="*/ 4508390 w 9024731"/>
              <a:gd name="connsiteY40" fmla="*/ 954275 h 1887606"/>
              <a:gd name="connsiteX41" fmla="*/ 4556098 w 9024731"/>
              <a:gd name="connsiteY41" fmla="*/ 882713 h 1887606"/>
              <a:gd name="connsiteX42" fmla="*/ 4619708 w 9024731"/>
              <a:gd name="connsiteY42" fmla="*/ 954275 h 1887606"/>
              <a:gd name="connsiteX43" fmla="*/ 4683319 w 9024731"/>
              <a:gd name="connsiteY43" fmla="*/ 854884 h 1887606"/>
              <a:gd name="connsiteX44" fmla="*/ 4754880 w 9024731"/>
              <a:gd name="connsiteY44" fmla="*/ 1224620 h 1887606"/>
              <a:gd name="connsiteX45" fmla="*/ 4766807 w 9024731"/>
              <a:gd name="connsiteY45" fmla="*/ 850908 h 1887606"/>
              <a:gd name="connsiteX46" fmla="*/ 4810540 w 9024731"/>
              <a:gd name="connsiteY46" fmla="*/ 970178 h 1887606"/>
              <a:gd name="connsiteX47" fmla="*/ 4866199 w 9024731"/>
              <a:gd name="connsiteY47" fmla="*/ 644174 h 1887606"/>
              <a:gd name="connsiteX48" fmla="*/ 4937760 w 9024731"/>
              <a:gd name="connsiteY48" fmla="*/ 926446 h 1887606"/>
              <a:gd name="connsiteX49" fmla="*/ 5009322 w 9024731"/>
              <a:gd name="connsiteY49" fmla="*/ 838981 h 1887606"/>
              <a:gd name="connsiteX50" fmla="*/ 5072933 w 9024731"/>
              <a:gd name="connsiteY50" fmla="*/ 974153 h 1887606"/>
              <a:gd name="connsiteX51" fmla="*/ 5124616 w 9024731"/>
              <a:gd name="connsiteY51" fmla="*/ 838981 h 1887606"/>
              <a:gd name="connsiteX52" fmla="*/ 5196178 w 9024731"/>
              <a:gd name="connsiteY52" fmla="*/ 974153 h 1887606"/>
              <a:gd name="connsiteX53" fmla="*/ 5231959 w 9024731"/>
              <a:gd name="connsiteY53" fmla="*/ 878738 h 1887606"/>
              <a:gd name="connsiteX54" fmla="*/ 5279667 w 9024731"/>
              <a:gd name="connsiteY54" fmla="*/ 946324 h 1887606"/>
              <a:gd name="connsiteX55" fmla="*/ 5319423 w 9024731"/>
              <a:gd name="connsiteY55" fmla="*/ 854884 h 1887606"/>
              <a:gd name="connsiteX56" fmla="*/ 5390985 w 9024731"/>
              <a:gd name="connsiteY56" fmla="*/ 966202 h 1887606"/>
              <a:gd name="connsiteX57" fmla="*/ 5406887 w 9024731"/>
              <a:gd name="connsiteY57" fmla="*/ 858860 h 1887606"/>
              <a:gd name="connsiteX58" fmla="*/ 5462547 w 9024731"/>
              <a:gd name="connsiteY58" fmla="*/ 958251 h 1887606"/>
              <a:gd name="connsiteX59" fmla="*/ 5494352 w 9024731"/>
              <a:gd name="connsiteY59" fmla="*/ 850908 h 1887606"/>
              <a:gd name="connsiteX60" fmla="*/ 5530133 w 9024731"/>
              <a:gd name="connsiteY60" fmla="*/ 1308108 h 1887606"/>
              <a:gd name="connsiteX61" fmla="*/ 5550011 w 9024731"/>
              <a:gd name="connsiteY61" fmla="*/ 878738 h 1887606"/>
              <a:gd name="connsiteX62" fmla="*/ 5597719 w 9024731"/>
              <a:gd name="connsiteY62" fmla="*/ 970178 h 1887606"/>
              <a:gd name="connsiteX63" fmla="*/ 5641451 w 9024731"/>
              <a:gd name="connsiteY63" fmla="*/ 866811 h 1887606"/>
              <a:gd name="connsiteX64" fmla="*/ 5685183 w 9024731"/>
              <a:gd name="connsiteY64" fmla="*/ 954275 h 1887606"/>
              <a:gd name="connsiteX65" fmla="*/ 5736867 w 9024731"/>
              <a:gd name="connsiteY65" fmla="*/ 854884 h 1887606"/>
              <a:gd name="connsiteX66" fmla="*/ 5788550 w 9024731"/>
              <a:gd name="connsiteY66" fmla="*/ 1339913 h 1887606"/>
              <a:gd name="connsiteX67" fmla="*/ 5816380 w 9024731"/>
              <a:gd name="connsiteY67" fmla="*/ 866811 h 1887606"/>
              <a:gd name="connsiteX68" fmla="*/ 5856136 w 9024731"/>
              <a:gd name="connsiteY68" fmla="*/ 962226 h 1887606"/>
              <a:gd name="connsiteX69" fmla="*/ 5923722 w 9024731"/>
              <a:gd name="connsiteY69" fmla="*/ 850908 h 1887606"/>
              <a:gd name="connsiteX70" fmla="*/ 5935649 w 9024731"/>
              <a:gd name="connsiteY70" fmla="*/ 998007 h 1887606"/>
              <a:gd name="connsiteX71" fmla="*/ 5983357 w 9024731"/>
              <a:gd name="connsiteY71" fmla="*/ 624296 h 1887606"/>
              <a:gd name="connsiteX72" fmla="*/ 6003235 w 9024731"/>
              <a:gd name="connsiteY72" fmla="*/ 974153 h 1887606"/>
              <a:gd name="connsiteX73" fmla="*/ 6035040 w 9024731"/>
              <a:gd name="connsiteY73" fmla="*/ 862835 h 1887606"/>
              <a:gd name="connsiteX74" fmla="*/ 6094675 w 9024731"/>
              <a:gd name="connsiteY74" fmla="*/ 990056 h 1887606"/>
              <a:gd name="connsiteX75" fmla="*/ 6237799 w 9024731"/>
              <a:gd name="connsiteY75" fmla="*/ 858860 h 1887606"/>
              <a:gd name="connsiteX76" fmla="*/ 6333214 w 9024731"/>
              <a:gd name="connsiteY76" fmla="*/ 938373 h 1887606"/>
              <a:gd name="connsiteX77" fmla="*/ 6468387 w 9024731"/>
              <a:gd name="connsiteY77" fmla="*/ 882713 h 1887606"/>
              <a:gd name="connsiteX78" fmla="*/ 6595607 w 9024731"/>
              <a:gd name="connsiteY78" fmla="*/ 934397 h 1887606"/>
              <a:gd name="connsiteX79" fmla="*/ 6742707 w 9024731"/>
              <a:gd name="connsiteY79" fmla="*/ 878738 h 1887606"/>
              <a:gd name="connsiteX80" fmla="*/ 6881854 w 9024731"/>
              <a:gd name="connsiteY80" fmla="*/ 926446 h 1887606"/>
              <a:gd name="connsiteX81" fmla="*/ 6973294 w 9024731"/>
              <a:gd name="connsiteY81" fmla="*/ 882713 h 1887606"/>
              <a:gd name="connsiteX82" fmla="*/ 7088588 w 9024731"/>
              <a:gd name="connsiteY82" fmla="*/ 934397 h 1887606"/>
              <a:gd name="connsiteX83" fmla="*/ 7195931 w 9024731"/>
              <a:gd name="connsiteY83" fmla="*/ 886689 h 1887606"/>
              <a:gd name="connsiteX84" fmla="*/ 7303274 w 9024731"/>
              <a:gd name="connsiteY84" fmla="*/ 946324 h 1887606"/>
              <a:gd name="connsiteX85" fmla="*/ 7454348 w 9024731"/>
              <a:gd name="connsiteY85" fmla="*/ 874762 h 1887606"/>
              <a:gd name="connsiteX86" fmla="*/ 7609399 w 9024731"/>
              <a:gd name="connsiteY86" fmla="*/ 938373 h 1887606"/>
              <a:gd name="connsiteX87" fmla="*/ 7613374 w 9024731"/>
              <a:gd name="connsiteY87" fmla="*/ 576588 h 1887606"/>
              <a:gd name="connsiteX88" fmla="*/ 7653131 w 9024731"/>
              <a:gd name="connsiteY88" fmla="*/ 934397 h 1887606"/>
              <a:gd name="connsiteX89" fmla="*/ 7748547 w 9024731"/>
              <a:gd name="connsiteY89" fmla="*/ 874762 h 1887606"/>
              <a:gd name="connsiteX90" fmla="*/ 7828060 w 9024731"/>
              <a:gd name="connsiteY90" fmla="*/ 942348 h 1887606"/>
              <a:gd name="connsiteX91" fmla="*/ 7919500 w 9024731"/>
              <a:gd name="connsiteY91" fmla="*/ 858860 h 1887606"/>
              <a:gd name="connsiteX92" fmla="*/ 8038769 w 9024731"/>
              <a:gd name="connsiteY92" fmla="*/ 942348 h 1887606"/>
              <a:gd name="connsiteX93" fmla="*/ 8110331 w 9024731"/>
              <a:gd name="connsiteY93" fmla="*/ 870786 h 1887606"/>
              <a:gd name="connsiteX94" fmla="*/ 8201771 w 9024731"/>
              <a:gd name="connsiteY94" fmla="*/ 966202 h 1887606"/>
              <a:gd name="connsiteX95" fmla="*/ 8305138 w 9024731"/>
              <a:gd name="connsiteY95" fmla="*/ 878738 h 1887606"/>
              <a:gd name="connsiteX96" fmla="*/ 8400554 w 9024731"/>
              <a:gd name="connsiteY96" fmla="*/ 958251 h 1887606"/>
              <a:gd name="connsiteX97" fmla="*/ 8456213 w 9024731"/>
              <a:gd name="connsiteY97" fmla="*/ 1316060 h 1887606"/>
              <a:gd name="connsiteX98" fmla="*/ 8460188 w 9024731"/>
              <a:gd name="connsiteY98" fmla="*/ 882713 h 1887606"/>
              <a:gd name="connsiteX99" fmla="*/ 8527774 w 9024731"/>
              <a:gd name="connsiteY99" fmla="*/ 994032 h 1887606"/>
              <a:gd name="connsiteX100" fmla="*/ 8631141 w 9024731"/>
              <a:gd name="connsiteY100" fmla="*/ 886689 h 1887606"/>
              <a:gd name="connsiteX101" fmla="*/ 8714630 w 9024731"/>
              <a:gd name="connsiteY101" fmla="*/ 970178 h 1887606"/>
              <a:gd name="connsiteX102" fmla="*/ 8774265 w 9024731"/>
              <a:gd name="connsiteY102" fmla="*/ 874762 h 1887606"/>
              <a:gd name="connsiteX103" fmla="*/ 8849802 w 9024731"/>
              <a:gd name="connsiteY103" fmla="*/ 950300 h 1887606"/>
              <a:gd name="connsiteX104" fmla="*/ 8925340 w 9024731"/>
              <a:gd name="connsiteY104" fmla="*/ 874762 h 1887606"/>
              <a:gd name="connsiteX105" fmla="*/ 8977023 w 9024731"/>
              <a:gd name="connsiteY105" fmla="*/ 962226 h 1887606"/>
              <a:gd name="connsiteX106" fmla="*/ 9024731 w 9024731"/>
              <a:gd name="connsiteY106" fmla="*/ 874762 h 1887606"/>
              <a:gd name="connsiteX0" fmla="*/ 0 w 9024731"/>
              <a:gd name="connsiteY0" fmla="*/ 910543 h 1887635"/>
              <a:gd name="connsiteX1" fmla="*/ 95416 w 9024731"/>
              <a:gd name="connsiteY1" fmla="*/ 858860 h 1887635"/>
              <a:gd name="connsiteX2" fmla="*/ 210710 w 9024731"/>
              <a:gd name="connsiteY2" fmla="*/ 966202 h 1887635"/>
              <a:gd name="connsiteX3" fmla="*/ 381663 w 9024731"/>
              <a:gd name="connsiteY3" fmla="*/ 878738 h 1887635"/>
              <a:gd name="connsiteX4" fmla="*/ 481054 w 9024731"/>
              <a:gd name="connsiteY4" fmla="*/ 934397 h 1887635"/>
              <a:gd name="connsiteX5" fmla="*/ 600324 w 9024731"/>
              <a:gd name="connsiteY5" fmla="*/ 894640 h 1887635"/>
              <a:gd name="connsiteX6" fmla="*/ 715618 w 9024731"/>
              <a:gd name="connsiteY6" fmla="*/ 938373 h 1887635"/>
              <a:gd name="connsiteX7" fmla="*/ 914400 w 9024731"/>
              <a:gd name="connsiteY7" fmla="*/ 377805 h 1887635"/>
              <a:gd name="connsiteX8" fmla="*/ 1144988 w 9024731"/>
              <a:gd name="connsiteY8" fmla="*/ 930421 h 1887635"/>
              <a:gd name="connsiteX9" fmla="*/ 1232453 w 9024731"/>
              <a:gd name="connsiteY9" fmla="*/ 886689 h 1887635"/>
              <a:gd name="connsiteX10" fmla="*/ 1288112 w 9024731"/>
              <a:gd name="connsiteY10" fmla="*/ 946324 h 1887635"/>
              <a:gd name="connsiteX11" fmla="*/ 1375576 w 9024731"/>
              <a:gd name="connsiteY11" fmla="*/ 882713 h 1887635"/>
              <a:gd name="connsiteX12" fmla="*/ 1710420 w 9024731"/>
              <a:gd name="connsiteY12" fmla="*/ 1887561 h 1887635"/>
              <a:gd name="connsiteX13" fmla="*/ 1975900 w 9024731"/>
              <a:gd name="connsiteY13" fmla="*/ 827055 h 1887635"/>
              <a:gd name="connsiteX14" fmla="*/ 2126974 w 9024731"/>
              <a:gd name="connsiteY14" fmla="*/ 974153 h 1887635"/>
              <a:gd name="connsiteX15" fmla="*/ 2377440 w 9024731"/>
              <a:gd name="connsiteY15" fmla="*/ 119 h 1887635"/>
              <a:gd name="connsiteX16" fmla="*/ 2635858 w 9024731"/>
              <a:gd name="connsiteY16" fmla="*/ 910543 h 1887635"/>
              <a:gd name="connsiteX17" fmla="*/ 2755127 w 9024731"/>
              <a:gd name="connsiteY17" fmla="*/ 1327986 h 1887635"/>
              <a:gd name="connsiteX18" fmla="*/ 2882348 w 9024731"/>
              <a:gd name="connsiteY18" fmla="*/ 612369 h 1887635"/>
              <a:gd name="connsiteX19" fmla="*/ 3053301 w 9024731"/>
              <a:gd name="connsiteY19" fmla="*/ 946324 h 1887635"/>
              <a:gd name="connsiteX20" fmla="*/ 3120887 w 9024731"/>
              <a:gd name="connsiteY20" fmla="*/ 835006 h 1887635"/>
              <a:gd name="connsiteX21" fmla="*/ 3196425 w 9024731"/>
              <a:gd name="connsiteY21" fmla="*/ 962226 h 1887635"/>
              <a:gd name="connsiteX22" fmla="*/ 3236181 w 9024731"/>
              <a:gd name="connsiteY22" fmla="*/ 854884 h 1887635"/>
              <a:gd name="connsiteX23" fmla="*/ 3351475 w 9024731"/>
              <a:gd name="connsiteY23" fmla="*/ 1141131 h 1887635"/>
              <a:gd name="connsiteX24" fmla="*/ 3478696 w 9024731"/>
              <a:gd name="connsiteY24" fmla="*/ 803200 h 1887635"/>
              <a:gd name="connsiteX25" fmla="*/ 3554234 w 9024731"/>
              <a:gd name="connsiteY25" fmla="*/ 918494 h 1887635"/>
              <a:gd name="connsiteX26" fmla="*/ 3737114 w 9024731"/>
              <a:gd name="connsiteY26" fmla="*/ 1502915 h 1887635"/>
              <a:gd name="connsiteX27" fmla="*/ 3860359 w 9024731"/>
              <a:gd name="connsiteY27" fmla="*/ 918494 h 1887635"/>
              <a:gd name="connsiteX28" fmla="*/ 3912042 w 9024731"/>
              <a:gd name="connsiteY28" fmla="*/ 926446 h 1887635"/>
              <a:gd name="connsiteX29" fmla="*/ 3947823 w 9024731"/>
              <a:gd name="connsiteY29" fmla="*/ 998007 h 1887635"/>
              <a:gd name="connsiteX30" fmla="*/ 3991555 w 9024731"/>
              <a:gd name="connsiteY30" fmla="*/ 866811 h 1887635"/>
              <a:gd name="connsiteX31" fmla="*/ 4082995 w 9024731"/>
              <a:gd name="connsiteY31" fmla="*/ 982105 h 1887635"/>
              <a:gd name="connsiteX32" fmla="*/ 4122752 w 9024731"/>
              <a:gd name="connsiteY32" fmla="*/ 850908 h 1887635"/>
              <a:gd name="connsiteX33" fmla="*/ 4194314 w 9024731"/>
              <a:gd name="connsiteY33" fmla="*/ 958251 h 1887635"/>
              <a:gd name="connsiteX34" fmla="*/ 4238046 w 9024731"/>
              <a:gd name="connsiteY34" fmla="*/ 858860 h 1887635"/>
              <a:gd name="connsiteX35" fmla="*/ 4281778 w 9024731"/>
              <a:gd name="connsiteY35" fmla="*/ 986080 h 1887635"/>
              <a:gd name="connsiteX36" fmla="*/ 4365267 w 9024731"/>
              <a:gd name="connsiteY36" fmla="*/ 481173 h 1887635"/>
              <a:gd name="connsiteX37" fmla="*/ 4405023 w 9024731"/>
              <a:gd name="connsiteY37" fmla="*/ 918494 h 1887635"/>
              <a:gd name="connsiteX38" fmla="*/ 4452731 w 9024731"/>
              <a:gd name="connsiteY38" fmla="*/ 878738 h 1887635"/>
              <a:gd name="connsiteX39" fmla="*/ 4508390 w 9024731"/>
              <a:gd name="connsiteY39" fmla="*/ 954275 h 1887635"/>
              <a:gd name="connsiteX40" fmla="*/ 4556098 w 9024731"/>
              <a:gd name="connsiteY40" fmla="*/ 882713 h 1887635"/>
              <a:gd name="connsiteX41" fmla="*/ 4619708 w 9024731"/>
              <a:gd name="connsiteY41" fmla="*/ 954275 h 1887635"/>
              <a:gd name="connsiteX42" fmla="*/ 4683319 w 9024731"/>
              <a:gd name="connsiteY42" fmla="*/ 854884 h 1887635"/>
              <a:gd name="connsiteX43" fmla="*/ 4754880 w 9024731"/>
              <a:gd name="connsiteY43" fmla="*/ 1224620 h 1887635"/>
              <a:gd name="connsiteX44" fmla="*/ 4766807 w 9024731"/>
              <a:gd name="connsiteY44" fmla="*/ 850908 h 1887635"/>
              <a:gd name="connsiteX45" fmla="*/ 4810540 w 9024731"/>
              <a:gd name="connsiteY45" fmla="*/ 970178 h 1887635"/>
              <a:gd name="connsiteX46" fmla="*/ 4866199 w 9024731"/>
              <a:gd name="connsiteY46" fmla="*/ 644174 h 1887635"/>
              <a:gd name="connsiteX47" fmla="*/ 4937760 w 9024731"/>
              <a:gd name="connsiteY47" fmla="*/ 926446 h 1887635"/>
              <a:gd name="connsiteX48" fmla="*/ 5009322 w 9024731"/>
              <a:gd name="connsiteY48" fmla="*/ 838981 h 1887635"/>
              <a:gd name="connsiteX49" fmla="*/ 5072933 w 9024731"/>
              <a:gd name="connsiteY49" fmla="*/ 974153 h 1887635"/>
              <a:gd name="connsiteX50" fmla="*/ 5124616 w 9024731"/>
              <a:gd name="connsiteY50" fmla="*/ 838981 h 1887635"/>
              <a:gd name="connsiteX51" fmla="*/ 5196178 w 9024731"/>
              <a:gd name="connsiteY51" fmla="*/ 974153 h 1887635"/>
              <a:gd name="connsiteX52" fmla="*/ 5231959 w 9024731"/>
              <a:gd name="connsiteY52" fmla="*/ 878738 h 1887635"/>
              <a:gd name="connsiteX53" fmla="*/ 5279667 w 9024731"/>
              <a:gd name="connsiteY53" fmla="*/ 946324 h 1887635"/>
              <a:gd name="connsiteX54" fmla="*/ 5319423 w 9024731"/>
              <a:gd name="connsiteY54" fmla="*/ 854884 h 1887635"/>
              <a:gd name="connsiteX55" fmla="*/ 5390985 w 9024731"/>
              <a:gd name="connsiteY55" fmla="*/ 966202 h 1887635"/>
              <a:gd name="connsiteX56" fmla="*/ 5406887 w 9024731"/>
              <a:gd name="connsiteY56" fmla="*/ 858860 h 1887635"/>
              <a:gd name="connsiteX57" fmla="*/ 5462547 w 9024731"/>
              <a:gd name="connsiteY57" fmla="*/ 958251 h 1887635"/>
              <a:gd name="connsiteX58" fmla="*/ 5494352 w 9024731"/>
              <a:gd name="connsiteY58" fmla="*/ 850908 h 1887635"/>
              <a:gd name="connsiteX59" fmla="*/ 5530133 w 9024731"/>
              <a:gd name="connsiteY59" fmla="*/ 1308108 h 1887635"/>
              <a:gd name="connsiteX60" fmla="*/ 5550011 w 9024731"/>
              <a:gd name="connsiteY60" fmla="*/ 878738 h 1887635"/>
              <a:gd name="connsiteX61" fmla="*/ 5597719 w 9024731"/>
              <a:gd name="connsiteY61" fmla="*/ 970178 h 1887635"/>
              <a:gd name="connsiteX62" fmla="*/ 5641451 w 9024731"/>
              <a:gd name="connsiteY62" fmla="*/ 866811 h 1887635"/>
              <a:gd name="connsiteX63" fmla="*/ 5685183 w 9024731"/>
              <a:gd name="connsiteY63" fmla="*/ 954275 h 1887635"/>
              <a:gd name="connsiteX64" fmla="*/ 5736867 w 9024731"/>
              <a:gd name="connsiteY64" fmla="*/ 854884 h 1887635"/>
              <a:gd name="connsiteX65" fmla="*/ 5788550 w 9024731"/>
              <a:gd name="connsiteY65" fmla="*/ 1339913 h 1887635"/>
              <a:gd name="connsiteX66" fmla="*/ 5816380 w 9024731"/>
              <a:gd name="connsiteY66" fmla="*/ 866811 h 1887635"/>
              <a:gd name="connsiteX67" fmla="*/ 5856136 w 9024731"/>
              <a:gd name="connsiteY67" fmla="*/ 962226 h 1887635"/>
              <a:gd name="connsiteX68" fmla="*/ 5923722 w 9024731"/>
              <a:gd name="connsiteY68" fmla="*/ 850908 h 1887635"/>
              <a:gd name="connsiteX69" fmla="*/ 5935649 w 9024731"/>
              <a:gd name="connsiteY69" fmla="*/ 998007 h 1887635"/>
              <a:gd name="connsiteX70" fmla="*/ 5983357 w 9024731"/>
              <a:gd name="connsiteY70" fmla="*/ 624296 h 1887635"/>
              <a:gd name="connsiteX71" fmla="*/ 6003235 w 9024731"/>
              <a:gd name="connsiteY71" fmla="*/ 974153 h 1887635"/>
              <a:gd name="connsiteX72" fmla="*/ 6035040 w 9024731"/>
              <a:gd name="connsiteY72" fmla="*/ 862835 h 1887635"/>
              <a:gd name="connsiteX73" fmla="*/ 6094675 w 9024731"/>
              <a:gd name="connsiteY73" fmla="*/ 990056 h 1887635"/>
              <a:gd name="connsiteX74" fmla="*/ 6237799 w 9024731"/>
              <a:gd name="connsiteY74" fmla="*/ 858860 h 1887635"/>
              <a:gd name="connsiteX75" fmla="*/ 6333214 w 9024731"/>
              <a:gd name="connsiteY75" fmla="*/ 938373 h 1887635"/>
              <a:gd name="connsiteX76" fmla="*/ 6468387 w 9024731"/>
              <a:gd name="connsiteY76" fmla="*/ 882713 h 1887635"/>
              <a:gd name="connsiteX77" fmla="*/ 6595607 w 9024731"/>
              <a:gd name="connsiteY77" fmla="*/ 934397 h 1887635"/>
              <a:gd name="connsiteX78" fmla="*/ 6742707 w 9024731"/>
              <a:gd name="connsiteY78" fmla="*/ 878738 h 1887635"/>
              <a:gd name="connsiteX79" fmla="*/ 6881854 w 9024731"/>
              <a:gd name="connsiteY79" fmla="*/ 926446 h 1887635"/>
              <a:gd name="connsiteX80" fmla="*/ 6973294 w 9024731"/>
              <a:gd name="connsiteY80" fmla="*/ 882713 h 1887635"/>
              <a:gd name="connsiteX81" fmla="*/ 7088588 w 9024731"/>
              <a:gd name="connsiteY81" fmla="*/ 934397 h 1887635"/>
              <a:gd name="connsiteX82" fmla="*/ 7195931 w 9024731"/>
              <a:gd name="connsiteY82" fmla="*/ 886689 h 1887635"/>
              <a:gd name="connsiteX83" fmla="*/ 7303274 w 9024731"/>
              <a:gd name="connsiteY83" fmla="*/ 946324 h 1887635"/>
              <a:gd name="connsiteX84" fmla="*/ 7454348 w 9024731"/>
              <a:gd name="connsiteY84" fmla="*/ 874762 h 1887635"/>
              <a:gd name="connsiteX85" fmla="*/ 7609399 w 9024731"/>
              <a:gd name="connsiteY85" fmla="*/ 938373 h 1887635"/>
              <a:gd name="connsiteX86" fmla="*/ 7613374 w 9024731"/>
              <a:gd name="connsiteY86" fmla="*/ 576588 h 1887635"/>
              <a:gd name="connsiteX87" fmla="*/ 7653131 w 9024731"/>
              <a:gd name="connsiteY87" fmla="*/ 934397 h 1887635"/>
              <a:gd name="connsiteX88" fmla="*/ 7748547 w 9024731"/>
              <a:gd name="connsiteY88" fmla="*/ 874762 h 1887635"/>
              <a:gd name="connsiteX89" fmla="*/ 7828060 w 9024731"/>
              <a:gd name="connsiteY89" fmla="*/ 942348 h 1887635"/>
              <a:gd name="connsiteX90" fmla="*/ 7919500 w 9024731"/>
              <a:gd name="connsiteY90" fmla="*/ 858860 h 1887635"/>
              <a:gd name="connsiteX91" fmla="*/ 8038769 w 9024731"/>
              <a:gd name="connsiteY91" fmla="*/ 942348 h 1887635"/>
              <a:gd name="connsiteX92" fmla="*/ 8110331 w 9024731"/>
              <a:gd name="connsiteY92" fmla="*/ 870786 h 1887635"/>
              <a:gd name="connsiteX93" fmla="*/ 8201771 w 9024731"/>
              <a:gd name="connsiteY93" fmla="*/ 966202 h 1887635"/>
              <a:gd name="connsiteX94" fmla="*/ 8305138 w 9024731"/>
              <a:gd name="connsiteY94" fmla="*/ 878738 h 1887635"/>
              <a:gd name="connsiteX95" fmla="*/ 8400554 w 9024731"/>
              <a:gd name="connsiteY95" fmla="*/ 958251 h 1887635"/>
              <a:gd name="connsiteX96" fmla="*/ 8456213 w 9024731"/>
              <a:gd name="connsiteY96" fmla="*/ 1316060 h 1887635"/>
              <a:gd name="connsiteX97" fmla="*/ 8460188 w 9024731"/>
              <a:gd name="connsiteY97" fmla="*/ 882713 h 1887635"/>
              <a:gd name="connsiteX98" fmla="*/ 8527774 w 9024731"/>
              <a:gd name="connsiteY98" fmla="*/ 994032 h 1887635"/>
              <a:gd name="connsiteX99" fmla="*/ 8631141 w 9024731"/>
              <a:gd name="connsiteY99" fmla="*/ 886689 h 1887635"/>
              <a:gd name="connsiteX100" fmla="*/ 8714630 w 9024731"/>
              <a:gd name="connsiteY100" fmla="*/ 970178 h 1887635"/>
              <a:gd name="connsiteX101" fmla="*/ 8774265 w 9024731"/>
              <a:gd name="connsiteY101" fmla="*/ 874762 h 1887635"/>
              <a:gd name="connsiteX102" fmla="*/ 8849802 w 9024731"/>
              <a:gd name="connsiteY102" fmla="*/ 950300 h 1887635"/>
              <a:gd name="connsiteX103" fmla="*/ 8925340 w 9024731"/>
              <a:gd name="connsiteY103" fmla="*/ 874762 h 1887635"/>
              <a:gd name="connsiteX104" fmla="*/ 8977023 w 9024731"/>
              <a:gd name="connsiteY104" fmla="*/ 962226 h 1887635"/>
              <a:gd name="connsiteX105" fmla="*/ 9024731 w 9024731"/>
              <a:gd name="connsiteY105" fmla="*/ 874762 h 1887635"/>
              <a:gd name="connsiteX0" fmla="*/ 0 w 9024731"/>
              <a:gd name="connsiteY0" fmla="*/ 910543 h 1887638"/>
              <a:gd name="connsiteX1" fmla="*/ 95416 w 9024731"/>
              <a:gd name="connsiteY1" fmla="*/ 858860 h 1887638"/>
              <a:gd name="connsiteX2" fmla="*/ 210710 w 9024731"/>
              <a:gd name="connsiteY2" fmla="*/ 966202 h 1887638"/>
              <a:gd name="connsiteX3" fmla="*/ 381663 w 9024731"/>
              <a:gd name="connsiteY3" fmla="*/ 878738 h 1887638"/>
              <a:gd name="connsiteX4" fmla="*/ 481054 w 9024731"/>
              <a:gd name="connsiteY4" fmla="*/ 934397 h 1887638"/>
              <a:gd name="connsiteX5" fmla="*/ 600324 w 9024731"/>
              <a:gd name="connsiteY5" fmla="*/ 894640 h 1887638"/>
              <a:gd name="connsiteX6" fmla="*/ 715618 w 9024731"/>
              <a:gd name="connsiteY6" fmla="*/ 938373 h 1887638"/>
              <a:gd name="connsiteX7" fmla="*/ 914400 w 9024731"/>
              <a:gd name="connsiteY7" fmla="*/ 377805 h 1887638"/>
              <a:gd name="connsiteX8" fmla="*/ 1144988 w 9024731"/>
              <a:gd name="connsiteY8" fmla="*/ 930421 h 1887638"/>
              <a:gd name="connsiteX9" fmla="*/ 1232453 w 9024731"/>
              <a:gd name="connsiteY9" fmla="*/ 886689 h 1887638"/>
              <a:gd name="connsiteX10" fmla="*/ 1288112 w 9024731"/>
              <a:gd name="connsiteY10" fmla="*/ 946324 h 1887638"/>
              <a:gd name="connsiteX11" fmla="*/ 1375576 w 9024731"/>
              <a:gd name="connsiteY11" fmla="*/ 882713 h 1887638"/>
              <a:gd name="connsiteX12" fmla="*/ 1710420 w 9024731"/>
              <a:gd name="connsiteY12" fmla="*/ 1887561 h 1887638"/>
              <a:gd name="connsiteX13" fmla="*/ 1975900 w 9024731"/>
              <a:gd name="connsiteY13" fmla="*/ 827055 h 1887638"/>
              <a:gd name="connsiteX14" fmla="*/ 2126974 w 9024731"/>
              <a:gd name="connsiteY14" fmla="*/ 974153 h 1887638"/>
              <a:gd name="connsiteX15" fmla="*/ 2377440 w 9024731"/>
              <a:gd name="connsiteY15" fmla="*/ 119 h 1887638"/>
              <a:gd name="connsiteX16" fmla="*/ 2635858 w 9024731"/>
              <a:gd name="connsiteY16" fmla="*/ 910543 h 1887638"/>
              <a:gd name="connsiteX17" fmla="*/ 2755127 w 9024731"/>
              <a:gd name="connsiteY17" fmla="*/ 1327986 h 1887638"/>
              <a:gd name="connsiteX18" fmla="*/ 2882348 w 9024731"/>
              <a:gd name="connsiteY18" fmla="*/ 612369 h 1887638"/>
              <a:gd name="connsiteX19" fmla="*/ 3053301 w 9024731"/>
              <a:gd name="connsiteY19" fmla="*/ 946324 h 1887638"/>
              <a:gd name="connsiteX20" fmla="*/ 3120887 w 9024731"/>
              <a:gd name="connsiteY20" fmla="*/ 835006 h 1887638"/>
              <a:gd name="connsiteX21" fmla="*/ 3196425 w 9024731"/>
              <a:gd name="connsiteY21" fmla="*/ 962226 h 1887638"/>
              <a:gd name="connsiteX22" fmla="*/ 3236181 w 9024731"/>
              <a:gd name="connsiteY22" fmla="*/ 854884 h 1887638"/>
              <a:gd name="connsiteX23" fmla="*/ 3351475 w 9024731"/>
              <a:gd name="connsiteY23" fmla="*/ 1141131 h 1887638"/>
              <a:gd name="connsiteX24" fmla="*/ 3478696 w 9024731"/>
              <a:gd name="connsiteY24" fmla="*/ 803200 h 1887638"/>
              <a:gd name="connsiteX25" fmla="*/ 3554234 w 9024731"/>
              <a:gd name="connsiteY25" fmla="*/ 918494 h 1887638"/>
              <a:gd name="connsiteX26" fmla="*/ 3737114 w 9024731"/>
              <a:gd name="connsiteY26" fmla="*/ 1502915 h 1887638"/>
              <a:gd name="connsiteX27" fmla="*/ 3860359 w 9024731"/>
              <a:gd name="connsiteY27" fmla="*/ 918494 h 1887638"/>
              <a:gd name="connsiteX28" fmla="*/ 3912042 w 9024731"/>
              <a:gd name="connsiteY28" fmla="*/ 926446 h 1887638"/>
              <a:gd name="connsiteX29" fmla="*/ 3947823 w 9024731"/>
              <a:gd name="connsiteY29" fmla="*/ 998007 h 1887638"/>
              <a:gd name="connsiteX30" fmla="*/ 3991555 w 9024731"/>
              <a:gd name="connsiteY30" fmla="*/ 866811 h 1887638"/>
              <a:gd name="connsiteX31" fmla="*/ 4082995 w 9024731"/>
              <a:gd name="connsiteY31" fmla="*/ 982105 h 1887638"/>
              <a:gd name="connsiteX32" fmla="*/ 4122752 w 9024731"/>
              <a:gd name="connsiteY32" fmla="*/ 850908 h 1887638"/>
              <a:gd name="connsiteX33" fmla="*/ 4194314 w 9024731"/>
              <a:gd name="connsiteY33" fmla="*/ 958251 h 1887638"/>
              <a:gd name="connsiteX34" fmla="*/ 4238046 w 9024731"/>
              <a:gd name="connsiteY34" fmla="*/ 858860 h 1887638"/>
              <a:gd name="connsiteX35" fmla="*/ 4281778 w 9024731"/>
              <a:gd name="connsiteY35" fmla="*/ 986080 h 1887638"/>
              <a:gd name="connsiteX36" fmla="*/ 4365267 w 9024731"/>
              <a:gd name="connsiteY36" fmla="*/ 481173 h 1887638"/>
              <a:gd name="connsiteX37" fmla="*/ 4405023 w 9024731"/>
              <a:gd name="connsiteY37" fmla="*/ 918494 h 1887638"/>
              <a:gd name="connsiteX38" fmla="*/ 4452731 w 9024731"/>
              <a:gd name="connsiteY38" fmla="*/ 878738 h 1887638"/>
              <a:gd name="connsiteX39" fmla="*/ 4508390 w 9024731"/>
              <a:gd name="connsiteY39" fmla="*/ 954275 h 1887638"/>
              <a:gd name="connsiteX40" fmla="*/ 4556098 w 9024731"/>
              <a:gd name="connsiteY40" fmla="*/ 882713 h 1887638"/>
              <a:gd name="connsiteX41" fmla="*/ 4619708 w 9024731"/>
              <a:gd name="connsiteY41" fmla="*/ 954275 h 1887638"/>
              <a:gd name="connsiteX42" fmla="*/ 4683319 w 9024731"/>
              <a:gd name="connsiteY42" fmla="*/ 854884 h 1887638"/>
              <a:gd name="connsiteX43" fmla="*/ 4754880 w 9024731"/>
              <a:gd name="connsiteY43" fmla="*/ 1224620 h 1887638"/>
              <a:gd name="connsiteX44" fmla="*/ 4766807 w 9024731"/>
              <a:gd name="connsiteY44" fmla="*/ 850908 h 1887638"/>
              <a:gd name="connsiteX45" fmla="*/ 4810540 w 9024731"/>
              <a:gd name="connsiteY45" fmla="*/ 970178 h 1887638"/>
              <a:gd name="connsiteX46" fmla="*/ 4866199 w 9024731"/>
              <a:gd name="connsiteY46" fmla="*/ 644174 h 1887638"/>
              <a:gd name="connsiteX47" fmla="*/ 4937760 w 9024731"/>
              <a:gd name="connsiteY47" fmla="*/ 926446 h 1887638"/>
              <a:gd name="connsiteX48" fmla="*/ 5009322 w 9024731"/>
              <a:gd name="connsiteY48" fmla="*/ 838981 h 1887638"/>
              <a:gd name="connsiteX49" fmla="*/ 5072933 w 9024731"/>
              <a:gd name="connsiteY49" fmla="*/ 974153 h 1887638"/>
              <a:gd name="connsiteX50" fmla="*/ 5124616 w 9024731"/>
              <a:gd name="connsiteY50" fmla="*/ 838981 h 1887638"/>
              <a:gd name="connsiteX51" fmla="*/ 5196178 w 9024731"/>
              <a:gd name="connsiteY51" fmla="*/ 974153 h 1887638"/>
              <a:gd name="connsiteX52" fmla="*/ 5231959 w 9024731"/>
              <a:gd name="connsiteY52" fmla="*/ 878738 h 1887638"/>
              <a:gd name="connsiteX53" fmla="*/ 5279667 w 9024731"/>
              <a:gd name="connsiteY53" fmla="*/ 946324 h 1887638"/>
              <a:gd name="connsiteX54" fmla="*/ 5319423 w 9024731"/>
              <a:gd name="connsiteY54" fmla="*/ 854884 h 1887638"/>
              <a:gd name="connsiteX55" fmla="*/ 5390985 w 9024731"/>
              <a:gd name="connsiteY55" fmla="*/ 966202 h 1887638"/>
              <a:gd name="connsiteX56" fmla="*/ 5406887 w 9024731"/>
              <a:gd name="connsiteY56" fmla="*/ 858860 h 1887638"/>
              <a:gd name="connsiteX57" fmla="*/ 5462547 w 9024731"/>
              <a:gd name="connsiteY57" fmla="*/ 958251 h 1887638"/>
              <a:gd name="connsiteX58" fmla="*/ 5494352 w 9024731"/>
              <a:gd name="connsiteY58" fmla="*/ 850908 h 1887638"/>
              <a:gd name="connsiteX59" fmla="*/ 5530133 w 9024731"/>
              <a:gd name="connsiteY59" fmla="*/ 1308108 h 1887638"/>
              <a:gd name="connsiteX60" fmla="*/ 5550011 w 9024731"/>
              <a:gd name="connsiteY60" fmla="*/ 878738 h 1887638"/>
              <a:gd name="connsiteX61" fmla="*/ 5597719 w 9024731"/>
              <a:gd name="connsiteY61" fmla="*/ 970178 h 1887638"/>
              <a:gd name="connsiteX62" fmla="*/ 5641451 w 9024731"/>
              <a:gd name="connsiteY62" fmla="*/ 866811 h 1887638"/>
              <a:gd name="connsiteX63" fmla="*/ 5685183 w 9024731"/>
              <a:gd name="connsiteY63" fmla="*/ 954275 h 1887638"/>
              <a:gd name="connsiteX64" fmla="*/ 5736867 w 9024731"/>
              <a:gd name="connsiteY64" fmla="*/ 854884 h 1887638"/>
              <a:gd name="connsiteX65" fmla="*/ 5788550 w 9024731"/>
              <a:gd name="connsiteY65" fmla="*/ 1339913 h 1887638"/>
              <a:gd name="connsiteX66" fmla="*/ 5816380 w 9024731"/>
              <a:gd name="connsiteY66" fmla="*/ 866811 h 1887638"/>
              <a:gd name="connsiteX67" fmla="*/ 5856136 w 9024731"/>
              <a:gd name="connsiteY67" fmla="*/ 962226 h 1887638"/>
              <a:gd name="connsiteX68" fmla="*/ 5923722 w 9024731"/>
              <a:gd name="connsiteY68" fmla="*/ 850908 h 1887638"/>
              <a:gd name="connsiteX69" fmla="*/ 5935649 w 9024731"/>
              <a:gd name="connsiteY69" fmla="*/ 998007 h 1887638"/>
              <a:gd name="connsiteX70" fmla="*/ 5983357 w 9024731"/>
              <a:gd name="connsiteY70" fmla="*/ 624296 h 1887638"/>
              <a:gd name="connsiteX71" fmla="*/ 6003235 w 9024731"/>
              <a:gd name="connsiteY71" fmla="*/ 974153 h 1887638"/>
              <a:gd name="connsiteX72" fmla="*/ 6035040 w 9024731"/>
              <a:gd name="connsiteY72" fmla="*/ 862835 h 1887638"/>
              <a:gd name="connsiteX73" fmla="*/ 6094675 w 9024731"/>
              <a:gd name="connsiteY73" fmla="*/ 990056 h 1887638"/>
              <a:gd name="connsiteX74" fmla="*/ 6237799 w 9024731"/>
              <a:gd name="connsiteY74" fmla="*/ 858860 h 1887638"/>
              <a:gd name="connsiteX75" fmla="*/ 6333214 w 9024731"/>
              <a:gd name="connsiteY75" fmla="*/ 938373 h 1887638"/>
              <a:gd name="connsiteX76" fmla="*/ 6468387 w 9024731"/>
              <a:gd name="connsiteY76" fmla="*/ 882713 h 1887638"/>
              <a:gd name="connsiteX77" fmla="*/ 6595607 w 9024731"/>
              <a:gd name="connsiteY77" fmla="*/ 934397 h 1887638"/>
              <a:gd name="connsiteX78" fmla="*/ 6742707 w 9024731"/>
              <a:gd name="connsiteY78" fmla="*/ 878738 h 1887638"/>
              <a:gd name="connsiteX79" fmla="*/ 6881854 w 9024731"/>
              <a:gd name="connsiteY79" fmla="*/ 926446 h 1887638"/>
              <a:gd name="connsiteX80" fmla="*/ 6973294 w 9024731"/>
              <a:gd name="connsiteY80" fmla="*/ 882713 h 1887638"/>
              <a:gd name="connsiteX81" fmla="*/ 7088588 w 9024731"/>
              <a:gd name="connsiteY81" fmla="*/ 934397 h 1887638"/>
              <a:gd name="connsiteX82" fmla="*/ 7195931 w 9024731"/>
              <a:gd name="connsiteY82" fmla="*/ 886689 h 1887638"/>
              <a:gd name="connsiteX83" fmla="*/ 7303274 w 9024731"/>
              <a:gd name="connsiteY83" fmla="*/ 946324 h 1887638"/>
              <a:gd name="connsiteX84" fmla="*/ 7454348 w 9024731"/>
              <a:gd name="connsiteY84" fmla="*/ 874762 h 1887638"/>
              <a:gd name="connsiteX85" fmla="*/ 7609399 w 9024731"/>
              <a:gd name="connsiteY85" fmla="*/ 938373 h 1887638"/>
              <a:gd name="connsiteX86" fmla="*/ 7613374 w 9024731"/>
              <a:gd name="connsiteY86" fmla="*/ 576588 h 1887638"/>
              <a:gd name="connsiteX87" fmla="*/ 7653131 w 9024731"/>
              <a:gd name="connsiteY87" fmla="*/ 934397 h 1887638"/>
              <a:gd name="connsiteX88" fmla="*/ 7748547 w 9024731"/>
              <a:gd name="connsiteY88" fmla="*/ 874762 h 1887638"/>
              <a:gd name="connsiteX89" fmla="*/ 7828060 w 9024731"/>
              <a:gd name="connsiteY89" fmla="*/ 942348 h 1887638"/>
              <a:gd name="connsiteX90" fmla="*/ 7919500 w 9024731"/>
              <a:gd name="connsiteY90" fmla="*/ 858860 h 1887638"/>
              <a:gd name="connsiteX91" fmla="*/ 8038769 w 9024731"/>
              <a:gd name="connsiteY91" fmla="*/ 942348 h 1887638"/>
              <a:gd name="connsiteX92" fmla="*/ 8110331 w 9024731"/>
              <a:gd name="connsiteY92" fmla="*/ 870786 h 1887638"/>
              <a:gd name="connsiteX93" fmla="*/ 8201771 w 9024731"/>
              <a:gd name="connsiteY93" fmla="*/ 966202 h 1887638"/>
              <a:gd name="connsiteX94" fmla="*/ 8305138 w 9024731"/>
              <a:gd name="connsiteY94" fmla="*/ 878738 h 1887638"/>
              <a:gd name="connsiteX95" fmla="*/ 8400554 w 9024731"/>
              <a:gd name="connsiteY95" fmla="*/ 958251 h 1887638"/>
              <a:gd name="connsiteX96" fmla="*/ 8456213 w 9024731"/>
              <a:gd name="connsiteY96" fmla="*/ 1316060 h 1887638"/>
              <a:gd name="connsiteX97" fmla="*/ 8460188 w 9024731"/>
              <a:gd name="connsiteY97" fmla="*/ 882713 h 1887638"/>
              <a:gd name="connsiteX98" fmla="*/ 8527774 w 9024731"/>
              <a:gd name="connsiteY98" fmla="*/ 994032 h 1887638"/>
              <a:gd name="connsiteX99" fmla="*/ 8631141 w 9024731"/>
              <a:gd name="connsiteY99" fmla="*/ 886689 h 1887638"/>
              <a:gd name="connsiteX100" fmla="*/ 8714630 w 9024731"/>
              <a:gd name="connsiteY100" fmla="*/ 970178 h 1887638"/>
              <a:gd name="connsiteX101" fmla="*/ 8774265 w 9024731"/>
              <a:gd name="connsiteY101" fmla="*/ 874762 h 1887638"/>
              <a:gd name="connsiteX102" fmla="*/ 8849802 w 9024731"/>
              <a:gd name="connsiteY102" fmla="*/ 950300 h 1887638"/>
              <a:gd name="connsiteX103" fmla="*/ 8925340 w 9024731"/>
              <a:gd name="connsiteY103" fmla="*/ 874762 h 1887638"/>
              <a:gd name="connsiteX104" fmla="*/ 8977023 w 9024731"/>
              <a:gd name="connsiteY104" fmla="*/ 962226 h 1887638"/>
              <a:gd name="connsiteX105" fmla="*/ 9024731 w 9024731"/>
              <a:gd name="connsiteY105" fmla="*/ 874762 h 188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9024731" h="1887638">
                <a:moveTo>
                  <a:pt x="0" y="910543"/>
                </a:moveTo>
                <a:cubicBezTo>
                  <a:pt x="30149" y="880063"/>
                  <a:pt x="60298" y="849584"/>
                  <a:pt x="95416" y="858860"/>
                </a:cubicBezTo>
                <a:cubicBezTo>
                  <a:pt x="130534" y="868136"/>
                  <a:pt x="163002" y="962889"/>
                  <a:pt x="210710" y="966202"/>
                </a:cubicBezTo>
                <a:cubicBezTo>
                  <a:pt x="258418" y="969515"/>
                  <a:pt x="336606" y="884039"/>
                  <a:pt x="381663" y="878738"/>
                </a:cubicBezTo>
                <a:cubicBezTo>
                  <a:pt x="426720" y="873437"/>
                  <a:pt x="444611" y="931747"/>
                  <a:pt x="481054" y="934397"/>
                </a:cubicBezTo>
                <a:cubicBezTo>
                  <a:pt x="517498" y="937047"/>
                  <a:pt x="561230" y="893977"/>
                  <a:pt x="600324" y="894640"/>
                </a:cubicBezTo>
                <a:cubicBezTo>
                  <a:pt x="639418" y="895303"/>
                  <a:pt x="663272" y="1024512"/>
                  <a:pt x="715618" y="938373"/>
                </a:cubicBezTo>
                <a:cubicBezTo>
                  <a:pt x="767964" y="852234"/>
                  <a:pt x="842838" y="379130"/>
                  <a:pt x="914400" y="377805"/>
                </a:cubicBezTo>
                <a:cubicBezTo>
                  <a:pt x="985962" y="376480"/>
                  <a:pt x="1091979" y="845607"/>
                  <a:pt x="1144988" y="930421"/>
                </a:cubicBezTo>
                <a:cubicBezTo>
                  <a:pt x="1197997" y="1015235"/>
                  <a:pt x="1208599" y="884039"/>
                  <a:pt x="1232453" y="886689"/>
                </a:cubicBezTo>
                <a:cubicBezTo>
                  <a:pt x="1256307" y="889339"/>
                  <a:pt x="1264258" y="946987"/>
                  <a:pt x="1288112" y="946324"/>
                </a:cubicBezTo>
                <a:cubicBezTo>
                  <a:pt x="1311966" y="945661"/>
                  <a:pt x="1305191" y="725840"/>
                  <a:pt x="1375576" y="882713"/>
                </a:cubicBezTo>
                <a:cubicBezTo>
                  <a:pt x="1445961" y="1039586"/>
                  <a:pt x="1540516" y="1877787"/>
                  <a:pt x="1710420" y="1887561"/>
                </a:cubicBezTo>
                <a:cubicBezTo>
                  <a:pt x="1880324" y="1897335"/>
                  <a:pt x="1906474" y="979290"/>
                  <a:pt x="1975900" y="827055"/>
                </a:cubicBezTo>
                <a:cubicBezTo>
                  <a:pt x="2045326" y="674820"/>
                  <a:pt x="2060051" y="1111976"/>
                  <a:pt x="2126974" y="974153"/>
                </a:cubicBezTo>
                <a:cubicBezTo>
                  <a:pt x="2193897" y="836330"/>
                  <a:pt x="2292626" y="10721"/>
                  <a:pt x="2377440" y="119"/>
                </a:cubicBezTo>
                <a:cubicBezTo>
                  <a:pt x="2462254" y="-10483"/>
                  <a:pt x="2604716" y="693208"/>
                  <a:pt x="2635858" y="910543"/>
                </a:cubicBezTo>
                <a:cubicBezTo>
                  <a:pt x="2667000" y="1127878"/>
                  <a:pt x="2714045" y="1377682"/>
                  <a:pt x="2755127" y="1327986"/>
                </a:cubicBezTo>
                <a:cubicBezTo>
                  <a:pt x="2796209" y="1278290"/>
                  <a:pt x="2832652" y="675979"/>
                  <a:pt x="2882348" y="612369"/>
                </a:cubicBezTo>
                <a:cubicBezTo>
                  <a:pt x="2932044" y="548759"/>
                  <a:pt x="3013545" y="909218"/>
                  <a:pt x="3053301" y="946324"/>
                </a:cubicBezTo>
                <a:cubicBezTo>
                  <a:pt x="3093057" y="983430"/>
                  <a:pt x="3097033" y="832356"/>
                  <a:pt x="3120887" y="835006"/>
                </a:cubicBezTo>
                <a:cubicBezTo>
                  <a:pt x="3144741" y="837656"/>
                  <a:pt x="3177209" y="958913"/>
                  <a:pt x="3196425" y="962226"/>
                </a:cubicBezTo>
                <a:cubicBezTo>
                  <a:pt x="3215641" y="965539"/>
                  <a:pt x="3210339" y="825067"/>
                  <a:pt x="3236181" y="854884"/>
                </a:cubicBezTo>
                <a:cubicBezTo>
                  <a:pt x="3262023" y="884701"/>
                  <a:pt x="3311056" y="1149745"/>
                  <a:pt x="3351475" y="1141131"/>
                </a:cubicBezTo>
                <a:cubicBezTo>
                  <a:pt x="3391894" y="1132517"/>
                  <a:pt x="3444903" y="840306"/>
                  <a:pt x="3478696" y="803200"/>
                </a:cubicBezTo>
                <a:cubicBezTo>
                  <a:pt x="3512489" y="766094"/>
                  <a:pt x="3511164" y="801875"/>
                  <a:pt x="3554234" y="918494"/>
                </a:cubicBezTo>
                <a:cubicBezTo>
                  <a:pt x="3597304" y="1035113"/>
                  <a:pt x="3686093" y="1502915"/>
                  <a:pt x="3737114" y="1502915"/>
                </a:cubicBezTo>
                <a:cubicBezTo>
                  <a:pt x="3788135" y="1502915"/>
                  <a:pt x="3831204" y="1014572"/>
                  <a:pt x="3860359" y="918494"/>
                </a:cubicBezTo>
                <a:cubicBezTo>
                  <a:pt x="3889514" y="822416"/>
                  <a:pt x="3897465" y="913194"/>
                  <a:pt x="3912042" y="926446"/>
                </a:cubicBezTo>
                <a:cubicBezTo>
                  <a:pt x="3926619" y="939698"/>
                  <a:pt x="3934571" y="1007946"/>
                  <a:pt x="3947823" y="998007"/>
                </a:cubicBezTo>
                <a:cubicBezTo>
                  <a:pt x="3961075" y="988068"/>
                  <a:pt x="3969026" y="869461"/>
                  <a:pt x="3991555" y="866811"/>
                </a:cubicBezTo>
                <a:cubicBezTo>
                  <a:pt x="4014084" y="864161"/>
                  <a:pt x="4061129" y="984756"/>
                  <a:pt x="4082995" y="982105"/>
                </a:cubicBezTo>
                <a:cubicBezTo>
                  <a:pt x="4104861" y="979454"/>
                  <a:pt x="4104199" y="854884"/>
                  <a:pt x="4122752" y="850908"/>
                </a:cubicBezTo>
                <a:cubicBezTo>
                  <a:pt x="4141305" y="846932"/>
                  <a:pt x="4175098" y="956926"/>
                  <a:pt x="4194314" y="958251"/>
                </a:cubicBezTo>
                <a:cubicBezTo>
                  <a:pt x="4213530" y="959576"/>
                  <a:pt x="4223469" y="854222"/>
                  <a:pt x="4238046" y="858860"/>
                </a:cubicBezTo>
                <a:cubicBezTo>
                  <a:pt x="4252623" y="863498"/>
                  <a:pt x="4260575" y="1049028"/>
                  <a:pt x="4281778" y="986080"/>
                </a:cubicBezTo>
                <a:cubicBezTo>
                  <a:pt x="4302981" y="923132"/>
                  <a:pt x="4344726" y="492437"/>
                  <a:pt x="4365267" y="481173"/>
                </a:cubicBezTo>
                <a:cubicBezTo>
                  <a:pt x="4385808" y="469909"/>
                  <a:pt x="4390446" y="852233"/>
                  <a:pt x="4405023" y="918494"/>
                </a:cubicBezTo>
                <a:cubicBezTo>
                  <a:pt x="4419600" y="984755"/>
                  <a:pt x="4435503" y="872775"/>
                  <a:pt x="4452731" y="878738"/>
                </a:cubicBezTo>
                <a:cubicBezTo>
                  <a:pt x="4469959" y="884701"/>
                  <a:pt x="4491162" y="953613"/>
                  <a:pt x="4508390" y="954275"/>
                </a:cubicBezTo>
                <a:cubicBezTo>
                  <a:pt x="4525618" y="954937"/>
                  <a:pt x="4537545" y="882713"/>
                  <a:pt x="4556098" y="882713"/>
                </a:cubicBezTo>
                <a:cubicBezTo>
                  <a:pt x="4574651" y="882713"/>
                  <a:pt x="4598505" y="958913"/>
                  <a:pt x="4619708" y="954275"/>
                </a:cubicBezTo>
                <a:cubicBezTo>
                  <a:pt x="4640911" y="949637"/>
                  <a:pt x="4660790" y="809827"/>
                  <a:pt x="4683319" y="854884"/>
                </a:cubicBezTo>
                <a:cubicBezTo>
                  <a:pt x="4705848" y="899941"/>
                  <a:pt x="4740965" y="1225283"/>
                  <a:pt x="4754880" y="1224620"/>
                </a:cubicBezTo>
                <a:cubicBezTo>
                  <a:pt x="4768795" y="1223957"/>
                  <a:pt x="4757530" y="893315"/>
                  <a:pt x="4766807" y="850908"/>
                </a:cubicBezTo>
                <a:cubicBezTo>
                  <a:pt x="4776084" y="808501"/>
                  <a:pt x="4793975" y="1004634"/>
                  <a:pt x="4810540" y="970178"/>
                </a:cubicBezTo>
                <a:cubicBezTo>
                  <a:pt x="4827105" y="935722"/>
                  <a:pt x="4844996" y="651463"/>
                  <a:pt x="4866199" y="644174"/>
                </a:cubicBezTo>
                <a:cubicBezTo>
                  <a:pt x="4887402" y="636885"/>
                  <a:pt x="4913906" y="893978"/>
                  <a:pt x="4937760" y="926446"/>
                </a:cubicBezTo>
                <a:cubicBezTo>
                  <a:pt x="4961614" y="958914"/>
                  <a:pt x="4986793" y="831030"/>
                  <a:pt x="5009322" y="838981"/>
                </a:cubicBezTo>
                <a:cubicBezTo>
                  <a:pt x="5031851" y="846932"/>
                  <a:pt x="5053717" y="974153"/>
                  <a:pt x="5072933" y="974153"/>
                </a:cubicBezTo>
                <a:cubicBezTo>
                  <a:pt x="5092149" y="974153"/>
                  <a:pt x="5104075" y="838981"/>
                  <a:pt x="5124616" y="838981"/>
                </a:cubicBezTo>
                <a:cubicBezTo>
                  <a:pt x="5145157" y="838981"/>
                  <a:pt x="5178288" y="967527"/>
                  <a:pt x="5196178" y="974153"/>
                </a:cubicBezTo>
                <a:cubicBezTo>
                  <a:pt x="5214069" y="980779"/>
                  <a:pt x="5218044" y="883376"/>
                  <a:pt x="5231959" y="878738"/>
                </a:cubicBezTo>
                <a:cubicBezTo>
                  <a:pt x="5245874" y="874100"/>
                  <a:pt x="5265090" y="950300"/>
                  <a:pt x="5279667" y="946324"/>
                </a:cubicBezTo>
                <a:cubicBezTo>
                  <a:pt x="5294244" y="942348"/>
                  <a:pt x="5300870" y="851571"/>
                  <a:pt x="5319423" y="854884"/>
                </a:cubicBezTo>
                <a:cubicBezTo>
                  <a:pt x="5337976" y="858197"/>
                  <a:pt x="5376408" y="965539"/>
                  <a:pt x="5390985" y="966202"/>
                </a:cubicBezTo>
                <a:cubicBezTo>
                  <a:pt x="5405562" y="966865"/>
                  <a:pt x="5394960" y="860185"/>
                  <a:pt x="5406887" y="858860"/>
                </a:cubicBezTo>
                <a:cubicBezTo>
                  <a:pt x="5418814" y="857535"/>
                  <a:pt x="5447970" y="959576"/>
                  <a:pt x="5462547" y="958251"/>
                </a:cubicBezTo>
                <a:cubicBezTo>
                  <a:pt x="5477124" y="956926"/>
                  <a:pt x="5483088" y="792598"/>
                  <a:pt x="5494352" y="850908"/>
                </a:cubicBezTo>
                <a:cubicBezTo>
                  <a:pt x="5505616" y="909217"/>
                  <a:pt x="5520857" y="1303470"/>
                  <a:pt x="5530133" y="1308108"/>
                </a:cubicBezTo>
                <a:cubicBezTo>
                  <a:pt x="5539409" y="1312746"/>
                  <a:pt x="5538747" y="935060"/>
                  <a:pt x="5550011" y="878738"/>
                </a:cubicBezTo>
                <a:cubicBezTo>
                  <a:pt x="5561275" y="822416"/>
                  <a:pt x="5582479" y="972166"/>
                  <a:pt x="5597719" y="970178"/>
                </a:cubicBezTo>
                <a:cubicBezTo>
                  <a:pt x="5612959" y="968190"/>
                  <a:pt x="5626874" y="869462"/>
                  <a:pt x="5641451" y="866811"/>
                </a:cubicBezTo>
                <a:cubicBezTo>
                  <a:pt x="5656028" y="864160"/>
                  <a:pt x="5669280" y="956263"/>
                  <a:pt x="5685183" y="954275"/>
                </a:cubicBezTo>
                <a:cubicBezTo>
                  <a:pt x="5701086" y="952287"/>
                  <a:pt x="5719639" y="790611"/>
                  <a:pt x="5736867" y="854884"/>
                </a:cubicBezTo>
                <a:cubicBezTo>
                  <a:pt x="5754095" y="919157"/>
                  <a:pt x="5775298" y="1337925"/>
                  <a:pt x="5788550" y="1339913"/>
                </a:cubicBezTo>
                <a:cubicBezTo>
                  <a:pt x="5801802" y="1341901"/>
                  <a:pt x="5805116" y="929759"/>
                  <a:pt x="5816380" y="866811"/>
                </a:cubicBezTo>
                <a:cubicBezTo>
                  <a:pt x="5827644" y="803863"/>
                  <a:pt x="5838246" y="964876"/>
                  <a:pt x="5856136" y="962226"/>
                </a:cubicBezTo>
                <a:cubicBezTo>
                  <a:pt x="5874026" y="959576"/>
                  <a:pt x="5910470" y="844945"/>
                  <a:pt x="5923722" y="850908"/>
                </a:cubicBezTo>
                <a:cubicBezTo>
                  <a:pt x="5936974" y="856871"/>
                  <a:pt x="5925710" y="1035776"/>
                  <a:pt x="5935649" y="998007"/>
                </a:cubicBezTo>
                <a:cubicBezTo>
                  <a:pt x="5945588" y="960238"/>
                  <a:pt x="5972093" y="628272"/>
                  <a:pt x="5983357" y="624296"/>
                </a:cubicBezTo>
                <a:cubicBezTo>
                  <a:pt x="5994621" y="620320"/>
                  <a:pt x="5994621" y="934397"/>
                  <a:pt x="6003235" y="974153"/>
                </a:cubicBezTo>
                <a:cubicBezTo>
                  <a:pt x="6011849" y="1013909"/>
                  <a:pt x="6019800" y="860184"/>
                  <a:pt x="6035040" y="862835"/>
                </a:cubicBezTo>
                <a:cubicBezTo>
                  <a:pt x="6050280" y="865485"/>
                  <a:pt x="6060882" y="990718"/>
                  <a:pt x="6094675" y="990056"/>
                </a:cubicBezTo>
                <a:cubicBezTo>
                  <a:pt x="6128468" y="989394"/>
                  <a:pt x="6198043" y="867474"/>
                  <a:pt x="6237799" y="858860"/>
                </a:cubicBezTo>
                <a:cubicBezTo>
                  <a:pt x="6277555" y="850246"/>
                  <a:pt x="6294783" y="934398"/>
                  <a:pt x="6333214" y="938373"/>
                </a:cubicBezTo>
                <a:cubicBezTo>
                  <a:pt x="6371645" y="942349"/>
                  <a:pt x="6424655" y="883376"/>
                  <a:pt x="6468387" y="882713"/>
                </a:cubicBezTo>
                <a:cubicBezTo>
                  <a:pt x="6512119" y="882050"/>
                  <a:pt x="6549887" y="935060"/>
                  <a:pt x="6595607" y="934397"/>
                </a:cubicBezTo>
                <a:cubicBezTo>
                  <a:pt x="6641327" y="933735"/>
                  <a:pt x="6694999" y="880063"/>
                  <a:pt x="6742707" y="878738"/>
                </a:cubicBezTo>
                <a:cubicBezTo>
                  <a:pt x="6790415" y="877413"/>
                  <a:pt x="6843423" y="925784"/>
                  <a:pt x="6881854" y="926446"/>
                </a:cubicBezTo>
                <a:cubicBezTo>
                  <a:pt x="6920285" y="927108"/>
                  <a:pt x="6938838" y="881388"/>
                  <a:pt x="6973294" y="882713"/>
                </a:cubicBezTo>
                <a:cubicBezTo>
                  <a:pt x="7007750" y="884038"/>
                  <a:pt x="7051482" y="933734"/>
                  <a:pt x="7088588" y="934397"/>
                </a:cubicBezTo>
                <a:cubicBezTo>
                  <a:pt x="7125694" y="935060"/>
                  <a:pt x="7160150" y="884701"/>
                  <a:pt x="7195931" y="886689"/>
                </a:cubicBezTo>
                <a:cubicBezTo>
                  <a:pt x="7231712" y="888677"/>
                  <a:pt x="7260205" y="948312"/>
                  <a:pt x="7303274" y="946324"/>
                </a:cubicBezTo>
                <a:cubicBezTo>
                  <a:pt x="7346343" y="944336"/>
                  <a:pt x="7403327" y="876087"/>
                  <a:pt x="7454348" y="874762"/>
                </a:cubicBezTo>
                <a:cubicBezTo>
                  <a:pt x="7505369" y="873437"/>
                  <a:pt x="7582895" y="988068"/>
                  <a:pt x="7609399" y="938373"/>
                </a:cubicBezTo>
                <a:cubicBezTo>
                  <a:pt x="7635903" y="888678"/>
                  <a:pt x="7606085" y="577251"/>
                  <a:pt x="7613374" y="576588"/>
                </a:cubicBezTo>
                <a:cubicBezTo>
                  <a:pt x="7620663" y="575925"/>
                  <a:pt x="7630602" y="884701"/>
                  <a:pt x="7653131" y="934397"/>
                </a:cubicBezTo>
                <a:cubicBezTo>
                  <a:pt x="7675660" y="984093"/>
                  <a:pt x="7719392" y="873437"/>
                  <a:pt x="7748547" y="874762"/>
                </a:cubicBezTo>
                <a:cubicBezTo>
                  <a:pt x="7777702" y="876087"/>
                  <a:pt x="7799568" y="944998"/>
                  <a:pt x="7828060" y="942348"/>
                </a:cubicBezTo>
                <a:cubicBezTo>
                  <a:pt x="7856552" y="939698"/>
                  <a:pt x="7884382" y="858860"/>
                  <a:pt x="7919500" y="858860"/>
                </a:cubicBezTo>
                <a:cubicBezTo>
                  <a:pt x="7954618" y="858860"/>
                  <a:pt x="8006964" y="940360"/>
                  <a:pt x="8038769" y="942348"/>
                </a:cubicBezTo>
                <a:cubicBezTo>
                  <a:pt x="8070574" y="944336"/>
                  <a:pt x="8083164" y="866810"/>
                  <a:pt x="8110331" y="870786"/>
                </a:cubicBezTo>
                <a:cubicBezTo>
                  <a:pt x="8137498" y="874762"/>
                  <a:pt x="8169303" y="964877"/>
                  <a:pt x="8201771" y="966202"/>
                </a:cubicBezTo>
                <a:cubicBezTo>
                  <a:pt x="8234239" y="967527"/>
                  <a:pt x="8272008" y="880063"/>
                  <a:pt x="8305138" y="878738"/>
                </a:cubicBezTo>
                <a:cubicBezTo>
                  <a:pt x="8338268" y="877413"/>
                  <a:pt x="8375375" y="885364"/>
                  <a:pt x="8400554" y="958251"/>
                </a:cubicBezTo>
                <a:cubicBezTo>
                  <a:pt x="8425733" y="1031138"/>
                  <a:pt x="8446274" y="1328649"/>
                  <a:pt x="8456213" y="1316060"/>
                </a:cubicBezTo>
                <a:cubicBezTo>
                  <a:pt x="8466152" y="1303471"/>
                  <a:pt x="8448261" y="936384"/>
                  <a:pt x="8460188" y="882713"/>
                </a:cubicBezTo>
                <a:cubicBezTo>
                  <a:pt x="8472115" y="829042"/>
                  <a:pt x="8499282" y="993369"/>
                  <a:pt x="8527774" y="994032"/>
                </a:cubicBezTo>
                <a:cubicBezTo>
                  <a:pt x="8556266" y="994695"/>
                  <a:pt x="8599998" y="890665"/>
                  <a:pt x="8631141" y="886689"/>
                </a:cubicBezTo>
                <a:cubicBezTo>
                  <a:pt x="8662284" y="882713"/>
                  <a:pt x="8690776" y="972166"/>
                  <a:pt x="8714630" y="970178"/>
                </a:cubicBezTo>
                <a:cubicBezTo>
                  <a:pt x="8738484" y="968190"/>
                  <a:pt x="8751736" y="878075"/>
                  <a:pt x="8774265" y="874762"/>
                </a:cubicBezTo>
                <a:cubicBezTo>
                  <a:pt x="8796794" y="871449"/>
                  <a:pt x="8824623" y="950300"/>
                  <a:pt x="8849802" y="950300"/>
                </a:cubicBezTo>
                <a:cubicBezTo>
                  <a:pt x="8874981" y="950300"/>
                  <a:pt x="8904137" y="872774"/>
                  <a:pt x="8925340" y="874762"/>
                </a:cubicBezTo>
                <a:cubicBezTo>
                  <a:pt x="8946543" y="876750"/>
                  <a:pt x="8960458" y="962226"/>
                  <a:pt x="8977023" y="962226"/>
                </a:cubicBezTo>
                <a:cubicBezTo>
                  <a:pt x="8993588" y="962226"/>
                  <a:pt x="9009159" y="918494"/>
                  <a:pt x="9024731" y="874762"/>
                </a:cubicBezTo>
              </a:path>
            </a:pathLst>
          </a:custGeom>
          <a:noFill/>
          <a:ln w="19050">
            <a:gradFill flip="none" rotWithShape="1">
              <a:gsLst>
                <a:gs pos="0">
                  <a:schemeClr val="accent2">
                    <a:lumMod val="75000"/>
                  </a:schemeClr>
                </a:gs>
                <a:gs pos="100000">
                  <a:schemeClr val="accent5">
                    <a:lumMod val="75000"/>
                  </a:schemeClr>
                </a:gs>
              </a:gsLst>
              <a:lin ang="0" scaled="0"/>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Arrow Connector 9">
            <a:extLst>
              <a:ext uri="{FF2B5EF4-FFF2-40B4-BE49-F238E27FC236}">
                <a16:creationId xmlns:a16="http://schemas.microsoft.com/office/drawing/2014/main" id="{20BD7589-FD6C-5CB0-F8FE-1EBEF0610509}"/>
              </a:ext>
            </a:extLst>
          </p:cNvPr>
          <p:cNvCxnSpPr>
            <a:cxnSpLocks/>
          </p:cNvCxnSpPr>
          <p:nvPr/>
        </p:nvCxnSpPr>
        <p:spPr>
          <a:xfrm flipH="1">
            <a:off x="3964781" y="2983706"/>
            <a:ext cx="145257" cy="2428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CD63D1E-9C60-4F5F-9EFD-82A681E08D7B}"/>
              </a:ext>
            </a:extLst>
          </p:cNvPr>
          <p:cNvCxnSpPr>
            <a:cxnSpLocks/>
          </p:cNvCxnSpPr>
          <p:nvPr/>
        </p:nvCxnSpPr>
        <p:spPr>
          <a:xfrm>
            <a:off x="4145756" y="2981325"/>
            <a:ext cx="326232" cy="5572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DDE90910-1456-3E9E-92D0-410EB1C69A34}"/>
              </a:ext>
            </a:extLst>
          </p:cNvPr>
          <p:cNvSpPr/>
          <p:nvPr/>
        </p:nvSpPr>
        <p:spPr>
          <a:xfrm rot="10800000">
            <a:off x="9829583" y="2748054"/>
            <a:ext cx="554832" cy="882176"/>
          </a:xfrm>
          <a:custGeom>
            <a:avLst/>
            <a:gdLst>
              <a:gd name="connsiteX0" fmla="*/ 0 w 3598984"/>
              <a:gd name="connsiteY0" fmla="*/ 1928771 h 3781062"/>
              <a:gd name="connsiteX1" fmla="*/ 134815 w 3598984"/>
              <a:gd name="connsiteY1" fmla="*/ 1893602 h 3781062"/>
              <a:gd name="connsiteX2" fmla="*/ 216877 w 3598984"/>
              <a:gd name="connsiteY2" fmla="*/ 2022556 h 3781062"/>
              <a:gd name="connsiteX3" fmla="*/ 328246 w 3598984"/>
              <a:gd name="connsiteY3" fmla="*/ 1870156 h 3781062"/>
              <a:gd name="connsiteX4" fmla="*/ 398584 w 3598984"/>
              <a:gd name="connsiteY4" fmla="*/ 1963940 h 3781062"/>
              <a:gd name="connsiteX5" fmla="*/ 439615 w 3598984"/>
              <a:gd name="connsiteY5" fmla="*/ 1899463 h 3781062"/>
              <a:gd name="connsiteX6" fmla="*/ 504092 w 3598984"/>
              <a:gd name="connsiteY6" fmla="*/ 1975663 h 3781062"/>
              <a:gd name="connsiteX7" fmla="*/ 574430 w 3598984"/>
              <a:gd name="connsiteY7" fmla="*/ 1893602 h 3781062"/>
              <a:gd name="connsiteX8" fmla="*/ 662353 w 3598984"/>
              <a:gd name="connsiteY8" fmla="*/ 1969802 h 3781062"/>
              <a:gd name="connsiteX9" fmla="*/ 732692 w 3598984"/>
              <a:gd name="connsiteY9" fmla="*/ 1887740 h 3781062"/>
              <a:gd name="connsiteX10" fmla="*/ 791307 w 3598984"/>
              <a:gd name="connsiteY10" fmla="*/ 1981525 h 3781062"/>
              <a:gd name="connsiteX11" fmla="*/ 949569 w 3598984"/>
              <a:gd name="connsiteY11" fmla="*/ 908863 h 3781062"/>
              <a:gd name="connsiteX12" fmla="*/ 1143000 w 3598984"/>
              <a:gd name="connsiteY12" fmla="*/ 1975663 h 3781062"/>
              <a:gd name="connsiteX13" fmla="*/ 1184030 w 3598984"/>
              <a:gd name="connsiteY13" fmla="*/ 1876017 h 3781062"/>
              <a:gd name="connsiteX14" fmla="*/ 1260230 w 3598984"/>
              <a:gd name="connsiteY14" fmla="*/ 1999109 h 3781062"/>
              <a:gd name="connsiteX15" fmla="*/ 1277815 w 3598984"/>
              <a:gd name="connsiteY15" fmla="*/ 1887740 h 3781062"/>
              <a:gd name="connsiteX16" fmla="*/ 1336430 w 3598984"/>
              <a:gd name="connsiteY16" fmla="*/ 1987386 h 3781062"/>
              <a:gd name="connsiteX17" fmla="*/ 1395046 w 3598984"/>
              <a:gd name="connsiteY17" fmla="*/ 1887740 h 3781062"/>
              <a:gd name="connsiteX18" fmla="*/ 1781907 w 3598984"/>
              <a:gd name="connsiteY18" fmla="*/ 3781017 h 3781062"/>
              <a:gd name="connsiteX19" fmla="*/ 2004646 w 3598984"/>
              <a:gd name="connsiteY19" fmla="*/ 1946356 h 3781062"/>
              <a:gd name="connsiteX20" fmla="*/ 2080846 w 3598984"/>
              <a:gd name="connsiteY20" fmla="*/ 2069448 h 3781062"/>
              <a:gd name="connsiteX21" fmla="*/ 2332892 w 3598984"/>
              <a:gd name="connsiteY21" fmla="*/ 6186 h 3781062"/>
              <a:gd name="connsiteX22" fmla="*/ 2725615 w 3598984"/>
              <a:gd name="connsiteY22" fmla="*/ 2831448 h 3781062"/>
              <a:gd name="connsiteX23" fmla="*/ 2813538 w 3598984"/>
              <a:gd name="connsiteY23" fmla="*/ 1922909 h 3781062"/>
              <a:gd name="connsiteX24" fmla="*/ 2895600 w 3598984"/>
              <a:gd name="connsiteY24" fmla="*/ 1313309 h 3781062"/>
              <a:gd name="connsiteX25" fmla="*/ 3036277 w 3598984"/>
              <a:gd name="connsiteY25" fmla="*/ 2022556 h 3781062"/>
              <a:gd name="connsiteX26" fmla="*/ 3112477 w 3598984"/>
              <a:gd name="connsiteY26" fmla="*/ 1823263 h 3781062"/>
              <a:gd name="connsiteX27" fmla="*/ 3364523 w 3598984"/>
              <a:gd name="connsiteY27" fmla="*/ 2802140 h 3781062"/>
              <a:gd name="connsiteX28" fmla="*/ 3540369 w 3598984"/>
              <a:gd name="connsiteY28" fmla="*/ 1840848 h 3781062"/>
              <a:gd name="connsiteX29" fmla="*/ 3598984 w 3598984"/>
              <a:gd name="connsiteY29" fmla="*/ 1934633 h 3781062"/>
              <a:gd name="connsiteX0" fmla="*/ 0 w 3464169"/>
              <a:gd name="connsiteY0" fmla="*/ 1893602 h 3781062"/>
              <a:gd name="connsiteX1" fmla="*/ 82062 w 3464169"/>
              <a:gd name="connsiteY1" fmla="*/ 2022556 h 3781062"/>
              <a:gd name="connsiteX2" fmla="*/ 193431 w 3464169"/>
              <a:gd name="connsiteY2" fmla="*/ 1870156 h 3781062"/>
              <a:gd name="connsiteX3" fmla="*/ 263769 w 3464169"/>
              <a:gd name="connsiteY3" fmla="*/ 1963940 h 3781062"/>
              <a:gd name="connsiteX4" fmla="*/ 304800 w 3464169"/>
              <a:gd name="connsiteY4" fmla="*/ 1899463 h 3781062"/>
              <a:gd name="connsiteX5" fmla="*/ 369277 w 3464169"/>
              <a:gd name="connsiteY5" fmla="*/ 1975663 h 3781062"/>
              <a:gd name="connsiteX6" fmla="*/ 439615 w 3464169"/>
              <a:gd name="connsiteY6" fmla="*/ 1893602 h 3781062"/>
              <a:gd name="connsiteX7" fmla="*/ 527538 w 3464169"/>
              <a:gd name="connsiteY7" fmla="*/ 1969802 h 3781062"/>
              <a:gd name="connsiteX8" fmla="*/ 597877 w 3464169"/>
              <a:gd name="connsiteY8" fmla="*/ 1887740 h 3781062"/>
              <a:gd name="connsiteX9" fmla="*/ 656492 w 3464169"/>
              <a:gd name="connsiteY9" fmla="*/ 1981525 h 3781062"/>
              <a:gd name="connsiteX10" fmla="*/ 814754 w 3464169"/>
              <a:gd name="connsiteY10" fmla="*/ 908863 h 3781062"/>
              <a:gd name="connsiteX11" fmla="*/ 1008185 w 3464169"/>
              <a:gd name="connsiteY11" fmla="*/ 1975663 h 3781062"/>
              <a:gd name="connsiteX12" fmla="*/ 1049215 w 3464169"/>
              <a:gd name="connsiteY12" fmla="*/ 1876017 h 3781062"/>
              <a:gd name="connsiteX13" fmla="*/ 1125415 w 3464169"/>
              <a:gd name="connsiteY13" fmla="*/ 1999109 h 3781062"/>
              <a:gd name="connsiteX14" fmla="*/ 1143000 w 3464169"/>
              <a:gd name="connsiteY14" fmla="*/ 1887740 h 3781062"/>
              <a:gd name="connsiteX15" fmla="*/ 1201615 w 3464169"/>
              <a:gd name="connsiteY15" fmla="*/ 1987386 h 3781062"/>
              <a:gd name="connsiteX16" fmla="*/ 1260231 w 3464169"/>
              <a:gd name="connsiteY16" fmla="*/ 1887740 h 3781062"/>
              <a:gd name="connsiteX17" fmla="*/ 1647092 w 3464169"/>
              <a:gd name="connsiteY17" fmla="*/ 3781017 h 3781062"/>
              <a:gd name="connsiteX18" fmla="*/ 1869831 w 3464169"/>
              <a:gd name="connsiteY18" fmla="*/ 1946356 h 3781062"/>
              <a:gd name="connsiteX19" fmla="*/ 1946031 w 3464169"/>
              <a:gd name="connsiteY19" fmla="*/ 2069448 h 3781062"/>
              <a:gd name="connsiteX20" fmla="*/ 2198077 w 3464169"/>
              <a:gd name="connsiteY20" fmla="*/ 6186 h 3781062"/>
              <a:gd name="connsiteX21" fmla="*/ 2590800 w 3464169"/>
              <a:gd name="connsiteY21" fmla="*/ 2831448 h 3781062"/>
              <a:gd name="connsiteX22" fmla="*/ 2678723 w 3464169"/>
              <a:gd name="connsiteY22" fmla="*/ 1922909 h 3781062"/>
              <a:gd name="connsiteX23" fmla="*/ 2760785 w 3464169"/>
              <a:gd name="connsiteY23" fmla="*/ 1313309 h 3781062"/>
              <a:gd name="connsiteX24" fmla="*/ 2901462 w 3464169"/>
              <a:gd name="connsiteY24" fmla="*/ 2022556 h 3781062"/>
              <a:gd name="connsiteX25" fmla="*/ 2977662 w 3464169"/>
              <a:gd name="connsiteY25" fmla="*/ 1823263 h 3781062"/>
              <a:gd name="connsiteX26" fmla="*/ 3229708 w 3464169"/>
              <a:gd name="connsiteY26" fmla="*/ 2802140 h 3781062"/>
              <a:gd name="connsiteX27" fmla="*/ 3405554 w 3464169"/>
              <a:gd name="connsiteY27" fmla="*/ 1840848 h 3781062"/>
              <a:gd name="connsiteX28" fmla="*/ 3464169 w 3464169"/>
              <a:gd name="connsiteY28" fmla="*/ 1934633 h 3781062"/>
              <a:gd name="connsiteX0" fmla="*/ 0 w 3382107"/>
              <a:gd name="connsiteY0" fmla="*/ 2022556 h 3781062"/>
              <a:gd name="connsiteX1" fmla="*/ 111369 w 3382107"/>
              <a:gd name="connsiteY1" fmla="*/ 1870156 h 3781062"/>
              <a:gd name="connsiteX2" fmla="*/ 181707 w 3382107"/>
              <a:gd name="connsiteY2" fmla="*/ 1963940 h 3781062"/>
              <a:gd name="connsiteX3" fmla="*/ 222738 w 3382107"/>
              <a:gd name="connsiteY3" fmla="*/ 1899463 h 3781062"/>
              <a:gd name="connsiteX4" fmla="*/ 287215 w 3382107"/>
              <a:gd name="connsiteY4" fmla="*/ 1975663 h 3781062"/>
              <a:gd name="connsiteX5" fmla="*/ 357553 w 3382107"/>
              <a:gd name="connsiteY5" fmla="*/ 1893602 h 3781062"/>
              <a:gd name="connsiteX6" fmla="*/ 445476 w 3382107"/>
              <a:gd name="connsiteY6" fmla="*/ 1969802 h 3781062"/>
              <a:gd name="connsiteX7" fmla="*/ 515815 w 3382107"/>
              <a:gd name="connsiteY7" fmla="*/ 1887740 h 3781062"/>
              <a:gd name="connsiteX8" fmla="*/ 574430 w 3382107"/>
              <a:gd name="connsiteY8" fmla="*/ 1981525 h 3781062"/>
              <a:gd name="connsiteX9" fmla="*/ 732692 w 3382107"/>
              <a:gd name="connsiteY9" fmla="*/ 908863 h 3781062"/>
              <a:gd name="connsiteX10" fmla="*/ 926123 w 3382107"/>
              <a:gd name="connsiteY10" fmla="*/ 1975663 h 3781062"/>
              <a:gd name="connsiteX11" fmla="*/ 967153 w 3382107"/>
              <a:gd name="connsiteY11" fmla="*/ 1876017 h 3781062"/>
              <a:gd name="connsiteX12" fmla="*/ 1043353 w 3382107"/>
              <a:gd name="connsiteY12" fmla="*/ 1999109 h 3781062"/>
              <a:gd name="connsiteX13" fmla="*/ 1060938 w 3382107"/>
              <a:gd name="connsiteY13" fmla="*/ 1887740 h 3781062"/>
              <a:gd name="connsiteX14" fmla="*/ 1119553 w 3382107"/>
              <a:gd name="connsiteY14" fmla="*/ 1987386 h 3781062"/>
              <a:gd name="connsiteX15" fmla="*/ 1178169 w 3382107"/>
              <a:gd name="connsiteY15" fmla="*/ 1887740 h 3781062"/>
              <a:gd name="connsiteX16" fmla="*/ 1565030 w 3382107"/>
              <a:gd name="connsiteY16" fmla="*/ 3781017 h 3781062"/>
              <a:gd name="connsiteX17" fmla="*/ 1787769 w 3382107"/>
              <a:gd name="connsiteY17" fmla="*/ 1946356 h 3781062"/>
              <a:gd name="connsiteX18" fmla="*/ 1863969 w 3382107"/>
              <a:gd name="connsiteY18" fmla="*/ 2069448 h 3781062"/>
              <a:gd name="connsiteX19" fmla="*/ 2116015 w 3382107"/>
              <a:gd name="connsiteY19" fmla="*/ 6186 h 3781062"/>
              <a:gd name="connsiteX20" fmla="*/ 2508738 w 3382107"/>
              <a:gd name="connsiteY20" fmla="*/ 2831448 h 3781062"/>
              <a:gd name="connsiteX21" fmla="*/ 2596661 w 3382107"/>
              <a:gd name="connsiteY21" fmla="*/ 1922909 h 3781062"/>
              <a:gd name="connsiteX22" fmla="*/ 2678723 w 3382107"/>
              <a:gd name="connsiteY22" fmla="*/ 1313309 h 3781062"/>
              <a:gd name="connsiteX23" fmla="*/ 2819400 w 3382107"/>
              <a:gd name="connsiteY23" fmla="*/ 2022556 h 3781062"/>
              <a:gd name="connsiteX24" fmla="*/ 2895600 w 3382107"/>
              <a:gd name="connsiteY24" fmla="*/ 1823263 h 3781062"/>
              <a:gd name="connsiteX25" fmla="*/ 3147646 w 3382107"/>
              <a:gd name="connsiteY25" fmla="*/ 2802140 h 3781062"/>
              <a:gd name="connsiteX26" fmla="*/ 3323492 w 3382107"/>
              <a:gd name="connsiteY26" fmla="*/ 1840848 h 3781062"/>
              <a:gd name="connsiteX27" fmla="*/ 3382107 w 3382107"/>
              <a:gd name="connsiteY27" fmla="*/ 1934633 h 3781062"/>
              <a:gd name="connsiteX0" fmla="*/ 0 w 3270738"/>
              <a:gd name="connsiteY0" fmla="*/ 1870156 h 3781062"/>
              <a:gd name="connsiteX1" fmla="*/ 70338 w 3270738"/>
              <a:gd name="connsiteY1" fmla="*/ 1963940 h 3781062"/>
              <a:gd name="connsiteX2" fmla="*/ 111369 w 3270738"/>
              <a:gd name="connsiteY2" fmla="*/ 1899463 h 3781062"/>
              <a:gd name="connsiteX3" fmla="*/ 175846 w 3270738"/>
              <a:gd name="connsiteY3" fmla="*/ 1975663 h 3781062"/>
              <a:gd name="connsiteX4" fmla="*/ 246184 w 3270738"/>
              <a:gd name="connsiteY4" fmla="*/ 1893602 h 3781062"/>
              <a:gd name="connsiteX5" fmla="*/ 334107 w 3270738"/>
              <a:gd name="connsiteY5" fmla="*/ 1969802 h 3781062"/>
              <a:gd name="connsiteX6" fmla="*/ 404446 w 3270738"/>
              <a:gd name="connsiteY6" fmla="*/ 1887740 h 3781062"/>
              <a:gd name="connsiteX7" fmla="*/ 463061 w 3270738"/>
              <a:gd name="connsiteY7" fmla="*/ 1981525 h 3781062"/>
              <a:gd name="connsiteX8" fmla="*/ 621323 w 3270738"/>
              <a:gd name="connsiteY8" fmla="*/ 908863 h 3781062"/>
              <a:gd name="connsiteX9" fmla="*/ 814754 w 3270738"/>
              <a:gd name="connsiteY9" fmla="*/ 1975663 h 3781062"/>
              <a:gd name="connsiteX10" fmla="*/ 855784 w 3270738"/>
              <a:gd name="connsiteY10" fmla="*/ 1876017 h 3781062"/>
              <a:gd name="connsiteX11" fmla="*/ 931984 w 3270738"/>
              <a:gd name="connsiteY11" fmla="*/ 1999109 h 3781062"/>
              <a:gd name="connsiteX12" fmla="*/ 949569 w 3270738"/>
              <a:gd name="connsiteY12" fmla="*/ 1887740 h 3781062"/>
              <a:gd name="connsiteX13" fmla="*/ 1008184 w 3270738"/>
              <a:gd name="connsiteY13" fmla="*/ 1987386 h 3781062"/>
              <a:gd name="connsiteX14" fmla="*/ 1066800 w 3270738"/>
              <a:gd name="connsiteY14" fmla="*/ 1887740 h 3781062"/>
              <a:gd name="connsiteX15" fmla="*/ 1453661 w 3270738"/>
              <a:gd name="connsiteY15" fmla="*/ 3781017 h 3781062"/>
              <a:gd name="connsiteX16" fmla="*/ 1676400 w 3270738"/>
              <a:gd name="connsiteY16" fmla="*/ 1946356 h 3781062"/>
              <a:gd name="connsiteX17" fmla="*/ 1752600 w 3270738"/>
              <a:gd name="connsiteY17" fmla="*/ 2069448 h 3781062"/>
              <a:gd name="connsiteX18" fmla="*/ 2004646 w 3270738"/>
              <a:gd name="connsiteY18" fmla="*/ 6186 h 3781062"/>
              <a:gd name="connsiteX19" fmla="*/ 2397369 w 3270738"/>
              <a:gd name="connsiteY19" fmla="*/ 2831448 h 3781062"/>
              <a:gd name="connsiteX20" fmla="*/ 2485292 w 3270738"/>
              <a:gd name="connsiteY20" fmla="*/ 1922909 h 3781062"/>
              <a:gd name="connsiteX21" fmla="*/ 2567354 w 3270738"/>
              <a:gd name="connsiteY21" fmla="*/ 1313309 h 3781062"/>
              <a:gd name="connsiteX22" fmla="*/ 2708031 w 3270738"/>
              <a:gd name="connsiteY22" fmla="*/ 2022556 h 3781062"/>
              <a:gd name="connsiteX23" fmla="*/ 2784231 w 3270738"/>
              <a:gd name="connsiteY23" fmla="*/ 1823263 h 3781062"/>
              <a:gd name="connsiteX24" fmla="*/ 3036277 w 3270738"/>
              <a:gd name="connsiteY24" fmla="*/ 2802140 h 3781062"/>
              <a:gd name="connsiteX25" fmla="*/ 3212123 w 3270738"/>
              <a:gd name="connsiteY25" fmla="*/ 1840848 h 3781062"/>
              <a:gd name="connsiteX26" fmla="*/ 3270738 w 3270738"/>
              <a:gd name="connsiteY26" fmla="*/ 1934633 h 3781062"/>
              <a:gd name="connsiteX0" fmla="*/ 0 w 3200400"/>
              <a:gd name="connsiteY0" fmla="*/ 1963940 h 3781062"/>
              <a:gd name="connsiteX1" fmla="*/ 41031 w 3200400"/>
              <a:gd name="connsiteY1" fmla="*/ 1899463 h 3781062"/>
              <a:gd name="connsiteX2" fmla="*/ 105508 w 3200400"/>
              <a:gd name="connsiteY2" fmla="*/ 1975663 h 3781062"/>
              <a:gd name="connsiteX3" fmla="*/ 175846 w 3200400"/>
              <a:gd name="connsiteY3" fmla="*/ 1893602 h 3781062"/>
              <a:gd name="connsiteX4" fmla="*/ 263769 w 3200400"/>
              <a:gd name="connsiteY4" fmla="*/ 1969802 h 3781062"/>
              <a:gd name="connsiteX5" fmla="*/ 334108 w 3200400"/>
              <a:gd name="connsiteY5" fmla="*/ 1887740 h 3781062"/>
              <a:gd name="connsiteX6" fmla="*/ 392723 w 3200400"/>
              <a:gd name="connsiteY6" fmla="*/ 1981525 h 3781062"/>
              <a:gd name="connsiteX7" fmla="*/ 550985 w 3200400"/>
              <a:gd name="connsiteY7" fmla="*/ 908863 h 3781062"/>
              <a:gd name="connsiteX8" fmla="*/ 744416 w 3200400"/>
              <a:gd name="connsiteY8" fmla="*/ 1975663 h 3781062"/>
              <a:gd name="connsiteX9" fmla="*/ 785446 w 3200400"/>
              <a:gd name="connsiteY9" fmla="*/ 1876017 h 3781062"/>
              <a:gd name="connsiteX10" fmla="*/ 861646 w 3200400"/>
              <a:gd name="connsiteY10" fmla="*/ 1999109 h 3781062"/>
              <a:gd name="connsiteX11" fmla="*/ 879231 w 3200400"/>
              <a:gd name="connsiteY11" fmla="*/ 1887740 h 3781062"/>
              <a:gd name="connsiteX12" fmla="*/ 937846 w 3200400"/>
              <a:gd name="connsiteY12" fmla="*/ 1987386 h 3781062"/>
              <a:gd name="connsiteX13" fmla="*/ 996462 w 3200400"/>
              <a:gd name="connsiteY13" fmla="*/ 1887740 h 3781062"/>
              <a:gd name="connsiteX14" fmla="*/ 1383323 w 3200400"/>
              <a:gd name="connsiteY14" fmla="*/ 3781017 h 3781062"/>
              <a:gd name="connsiteX15" fmla="*/ 1606062 w 3200400"/>
              <a:gd name="connsiteY15" fmla="*/ 1946356 h 3781062"/>
              <a:gd name="connsiteX16" fmla="*/ 1682262 w 3200400"/>
              <a:gd name="connsiteY16" fmla="*/ 2069448 h 3781062"/>
              <a:gd name="connsiteX17" fmla="*/ 1934308 w 3200400"/>
              <a:gd name="connsiteY17" fmla="*/ 6186 h 3781062"/>
              <a:gd name="connsiteX18" fmla="*/ 2327031 w 3200400"/>
              <a:gd name="connsiteY18" fmla="*/ 2831448 h 3781062"/>
              <a:gd name="connsiteX19" fmla="*/ 2414954 w 3200400"/>
              <a:gd name="connsiteY19" fmla="*/ 1922909 h 3781062"/>
              <a:gd name="connsiteX20" fmla="*/ 2497016 w 3200400"/>
              <a:gd name="connsiteY20" fmla="*/ 1313309 h 3781062"/>
              <a:gd name="connsiteX21" fmla="*/ 2637693 w 3200400"/>
              <a:gd name="connsiteY21" fmla="*/ 2022556 h 3781062"/>
              <a:gd name="connsiteX22" fmla="*/ 2713893 w 3200400"/>
              <a:gd name="connsiteY22" fmla="*/ 1823263 h 3781062"/>
              <a:gd name="connsiteX23" fmla="*/ 2965939 w 3200400"/>
              <a:gd name="connsiteY23" fmla="*/ 2802140 h 3781062"/>
              <a:gd name="connsiteX24" fmla="*/ 3141785 w 3200400"/>
              <a:gd name="connsiteY24" fmla="*/ 1840848 h 3781062"/>
              <a:gd name="connsiteX25" fmla="*/ 3200400 w 3200400"/>
              <a:gd name="connsiteY25" fmla="*/ 1934633 h 3781062"/>
              <a:gd name="connsiteX0" fmla="*/ 0 w 3159369"/>
              <a:gd name="connsiteY0" fmla="*/ 1899463 h 3781062"/>
              <a:gd name="connsiteX1" fmla="*/ 64477 w 3159369"/>
              <a:gd name="connsiteY1" fmla="*/ 1975663 h 3781062"/>
              <a:gd name="connsiteX2" fmla="*/ 134815 w 3159369"/>
              <a:gd name="connsiteY2" fmla="*/ 1893602 h 3781062"/>
              <a:gd name="connsiteX3" fmla="*/ 222738 w 3159369"/>
              <a:gd name="connsiteY3" fmla="*/ 1969802 h 3781062"/>
              <a:gd name="connsiteX4" fmla="*/ 293077 w 3159369"/>
              <a:gd name="connsiteY4" fmla="*/ 1887740 h 3781062"/>
              <a:gd name="connsiteX5" fmla="*/ 351692 w 3159369"/>
              <a:gd name="connsiteY5" fmla="*/ 1981525 h 3781062"/>
              <a:gd name="connsiteX6" fmla="*/ 509954 w 3159369"/>
              <a:gd name="connsiteY6" fmla="*/ 908863 h 3781062"/>
              <a:gd name="connsiteX7" fmla="*/ 703385 w 3159369"/>
              <a:gd name="connsiteY7" fmla="*/ 1975663 h 3781062"/>
              <a:gd name="connsiteX8" fmla="*/ 744415 w 3159369"/>
              <a:gd name="connsiteY8" fmla="*/ 1876017 h 3781062"/>
              <a:gd name="connsiteX9" fmla="*/ 820615 w 3159369"/>
              <a:gd name="connsiteY9" fmla="*/ 1999109 h 3781062"/>
              <a:gd name="connsiteX10" fmla="*/ 838200 w 3159369"/>
              <a:gd name="connsiteY10" fmla="*/ 1887740 h 3781062"/>
              <a:gd name="connsiteX11" fmla="*/ 896815 w 3159369"/>
              <a:gd name="connsiteY11" fmla="*/ 1987386 h 3781062"/>
              <a:gd name="connsiteX12" fmla="*/ 955431 w 3159369"/>
              <a:gd name="connsiteY12" fmla="*/ 1887740 h 3781062"/>
              <a:gd name="connsiteX13" fmla="*/ 1342292 w 3159369"/>
              <a:gd name="connsiteY13" fmla="*/ 3781017 h 3781062"/>
              <a:gd name="connsiteX14" fmla="*/ 1565031 w 3159369"/>
              <a:gd name="connsiteY14" fmla="*/ 1946356 h 3781062"/>
              <a:gd name="connsiteX15" fmla="*/ 1641231 w 3159369"/>
              <a:gd name="connsiteY15" fmla="*/ 2069448 h 3781062"/>
              <a:gd name="connsiteX16" fmla="*/ 1893277 w 3159369"/>
              <a:gd name="connsiteY16" fmla="*/ 6186 h 3781062"/>
              <a:gd name="connsiteX17" fmla="*/ 2286000 w 3159369"/>
              <a:gd name="connsiteY17" fmla="*/ 2831448 h 3781062"/>
              <a:gd name="connsiteX18" fmla="*/ 2373923 w 3159369"/>
              <a:gd name="connsiteY18" fmla="*/ 1922909 h 3781062"/>
              <a:gd name="connsiteX19" fmla="*/ 2455985 w 3159369"/>
              <a:gd name="connsiteY19" fmla="*/ 1313309 h 3781062"/>
              <a:gd name="connsiteX20" fmla="*/ 2596662 w 3159369"/>
              <a:gd name="connsiteY20" fmla="*/ 2022556 h 3781062"/>
              <a:gd name="connsiteX21" fmla="*/ 2672862 w 3159369"/>
              <a:gd name="connsiteY21" fmla="*/ 1823263 h 3781062"/>
              <a:gd name="connsiteX22" fmla="*/ 2924908 w 3159369"/>
              <a:gd name="connsiteY22" fmla="*/ 2802140 h 3781062"/>
              <a:gd name="connsiteX23" fmla="*/ 3100754 w 3159369"/>
              <a:gd name="connsiteY23" fmla="*/ 1840848 h 3781062"/>
              <a:gd name="connsiteX24" fmla="*/ 3159369 w 3159369"/>
              <a:gd name="connsiteY24" fmla="*/ 1934633 h 3781062"/>
              <a:gd name="connsiteX0" fmla="*/ 0 w 3094892"/>
              <a:gd name="connsiteY0" fmla="*/ 1975663 h 3781062"/>
              <a:gd name="connsiteX1" fmla="*/ 70338 w 3094892"/>
              <a:gd name="connsiteY1" fmla="*/ 1893602 h 3781062"/>
              <a:gd name="connsiteX2" fmla="*/ 158261 w 3094892"/>
              <a:gd name="connsiteY2" fmla="*/ 1969802 h 3781062"/>
              <a:gd name="connsiteX3" fmla="*/ 228600 w 3094892"/>
              <a:gd name="connsiteY3" fmla="*/ 1887740 h 3781062"/>
              <a:gd name="connsiteX4" fmla="*/ 287215 w 3094892"/>
              <a:gd name="connsiteY4" fmla="*/ 1981525 h 3781062"/>
              <a:gd name="connsiteX5" fmla="*/ 445477 w 3094892"/>
              <a:gd name="connsiteY5" fmla="*/ 908863 h 3781062"/>
              <a:gd name="connsiteX6" fmla="*/ 638908 w 3094892"/>
              <a:gd name="connsiteY6" fmla="*/ 1975663 h 3781062"/>
              <a:gd name="connsiteX7" fmla="*/ 679938 w 3094892"/>
              <a:gd name="connsiteY7" fmla="*/ 1876017 h 3781062"/>
              <a:gd name="connsiteX8" fmla="*/ 756138 w 3094892"/>
              <a:gd name="connsiteY8" fmla="*/ 1999109 h 3781062"/>
              <a:gd name="connsiteX9" fmla="*/ 773723 w 3094892"/>
              <a:gd name="connsiteY9" fmla="*/ 1887740 h 3781062"/>
              <a:gd name="connsiteX10" fmla="*/ 832338 w 3094892"/>
              <a:gd name="connsiteY10" fmla="*/ 1987386 h 3781062"/>
              <a:gd name="connsiteX11" fmla="*/ 890954 w 3094892"/>
              <a:gd name="connsiteY11" fmla="*/ 1887740 h 3781062"/>
              <a:gd name="connsiteX12" fmla="*/ 1277815 w 3094892"/>
              <a:gd name="connsiteY12" fmla="*/ 3781017 h 3781062"/>
              <a:gd name="connsiteX13" fmla="*/ 1500554 w 3094892"/>
              <a:gd name="connsiteY13" fmla="*/ 1946356 h 3781062"/>
              <a:gd name="connsiteX14" fmla="*/ 1576754 w 3094892"/>
              <a:gd name="connsiteY14" fmla="*/ 2069448 h 3781062"/>
              <a:gd name="connsiteX15" fmla="*/ 1828800 w 3094892"/>
              <a:gd name="connsiteY15" fmla="*/ 6186 h 3781062"/>
              <a:gd name="connsiteX16" fmla="*/ 2221523 w 3094892"/>
              <a:gd name="connsiteY16" fmla="*/ 2831448 h 3781062"/>
              <a:gd name="connsiteX17" fmla="*/ 2309446 w 3094892"/>
              <a:gd name="connsiteY17" fmla="*/ 1922909 h 3781062"/>
              <a:gd name="connsiteX18" fmla="*/ 2391508 w 3094892"/>
              <a:gd name="connsiteY18" fmla="*/ 1313309 h 3781062"/>
              <a:gd name="connsiteX19" fmla="*/ 2532185 w 3094892"/>
              <a:gd name="connsiteY19" fmla="*/ 2022556 h 3781062"/>
              <a:gd name="connsiteX20" fmla="*/ 2608385 w 3094892"/>
              <a:gd name="connsiteY20" fmla="*/ 1823263 h 3781062"/>
              <a:gd name="connsiteX21" fmla="*/ 2860431 w 3094892"/>
              <a:gd name="connsiteY21" fmla="*/ 2802140 h 3781062"/>
              <a:gd name="connsiteX22" fmla="*/ 3036277 w 3094892"/>
              <a:gd name="connsiteY22" fmla="*/ 1840848 h 3781062"/>
              <a:gd name="connsiteX23" fmla="*/ 3094892 w 3094892"/>
              <a:gd name="connsiteY23" fmla="*/ 1934633 h 3781062"/>
              <a:gd name="connsiteX0" fmla="*/ 0 w 3024554"/>
              <a:gd name="connsiteY0" fmla="*/ 1893602 h 3781062"/>
              <a:gd name="connsiteX1" fmla="*/ 87923 w 3024554"/>
              <a:gd name="connsiteY1" fmla="*/ 1969802 h 3781062"/>
              <a:gd name="connsiteX2" fmla="*/ 158262 w 3024554"/>
              <a:gd name="connsiteY2" fmla="*/ 1887740 h 3781062"/>
              <a:gd name="connsiteX3" fmla="*/ 216877 w 3024554"/>
              <a:gd name="connsiteY3" fmla="*/ 1981525 h 3781062"/>
              <a:gd name="connsiteX4" fmla="*/ 375139 w 3024554"/>
              <a:gd name="connsiteY4" fmla="*/ 908863 h 3781062"/>
              <a:gd name="connsiteX5" fmla="*/ 568570 w 3024554"/>
              <a:gd name="connsiteY5" fmla="*/ 1975663 h 3781062"/>
              <a:gd name="connsiteX6" fmla="*/ 609600 w 3024554"/>
              <a:gd name="connsiteY6" fmla="*/ 1876017 h 3781062"/>
              <a:gd name="connsiteX7" fmla="*/ 685800 w 3024554"/>
              <a:gd name="connsiteY7" fmla="*/ 1999109 h 3781062"/>
              <a:gd name="connsiteX8" fmla="*/ 703385 w 3024554"/>
              <a:gd name="connsiteY8" fmla="*/ 1887740 h 3781062"/>
              <a:gd name="connsiteX9" fmla="*/ 762000 w 3024554"/>
              <a:gd name="connsiteY9" fmla="*/ 1987386 h 3781062"/>
              <a:gd name="connsiteX10" fmla="*/ 820616 w 3024554"/>
              <a:gd name="connsiteY10" fmla="*/ 1887740 h 3781062"/>
              <a:gd name="connsiteX11" fmla="*/ 1207477 w 3024554"/>
              <a:gd name="connsiteY11" fmla="*/ 3781017 h 3781062"/>
              <a:gd name="connsiteX12" fmla="*/ 1430216 w 3024554"/>
              <a:gd name="connsiteY12" fmla="*/ 1946356 h 3781062"/>
              <a:gd name="connsiteX13" fmla="*/ 1506416 w 3024554"/>
              <a:gd name="connsiteY13" fmla="*/ 2069448 h 3781062"/>
              <a:gd name="connsiteX14" fmla="*/ 1758462 w 3024554"/>
              <a:gd name="connsiteY14" fmla="*/ 6186 h 3781062"/>
              <a:gd name="connsiteX15" fmla="*/ 2151185 w 3024554"/>
              <a:gd name="connsiteY15" fmla="*/ 2831448 h 3781062"/>
              <a:gd name="connsiteX16" fmla="*/ 2239108 w 3024554"/>
              <a:gd name="connsiteY16" fmla="*/ 1922909 h 3781062"/>
              <a:gd name="connsiteX17" fmla="*/ 2321170 w 3024554"/>
              <a:gd name="connsiteY17" fmla="*/ 1313309 h 3781062"/>
              <a:gd name="connsiteX18" fmla="*/ 2461847 w 3024554"/>
              <a:gd name="connsiteY18" fmla="*/ 2022556 h 3781062"/>
              <a:gd name="connsiteX19" fmla="*/ 2538047 w 3024554"/>
              <a:gd name="connsiteY19" fmla="*/ 1823263 h 3781062"/>
              <a:gd name="connsiteX20" fmla="*/ 2790093 w 3024554"/>
              <a:gd name="connsiteY20" fmla="*/ 2802140 h 3781062"/>
              <a:gd name="connsiteX21" fmla="*/ 2965939 w 3024554"/>
              <a:gd name="connsiteY21" fmla="*/ 1840848 h 3781062"/>
              <a:gd name="connsiteX22" fmla="*/ 3024554 w 3024554"/>
              <a:gd name="connsiteY22" fmla="*/ 1934633 h 3781062"/>
              <a:gd name="connsiteX0" fmla="*/ 0 w 2936631"/>
              <a:gd name="connsiteY0" fmla="*/ 1969802 h 3781062"/>
              <a:gd name="connsiteX1" fmla="*/ 70339 w 2936631"/>
              <a:gd name="connsiteY1" fmla="*/ 1887740 h 3781062"/>
              <a:gd name="connsiteX2" fmla="*/ 128954 w 2936631"/>
              <a:gd name="connsiteY2" fmla="*/ 1981525 h 3781062"/>
              <a:gd name="connsiteX3" fmla="*/ 287216 w 2936631"/>
              <a:gd name="connsiteY3" fmla="*/ 908863 h 3781062"/>
              <a:gd name="connsiteX4" fmla="*/ 480647 w 2936631"/>
              <a:gd name="connsiteY4" fmla="*/ 1975663 h 3781062"/>
              <a:gd name="connsiteX5" fmla="*/ 521677 w 2936631"/>
              <a:gd name="connsiteY5" fmla="*/ 1876017 h 3781062"/>
              <a:gd name="connsiteX6" fmla="*/ 597877 w 2936631"/>
              <a:gd name="connsiteY6" fmla="*/ 1999109 h 3781062"/>
              <a:gd name="connsiteX7" fmla="*/ 615462 w 2936631"/>
              <a:gd name="connsiteY7" fmla="*/ 1887740 h 3781062"/>
              <a:gd name="connsiteX8" fmla="*/ 674077 w 2936631"/>
              <a:gd name="connsiteY8" fmla="*/ 1987386 h 3781062"/>
              <a:gd name="connsiteX9" fmla="*/ 732693 w 2936631"/>
              <a:gd name="connsiteY9" fmla="*/ 1887740 h 3781062"/>
              <a:gd name="connsiteX10" fmla="*/ 1119554 w 2936631"/>
              <a:gd name="connsiteY10" fmla="*/ 3781017 h 3781062"/>
              <a:gd name="connsiteX11" fmla="*/ 1342293 w 2936631"/>
              <a:gd name="connsiteY11" fmla="*/ 1946356 h 3781062"/>
              <a:gd name="connsiteX12" fmla="*/ 1418493 w 2936631"/>
              <a:gd name="connsiteY12" fmla="*/ 2069448 h 3781062"/>
              <a:gd name="connsiteX13" fmla="*/ 1670539 w 2936631"/>
              <a:gd name="connsiteY13" fmla="*/ 6186 h 3781062"/>
              <a:gd name="connsiteX14" fmla="*/ 2063262 w 2936631"/>
              <a:gd name="connsiteY14" fmla="*/ 2831448 h 3781062"/>
              <a:gd name="connsiteX15" fmla="*/ 2151185 w 2936631"/>
              <a:gd name="connsiteY15" fmla="*/ 1922909 h 3781062"/>
              <a:gd name="connsiteX16" fmla="*/ 2233247 w 2936631"/>
              <a:gd name="connsiteY16" fmla="*/ 1313309 h 3781062"/>
              <a:gd name="connsiteX17" fmla="*/ 2373924 w 2936631"/>
              <a:gd name="connsiteY17" fmla="*/ 2022556 h 3781062"/>
              <a:gd name="connsiteX18" fmla="*/ 2450124 w 2936631"/>
              <a:gd name="connsiteY18" fmla="*/ 1823263 h 3781062"/>
              <a:gd name="connsiteX19" fmla="*/ 2702170 w 2936631"/>
              <a:gd name="connsiteY19" fmla="*/ 2802140 h 3781062"/>
              <a:gd name="connsiteX20" fmla="*/ 2878016 w 2936631"/>
              <a:gd name="connsiteY20" fmla="*/ 1840848 h 3781062"/>
              <a:gd name="connsiteX21" fmla="*/ 2936631 w 2936631"/>
              <a:gd name="connsiteY21" fmla="*/ 1934633 h 3781062"/>
              <a:gd name="connsiteX0" fmla="*/ 0 w 2866292"/>
              <a:gd name="connsiteY0" fmla="*/ 1887740 h 3781062"/>
              <a:gd name="connsiteX1" fmla="*/ 58615 w 2866292"/>
              <a:gd name="connsiteY1" fmla="*/ 1981525 h 3781062"/>
              <a:gd name="connsiteX2" fmla="*/ 216877 w 2866292"/>
              <a:gd name="connsiteY2" fmla="*/ 908863 h 3781062"/>
              <a:gd name="connsiteX3" fmla="*/ 410308 w 2866292"/>
              <a:gd name="connsiteY3" fmla="*/ 1975663 h 3781062"/>
              <a:gd name="connsiteX4" fmla="*/ 451338 w 2866292"/>
              <a:gd name="connsiteY4" fmla="*/ 1876017 h 3781062"/>
              <a:gd name="connsiteX5" fmla="*/ 527538 w 2866292"/>
              <a:gd name="connsiteY5" fmla="*/ 1999109 h 3781062"/>
              <a:gd name="connsiteX6" fmla="*/ 545123 w 2866292"/>
              <a:gd name="connsiteY6" fmla="*/ 1887740 h 3781062"/>
              <a:gd name="connsiteX7" fmla="*/ 603738 w 2866292"/>
              <a:gd name="connsiteY7" fmla="*/ 1987386 h 3781062"/>
              <a:gd name="connsiteX8" fmla="*/ 662354 w 2866292"/>
              <a:gd name="connsiteY8" fmla="*/ 1887740 h 3781062"/>
              <a:gd name="connsiteX9" fmla="*/ 1049215 w 2866292"/>
              <a:gd name="connsiteY9" fmla="*/ 3781017 h 3781062"/>
              <a:gd name="connsiteX10" fmla="*/ 1271954 w 2866292"/>
              <a:gd name="connsiteY10" fmla="*/ 1946356 h 3781062"/>
              <a:gd name="connsiteX11" fmla="*/ 1348154 w 2866292"/>
              <a:gd name="connsiteY11" fmla="*/ 2069448 h 3781062"/>
              <a:gd name="connsiteX12" fmla="*/ 1600200 w 2866292"/>
              <a:gd name="connsiteY12" fmla="*/ 6186 h 3781062"/>
              <a:gd name="connsiteX13" fmla="*/ 1992923 w 2866292"/>
              <a:gd name="connsiteY13" fmla="*/ 2831448 h 3781062"/>
              <a:gd name="connsiteX14" fmla="*/ 2080846 w 2866292"/>
              <a:gd name="connsiteY14" fmla="*/ 1922909 h 3781062"/>
              <a:gd name="connsiteX15" fmla="*/ 2162908 w 2866292"/>
              <a:gd name="connsiteY15" fmla="*/ 1313309 h 3781062"/>
              <a:gd name="connsiteX16" fmla="*/ 2303585 w 2866292"/>
              <a:gd name="connsiteY16" fmla="*/ 2022556 h 3781062"/>
              <a:gd name="connsiteX17" fmla="*/ 2379785 w 2866292"/>
              <a:gd name="connsiteY17" fmla="*/ 1823263 h 3781062"/>
              <a:gd name="connsiteX18" fmla="*/ 2631831 w 2866292"/>
              <a:gd name="connsiteY18" fmla="*/ 2802140 h 3781062"/>
              <a:gd name="connsiteX19" fmla="*/ 2807677 w 2866292"/>
              <a:gd name="connsiteY19" fmla="*/ 1840848 h 3781062"/>
              <a:gd name="connsiteX20" fmla="*/ 2866292 w 2866292"/>
              <a:gd name="connsiteY20" fmla="*/ 1934633 h 3781062"/>
              <a:gd name="connsiteX0" fmla="*/ 0 w 2807677"/>
              <a:gd name="connsiteY0" fmla="*/ 1981525 h 3781062"/>
              <a:gd name="connsiteX1" fmla="*/ 158262 w 2807677"/>
              <a:gd name="connsiteY1" fmla="*/ 908863 h 3781062"/>
              <a:gd name="connsiteX2" fmla="*/ 351693 w 2807677"/>
              <a:gd name="connsiteY2" fmla="*/ 1975663 h 3781062"/>
              <a:gd name="connsiteX3" fmla="*/ 392723 w 2807677"/>
              <a:gd name="connsiteY3" fmla="*/ 1876017 h 3781062"/>
              <a:gd name="connsiteX4" fmla="*/ 468923 w 2807677"/>
              <a:gd name="connsiteY4" fmla="*/ 1999109 h 3781062"/>
              <a:gd name="connsiteX5" fmla="*/ 486508 w 2807677"/>
              <a:gd name="connsiteY5" fmla="*/ 1887740 h 3781062"/>
              <a:gd name="connsiteX6" fmla="*/ 545123 w 2807677"/>
              <a:gd name="connsiteY6" fmla="*/ 1987386 h 3781062"/>
              <a:gd name="connsiteX7" fmla="*/ 603739 w 2807677"/>
              <a:gd name="connsiteY7" fmla="*/ 1887740 h 3781062"/>
              <a:gd name="connsiteX8" fmla="*/ 990600 w 2807677"/>
              <a:gd name="connsiteY8" fmla="*/ 3781017 h 3781062"/>
              <a:gd name="connsiteX9" fmla="*/ 1213339 w 2807677"/>
              <a:gd name="connsiteY9" fmla="*/ 1946356 h 3781062"/>
              <a:gd name="connsiteX10" fmla="*/ 1289539 w 2807677"/>
              <a:gd name="connsiteY10" fmla="*/ 2069448 h 3781062"/>
              <a:gd name="connsiteX11" fmla="*/ 1541585 w 2807677"/>
              <a:gd name="connsiteY11" fmla="*/ 6186 h 3781062"/>
              <a:gd name="connsiteX12" fmla="*/ 1934308 w 2807677"/>
              <a:gd name="connsiteY12" fmla="*/ 2831448 h 3781062"/>
              <a:gd name="connsiteX13" fmla="*/ 2022231 w 2807677"/>
              <a:gd name="connsiteY13" fmla="*/ 1922909 h 3781062"/>
              <a:gd name="connsiteX14" fmla="*/ 2104293 w 2807677"/>
              <a:gd name="connsiteY14" fmla="*/ 1313309 h 3781062"/>
              <a:gd name="connsiteX15" fmla="*/ 2244970 w 2807677"/>
              <a:gd name="connsiteY15" fmla="*/ 2022556 h 3781062"/>
              <a:gd name="connsiteX16" fmla="*/ 2321170 w 2807677"/>
              <a:gd name="connsiteY16" fmla="*/ 1823263 h 3781062"/>
              <a:gd name="connsiteX17" fmla="*/ 2573216 w 2807677"/>
              <a:gd name="connsiteY17" fmla="*/ 2802140 h 3781062"/>
              <a:gd name="connsiteX18" fmla="*/ 2749062 w 2807677"/>
              <a:gd name="connsiteY18" fmla="*/ 1840848 h 3781062"/>
              <a:gd name="connsiteX19" fmla="*/ 2807677 w 2807677"/>
              <a:gd name="connsiteY19" fmla="*/ 1934633 h 3781062"/>
              <a:gd name="connsiteX0" fmla="*/ 0 w 2649415"/>
              <a:gd name="connsiteY0" fmla="*/ 908863 h 3781062"/>
              <a:gd name="connsiteX1" fmla="*/ 193431 w 2649415"/>
              <a:gd name="connsiteY1" fmla="*/ 1975663 h 3781062"/>
              <a:gd name="connsiteX2" fmla="*/ 234461 w 2649415"/>
              <a:gd name="connsiteY2" fmla="*/ 1876017 h 3781062"/>
              <a:gd name="connsiteX3" fmla="*/ 310661 w 2649415"/>
              <a:gd name="connsiteY3" fmla="*/ 1999109 h 3781062"/>
              <a:gd name="connsiteX4" fmla="*/ 328246 w 2649415"/>
              <a:gd name="connsiteY4" fmla="*/ 1887740 h 3781062"/>
              <a:gd name="connsiteX5" fmla="*/ 386861 w 2649415"/>
              <a:gd name="connsiteY5" fmla="*/ 1987386 h 3781062"/>
              <a:gd name="connsiteX6" fmla="*/ 445477 w 2649415"/>
              <a:gd name="connsiteY6" fmla="*/ 1887740 h 3781062"/>
              <a:gd name="connsiteX7" fmla="*/ 832338 w 2649415"/>
              <a:gd name="connsiteY7" fmla="*/ 3781017 h 3781062"/>
              <a:gd name="connsiteX8" fmla="*/ 1055077 w 2649415"/>
              <a:gd name="connsiteY8" fmla="*/ 1946356 h 3781062"/>
              <a:gd name="connsiteX9" fmla="*/ 1131277 w 2649415"/>
              <a:gd name="connsiteY9" fmla="*/ 2069448 h 3781062"/>
              <a:gd name="connsiteX10" fmla="*/ 1383323 w 2649415"/>
              <a:gd name="connsiteY10" fmla="*/ 6186 h 3781062"/>
              <a:gd name="connsiteX11" fmla="*/ 1776046 w 2649415"/>
              <a:gd name="connsiteY11" fmla="*/ 2831448 h 3781062"/>
              <a:gd name="connsiteX12" fmla="*/ 1863969 w 2649415"/>
              <a:gd name="connsiteY12" fmla="*/ 1922909 h 3781062"/>
              <a:gd name="connsiteX13" fmla="*/ 1946031 w 2649415"/>
              <a:gd name="connsiteY13" fmla="*/ 1313309 h 3781062"/>
              <a:gd name="connsiteX14" fmla="*/ 2086708 w 2649415"/>
              <a:gd name="connsiteY14" fmla="*/ 2022556 h 3781062"/>
              <a:gd name="connsiteX15" fmla="*/ 2162908 w 2649415"/>
              <a:gd name="connsiteY15" fmla="*/ 1823263 h 3781062"/>
              <a:gd name="connsiteX16" fmla="*/ 2414954 w 2649415"/>
              <a:gd name="connsiteY16" fmla="*/ 2802140 h 3781062"/>
              <a:gd name="connsiteX17" fmla="*/ 2590800 w 2649415"/>
              <a:gd name="connsiteY17" fmla="*/ 1840848 h 3781062"/>
              <a:gd name="connsiteX18" fmla="*/ 2649415 w 2649415"/>
              <a:gd name="connsiteY18" fmla="*/ 1934633 h 3781062"/>
              <a:gd name="connsiteX0" fmla="*/ 0 w 2455984"/>
              <a:gd name="connsiteY0" fmla="*/ 1975663 h 3781062"/>
              <a:gd name="connsiteX1" fmla="*/ 41030 w 2455984"/>
              <a:gd name="connsiteY1" fmla="*/ 1876017 h 3781062"/>
              <a:gd name="connsiteX2" fmla="*/ 117230 w 2455984"/>
              <a:gd name="connsiteY2" fmla="*/ 1999109 h 3781062"/>
              <a:gd name="connsiteX3" fmla="*/ 134815 w 2455984"/>
              <a:gd name="connsiteY3" fmla="*/ 1887740 h 3781062"/>
              <a:gd name="connsiteX4" fmla="*/ 193430 w 2455984"/>
              <a:gd name="connsiteY4" fmla="*/ 1987386 h 3781062"/>
              <a:gd name="connsiteX5" fmla="*/ 252046 w 2455984"/>
              <a:gd name="connsiteY5" fmla="*/ 1887740 h 3781062"/>
              <a:gd name="connsiteX6" fmla="*/ 638907 w 2455984"/>
              <a:gd name="connsiteY6" fmla="*/ 3781017 h 3781062"/>
              <a:gd name="connsiteX7" fmla="*/ 861646 w 2455984"/>
              <a:gd name="connsiteY7" fmla="*/ 1946356 h 3781062"/>
              <a:gd name="connsiteX8" fmla="*/ 937846 w 2455984"/>
              <a:gd name="connsiteY8" fmla="*/ 2069448 h 3781062"/>
              <a:gd name="connsiteX9" fmla="*/ 1189892 w 2455984"/>
              <a:gd name="connsiteY9" fmla="*/ 6186 h 3781062"/>
              <a:gd name="connsiteX10" fmla="*/ 1582615 w 2455984"/>
              <a:gd name="connsiteY10" fmla="*/ 2831448 h 3781062"/>
              <a:gd name="connsiteX11" fmla="*/ 1670538 w 2455984"/>
              <a:gd name="connsiteY11" fmla="*/ 1922909 h 3781062"/>
              <a:gd name="connsiteX12" fmla="*/ 1752600 w 2455984"/>
              <a:gd name="connsiteY12" fmla="*/ 1313309 h 3781062"/>
              <a:gd name="connsiteX13" fmla="*/ 1893277 w 2455984"/>
              <a:gd name="connsiteY13" fmla="*/ 2022556 h 3781062"/>
              <a:gd name="connsiteX14" fmla="*/ 1969477 w 2455984"/>
              <a:gd name="connsiteY14" fmla="*/ 1823263 h 3781062"/>
              <a:gd name="connsiteX15" fmla="*/ 2221523 w 2455984"/>
              <a:gd name="connsiteY15" fmla="*/ 2802140 h 3781062"/>
              <a:gd name="connsiteX16" fmla="*/ 2397369 w 2455984"/>
              <a:gd name="connsiteY16" fmla="*/ 1840848 h 3781062"/>
              <a:gd name="connsiteX17" fmla="*/ 2455984 w 2455984"/>
              <a:gd name="connsiteY17" fmla="*/ 1934633 h 3781062"/>
              <a:gd name="connsiteX0" fmla="*/ 0 w 2414954"/>
              <a:gd name="connsiteY0" fmla="*/ 1876017 h 3781062"/>
              <a:gd name="connsiteX1" fmla="*/ 76200 w 2414954"/>
              <a:gd name="connsiteY1" fmla="*/ 1999109 h 3781062"/>
              <a:gd name="connsiteX2" fmla="*/ 93785 w 2414954"/>
              <a:gd name="connsiteY2" fmla="*/ 1887740 h 3781062"/>
              <a:gd name="connsiteX3" fmla="*/ 152400 w 2414954"/>
              <a:gd name="connsiteY3" fmla="*/ 1987386 h 3781062"/>
              <a:gd name="connsiteX4" fmla="*/ 211016 w 2414954"/>
              <a:gd name="connsiteY4" fmla="*/ 1887740 h 3781062"/>
              <a:gd name="connsiteX5" fmla="*/ 597877 w 2414954"/>
              <a:gd name="connsiteY5" fmla="*/ 3781017 h 3781062"/>
              <a:gd name="connsiteX6" fmla="*/ 820616 w 2414954"/>
              <a:gd name="connsiteY6" fmla="*/ 1946356 h 3781062"/>
              <a:gd name="connsiteX7" fmla="*/ 896816 w 2414954"/>
              <a:gd name="connsiteY7" fmla="*/ 2069448 h 3781062"/>
              <a:gd name="connsiteX8" fmla="*/ 1148862 w 2414954"/>
              <a:gd name="connsiteY8" fmla="*/ 6186 h 3781062"/>
              <a:gd name="connsiteX9" fmla="*/ 1541585 w 2414954"/>
              <a:gd name="connsiteY9" fmla="*/ 2831448 h 3781062"/>
              <a:gd name="connsiteX10" fmla="*/ 1629508 w 2414954"/>
              <a:gd name="connsiteY10" fmla="*/ 1922909 h 3781062"/>
              <a:gd name="connsiteX11" fmla="*/ 1711570 w 2414954"/>
              <a:gd name="connsiteY11" fmla="*/ 1313309 h 3781062"/>
              <a:gd name="connsiteX12" fmla="*/ 1852247 w 2414954"/>
              <a:gd name="connsiteY12" fmla="*/ 2022556 h 3781062"/>
              <a:gd name="connsiteX13" fmla="*/ 1928447 w 2414954"/>
              <a:gd name="connsiteY13" fmla="*/ 1823263 h 3781062"/>
              <a:gd name="connsiteX14" fmla="*/ 2180493 w 2414954"/>
              <a:gd name="connsiteY14" fmla="*/ 2802140 h 3781062"/>
              <a:gd name="connsiteX15" fmla="*/ 2356339 w 2414954"/>
              <a:gd name="connsiteY15" fmla="*/ 1840848 h 3781062"/>
              <a:gd name="connsiteX16" fmla="*/ 2414954 w 2414954"/>
              <a:gd name="connsiteY16" fmla="*/ 1934633 h 3781062"/>
              <a:gd name="connsiteX0" fmla="*/ 0 w 2338754"/>
              <a:gd name="connsiteY0" fmla="*/ 1999109 h 3781062"/>
              <a:gd name="connsiteX1" fmla="*/ 17585 w 2338754"/>
              <a:gd name="connsiteY1" fmla="*/ 1887740 h 3781062"/>
              <a:gd name="connsiteX2" fmla="*/ 76200 w 2338754"/>
              <a:gd name="connsiteY2" fmla="*/ 1987386 h 3781062"/>
              <a:gd name="connsiteX3" fmla="*/ 134816 w 2338754"/>
              <a:gd name="connsiteY3" fmla="*/ 1887740 h 3781062"/>
              <a:gd name="connsiteX4" fmla="*/ 521677 w 2338754"/>
              <a:gd name="connsiteY4" fmla="*/ 3781017 h 3781062"/>
              <a:gd name="connsiteX5" fmla="*/ 744416 w 2338754"/>
              <a:gd name="connsiteY5" fmla="*/ 1946356 h 3781062"/>
              <a:gd name="connsiteX6" fmla="*/ 820616 w 2338754"/>
              <a:gd name="connsiteY6" fmla="*/ 2069448 h 3781062"/>
              <a:gd name="connsiteX7" fmla="*/ 1072662 w 2338754"/>
              <a:gd name="connsiteY7" fmla="*/ 6186 h 3781062"/>
              <a:gd name="connsiteX8" fmla="*/ 1465385 w 2338754"/>
              <a:gd name="connsiteY8" fmla="*/ 2831448 h 3781062"/>
              <a:gd name="connsiteX9" fmla="*/ 1553308 w 2338754"/>
              <a:gd name="connsiteY9" fmla="*/ 1922909 h 3781062"/>
              <a:gd name="connsiteX10" fmla="*/ 1635370 w 2338754"/>
              <a:gd name="connsiteY10" fmla="*/ 1313309 h 3781062"/>
              <a:gd name="connsiteX11" fmla="*/ 1776047 w 2338754"/>
              <a:gd name="connsiteY11" fmla="*/ 2022556 h 3781062"/>
              <a:gd name="connsiteX12" fmla="*/ 1852247 w 2338754"/>
              <a:gd name="connsiteY12" fmla="*/ 1823263 h 3781062"/>
              <a:gd name="connsiteX13" fmla="*/ 2104293 w 2338754"/>
              <a:gd name="connsiteY13" fmla="*/ 2802140 h 3781062"/>
              <a:gd name="connsiteX14" fmla="*/ 2280139 w 2338754"/>
              <a:gd name="connsiteY14" fmla="*/ 1840848 h 3781062"/>
              <a:gd name="connsiteX15" fmla="*/ 2338754 w 2338754"/>
              <a:gd name="connsiteY15" fmla="*/ 1934633 h 3781062"/>
              <a:gd name="connsiteX0" fmla="*/ 0 w 2321169"/>
              <a:gd name="connsiteY0" fmla="*/ 1887740 h 3781062"/>
              <a:gd name="connsiteX1" fmla="*/ 58615 w 2321169"/>
              <a:gd name="connsiteY1" fmla="*/ 1987386 h 3781062"/>
              <a:gd name="connsiteX2" fmla="*/ 117231 w 2321169"/>
              <a:gd name="connsiteY2" fmla="*/ 1887740 h 3781062"/>
              <a:gd name="connsiteX3" fmla="*/ 504092 w 2321169"/>
              <a:gd name="connsiteY3" fmla="*/ 3781017 h 3781062"/>
              <a:gd name="connsiteX4" fmla="*/ 726831 w 2321169"/>
              <a:gd name="connsiteY4" fmla="*/ 1946356 h 3781062"/>
              <a:gd name="connsiteX5" fmla="*/ 803031 w 2321169"/>
              <a:gd name="connsiteY5" fmla="*/ 2069448 h 3781062"/>
              <a:gd name="connsiteX6" fmla="*/ 1055077 w 2321169"/>
              <a:gd name="connsiteY6" fmla="*/ 6186 h 3781062"/>
              <a:gd name="connsiteX7" fmla="*/ 1447800 w 2321169"/>
              <a:gd name="connsiteY7" fmla="*/ 2831448 h 3781062"/>
              <a:gd name="connsiteX8" fmla="*/ 1535723 w 2321169"/>
              <a:gd name="connsiteY8" fmla="*/ 1922909 h 3781062"/>
              <a:gd name="connsiteX9" fmla="*/ 1617785 w 2321169"/>
              <a:gd name="connsiteY9" fmla="*/ 1313309 h 3781062"/>
              <a:gd name="connsiteX10" fmla="*/ 1758462 w 2321169"/>
              <a:gd name="connsiteY10" fmla="*/ 2022556 h 3781062"/>
              <a:gd name="connsiteX11" fmla="*/ 1834662 w 2321169"/>
              <a:gd name="connsiteY11" fmla="*/ 1823263 h 3781062"/>
              <a:gd name="connsiteX12" fmla="*/ 2086708 w 2321169"/>
              <a:gd name="connsiteY12" fmla="*/ 2802140 h 3781062"/>
              <a:gd name="connsiteX13" fmla="*/ 2262554 w 2321169"/>
              <a:gd name="connsiteY13" fmla="*/ 1840848 h 3781062"/>
              <a:gd name="connsiteX14" fmla="*/ 2321169 w 2321169"/>
              <a:gd name="connsiteY14" fmla="*/ 1934633 h 3781062"/>
              <a:gd name="connsiteX0" fmla="*/ 0 w 2302119"/>
              <a:gd name="connsiteY0" fmla="*/ 1867653 h 3781062"/>
              <a:gd name="connsiteX1" fmla="*/ 39565 w 2302119"/>
              <a:gd name="connsiteY1" fmla="*/ 1987386 h 3781062"/>
              <a:gd name="connsiteX2" fmla="*/ 98181 w 2302119"/>
              <a:gd name="connsiteY2" fmla="*/ 1887740 h 3781062"/>
              <a:gd name="connsiteX3" fmla="*/ 485042 w 2302119"/>
              <a:gd name="connsiteY3" fmla="*/ 3781017 h 3781062"/>
              <a:gd name="connsiteX4" fmla="*/ 707781 w 2302119"/>
              <a:gd name="connsiteY4" fmla="*/ 1946356 h 3781062"/>
              <a:gd name="connsiteX5" fmla="*/ 783981 w 2302119"/>
              <a:gd name="connsiteY5" fmla="*/ 2069448 h 3781062"/>
              <a:gd name="connsiteX6" fmla="*/ 1036027 w 2302119"/>
              <a:gd name="connsiteY6" fmla="*/ 6186 h 3781062"/>
              <a:gd name="connsiteX7" fmla="*/ 1428750 w 2302119"/>
              <a:gd name="connsiteY7" fmla="*/ 2831448 h 3781062"/>
              <a:gd name="connsiteX8" fmla="*/ 1516673 w 2302119"/>
              <a:gd name="connsiteY8" fmla="*/ 1922909 h 3781062"/>
              <a:gd name="connsiteX9" fmla="*/ 1598735 w 2302119"/>
              <a:gd name="connsiteY9" fmla="*/ 1313309 h 3781062"/>
              <a:gd name="connsiteX10" fmla="*/ 1739412 w 2302119"/>
              <a:gd name="connsiteY10" fmla="*/ 2022556 h 3781062"/>
              <a:gd name="connsiteX11" fmla="*/ 1815612 w 2302119"/>
              <a:gd name="connsiteY11" fmla="*/ 1823263 h 3781062"/>
              <a:gd name="connsiteX12" fmla="*/ 2067658 w 2302119"/>
              <a:gd name="connsiteY12" fmla="*/ 2802140 h 3781062"/>
              <a:gd name="connsiteX13" fmla="*/ 2243504 w 2302119"/>
              <a:gd name="connsiteY13" fmla="*/ 1840848 h 3781062"/>
              <a:gd name="connsiteX14" fmla="*/ 2302119 w 2302119"/>
              <a:gd name="connsiteY14" fmla="*/ 1934633 h 3781062"/>
              <a:gd name="connsiteX0" fmla="*/ 0 w 2262554"/>
              <a:gd name="connsiteY0" fmla="*/ 1987386 h 3781062"/>
              <a:gd name="connsiteX1" fmla="*/ 58616 w 2262554"/>
              <a:gd name="connsiteY1" fmla="*/ 1887740 h 3781062"/>
              <a:gd name="connsiteX2" fmla="*/ 445477 w 2262554"/>
              <a:gd name="connsiteY2" fmla="*/ 3781017 h 3781062"/>
              <a:gd name="connsiteX3" fmla="*/ 668216 w 2262554"/>
              <a:gd name="connsiteY3" fmla="*/ 1946356 h 3781062"/>
              <a:gd name="connsiteX4" fmla="*/ 744416 w 2262554"/>
              <a:gd name="connsiteY4" fmla="*/ 2069448 h 3781062"/>
              <a:gd name="connsiteX5" fmla="*/ 996462 w 2262554"/>
              <a:gd name="connsiteY5" fmla="*/ 6186 h 3781062"/>
              <a:gd name="connsiteX6" fmla="*/ 1389185 w 2262554"/>
              <a:gd name="connsiteY6" fmla="*/ 2831448 h 3781062"/>
              <a:gd name="connsiteX7" fmla="*/ 1477108 w 2262554"/>
              <a:gd name="connsiteY7" fmla="*/ 1922909 h 3781062"/>
              <a:gd name="connsiteX8" fmla="*/ 1559170 w 2262554"/>
              <a:gd name="connsiteY8" fmla="*/ 1313309 h 3781062"/>
              <a:gd name="connsiteX9" fmla="*/ 1699847 w 2262554"/>
              <a:gd name="connsiteY9" fmla="*/ 2022556 h 3781062"/>
              <a:gd name="connsiteX10" fmla="*/ 1776047 w 2262554"/>
              <a:gd name="connsiteY10" fmla="*/ 1823263 h 3781062"/>
              <a:gd name="connsiteX11" fmla="*/ 2028093 w 2262554"/>
              <a:gd name="connsiteY11" fmla="*/ 2802140 h 3781062"/>
              <a:gd name="connsiteX12" fmla="*/ 2203939 w 2262554"/>
              <a:gd name="connsiteY12" fmla="*/ 1840848 h 3781062"/>
              <a:gd name="connsiteX13" fmla="*/ 2262554 w 2262554"/>
              <a:gd name="connsiteY13" fmla="*/ 1934633 h 3781062"/>
              <a:gd name="connsiteX0" fmla="*/ 0 w 2203938"/>
              <a:gd name="connsiteY0" fmla="*/ 1887740 h 3781062"/>
              <a:gd name="connsiteX1" fmla="*/ 386861 w 2203938"/>
              <a:gd name="connsiteY1" fmla="*/ 3781017 h 3781062"/>
              <a:gd name="connsiteX2" fmla="*/ 609600 w 2203938"/>
              <a:gd name="connsiteY2" fmla="*/ 1946356 h 3781062"/>
              <a:gd name="connsiteX3" fmla="*/ 685800 w 2203938"/>
              <a:gd name="connsiteY3" fmla="*/ 2069448 h 3781062"/>
              <a:gd name="connsiteX4" fmla="*/ 937846 w 2203938"/>
              <a:gd name="connsiteY4" fmla="*/ 6186 h 3781062"/>
              <a:gd name="connsiteX5" fmla="*/ 1330569 w 2203938"/>
              <a:gd name="connsiteY5" fmla="*/ 2831448 h 3781062"/>
              <a:gd name="connsiteX6" fmla="*/ 1418492 w 2203938"/>
              <a:gd name="connsiteY6" fmla="*/ 1922909 h 3781062"/>
              <a:gd name="connsiteX7" fmla="*/ 1500554 w 2203938"/>
              <a:gd name="connsiteY7" fmla="*/ 1313309 h 3781062"/>
              <a:gd name="connsiteX8" fmla="*/ 1641231 w 2203938"/>
              <a:gd name="connsiteY8" fmla="*/ 2022556 h 3781062"/>
              <a:gd name="connsiteX9" fmla="*/ 1717431 w 2203938"/>
              <a:gd name="connsiteY9" fmla="*/ 1823263 h 3781062"/>
              <a:gd name="connsiteX10" fmla="*/ 1969477 w 2203938"/>
              <a:gd name="connsiteY10" fmla="*/ 2802140 h 3781062"/>
              <a:gd name="connsiteX11" fmla="*/ 2145323 w 2203938"/>
              <a:gd name="connsiteY11" fmla="*/ 1840848 h 3781062"/>
              <a:gd name="connsiteX12" fmla="*/ 2203938 w 2203938"/>
              <a:gd name="connsiteY12" fmla="*/ 1934633 h 3781062"/>
              <a:gd name="connsiteX0" fmla="*/ 0 w 2203938"/>
              <a:gd name="connsiteY0" fmla="*/ 1887740 h 3781062"/>
              <a:gd name="connsiteX1" fmla="*/ 386861 w 2203938"/>
              <a:gd name="connsiteY1" fmla="*/ 3781017 h 3781062"/>
              <a:gd name="connsiteX2" fmla="*/ 609600 w 2203938"/>
              <a:gd name="connsiteY2" fmla="*/ 1946356 h 3781062"/>
              <a:gd name="connsiteX3" fmla="*/ 685800 w 2203938"/>
              <a:gd name="connsiteY3" fmla="*/ 2069448 h 3781062"/>
              <a:gd name="connsiteX4" fmla="*/ 937846 w 2203938"/>
              <a:gd name="connsiteY4" fmla="*/ 6186 h 3781062"/>
              <a:gd name="connsiteX5" fmla="*/ 1330569 w 2203938"/>
              <a:gd name="connsiteY5" fmla="*/ 2831448 h 3781062"/>
              <a:gd name="connsiteX6" fmla="*/ 1418492 w 2203938"/>
              <a:gd name="connsiteY6" fmla="*/ 1922909 h 3781062"/>
              <a:gd name="connsiteX7" fmla="*/ 1500554 w 2203938"/>
              <a:gd name="connsiteY7" fmla="*/ 1313309 h 3781062"/>
              <a:gd name="connsiteX8" fmla="*/ 1641231 w 2203938"/>
              <a:gd name="connsiteY8" fmla="*/ 2022556 h 3781062"/>
              <a:gd name="connsiteX9" fmla="*/ 1717431 w 2203938"/>
              <a:gd name="connsiteY9" fmla="*/ 1823263 h 3781062"/>
              <a:gd name="connsiteX10" fmla="*/ 1969477 w 2203938"/>
              <a:gd name="connsiteY10" fmla="*/ 2802140 h 3781062"/>
              <a:gd name="connsiteX11" fmla="*/ 2145323 w 2203938"/>
              <a:gd name="connsiteY11" fmla="*/ 1840848 h 3781062"/>
              <a:gd name="connsiteX12" fmla="*/ 2203938 w 2203938"/>
              <a:gd name="connsiteY12" fmla="*/ 1934633 h 3781062"/>
              <a:gd name="connsiteX0" fmla="*/ 0 w 2145323"/>
              <a:gd name="connsiteY0" fmla="*/ 1887740 h 3781062"/>
              <a:gd name="connsiteX1" fmla="*/ 386861 w 2145323"/>
              <a:gd name="connsiteY1" fmla="*/ 3781017 h 3781062"/>
              <a:gd name="connsiteX2" fmla="*/ 609600 w 2145323"/>
              <a:gd name="connsiteY2" fmla="*/ 1946356 h 3781062"/>
              <a:gd name="connsiteX3" fmla="*/ 685800 w 2145323"/>
              <a:gd name="connsiteY3" fmla="*/ 2069448 h 3781062"/>
              <a:gd name="connsiteX4" fmla="*/ 937846 w 2145323"/>
              <a:gd name="connsiteY4" fmla="*/ 6186 h 3781062"/>
              <a:gd name="connsiteX5" fmla="*/ 1330569 w 2145323"/>
              <a:gd name="connsiteY5" fmla="*/ 2831448 h 3781062"/>
              <a:gd name="connsiteX6" fmla="*/ 1418492 w 2145323"/>
              <a:gd name="connsiteY6" fmla="*/ 1922909 h 3781062"/>
              <a:gd name="connsiteX7" fmla="*/ 1500554 w 2145323"/>
              <a:gd name="connsiteY7" fmla="*/ 1313309 h 3781062"/>
              <a:gd name="connsiteX8" fmla="*/ 1641231 w 2145323"/>
              <a:gd name="connsiteY8" fmla="*/ 2022556 h 3781062"/>
              <a:gd name="connsiteX9" fmla="*/ 1717431 w 2145323"/>
              <a:gd name="connsiteY9" fmla="*/ 1823263 h 3781062"/>
              <a:gd name="connsiteX10" fmla="*/ 1969477 w 2145323"/>
              <a:gd name="connsiteY10" fmla="*/ 2802140 h 3781062"/>
              <a:gd name="connsiteX11" fmla="*/ 2145323 w 2145323"/>
              <a:gd name="connsiteY11" fmla="*/ 1840848 h 3781062"/>
              <a:gd name="connsiteX0" fmla="*/ 0 w 1969478"/>
              <a:gd name="connsiteY0" fmla="*/ 1887740 h 3781062"/>
              <a:gd name="connsiteX1" fmla="*/ 386861 w 1969478"/>
              <a:gd name="connsiteY1" fmla="*/ 3781017 h 3781062"/>
              <a:gd name="connsiteX2" fmla="*/ 609600 w 1969478"/>
              <a:gd name="connsiteY2" fmla="*/ 1946356 h 3781062"/>
              <a:gd name="connsiteX3" fmla="*/ 685800 w 1969478"/>
              <a:gd name="connsiteY3" fmla="*/ 2069448 h 3781062"/>
              <a:gd name="connsiteX4" fmla="*/ 937846 w 1969478"/>
              <a:gd name="connsiteY4" fmla="*/ 6186 h 3781062"/>
              <a:gd name="connsiteX5" fmla="*/ 1330569 w 1969478"/>
              <a:gd name="connsiteY5" fmla="*/ 2831448 h 3781062"/>
              <a:gd name="connsiteX6" fmla="*/ 1418492 w 1969478"/>
              <a:gd name="connsiteY6" fmla="*/ 1922909 h 3781062"/>
              <a:gd name="connsiteX7" fmla="*/ 1500554 w 1969478"/>
              <a:gd name="connsiteY7" fmla="*/ 1313309 h 3781062"/>
              <a:gd name="connsiteX8" fmla="*/ 1641231 w 1969478"/>
              <a:gd name="connsiteY8" fmla="*/ 2022556 h 3781062"/>
              <a:gd name="connsiteX9" fmla="*/ 1717431 w 1969478"/>
              <a:gd name="connsiteY9" fmla="*/ 1823263 h 3781062"/>
              <a:gd name="connsiteX10" fmla="*/ 1969477 w 1969478"/>
              <a:gd name="connsiteY10" fmla="*/ 2802140 h 3781062"/>
              <a:gd name="connsiteX0" fmla="*/ 0 w 1717431"/>
              <a:gd name="connsiteY0" fmla="*/ 1887740 h 3781062"/>
              <a:gd name="connsiteX1" fmla="*/ 386861 w 1717431"/>
              <a:gd name="connsiteY1" fmla="*/ 3781017 h 3781062"/>
              <a:gd name="connsiteX2" fmla="*/ 609600 w 1717431"/>
              <a:gd name="connsiteY2" fmla="*/ 1946356 h 3781062"/>
              <a:gd name="connsiteX3" fmla="*/ 685800 w 1717431"/>
              <a:gd name="connsiteY3" fmla="*/ 2069448 h 3781062"/>
              <a:gd name="connsiteX4" fmla="*/ 937846 w 1717431"/>
              <a:gd name="connsiteY4" fmla="*/ 6186 h 3781062"/>
              <a:gd name="connsiteX5" fmla="*/ 1330569 w 1717431"/>
              <a:gd name="connsiteY5" fmla="*/ 2831448 h 3781062"/>
              <a:gd name="connsiteX6" fmla="*/ 1418492 w 1717431"/>
              <a:gd name="connsiteY6" fmla="*/ 1922909 h 3781062"/>
              <a:gd name="connsiteX7" fmla="*/ 1500554 w 1717431"/>
              <a:gd name="connsiteY7" fmla="*/ 1313309 h 3781062"/>
              <a:gd name="connsiteX8" fmla="*/ 1641231 w 1717431"/>
              <a:gd name="connsiteY8" fmla="*/ 2022556 h 3781062"/>
              <a:gd name="connsiteX9" fmla="*/ 1717431 w 1717431"/>
              <a:gd name="connsiteY9" fmla="*/ 1823263 h 3781062"/>
              <a:gd name="connsiteX0" fmla="*/ 0 w 1641231"/>
              <a:gd name="connsiteY0" fmla="*/ 1887740 h 3781062"/>
              <a:gd name="connsiteX1" fmla="*/ 386861 w 1641231"/>
              <a:gd name="connsiteY1" fmla="*/ 3781017 h 3781062"/>
              <a:gd name="connsiteX2" fmla="*/ 609600 w 1641231"/>
              <a:gd name="connsiteY2" fmla="*/ 1946356 h 3781062"/>
              <a:gd name="connsiteX3" fmla="*/ 685800 w 1641231"/>
              <a:gd name="connsiteY3" fmla="*/ 2069448 h 3781062"/>
              <a:gd name="connsiteX4" fmla="*/ 937846 w 1641231"/>
              <a:gd name="connsiteY4" fmla="*/ 6186 h 3781062"/>
              <a:gd name="connsiteX5" fmla="*/ 1330569 w 1641231"/>
              <a:gd name="connsiteY5" fmla="*/ 2831448 h 3781062"/>
              <a:gd name="connsiteX6" fmla="*/ 1418492 w 1641231"/>
              <a:gd name="connsiteY6" fmla="*/ 1922909 h 3781062"/>
              <a:gd name="connsiteX7" fmla="*/ 1500554 w 1641231"/>
              <a:gd name="connsiteY7" fmla="*/ 1313309 h 3781062"/>
              <a:gd name="connsiteX8" fmla="*/ 1641231 w 1641231"/>
              <a:gd name="connsiteY8" fmla="*/ 2022556 h 3781062"/>
              <a:gd name="connsiteX0" fmla="*/ 0 w 1500553"/>
              <a:gd name="connsiteY0" fmla="*/ 1887740 h 3781062"/>
              <a:gd name="connsiteX1" fmla="*/ 386861 w 1500553"/>
              <a:gd name="connsiteY1" fmla="*/ 3781017 h 3781062"/>
              <a:gd name="connsiteX2" fmla="*/ 609600 w 1500553"/>
              <a:gd name="connsiteY2" fmla="*/ 1946356 h 3781062"/>
              <a:gd name="connsiteX3" fmla="*/ 685800 w 1500553"/>
              <a:gd name="connsiteY3" fmla="*/ 2069448 h 3781062"/>
              <a:gd name="connsiteX4" fmla="*/ 937846 w 1500553"/>
              <a:gd name="connsiteY4" fmla="*/ 6186 h 3781062"/>
              <a:gd name="connsiteX5" fmla="*/ 1330569 w 1500553"/>
              <a:gd name="connsiteY5" fmla="*/ 2831448 h 3781062"/>
              <a:gd name="connsiteX6" fmla="*/ 1418492 w 1500553"/>
              <a:gd name="connsiteY6" fmla="*/ 1922909 h 3781062"/>
              <a:gd name="connsiteX7" fmla="*/ 1500554 w 1500553"/>
              <a:gd name="connsiteY7" fmla="*/ 1313309 h 3781062"/>
              <a:gd name="connsiteX0" fmla="*/ 0 w 1418493"/>
              <a:gd name="connsiteY0" fmla="*/ 1887740 h 3781062"/>
              <a:gd name="connsiteX1" fmla="*/ 386861 w 1418493"/>
              <a:gd name="connsiteY1" fmla="*/ 3781017 h 3781062"/>
              <a:gd name="connsiteX2" fmla="*/ 609600 w 1418493"/>
              <a:gd name="connsiteY2" fmla="*/ 1946356 h 3781062"/>
              <a:gd name="connsiteX3" fmla="*/ 685800 w 1418493"/>
              <a:gd name="connsiteY3" fmla="*/ 2069448 h 3781062"/>
              <a:gd name="connsiteX4" fmla="*/ 937846 w 1418493"/>
              <a:gd name="connsiteY4" fmla="*/ 6186 h 3781062"/>
              <a:gd name="connsiteX5" fmla="*/ 1330569 w 1418493"/>
              <a:gd name="connsiteY5" fmla="*/ 2831448 h 3781062"/>
              <a:gd name="connsiteX6" fmla="*/ 1418492 w 1418493"/>
              <a:gd name="connsiteY6" fmla="*/ 1922909 h 3781062"/>
              <a:gd name="connsiteX0" fmla="*/ 0 w 1330569"/>
              <a:gd name="connsiteY0" fmla="*/ 1887740 h 3781062"/>
              <a:gd name="connsiteX1" fmla="*/ 386861 w 1330569"/>
              <a:gd name="connsiteY1" fmla="*/ 3781017 h 3781062"/>
              <a:gd name="connsiteX2" fmla="*/ 609600 w 1330569"/>
              <a:gd name="connsiteY2" fmla="*/ 1946356 h 3781062"/>
              <a:gd name="connsiteX3" fmla="*/ 685800 w 1330569"/>
              <a:gd name="connsiteY3" fmla="*/ 2069448 h 3781062"/>
              <a:gd name="connsiteX4" fmla="*/ 937846 w 1330569"/>
              <a:gd name="connsiteY4" fmla="*/ 6186 h 3781062"/>
              <a:gd name="connsiteX5" fmla="*/ 1330569 w 1330569"/>
              <a:gd name="connsiteY5" fmla="*/ 2831448 h 3781062"/>
              <a:gd name="connsiteX0" fmla="*/ 0 w 937846"/>
              <a:gd name="connsiteY0" fmla="*/ 1887740 h 3781062"/>
              <a:gd name="connsiteX1" fmla="*/ 386861 w 937846"/>
              <a:gd name="connsiteY1" fmla="*/ 3781017 h 3781062"/>
              <a:gd name="connsiteX2" fmla="*/ 609600 w 937846"/>
              <a:gd name="connsiteY2" fmla="*/ 1946356 h 3781062"/>
              <a:gd name="connsiteX3" fmla="*/ 685800 w 937846"/>
              <a:gd name="connsiteY3" fmla="*/ 2069448 h 3781062"/>
              <a:gd name="connsiteX4" fmla="*/ 937846 w 937846"/>
              <a:gd name="connsiteY4" fmla="*/ 6186 h 3781062"/>
              <a:gd name="connsiteX0" fmla="*/ 0 w 685801"/>
              <a:gd name="connsiteY0" fmla="*/ 8876 h 1902198"/>
              <a:gd name="connsiteX1" fmla="*/ 386861 w 685801"/>
              <a:gd name="connsiteY1" fmla="*/ 1902153 h 1902198"/>
              <a:gd name="connsiteX2" fmla="*/ 609600 w 685801"/>
              <a:gd name="connsiteY2" fmla="*/ 67492 h 1902198"/>
              <a:gd name="connsiteX3" fmla="*/ 685800 w 685801"/>
              <a:gd name="connsiteY3" fmla="*/ 190584 h 1902198"/>
              <a:gd name="connsiteX0" fmla="*/ 0 w 685800"/>
              <a:gd name="connsiteY0" fmla="*/ 108724 h 2002031"/>
              <a:gd name="connsiteX1" fmla="*/ 386861 w 685800"/>
              <a:gd name="connsiteY1" fmla="*/ 2002001 h 2002031"/>
              <a:gd name="connsiteX2" fmla="*/ 624397 w 685800"/>
              <a:gd name="connsiteY2" fmla="*/ 60207 h 2002031"/>
              <a:gd name="connsiteX3" fmla="*/ 685800 w 685800"/>
              <a:gd name="connsiteY3" fmla="*/ 290432 h 2002031"/>
              <a:gd name="connsiteX0" fmla="*/ 0 w 685800"/>
              <a:gd name="connsiteY0" fmla="*/ 52788 h 1946095"/>
              <a:gd name="connsiteX1" fmla="*/ 386861 w 685800"/>
              <a:gd name="connsiteY1" fmla="*/ 1946065 h 1946095"/>
              <a:gd name="connsiteX2" fmla="*/ 624397 w 685800"/>
              <a:gd name="connsiteY2" fmla="*/ 4271 h 1946095"/>
              <a:gd name="connsiteX3" fmla="*/ 685800 w 685800"/>
              <a:gd name="connsiteY3" fmla="*/ 234496 h 1946095"/>
              <a:gd name="connsiteX0" fmla="*/ 0 w 685800"/>
              <a:gd name="connsiteY0" fmla="*/ 52788 h 1946095"/>
              <a:gd name="connsiteX1" fmla="*/ 386861 w 685800"/>
              <a:gd name="connsiteY1" fmla="*/ 1946065 h 1946095"/>
              <a:gd name="connsiteX2" fmla="*/ 624397 w 685800"/>
              <a:gd name="connsiteY2" fmla="*/ 4271 h 1946095"/>
              <a:gd name="connsiteX3" fmla="*/ 685800 w 685800"/>
              <a:gd name="connsiteY3" fmla="*/ 234496 h 1946095"/>
              <a:gd name="connsiteX0" fmla="*/ 0 w 685800"/>
              <a:gd name="connsiteY0" fmla="*/ 48598 h 1941905"/>
              <a:gd name="connsiteX1" fmla="*/ 386861 w 685800"/>
              <a:gd name="connsiteY1" fmla="*/ 1941875 h 1941905"/>
              <a:gd name="connsiteX2" fmla="*/ 624397 w 685800"/>
              <a:gd name="connsiteY2" fmla="*/ 81 h 1941905"/>
              <a:gd name="connsiteX3" fmla="*/ 685800 w 685800"/>
              <a:gd name="connsiteY3" fmla="*/ 230306 h 1941905"/>
              <a:gd name="connsiteX0" fmla="*/ 0 w 685800"/>
              <a:gd name="connsiteY0" fmla="*/ 48598 h 1941905"/>
              <a:gd name="connsiteX1" fmla="*/ 386861 w 685800"/>
              <a:gd name="connsiteY1" fmla="*/ 1941875 h 1941905"/>
              <a:gd name="connsiteX2" fmla="*/ 624397 w 685800"/>
              <a:gd name="connsiteY2" fmla="*/ 81 h 1941905"/>
              <a:gd name="connsiteX3" fmla="*/ 685800 w 685800"/>
              <a:gd name="connsiteY3" fmla="*/ 230306 h 1941905"/>
              <a:gd name="connsiteX0" fmla="*/ 0 w 624397"/>
              <a:gd name="connsiteY0" fmla="*/ 48598 h 1941905"/>
              <a:gd name="connsiteX1" fmla="*/ 386861 w 624397"/>
              <a:gd name="connsiteY1" fmla="*/ 1941875 h 1941905"/>
              <a:gd name="connsiteX2" fmla="*/ 624397 w 624397"/>
              <a:gd name="connsiteY2" fmla="*/ 81 h 1941905"/>
              <a:gd name="connsiteX0" fmla="*/ 0 w 624397"/>
              <a:gd name="connsiteY0" fmla="*/ 48598 h 1932367"/>
              <a:gd name="connsiteX1" fmla="*/ 330590 w 624397"/>
              <a:gd name="connsiteY1" fmla="*/ 1932337 h 1932367"/>
              <a:gd name="connsiteX2" fmla="*/ 624397 w 624397"/>
              <a:gd name="connsiteY2" fmla="*/ 81 h 1932367"/>
            </a:gdLst>
            <a:ahLst/>
            <a:cxnLst>
              <a:cxn ang="0">
                <a:pos x="connsiteX0" y="connsiteY0"/>
              </a:cxn>
              <a:cxn ang="0">
                <a:pos x="connsiteX1" y="connsiteY1"/>
              </a:cxn>
              <a:cxn ang="0">
                <a:pos x="connsiteX2" y="connsiteY2"/>
              </a:cxn>
            </a:cxnLst>
            <a:rect l="l" t="t" r="r" b="b"/>
            <a:pathLst>
              <a:path w="624397" h="1932367">
                <a:moveTo>
                  <a:pt x="0" y="48598"/>
                </a:moveTo>
                <a:cubicBezTo>
                  <a:pt x="57578" y="357581"/>
                  <a:pt x="226524" y="1940423"/>
                  <a:pt x="330590" y="1932337"/>
                </a:cubicBezTo>
                <a:cubicBezTo>
                  <a:pt x="434656" y="1924251"/>
                  <a:pt x="575499" y="-14291"/>
                  <a:pt x="624397" y="81"/>
                </a:cubicBezTo>
              </a:path>
            </a:pathLst>
          </a:custGeom>
          <a:noFill/>
          <a:ln w="19050">
            <a:gradFill flip="none" rotWithShape="1">
              <a:gsLst>
                <a:gs pos="0">
                  <a:schemeClr val="accent5">
                    <a:lumMod val="75000"/>
                  </a:schemeClr>
                </a:gs>
                <a:gs pos="50000">
                  <a:schemeClr val="accent2">
                    <a:lumMod val="75000"/>
                  </a:schemeClr>
                </a:gs>
                <a:gs pos="100000">
                  <a:schemeClr val="accent2">
                    <a:lumMod val="75000"/>
                  </a:schemeClr>
                </a:gs>
              </a:gsLst>
              <a:lin ang="540000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7761E714-3706-8920-8869-80F8AB5417B7}"/>
              </a:ext>
            </a:extLst>
          </p:cNvPr>
          <p:cNvSpPr txBox="1"/>
          <p:nvPr/>
        </p:nvSpPr>
        <p:spPr>
          <a:xfrm>
            <a:off x="7536367" y="2688090"/>
            <a:ext cx="2375666" cy="461665"/>
          </a:xfrm>
          <a:prstGeom prst="rect">
            <a:avLst/>
          </a:prstGeom>
          <a:noFill/>
        </p:spPr>
        <p:txBody>
          <a:bodyPr wrap="square" rtlCol="0">
            <a:spAutoFit/>
          </a:bodyPr>
          <a:lstStyle/>
          <a:p>
            <a:pPr algn="r"/>
            <a:r>
              <a:rPr lang="en-GB" sz="1200" dirty="0">
                <a:solidFill>
                  <a:schemeClr val="accent4">
                    <a:lumMod val="50000"/>
                  </a:schemeClr>
                </a:solidFill>
              </a:rPr>
              <a:t>Manic relapse </a:t>
            </a:r>
            <a:br>
              <a:rPr lang="en-GB" sz="1200" dirty="0">
                <a:solidFill>
                  <a:schemeClr val="accent4">
                    <a:lumMod val="50000"/>
                  </a:schemeClr>
                </a:solidFill>
              </a:rPr>
            </a:br>
            <a:r>
              <a:rPr lang="en-GB" sz="1200" dirty="0">
                <a:solidFill>
                  <a:schemeClr val="accent4">
                    <a:lumMod val="50000"/>
                  </a:schemeClr>
                </a:solidFill>
              </a:rPr>
              <a:t>– requires acute treatment</a:t>
            </a:r>
          </a:p>
        </p:txBody>
      </p:sp>
      <p:sp>
        <p:nvSpPr>
          <p:cNvPr id="4" name="Rectangle 3">
            <a:extLst>
              <a:ext uri="{FF2B5EF4-FFF2-40B4-BE49-F238E27FC236}">
                <a16:creationId xmlns:a16="http://schemas.microsoft.com/office/drawing/2014/main" id="{C5E0F38E-53FC-9830-83DD-AA8FFFFDF25C}"/>
              </a:ext>
            </a:extLst>
          </p:cNvPr>
          <p:cNvSpPr/>
          <p:nvPr/>
        </p:nvSpPr>
        <p:spPr>
          <a:xfrm>
            <a:off x="2065131" y="5136956"/>
            <a:ext cx="9250570" cy="7239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bg1"/>
                </a:solidFill>
              </a:rPr>
              <a:t>The treatment of BD involves acute treatment, which alleviates the immediate symptoms and is continued into maintenance treatment, which aims to prevent the recurrence of mood disturbances</a:t>
            </a:r>
          </a:p>
        </p:txBody>
      </p:sp>
      <p:sp>
        <p:nvSpPr>
          <p:cNvPr id="9" name="TextBox 8">
            <a:extLst>
              <a:ext uri="{FF2B5EF4-FFF2-40B4-BE49-F238E27FC236}">
                <a16:creationId xmlns:a16="http://schemas.microsoft.com/office/drawing/2014/main" id="{1DA9E824-E63F-AFBB-2152-5AAE6FB8C93D}"/>
              </a:ext>
            </a:extLst>
          </p:cNvPr>
          <p:cNvSpPr txBox="1"/>
          <p:nvPr/>
        </p:nvSpPr>
        <p:spPr>
          <a:xfrm>
            <a:off x="2449230" y="2704325"/>
            <a:ext cx="2008601" cy="276999"/>
          </a:xfrm>
          <a:prstGeom prst="rect">
            <a:avLst/>
          </a:prstGeom>
          <a:noFill/>
        </p:spPr>
        <p:txBody>
          <a:bodyPr wrap="square" rtlCol="0">
            <a:spAutoFit/>
          </a:bodyPr>
          <a:lstStyle/>
          <a:p>
            <a:pPr algn="r"/>
            <a:r>
              <a:rPr lang="en-GB" sz="1200" dirty="0">
                <a:solidFill>
                  <a:schemeClr val="accent4">
                    <a:lumMod val="50000"/>
                  </a:schemeClr>
                </a:solidFill>
              </a:rPr>
              <a:t>Mixed features</a:t>
            </a:r>
          </a:p>
        </p:txBody>
      </p:sp>
    </p:spTree>
    <p:extLst>
      <p:ext uri="{BB962C8B-B14F-4D97-AF65-F5344CB8AC3E}">
        <p14:creationId xmlns:p14="http://schemas.microsoft.com/office/powerpoint/2010/main" val="3615845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0F96372D-E947-59CF-BD3E-F957441ACF52}"/>
              </a:ext>
            </a:extLst>
          </p:cNvPr>
          <p:cNvSpPr>
            <a:spLocks noGrp="1"/>
          </p:cNvSpPr>
          <p:nvPr>
            <p:ph sz="half" idx="1"/>
          </p:nvPr>
        </p:nvSpPr>
        <p:spPr/>
        <p:txBody>
          <a:bodyPr/>
          <a:lstStyle/>
          <a:p>
            <a:pPr marL="0" indent="0">
              <a:buNone/>
            </a:pPr>
            <a:r>
              <a:rPr lang="en-GB" sz="1800" dirty="0"/>
              <a:t>Manic symptoms should be treated acutely with appropriate pharmacotherapy, individually tailored to the patient</a:t>
            </a:r>
            <a:r>
              <a:rPr lang="en-GB" sz="1800" baseline="30000" dirty="0"/>
              <a:t>1</a:t>
            </a:r>
            <a:endParaRPr lang="en-GB" sz="1800" dirty="0"/>
          </a:p>
        </p:txBody>
      </p:sp>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Guidelines for the acute treatment of mania</a:t>
            </a:r>
          </a:p>
        </p:txBody>
      </p:sp>
      <p:sp>
        <p:nvSpPr>
          <p:cNvPr id="4" name="Content Placeholder 3">
            <a:extLst>
              <a:ext uri="{FF2B5EF4-FFF2-40B4-BE49-F238E27FC236}">
                <a16:creationId xmlns:a16="http://schemas.microsoft.com/office/drawing/2014/main" id="{710CC483-F5B0-B73A-98F2-2442490FAA0F}"/>
              </a:ext>
            </a:extLst>
          </p:cNvPr>
          <p:cNvSpPr>
            <a:spLocks noGrp="1"/>
          </p:cNvSpPr>
          <p:nvPr>
            <p:ph idx="19"/>
          </p:nvPr>
        </p:nvSpPr>
        <p:spPr>
          <a:xfrm>
            <a:off x="539750" y="1416785"/>
            <a:ext cx="7911919" cy="4415215"/>
          </a:xfrm>
        </p:spPr>
        <p:txBody>
          <a:bodyPr/>
          <a:lstStyle/>
          <a:p>
            <a:r>
              <a:rPr lang="en-GB" sz="1800" dirty="0">
                <a:solidFill>
                  <a:schemeClr val="tx1"/>
                </a:solidFill>
              </a:rPr>
              <a:t>In patients with BD, manic episodes are often accompanied by impaired judgement, which can lead to </a:t>
            </a:r>
            <a:r>
              <a:rPr lang="en-GB" sz="1800" b="1" dirty="0">
                <a:solidFill>
                  <a:schemeClr val="tx1"/>
                </a:solidFill>
              </a:rPr>
              <a:t>high-risk behaviours</a:t>
            </a:r>
            <a:r>
              <a:rPr lang="en-GB" sz="1800" baseline="30000" dirty="0">
                <a:solidFill>
                  <a:schemeClr val="tx1"/>
                </a:solidFill>
              </a:rPr>
              <a:t>1</a:t>
            </a:r>
            <a:endParaRPr lang="en-GB" sz="1800" dirty="0">
              <a:solidFill>
                <a:schemeClr val="tx1"/>
              </a:solidFill>
            </a:endParaRPr>
          </a:p>
          <a:p>
            <a:r>
              <a:rPr lang="en-GB" sz="1800" dirty="0">
                <a:solidFill>
                  <a:schemeClr val="tx1"/>
                </a:solidFill>
              </a:rPr>
              <a:t>Alongside treating manic symptoms, a key goal of treatment therefore is to </a:t>
            </a:r>
            <a:r>
              <a:rPr lang="en-GB" sz="1800" b="1" dirty="0">
                <a:solidFill>
                  <a:schemeClr val="tx1"/>
                </a:solidFill>
              </a:rPr>
              <a:t>restore the individual’s baseline judgement and functioning</a:t>
            </a:r>
            <a:r>
              <a:rPr lang="en-GB" sz="1800" baseline="30000" dirty="0">
                <a:solidFill>
                  <a:schemeClr val="tx1"/>
                </a:solidFill>
              </a:rPr>
              <a:t>1</a:t>
            </a:r>
            <a:endParaRPr lang="en-GB" sz="1800" dirty="0">
              <a:solidFill>
                <a:schemeClr val="tx1"/>
              </a:solidFill>
            </a:endParaRPr>
          </a:p>
          <a:p>
            <a:r>
              <a:rPr lang="en-GB" sz="1800" dirty="0">
                <a:solidFill>
                  <a:schemeClr val="tx1"/>
                </a:solidFill>
              </a:rPr>
              <a:t>Mania and hypomania are partly treated according to the same principles</a:t>
            </a:r>
            <a:r>
              <a:rPr lang="en-GB" sz="1800" baseline="30000" dirty="0">
                <a:solidFill>
                  <a:schemeClr val="tx1"/>
                </a:solidFill>
              </a:rPr>
              <a:t>1-3</a:t>
            </a:r>
            <a:endParaRPr lang="en-GB" sz="1800" dirty="0">
              <a:solidFill>
                <a:schemeClr val="tx1"/>
              </a:solidFill>
            </a:endParaRPr>
          </a:p>
          <a:p>
            <a:pPr lvl="1"/>
            <a:r>
              <a:rPr lang="en-GB" sz="1600" dirty="0">
                <a:solidFill>
                  <a:schemeClr val="tx1"/>
                </a:solidFill>
              </a:rPr>
              <a:t>Agents that may worsen any manic symptoms are discontinued</a:t>
            </a:r>
          </a:p>
          <a:p>
            <a:pPr lvl="1"/>
            <a:r>
              <a:rPr lang="en-GB" sz="1600" dirty="0">
                <a:solidFill>
                  <a:schemeClr val="tx1"/>
                </a:solidFill>
              </a:rPr>
              <a:t>Appropriate pharmacotherapy is initiated – such as a mood stabilizing agent or an antipsychotic</a:t>
            </a:r>
          </a:p>
          <a:p>
            <a:r>
              <a:rPr lang="en-GB" sz="1800" dirty="0">
                <a:solidFill>
                  <a:schemeClr val="tx1"/>
                </a:solidFill>
              </a:rPr>
              <a:t>The treatment of manic episodes is often complicated by the </a:t>
            </a:r>
            <a:r>
              <a:rPr lang="en-GB" sz="1800" b="1" dirty="0">
                <a:solidFill>
                  <a:schemeClr val="tx1"/>
                </a:solidFill>
              </a:rPr>
              <a:t>diminished insight that patients can have into their illness </a:t>
            </a:r>
            <a:r>
              <a:rPr lang="en-GB" sz="1800" dirty="0">
                <a:solidFill>
                  <a:schemeClr val="tx1"/>
                </a:solidFill>
              </a:rPr>
              <a:t>during these episodes, which can lead to reduced treatment compliance</a:t>
            </a:r>
            <a:r>
              <a:rPr lang="en-GB" sz="1800" baseline="30000" dirty="0">
                <a:solidFill>
                  <a:schemeClr val="tx1"/>
                </a:solidFill>
              </a:rPr>
              <a:t>1,2</a:t>
            </a:r>
            <a:endParaRPr lang="en-GB" sz="1800" dirty="0">
              <a:solidFill>
                <a:schemeClr val="tx1"/>
              </a:solidFill>
            </a:endParaRPr>
          </a:p>
          <a:p>
            <a:r>
              <a:rPr lang="en-GB" sz="1800" dirty="0">
                <a:solidFill>
                  <a:schemeClr val="tx1"/>
                </a:solidFill>
              </a:rPr>
              <a:t>In some patients, lack of insight, or the presence of psychotic symptoms, can mean that treatment is best administered in an inpatient setting</a:t>
            </a:r>
            <a:r>
              <a:rPr lang="en-GB" sz="1800" baseline="30000" dirty="0">
                <a:solidFill>
                  <a:schemeClr val="tx1"/>
                </a:solidFill>
              </a:rPr>
              <a:t>1</a:t>
            </a:r>
            <a:endParaRPr lang="en-GB" sz="1800" dirty="0">
              <a:solidFill>
                <a:schemeClr val="tx1"/>
              </a:solidFill>
            </a:endParaRPr>
          </a:p>
        </p:txBody>
      </p:sp>
      <p:sp>
        <p:nvSpPr>
          <p:cNvPr id="9" name="Text Placeholder 8">
            <a:extLst>
              <a:ext uri="{FF2B5EF4-FFF2-40B4-BE49-F238E27FC236}">
                <a16:creationId xmlns:a16="http://schemas.microsoft.com/office/drawing/2014/main" id="{B6A2D9BB-2BF4-80F8-1696-A83EB2A09BD9}"/>
              </a:ext>
            </a:extLst>
          </p:cNvPr>
          <p:cNvSpPr>
            <a:spLocks noGrp="1"/>
          </p:cNvSpPr>
          <p:nvPr>
            <p:ph type="body" sz="quarter" idx="18"/>
          </p:nvPr>
        </p:nvSpPr>
        <p:spPr/>
        <p:txBody>
          <a:bodyPr/>
          <a:lstStyle/>
          <a:p>
            <a:r>
              <a:rPr lang="en-GB" dirty="0"/>
              <a:t>BD=bipolar disorder</a:t>
            </a:r>
          </a:p>
          <a:p>
            <a:endParaRPr lang="en-GB" dirty="0"/>
          </a:p>
          <a:p>
            <a:r>
              <a:rPr lang="en-GB" dirty="0"/>
              <a:t>1. Nierenberg et al. JAMA 2023;330(14):1370–1380; 2. Yatham et al. Bipolar </a:t>
            </a:r>
            <a:r>
              <a:rPr lang="en-GB" dirty="0" err="1"/>
              <a:t>Disord</a:t>
            </a:r>
            <a:r>
              <a:rPr lang="en-GB" dirty="0"/>
              <a:t> 2018;20(2):97–170; 3. Goodwin et al. J </a:t>
            </a:r>
            <a:r>
              <a:rPr lang="en-GB" dirty="0" err="1"/>
              <a:t>Psychopharmacol</a:t>
            </a:r>
            <a:r>
              <a:rPr lang="en-GB" dirty="0"/>
              <a:t> 2016;30(6):495–553</a:t>
            </a:r>
          </a:p>
        </p:txBody>
      </p:sp>
      <p:sp>
        <p:nvSpPr>
          <p:cNvPr id="6" name="Slide Number Placeholder 5">
            <a:extLst>
              <a:ext uri="{FF2B5EF4-FFF2-40B4-BE49-F238E27FC236}">
                <a16:creationId xmlns:a16="http://schemas.microsoft.com/office/drawing/2014/main" id="{56A75B1F-7E89-50D0-5FD3-2F888DBF8C99}"/>
              </a:ext>
            </a:extLst>
          </p:cNvPr>
          <p:cNvSpPr>
            <a:spLocks noGrp="1"/>
          </p:cNvSpPr>
          <p:nvPr>
            <p:ph type="sldNum" sz="quarter" idx="4"/>
          </p:nvPr>
        </p:nvSpPr>
        <p:spPr/>
        <p:txBody>
          <a:bodyPr/>
          <a:lstStyle/>
          <a:p>
            <a:fld id="{C5E73D8C-6D1C-4360-8101-83ED279A0FF1}" type="slidenum">
              <a:rPr lang="en-GB" smtClean="0"/>
              <a:pPr/>
              <a:t>4</a:t>
            </a:fld>
            <a:endParaRPr lang="en-GB"/>
          </a:p>
        </p:txBody>
      </p:sp>
    </p:spTree>
    <p:extLst>
      <p:ext uri="{BB962C8B-B14F-4D97-AF65-F5344CB8AC3E}">
        <p14:creationId xmlns:p14="http://schemas.microsoft.com/office/powerpoint/2010/main" val="3394143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Guidelines for the acute treatment of bipolar depression</a:t>
            </a:r>
          </a:p>
        </p:txBody>
      </p:sp>
      <p:sp>
        <p:nvSpPr>
          <p:cNvPr id="5" name="Content Placeholder 4">
            <a:extLst>
              <a:ext uri="{FF2B5EF4-FFF2-40B4-BE49-F238E27FC236}">
                <a16:creationId xmlns:a16="http://schemas.microsoft.com/office/drawing/2014/main" id="{BEFB19F4-4B34-E87C-6548-42115703E973}"/>
              </a:ext>
            </a:extLst>
          </p:cNvPr>
          <p:cNvSpPr>
            <a:spLocks noGrp="1"/>
          </p:cNvSpPr>
          <p:nvPr>
            <p:ph idx="19"/>
          </p:nvPr>
        </p:nvSpPr>
        <p:spPr/>
        <p:txBody>
          <a:bodyPr/>
          <a:lstStyle/>
          <a:p>
            <a:r>
              <a:rPr lang="en-GB" sz="1800" dirty="0">
                <a:solidFill>
                  <a:schemeClr val="tx1"/>
                </a:solidFill>
              </a:rPr>
              <a:t>Several therapies may be used for the treatment of acute bipolar depression, including some </a:t>
            </a:r>
            <a:r>
              <a:rPr lang="en-GB" sz="1800" b="1" dirty="0">
                <a:solidFill>
                  <a:schemeClr val="tx1"/>
                </a:solidFill>
              </a:rPr>
              <a:t>antipsychotics</a:t>
            </a:r>
            <a:r>
              <a:rPr lang="en-GB" sz="1800" dirty="0">
                <a:solidFill>
                  <a:schemeClr val="tx1"/>
                </a:solidFill>
              </a:rPr>
              <a:t>, </a:t>
            </a:r>
            <a:r>
              <a:rPr lang="en-GB" sz="1800" b="1" dirty="0">
                <a:solidFill>
                  <a:schemeClr val="tx1"/>
                </a:solidFill>
              </a:rPr>
              <a:t>mood stabilizers, </a:t>
            </a:r>
            <a:r>
              <a:rPr lang="en-GB" sz="1800" dirty="0">
                <a:solidFill>
                  <a:schemeClr val="tx1"/>
                </a:solidFill>
              </a:rPr>
              <a:t>often as second-line treatments</a:t>
            </a:r>
            <a:r>
              <a:rPr lang="en-GB" sz="1800" baseline="30000" dirty="0">
                <a:solidFill>
                  <a:schemeClr val="tx1"/>
                </a:solidFill>
              </a:rPr>
              <a:t>1-4</a:t>
            </a:r>
            <a:endParaRPr lang="en-GB" sz="1800" dirty="0">
              <a:solidFill>
                <a:schemeClr val="tx1"/>
              </a:solidFill>
            </a:endParaRPr>
          </a:p>
          <a:p>
            <a:r>
              <a:rPr lang="en-GB" sz="1800" dirty="0">
                <a:solidFill>
                  <a:schemeClr val="tx1"/>
                </a:solidFill>
              </a:rPr>
              <a:t>Treating acute bipolar depression with antidepressants is complicated by the potential that </a:t>
            </a:r>
            <a:r>
              <a:rPr lang="en-GB" sz="1800" b="1" dirty="0">
                <a:solidFill>
                  <a:schemeClr val="tx1"/>
                </a:solidFill>
              </a:rPr>
              <a:t>antidepressant drugs may induce mania or switching</a:t>
            </a:r>
            <a:r>
              <a:rPr lang="en-GB" sz="1800" baseline="30000" dirty="0">
                <a:solidFill>
                  <a:schemeClr val="tx1"/>
                </a:solidFill>
              </a:rPr>
              <a:t>1</a:t>
            </a:r>
          </a:p>
          <a:p>
            <a:r>
              <a:rPr lang="en-GB" sz="1800" dirty="0">
                <a:solidFill>
                  <a:schemeClr val="tx1"/>
                </a:solidFill>
              </a:rPr>
              <a:t>As such, antidepressant therapy is recommended as adjunctive therapy in patients who are resistant to mood stabilizers or antipsychotic therapy</a:t>
            </a:r>
            <a:r>
              <a:rPr lang="en-GB" sz="1800" baseline="30000" dirty="0">
                <a:solidFill>
                  <a:schemeClr val="tx1"/>
                </a:solidFill>
              </a:rPr>
              <a:t>1</a:t>
            </a:r>
          </a:p>
          <a:p>
            <a:r>
              <a:rPr lang="en-GB" sz="1800" dirty="0">
                <a:solidFill>
                  <a:schemeClr val="tx1"/>
                </a:solidFill>
              </a:rPr>
              <a:t>Most patients with BD, after the resolution of their acute symptoms, will require long-term maintenance therapy</a:t>
            </a:r>
            <a:r>
              <a:rPr lang="en-GB" sz="1800" baseline="30000" dirty="0">
                <a:solidFill>
                  <a:schemeClr val="tx1"/>
                </a:solidFill>
              </a:rPr>
              <a:t>1-4</a:t>
            </a:r>
            <a:endParaRPr lang="en-GB" sz="1800" dirty="0">
              <a:solidFill>
                <a:schemeClr val="tx1"/>
              </a:solidFill>
            </a:endParaRPr>
          </a:p>
          <a:p>
            <a:r>
              <a:rPr lang="en-GB" sz="1800" dirty="0">
                <a:solidFill>
                  <a:schemeClr val="tx1"/>
                </a:solidFill>
              </a:rPr>
              <a:t>Maintenance therapy often involves treatment with a mood stabilizer or atypical antipsychotic, possibly in combination with a second drug</a:t>
            </a:r>
            <a:r>
              <a:rPr lang="en-GB" sz="1800" baseline="30000" dirty="0">
                <a:solidFill>
                  <a:schemeClr val="tx1"/>
                </a:solidFill>
              </a:rPr>
              <a:t>1</a:t>
            </a:r>
            <a:endParaRPr lang="en-GB" sz="1800" dirty="0">
              <a:solidFill>
                <a:schemeClr val="tx1"/>
              </a:solidFill>
            </a:endParaRPr>
          </a:p>
        </p:txBody>
      </p:sp>
      <p:sp>
        <p:nvSpPr>
          <p:cNvPr id="11" name="Content Placeholder 10">
            <a:extLst>
              <a:ext uri="{FF2B5EF4-FFF2-40B4-BE49-F238E27FC236}">
                <a16:creationId xmlns:a16="http://schemas.microsoft.com/office/drawing/2014/main" id="{1373AD38-1EC3-9DB9-1868-FBA42BBF8A58}"/>
              </a:ext>
            </a:extLst>
          </p:cNvPr>
          <p:cNvSpPr>
            <a:spLocks noGrp="1"/>
          </p:cNvSpPr>
          <p:nvPr>
            <p:ph sz="half" idx="21"/>
          </p:nvPr>
        </p:nvSpPr>
        <p:spPr/>
        <p:txBody>
          <a:bodyPr/>
          <a:lstStyle/>
          <a:p>
            <a:pPr marL="0" indent="0">
              <a:buNone/>
            </a:pPr>
            <a:r>
              <a:rPr lang="en-GB" sz="1800" dirty="0"/>
              <a:t>A depressive episode should be treated in patients with BD, taking care to separate the diagnosis from that of MDD by the history of a  (hypo)manic episode</a:t>
            </a:r>
            <a:r>
              <a:rPr lang="en-GB" sz="1800" baseline="30000" dirty="0"/>
              <a:t>1</a:t>
            </a:r>
          </a:p>
        </p:txBody>
      </p:sp>
      <p:sp>
        <p:nvSpPr>
          <p:cNvPr id="2" name="Text Placeholder 1">
            <a:extLst>
              <a:ext uri="{FF2B5EF4-FFF2-40B4-BE49-F238E27FC236}">
                <a16:creationId xmlns:a16="http://schemas.microsoft.com/office/drawing/2014/main" id="{E4B54D49-37F2-B2B7-80B1-364FDF7D2F21}"/>
              </a:ext>
            </a:extLst>
          </p:cNvPr>
          <p:cNvSpPr>
            <a:spLocks noGrp="1"/>
          </p:cNvSpPr>
          <p:nvPr>
            <p:ph type="body" sz="quarter" idx="18"/>
          </p:nvPr>
        </p:nvSpPr>
        <p:spPr/>
        <p:txBody>
          <a:bodyPr/>
          <a:lstStyle/>
          <a:p>
            <a:r>
              <a:rPr lang="en-GB" dirty="0"/>
              <a:t>BD=bipolar disorder; MDD=major depressive disorder</a:t>
            </a:r>
          </a:p>
          <a:p>
            <a:endParaRPr lang="en-GB" dirty="0"/>
          </a:p>
          <a:p>
            <a:r>
              <a:rPr lang="en-GB" dirty="0"/>
              <a:t>1. Nierenberg et al. JAMA 2023;330(14):1370–1380; 2. Yatham et al. Bipolar </a:t>
            </a:r>
            <a:r>
              <a:rPr lang="en-GB" dirty="0" err="1"/>
              <a:t>Disord</a:t>
            </a:r>
            <a:r>
              <a:rPr lang="en-GB" dirty="0"/>
              <a:t> 2018;20(2):97–170; </a:t>
            </a:r>
          </a:p>
          <a:p>
            <a:r>
              <a:rPr lang="en-GB" dirty="0"/>
              <a:t>3. </a:t>
            </a:r>
            <a:r>
              <a:rPr lang="en-GB" dirty="0" err="1"/>
              <a:t>Grunze</a:t>
            </a:r>
            <a:r>
              <a:rPr lang="en-GB" dirty="0"/>
              <a:t> et al. World J </a:t>
            </a:r>
            <a:r>
              <a:rPr lang="en-GB" dirty="0" err="1"/>
              <a:t>Biol</a:t>
            </a:r>
            <a:r>
              <a:rPr lang="en-GB" dirty="0"/>
              <a:t> Psychiatry 2013;14(3):154–219; 4. Goodwin et al. J </a:t>
            </a:r>
            <a:r>
              <a:rPr lang="en-GB" dirty="0" err="1"/>
              <a:t>Psychopharmacol</a:t>
            </a:r>
            <a:r>
              <a:rPr lang="en-GB" dirty="0"/>
              <a:t> 2016;30(6):495–553</a:t>
            </a:r>
          </a:p>
        </p:txBody>
      </p:sp>
      <p:sp>
        <p:nvSpPr>
          <p:cNvPr id="6" name="Slide Number Placeholder 5">
            <a:extLst>
              <a:ext uri="{FF2B5EF4-FFF2-40B4-BE49-F238E27FC236}">
                <a16:creationId xmlns:a16="http://schemas.microsoft.com/office/drawing/2014/main" id="{56A75B1F-7E89-50D0-5FD3-2F888DBF8C99}"/>
              </a:ext>
            </a:extLst>
          </p:cNvPr>
          <p:cNvSpPr>
            <a:spLocks noGrp="1"/>
          </p:cNvSpPr>
          <p:nvPr>
            <p:ph type="sldNum" sz="quarter" idx="4"/>
          </p:nvPr>
        </p:nvSpPr>
        <p:spPr/>
        <p:txBody>
          <a:bodyPr/>
          <a:lstStyle/>
          <a:p>
            <a:fld id="{C5E73D8C-6D1C-4360-8101-83ED279A0FF1}" type="slidenum">
              <a:rPr lang="en-GB" smtClean="0"/>
              <a:pPr/>
              <a:t>5</a:t>
            </a:fld>
            <a:endParaRPr lang="en-GB"/>
          </a:p>
        </p:txBody>
      </p:sp>
    </p:spTree>
    <p:extLst>
      <p:ext uri="{BB962C8B-B14F-4D97-AF65-F5344CB8AC3E}">
        <p14:creationId xmlns:p14="http://schemas.microsoft.com/office/powerpoint/2010/main" val="4052579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rrow: Down 9">
            <a:extLst>
              <a:ext uri="{FF2B5EF4-FFF2-40B4-BE49-F238E27FC236}">
                <a16:creationId xmlns:a16="http://schemas.microsoft.com/office/drawing/2014/main" id="{BE3EB8F5-D28F-A2CD-23BD-66382A4CB484}"/>
              </a:ext>
            </a:extLst>
          </p:cNvPr>
          <p:cNvSpPr/>
          <p:nvPr/>
        </p:nvSpPr>
        <p:spPr>
          <a:xfrm>
            <a:off x="2672557" y="1817685"/>
            <a:ext cx="1076325" cy="336618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The importance of early and personalized intervention</a:t>
            </a:r>
          </a:p>
        </p:txBody>
      </p:sp>
      <p:sp>
        <p:nvSpPr>
          <p:cNvPr id="11" name="Content Placeholder 10">
            <a:extLst>
              <a:ext uri="{FF2B5EF4-FFF2-40B4-BE49-F238E27FC236}">
                <a16:creationId xmlns:a16="http://schemas.microsoft.com/office/drawing/2014/main" id="{F980165B-F66F-DD10-6CD8-9711E661A101}"/>
              </a:ext>
            </a:extLst>
          </p:cNvPr>
          <p:cNvSpPr>
            <a:spLocks noGrp="1"/>
          </p:cNvSpPr>
          <p:nvPr>
            <p:ph idx="21"/>
          </p:nvPr>
        </p:nvSpPr>
        <p:spPr>
          <a:xfrm>
            <a:off x="6230938" y="1416785"/>
            <a:ext cx="5419725" cy="4415215"/>
          </a:xfrm>
        </p:spPr>
        <p:txBody>
          <a:bodyPr/>
          <a:lstStyle/>
          <a:p>
            <a:r>
              <a:rPr lang="en-GB" dirty="0">
                <a:solidFill>
                  <a:schemeClr val="tx1"/>
                </a:solidFill>
              </a:rPr>
              <a:t>Early intervention in BD would help to prevent any harm that is accrued over the relapsing disease course, changing the outcome of the disease and improving people’s lives</a:t>
            </a:r>
            <a:r>
              <a:rPr lang="en-GB" baseline="30000" dirty="0">
                <a:solidFill>
                  <a:schemeClr val="tx1"/>
                </a:solidFill>
              </a:rPr>
              <a:t>1</a:t>
            </a:r>
            <a:endParaRPr lang="en-GB" dirty="0">
              <a:solidFill>
                <a:schemeClr val="tx1"/>
              </a:solidFill>
            </a:endParaRPr>
          </a:p>
          <a:p>
            <a:r>
              <a:rPr lang="en-GB" dirty="0">
                <a:solidFill>
                  <a:schemeClr val="tx1"/>
                </a:solidFill>
              </a:rPr>
              <a:t>Because BD is a heterogenous condition, it is crucial that </a:t>
            </a:r>
            <a:r>
              <a:rPr lang="en-GB" b="1" dirty="0">
                <a:solidFill>
                  <a:schemeClr val="tx1"/>
                </a:solidFill>
              </a:rPr>
              <a:t>interventions are tailored to the individual </a:t>
            </a:r>
            <a:r>
              <a:rPr lang="en-GB" dirty="0">
                <a:solidFill>
                  <a:schemeClr val="tx1"/>
                </a:solidFill>
              </a:rPr>
              <a:t>– this means accounting for the clinical features of the patient, their history, comorbidities, and preferences</a:t>
            </a:r>
            <a:r>
              <a:rPr lang="en-GB" baseline="30000" dirty="0">
                <a:solidFill>
                  <a:schemeClr val="tx1"/>
                </a:solidFill>
              </a:rPr>
              <a:t>1-3</a:t>
            </a:r>
            <a:endParaRPr lang="en-GB" dirty="0">
              <a:solidFill>
                <a:schemeClr val="tx1"/>
              </a:solidFill>
            </a:endParaRPr>
          </a:p>
          <a:p>
            <a:r>
              <a:rPr lang="en-GB" dirty="0">
                <a:solidFill>
                  <a:schemeClr val="tx1"/>
                </a:solidFill>
              </a:rPr>
              <a:t>A systematic review found several studies of interventions for people judged to be at high-risk of developing BD</a:t>
            </a:r>
            <a:r>
              <a:rPr lang="en-GB" baseline="30000" dirty="0">
                <a:solidFill>
                  <a:schemeClr val="tx1"/>
                </a:solidFill>
              </a:rPr>
              <a:t>4</a:t>
            </a:r>
            <a:endParaRPr lang="en-GB" dirty="0">
              <a:solidFill>
                <a:schemeClr val="tx1"/>
              </a:solidFill>
            </a:endParaRPr>
          </a:p>
          <a:p>
            <a:pPr lvl="1"/>
            <a:r>
              <a:rPr lang="en-GB" sz="1500" dirty="0">
                <a:solidFill>
                  <a:schemeClr val="tx1"/>
                </a:solidFill>
              </a:rPr>
              <a:t>There was some evidence in favour of the </a:t>
            </a:r>
            <a:r>
              <a:rPr lang="en-GB" sz="1500" b="1" dirty="0">
                <a:solidFill>
                  <a:schemeClr val="tx1"/>
                </a:solidFill>
              </a:rPr>
              <a:t>antipsychotic aripiprazole</a:t>
            </a:r>
            <a:r>
              <a:rPr lang="en-GB" sz="1500" dirty="0">
                <a:solidFill>
                  <a:schemeClr val="tx1"/>
                </a:solidFill>
              </a:rPr>
              <a:t>, and some </a:t>
            </a:r>
            <a:r>
              <a:rPr lang="en-GB" sz="1500" b="1" dirty="0">
                <a:solidFill>
                  <a:schemeClr val="tx1"/>
                </a:solidFill>
              </a:rPr>
              <a:t>psychological interventions</a:t>
            </a:r>
          </a:p>
          <a:p>
            <a:pPr lvl="1"/>
            <a:r>
              <a:rPr lang="en-GB" sz="1500" dirty="0">
                <a:solidFill>
                  <a:schemeClr val="tx1"/>
                </a:solidFill>
              </a:rPr>
              <a:t>However, there was a lack of good-quality evidence from robust studies, underscoring the </a:t>
            </a:r>
            <a:r>
              <a:rPr lang="en-GB" sz="1500" b="1" dirty="0">
                <a:solidFill>
                  <a:schemeClr val="tx1"/>
                </a:solidFill>
              </a:rPr>
              <a:t>need for more research </a:t>
            </a:r>
            <a:r>
              <a:rPr lang="en-GB" sz="1500" dirty="0">
                <a:solidFill>
                  <a:schemeClr val="tx1"/>
                </a:solidFill>
              </a:rPr>
              <a:t>into early intervention and prevention in people at risk of BD</a:t>
            </a:r>
          </a:p>
        </p:txBody>
      </p:sp>
      <p:sp>
        <p:nvSpPr>
          <p:cNvPr id="4" name="Text Placeholder 3">
            <a:extLst>
              <a:ext uri="{FF2B5EF4-FFF2-40B4-BE49-F238E27FC236}">
                <a16:creationId xmlns:a16="http://schemas.microsoft.com/office/drawing/2014/main" id="{440CC51E-41F0-3790-55AA-91A8D85D8369}"/>
              </a:ext>
            </a:extLst>
          </p:cNvPr>
          <p:cNvSpPr>
            <a:spLocks noGrp="1"/>
          </p:cNvSpPr>
          <p:nvPr>
            <p:ph type="body" sz="quarter" idx="18"/>
          </p:nvPr>
        </p:nvSpPr>
        <p:spPr/>
        <p:txBody>
          <a:bodyPr/>
          <a:lstStyle/>
          <a:p>
            <a:r>
              <a:rPr lang="en-GB" dirty="0"/>
              <a:t>BD=bipolar disorder</a:t>
            </a:r>
          </a:p>
          <a:p>
            <a:endParaRPr lang="en-GB" dirty="0"/>
          </a:p>
          <a:p>
            <a:r>
              <a:rPr lang="en-GB" dirty="0"/>
              <a:t>1. Vieta et al. Am J Psychiatry 2018;175(5):411–426; 2. McIntyre et al. World Psychiatry 2022;21(3):364–387; </a:t>
            </a:r>
            <a:br>
              <a:rPr lang="en-GB" dirty="0"/>
            </a:br>
            <a:r>
              <a:rPr lang="en-GB" dirty="0"/>
              <a:t>3. Nierenberg et al. JAMA 2023;330(14):1370–1380; 4. Saraf et al. Lancet Psychiatry 2021;8(1):64–75</a:t>
            </a:r>
          </a:p>
        </p:txBody>
      </p:sp>
      <p:sp>
        <p:nvSpPr>
          <p:cNvPr id="6" name="Slide Number Placeholder 5">
            <a:extLst>
              <a:ext uri="{FF2B5EF4-FFF2-40B4-BE49-F238E27FC236}">
                <a16:creationId xmlns:a16="http://schemas.microsoft.com/office/drawing/2014/main" id="{56A75B1F-7E89-50D0-5FD3-2F888DBF8C99}"/>
              </a:ext>
            </a:extLst>
          </p:cNvPr>
          <p:cNvSpPr>
            <a:spLocks noGrp="1"/>
          </p:cNvSpPr>
          <p:nvPr>
            <p:ph type="sldNum" sz="quarter" idx="4"/>
          </p:nvPr>
        </p:nvSpPr>
        <p:spPr/>
        <p:txBody>
          <a:bodyPr/>
          <a:lstStyle/>
          <a:p>
            <a:fld id="{C5E73D8C-6D1C-4360-8101-83ED279A0FF1}" type="slidenum">
              <a:rPr lang="en-GB" smtClean="0"/>
              <a:pPr/>
              <a:t>6</a:t>
            </a:fld>
            <a:endParaRPr lang="en-GB"/>
          </a:p>
        </p:txBody>
      </p:sp>
      <p:sp>
        <p:nvSpPr>
          <p:cNvPr id="13" name="TextBox 12">
            <a:extLst>
              <a:ext uri="{FF2B5EF4-FFF2-40B4-BE49-F238E27FC236}">
                <a16:creationId xmlns:a16="http://schemas.microsoft.com/office/drawing/2014/main" id="{268077A9-C12B-CFED-4837-B30D55098F2D}"/>
              </a:ext>
            </a:extLst>
          </p:cNvPr>
          <p:cNvSpPr txBox="1"/>
          <p:nvPr/>
        </p:nvSpPr>
        <p:spPr>
          <a:xfrm>
            <a:off x="1014871" y="1416785"/>
            <a:ext cx="4469493" cy="338554"/>
          </a:xfrm>
          <a:prstGeom prst="rect">
            <a:avLst/>
          </a:prstGeom>
          <a:noFill/>
        </p:spPr>
        <p:txBody>
          <a:bodyPr wrap="none" rtlCol="0">
            <a:spAutoFit/>
          </a:bodyPr>
          <a:lstStyle/>
          <a:p>
            <a:pPr algn="ctr"/>
            <a:r>
              <a:rPr lang="en-GB" sz="1600" b="1" dirty="0">
                <a:solidFill>
                  <a:schemeClr val="accent2">
                    <a:lumMod val="50000"/>
                  </a:schemeClr>
                </a:solidFill>
              </a:rPr>
              <a:t>Risk factors driving the development of BD</a:t>
            </a:r>
            <a:r>
              <a:rPr lang="en-GB" sz="1600" b="1" baseline="30000" dirty="0">
                <a:solidFill>
                  <a:schemeClr val="accent2">
                    <a:lumMod val="50000"/>
                  </a:schemeClr>
                </a:solidFill>
              </a:rPr>
              <a:t>1</a:t>
            </a:r>
            <a:endParaRPr lang="en-GB" sz="1600" b="1" dirty="0">
              <a:solidFill>
                <a:schemeClr val="accent2">
                  <a:lumMod val="50000"/>
                </a:schemeClr>
              </a:solidFill>
            </a:endParaRPr>
          </a:p>
        </p:txBody>
      </p:sp>
      <p:sp>
        <p:nvSpPr>
          <p:cNvPr id="2" name="Rectangle 1">
            <a:extLst>
              <a:ext uri="{FF2B5EF4-FFF2-40B4-BE49-F238E27FC236}">
                <a16:creationId xmlns:a16="http://schemas.microsoft.com/office/drawing/2014/main" id="{797C33E0-1B3B-A4E3-3850-FE998BCD9226}"/>
              </a:ext>
            </a:extLst>
          </p:cNvPr>
          <p:cNvSpPr/>
          <p:nvPr/>
        </p:nvSpPr>
        <p:spPr>
          <a:xfrm>
            <a:off x="3224991" y="1817685"/>
            <a:ext cx="2447480" cy="1128223"/>
          </a:xfrm>
          <a:prstGeom prst="rect">
            <a:avLst/>
          </a:prstGeom>
          <a:solidFill>
            <a:schemeClr val="accent5">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240"/>
              </a:spcBef>
              <a:spcAft>
                <a:spcPts val="240"/>
              </a:spcAft>
            </a:pPr>
            <a:r>
              <a:rPr lang="en-GB" sz="1400" b="1" dirty="0">
                <a:solidFill>
                  <a:schemeClr val="accent5">
                    <a:lumMod val="50000"/>
                  </a:schemeClr>
                </a:solidFill>
              </a:rPr>
              <a:t>Biological factors</a:t>
            </a:r>
          </a:p>
          <a:p>
            <a:pPr marL="285750" indent="-285750">
              <a:spcBef>
                <a:spcPts val="240"/>
              </a:spcBef>
              <a:spcAft>
                <a:spcPts val="240"/>
              </a:spcAft>
              <a:buFont typeface="Arial" panose="020B0604020202020204" pitchFamily="34" charset="0"/>
              <a:buChar char="•"/>
            </a:pPr>
            <a:r>
              <a:rPr lang="en-GB" sz="1400" dirty="0">
                <a:solidFill>
                  <a:schemeClr val="tx1"/>
                </a:solidFill>
              </a:rPr>
              <a:t>Family history</a:t>
            </a:r>
          </a:p>
          <a:p>
            <a:pPr marL="285750" indent="-285750">
              <a:spcBef>
                <a:spcPts val="240"/>
              </a:spcBef>
              <a:spcAft>
                <a:spcPts val="240"/>
              </a:spcAft>
              <a:buFont typeface="Arial" panose="020B0604020202020204" pitchFamily="34" charset="0"/>
              <a:buChar char="•"/>
            </a:pPr>
            <a:r>
              <a:rPr lang="en-GB" sz="1400" dirty="0">
                <a:solidFill>
                  <a:schemeClr val="tx1"/>
                </a:solidFill>
              </a:rPr>
              <a:t>Neurodevelopmental</a:t>
            </a:r>
          </a:p>
          <a:p>
            <a:pPr marL="285750" indent="-285750">
              <a:spcBef>
                <a:spcPts val="240"/>
              </a:spcBef>
              <a:spcAft>
                <a:spcPts val="240"/>
              </a:spcAft>
              <a:buFont typeface="Arial" panose="020B0604020202020204" pitchFamily="34" charset="0"/>
              <a:buChar char="•"/>
            </a:pPr>
            <a:r>
              <a:rPr lang="en-GB" sz="1400" dirty="0">
                <a:solidFill>
                  <a:schemeClr val="tx1"/>
                </a:solidFill>
              </a:rPr>
              <a:t>Temperament</a:t>
            </a:r>
            <a:endParaRPr lang="en-GB" sz="1600" dirty="0">
              <a:solidFill>
                <a:schemeClr val="tx1"/>
              </a:solidFill>
            </a:endParaRPr>
          </a:p>
        </p:txBody>
      </p:sp>
      <p:sp>
        <p:nvSpPr>
          <p:cNvPr id="5" name="Rectangle 4">
            <a:extLst>
              <a:ext uri="{FF2B5EF4-FFF2-40B4-BE49-F238E27FC236}">
                <a16:creationId xmlns:a16="http://schemas.microsoft.com/office/drawing/2014/main" id="{CF415822-ABC1-6E6B-C6D7-398800241B48}"/>
              </a:ext>
            </a:extLst>
          </p:cNvPr>
          <p:cNvSpPr/>
          <p:nvPr/>
        </p:nvSpPr>
        <p:spPr>
          <a:xfrm>
            <a:off x="1034908" y="2851585"/>
            <a:ext cx="2447480" cy="1128223"/>
          </a:xfrm>
          <a:prstGeom prst="rect">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240"/>
              </a:spcBef>
              <a:spcAft>
                <a:spcPts val="240"/>
              </a:spcAft>
            </a:pPr>
            <a:r>
              <a:rPr lang="en-GB" sz="1400" b="1" dirty="0">
                <a:solidFill>
                  <a:schemeClr val="accent3">
                    <a:lumMod val="50000"/>
                  </a:schemeClr>
                </a:solidFill>
              </a:rPr>
              <a:t>Environmental factors</a:t>
            </a:r>
          </a:p>
          <a:p>
            <a:pPr marL="285750" indent="-285750">
              <a:spcBef>
                <a:spcPts val="240"/>
              </a:spcBef>
              <a:spcAft>
                <a:spcPts val="240"/>
              </a:spcAft>
              <a:buFont typeface="Arial" panose="020B0604020202020204" pitchFamily="34" charset="0"/>
              <a:buChar char="•"/>
            </a:pPr>
            <a:r>
              <a:rPr lang="en-GB" sz="1400" dirty="0">
                <a:solidFill>
                  <a:schemeClr val="tx1"/>
                </a:solidFill>
              </a:rPr>
              <a:t>Stressful life events</a:t>
            </a:r>
          </a:p>
          <a:p>
            <a:pPr marL="285750" indent="-285750">
              <a:spcBef>
                <a:spcPts val="240"/>
              </a:spcBef>
              <a:spcAft>
                <a:spcPts val="240"/>
              </a:spcAft>
              <a:buFont typeface="Arial" panose="020B0604020202020204" pitchFamily="34" charset="0"/>
              <a:buChar char="•"/>
            </a:pPr>
            <a:r>
              <a:rPr lang="en-GB" sz="1400" dirty="0">
                <a:solidFill>
                  <a:schemeClr val="tx1"/>
                </a:solidFill>
              </a:rPr>
              <a:t>Substance use/abuse</a:t>
            </a:r>
          </a:p>
          <a:p>
            <a:pPr marL="285750" indent="-285750">
              <a:spcBef>
                <a:spcPts val="240"/>
              </a:spcBef>
              <a:spcAft>
                <a:spcPts val="240"/>
              </a:spcAft>
              <a:buFont typeface="Arial" panose="020B0604020202020204" pitchFamily="34" charset="0"/>
              <a:buChar char="•"/>
            </a:pPr>
            <a:r>
              <a:rPr lang="en-GB" sz="1400" dirty="0">
                <a:solidFill>
                  <a:schemeClr val="tx1"/>
                </a:solidFill>
              </a:rPr>
              <a:t>Antidepressants</a:t>
            </a:r>
            <a:endParaRPr lang="en-GB" sz="1600" dirty="0">
              <a:solidFill>
                <a:schemeClr val="tx1"/>
              </a:solidFill>
            </a:endParaRPr>
          </a:p>
        </p:txBody>
      </p:sp>
      <p:sp>
        <p:nvSpPr>
          <p:cNvPr id="9" name="Rectangle 8">
            <a:extLst>
              <a:ext uri="{FF2B5EF4-FFF2-40B4-BE49-F238E27FC236}">
                <a16:creationId xmlns:a16="http://schemas.microsoft.com/office/drawing/2014/main" id="{39159988-A12D-2EFF-8C3E-FDE57C92E768}"/>
              </a:ext>
            </a:extLst>
          </p:cNvPr>
          <p:cNvSpPr/>
          <p:nvPr/>
        </p:nvSpPr>
        <p:spPr>
          <a:xfrm>
            <a:off x="3224991" y="3270691"/>
            <a:ext cx="2447480" cy="1646387"/>
          </a:xfrm>
          <a:prstGeom prst="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240"/>
              </a:spcBef>
              <a:spcAft>
                <a:spcPts val="240"/>
              </a:spcAft>
            </a:pPr>
            <a:r>
              <a:rPr lang="en-GB" sz="1400" b="1" dirty="0">
                <a:solidFill>
                  <a:schemeClr val="accent2">
                    <a:lumMod val="50000"/>
                  </a:schemeClr>
                </a:solidFill>
              </a:rPr>
              <a:t>Mood factors</a:t>
            </a:r>
          </a:p>
          <a:p>
            <a:pPr marL="285750" indent="-285750">
              <a:spcBef>
                <a:spcPts val="240"/>
              </a:spcBef>
              <a:spcAft>
                <a:spcPts val="240"/>
              </a:spcAft>
              <a:buFont typeface="Arial" panose="020B0604020202020204" pitchFamily="34" charset="0"/>
              <a:buChar char="•"/>
            </a:pPr>
            <a:r>
              <a:rPr lang="en-GB" sz="1400" dirty="0">
                <a:solidFill>
                  <a:schemeClr val="accent2">
                    <a:lumMod val="50000"/>
                  </a:schemeClr>
                </a:solidFill>
              </a:rPr>
              <a:t>Anxiety/depression</a:t>
            </a:r>
          </a:p>
          <a:p>
            <a:pPr marL="285750" indent="-285750">
              <a:spcBef>
                <a:spcPts val="240"/>
              </a:spcBef>
              <a:spcAft>
                <a:spcPts val="240"/>
              </a:spcAft>
              <a:buFont typeface="Arial" panose="020B0604020202020204" pitchFamily="34" charset="0"/>
              <a:buChar char="•"/>
            </a:pPr>
            <a:r>
              <a:rPr lang="en-GB" sz="1400" dirty="0">
                <a:solidFill>
                  <a:schemeClr val="accent2">
                    <a:lumMod val="50000"/>
                  </a:schemeClr>
                </a:solidFill>
              </a:rPr>
              <a:t>Subthreshold hypomania</a:t>
            </a:r>
          </a:p>
          <a:p>
            <a:pPr marL="285750" indent="-285750">
              <a:spcBef>
                <a:spcPts val="240"/>
              </a:spcBef>
              <a:spcAft>
                <a:spcPts val="240"/>
              </a:spcAft>
              <a:buFont typeface="Arial" panose="020B0604020202020204" pitchFamily="34" charset="0"/>
              <a:buChar char="•"/>
            </a:pPr>
            <a:r>
              <a:rPr lang="en-GB" sz="1400" dirty="0">
                <a:solidFill>
                  <a:schemeClr val="accent2">
                    <a:lumMod val="50000"/>
                  </a:schemeClr>
                </a:solidFill>
              </a:rPr>
              <a:t>Psychosis</a:t>
            </a:r>
          </a:p>
          <a:p>
            <a:pPr marL="285750" indent="-285750">
              <a:spcBef>
                <a:spcPts val="240"/>
              </a:spcBef>
              <a:spcAft>
                <a:spcPts val="240"/>
              </a:spcAft>
              <a:buFont typeface="Arial" panose="020B0604020202020204" pitchFamily="34" charset="0"/>
              <a:buChar char="•"/>
            </a:pPr>
            <a:r>
              <a:rPr lang="en-GB" sz="1400" dirty="0">
                <a:solidFill>
                  <a:schemeClr val="accent2">
                    <a:lumMod val="50000"/>
                  </a:schemeClr>
                </a:solidFill>
              </a:rPr>
              <a:t>Sleep problems</a:t>
            </a:r>
          </a:p>
          <a:p>
            <a:pPr marL="285750" indent="-285750">
              <a:spcBef>
                <a:spcPts val="240"/>
              </a:spcBef>
              <a:spcAft>
                <a:spcPts val="240"/>
              </a:spcAft>
              <a:buFont typeface="Arial" panose="020B0604020202020204" pitchFamily="34" charset="0"/>
              <a:buChar char="•"/>
            </a:pPr>
            <a:r>
              <a:rPr lang="en-GB" sz="1400" dirty="0">
                <a:solidFill>
                  <a:schemeClr val="accent2">
                    <a:lumMod val="50000"/>
                  </a:schemeClr>
                </a:solidFill>
              </a:rPr>
              <a:t>Mood lability</a:t>
            </a:r>
            <a:endParaRPr lang="en-GB" sz="1600" dirty="0">
              <a:solidFill>
                <a:schemeClr val="accent2">
                  <a:lumMod val="50000"/>
                </a:schemeClr>
              </a:solidFill>
            </a:endParaRPr>
          </a:p>
        </p:txBody>
      </p:sp>
      <p:sp>
        <p:nvSpPr>
          <p:cNvPr id="12" name="Rectangle 11">
            <a:extLst>
              <a:ext uri="{FF2B5EF4-FFF2-40B4-BE49-F238E27FC236}">
                <a16:creationId xmlns:a16="http://schemas.microsoft.com/office/drawing/2014/main" id="{CF7A2715-B54D-BB14-8098-8821FD190637}"/>
              </a:ext>
            </a:extLst>
          </p:cNvPr>
          <p:cNvSpPr/>
          <p:nvPr/>
        </p:nvSpPr>
        <p:spPr>
          <a:xfrm>
            <a:off x="1986979" y="5208398"/>
            <a:ext cx="2447480" cy="4345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240"/>
              </a:spcBef>
              <a:spcAft>
                <a:spcPts val="240"/>
              </a:spcAft>
            </a:pPr>
            <a:r>
              <a:rPr lang="en-GB" sz="1400" b="1" dirty="0">
                <a:solidFill>
                  <a:schemeClr val="accent2">
                    <a:lumMod val="50000"/>
                  </a:schemeClr>
                </a:solidFill>
              </a:rPr>
              <a:t>Bipolar disorder</a:t>
            </a:r>
            <a:endParaRPr lang="en-GB" sz="1600" dirty="0">
              <a:solidFill>
                <a:schemeClr val="accent2">
                  <a:lumMod val="50000"/>
                </a:schemeClr>
              </a:solidFill>
            </a:endParaRPr>
          </a:p>
        </p:txBody>
      </p:sp>
    </p:spTree>
    <p:extLst>
      <p:ext uri="{BB962C8B-B14F-4D97-AF65-F5344CB8AC3E}">
        <p14:creationId xmlns:p14="http://schemas.microsoft.com/office/powerpoint/2010/main" val="3908271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FF67FC0-A293-74A1-5AC0-9F4E6732097D}"/>
              </a:ext>
            </a:extLst>
          </p:cNvPr>
          <p:cNvSpPr>
            <a:spLocks noGrp="1"/>
          </p:cNvSpPr>
          <p:nvPr>
            <p:ph type="title"/>
          </p:nvPr>
        </p:nvSpPr>
        <p:spPr/>
        <p:txBody>
          <a:bodyPr/>
          <a:lstStyle/>
          <a:p>
            <a:r>
              <a:rPr lang="en-GB" dirty="0"/>
              <a:t>Pharmacological interventions for bipolar disorder</a:t>
            </a:r>
          </a:p>
        </p:txBody>
      </p:sp>
      <p:sp>
        <p:nvSpPr>
          <p:cNvPr id="8" name="Text Placeholder 7">
            <a:extLst>
              <a:ext uri="{FF2B5EF4-FFF2-40B4-BE49-F238E27FC236}">
                <a16:creationId xmlns:a16="http://schemas.microsoft.com/office/drawing/2014/main" id="{0FCFF953-BED5-BC7D-F62E-7DD9D76FDB1A}"/>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142187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Pharmacotherapy for bipolar disorder</a:t>
            </a:r>
          </a:p>
        </p:txBody>
      </p:sp>
      <p:sp>
        <p:nvSpPr>
          <p:cNvPr id="11" name="Content Placeholder 10">
            <a:extLst>
              <a:ext uri="{FF2B5EF4-FFF2-40B4-BE49-F238E27FC236}">
                <a16:creationId xmlns:a16="http://schemas.microsoft.com/office/drawing/2014/main" id="{76D30D5C-BFFE-19A2-44A5-59DB39F8B0D2}"/>
              </a:ext>
            </a:extLst>
          </p:cNvPr>
          <p:cNvSpPr>
            <a:spLocks noGrp="1"/>
          </p:cNvSpPr>
          <p:nvPr>
            <p:ph sz="half" idx="21"/>
          </p:nvPr>
        </p:nvSpPr>
        <p:spPr/>
        <p:txBody>
          <a:bodyPr/>
          <a:lstStyle/>
          <a:p>
            <a:pPr marL="0" indent="0">
              <a:buNone/>
            </a:pPr>
            <a:r>
              <a:rPr lang="en-GB" dirty="0"/>
              <a:t>Pharmacotherapy is key in the treatment of BD, and should be individualized to the patient</a:t>
            </a:r>
          </a:p>
        </p:txBody>
      </p:sp>
      <p:sp>
        <p:nvSpPr>
          <p:cNvPr id="4" name="Text Placeholder 3">
            <a:extLst>
              <a:ext uri="{FF2B5EF4-FFF2-40B4-BE49-F238E27FC236}">
                <a16:creationId xmlns:a16="http://schemas.microsoft.com/office/drawing/2014/main" id="{1EA06767-A2AB-3ECD-B8DA-CFC81C57837F}"/>
              </a:ext>
            </a:extLst>
          </p:cNvPr>
          <p:cNvSpPr>
            <a:spLocks noGrp="1"/>
          </p:cNvSpPr>
          <p:nvPr>
            <p:ph type="body" sz="quarter" idx="18"/>
          </p:nvPr>
        </p:nvSpPr>
        <p:spPr/>
        <p:txBody>
          <a:bodyPr/>
          <a:lstStyle/>
          <a:p>
            <a:r>
              <a:rPr lang="en-GB" dirty="0"/>
              <a:t>BD=bipolar disorder</a:t>
            </a:r>
          </a:p>
          <a:p>
            <a:endParaRPr lang="en-GB" dirty="0"/>
          </a:p>
          <a:p>
            <a:r>
              <a:rPr lang="en-GB" dirty="0"/>
              <a:t>Adapted from: Nierenberg et al. JAMA 2023;330(14):1370–1380; Vieta et al. Nat Rev Dis Primers 2018;4:18008</a:t>
            </a:r>
          </a:p>
        </p:txBody>
      </p:sp>
      <p:sp>
        <p:nvSpPr>
          <p:cNvPr id="6" name="Slide Number Placeholder 5">
            <a:extLst>
              <a:ext uri="{FF2B5EF4-FFF2-40B4-BE49-F238E27FC236}">
                <a16:creationId xmlns:a16="http://schemas.microsoft.com/office/drawing/2014/main" id="{56A75B1F-7E89-50D0-5FD3-2F888DBF8C99}"/>
              </a:ext>
            </a:extLst>
          </p:cNvPr>
          <p:cNvSpPr>
            <a:spLocks noGrp="1"/>
          </p:cNvSpPr>
          <p:nvPr>
            <p:ph type="sldNum" sz="quarter" idx="4"/>
          </p:nvPr>
        </p:nvSpPr>
        <p:spPr/>
        <p:txBody>
          <a:bodyPr/>
          <a:lstStyle/>
          <a:p>
            <a:fld id="{C5E73D8C-6D1C-4360-8101-83ED279A0FF1}" type="slidenum">
              <a:rPr lang="en-GB" smtClean="0"/>
              <a:pPr/>
              <a:t>8</a:t>
            </a:fld>
            <a:endParaRPr lang="en-GB"/>
          </a:p>
        </p:txBody>
      </p:sp>
      <p:sp>
        <p:nvSpPr>
          <p:cNvPr id="2" name="Oval 1">
            <a:extLst>
              <a:ext uri="{FF2B5EF4-FFF2-40B4-BE49-F238E27FC236}">
                <a16:creationId xmlns:a16="http://schemas.microsoft.com/office/drawing/2014/main" id="{9E43ADC9-962A-B471-D17E-1CA187FAEAB9}"/>
              </a:ext>
            </a:extLst>
          </p:cNvPr>
          <p:cNvSpPr/>
          <p:nvPr/>
        </p:nvSpPr>
        <p:spPr>
          <a:xfrm>
            <a:off x="5253971" y="1076427"/>
            <a:ext cx="3657600" cy="3279136"/>
          </a:xfrm>
          <a:prstGeom prst="ellipse">
            <a:avLst/>
          </a:prstGeom>
          <a:solidFill>
            <a:schemeClr val="accent3">
              <a:alpha val="27000"/>
            </a:schemeClr>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1D1067C1-E5B6-4FF0-BEA3-DC9BD4E6242D}"/>
              </a:ext>
            </a:extLst>
          </p:cNvPr>
          <p:cNvSpPr/>
          <p:nvPr/>
        </p:nvSpPr>
        <p:spPr>
          <a:xfrm>
            <a:off x="4259321" y="2545616"/>
            <a:ext cx="3855560" cy="3725009"/>
          </a:xfrm>
          <a:prstGeom prst="ellipse">
            <a:avLst/>
          </a:prstGeom>
          <a:solidFill>
            <a:schemeClr val="accent5">
              <a:alpha val="27000"/>
            </a:schemeClr>
          </a:soli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943BEF8D-287D-7E68-7AF7-4FC9B1D549CC}"/>
              </a:ext>
            </a:extLst>
          </p:cNvPr>
          <p:cNvSpPr/>
          <p:nvPr/>
        </p:nvSpPr>
        <p:spPr>
          <a:xfrm>
            <a:off x="5994115" y="2545615"/>
            <a:ext cx="3855560" cy="3725009"/>
          </a:xfrm>
          <a:prstGeom prst="ellipse">
            <a:avLst/>
          </a:prstGeom>
          <a:solidFill>
            <a:schemeClr val="accent2">
              <a:alpha val="27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12B41107-7168-7006-AA77-05B40E8041D9}"/>
              </a:ext>
            </a:extLst>
          </p:cNvPr>
          <p:cNvSpPr txBox="1"/>
          <p:nvPr/>
        </p:nvSpPr>
        <p:spPr>
          <a:xfrm>
            <a:off x="3632255" y="2706344"/>
            <a:ext cx="1367223" cy="523147"/>
          </a:xfrm>
          <a:prstGeom prst="rect">
            <a:avLst/>
          </a:prstGeom>
          <a:noFill/>
        </p:spPr>
        <p:txBody>
          <a:bodyPr wrap="square" rtlCol="0">
            <a:spAutoFit/>
          </a:bodyPr>
          <a:lstStyle/>
          <a:p>
            <a:pPr algn="ctr"/>
            <a:r>
              <a:rPr lang="en-GB" sz="1400" b="1" dirty="0">
                <a:solidFill>
                  <a:schemeClr val="accent5">
                    <a:lumMod val="75000"/>
                  </a:schemeClr>
                </a:solidFill>
              </a:rPr>
              <a:t>Acute bipolar mania</a:t>
            </a:r>
          </a:p>
        </p:txBody>
      </p:sp>
      <p:sp>
        <p:nvSpPr>
          <p:cNvPr id="13" name="TextBox 12">
            <a:extLst>
              <a:ext uri="{FF2B5EF4-FFF2-40B4-BE49-F238E27FC236}">
                <a16:creationId xmlns:a16="http://schemas.microsoft.com/office/drawing/2014/main" id="{646FD9D5-6FC5-DE5F-0AAC-B1FE9ACD2FB8}"/>
              </a:ext>
            </a:extLst>
          </p:cNvPr>
          <p:cNvSpPr txBox="1"/>
          <p:nvPr/>
        </p:nvSpPr>
        <p:spPr>
          <a:xfrm>
            <a:off x="9876931" y="4281509"/>
            <a:ext cx="1505540" cy="307777"/>
          </a:xfrm>
          <a:prstGeom prst="rect">
            <a:avLst/>
          </a:prstGeom>
          <a:noFill/>
        </p:spPr>
        <p:txBody>
          <a:bodyPr wrap="square" rtlCol="0">
            <a:spAutoFit/>
          </a:bodyPr>
          <a:lstStyle/>
          <a:p>
            <a:r>
              <a:rPr lang="en-GB" sz="1400" b="1" dirty="0">
                <a:solidFill>
                  <a:schemeClr val="accent2">
                    <a:lumMod val="75000"/>
                  </a:schemeClr>
                </a:solidFill>
              </a:rPr>
              <a:t>Maintenance</a:t>
            </a:r>
          </a:p>
        </p:txBody>
      </p:sp>
      <p:sp>
        <p:nvSpPr>
          <p:cNvPr id="14" name="TextBox 13">
            <a:extLst>
              <a:ext uri="{FF2B5EF4-FFF2-40B4-BE49-F238E27FC236}">
                <a16:creationId xmlns:a16="http://schemas.microsoft.com/office/drawing/2014/main" id="{6154FF99-FA17-2C26-4DB2-BDFA6E334660}"/>
              </a:ext>
            </a:extLst>
          </p:cNvPr>
          <p:cNvSpPr txBox="1"/>
          <p:nvPr/>
        </p:nvSpPr>
        <p:spPr>
          <a:xfrm>
            <a:off x="8627853" y="1618795"/>
            <a:ext cx="1505541" cy="523220"/>
          </a:xfrm>
          <a:prstGeom prst="rect">
            <a:avLst/>
          </a:prstGeom>
          <a:noFill/>
        </p:spPr>
        <p:txBody>
          <a:bodyPr wrap="square" rtlCol="0">
            <a:spAutoFit/>
          </a:bodyPr>
          <a:lstStyle/>
          <a:p>
            <a:pPr algn="ctr"/>
            <a:r>
              <a:rPr lang="en-GB" sz="1400" b="1" dirty="0">
                <a:solidFill>
                  <a:schemeClr val="accent3">
                    <a:lumMod val="75000"/>
                  </a:schemeClr>
                </a:solidFill>
              </a:rPr>
              <a:t>Acute bipolar depression</a:t>
            </a:r>
          </a:p>
        </p:txBody>
      </p:sp>
      <p:sp>
        <p:nvSpPr>
          <p:cNvPr id="15" name="TextBox 14">
            <a:extLst>
              <a:ext uri="{FF2B5EF4-FFF2-40B4-BE49-F238E27FC236}">
                <a16:creationId xmlns:a16="http://schemas.microsoft.com/office/drawing/2014/main" id="{559351BC-1A98-E050-DA56-5217ECE29C73}"/>
              </a:ext>
            </a:extLst>
          </p:cNvPr>
          <p:cNvSpPr txBox="1"/>
          <p:nvPr/>
        </p:nvSpPr>
        <p:spPr>
          <a:xfrm>
            <a:off x="6701898" y="5462818"/>
            <a:ext cx="761747" cy="307777"/>
          </a:xfrm>
          <a:prstGeom prst="rect">
            <a:avLst/>
          </a:prstGeom>
          <a:noFill/>
        </p:spPr>
        <p:txBody>
          <a:bodyPr wrap="square">
            <a:spAutoFit/>
          </a:bodyPr>
          <a:lstStyle/>
          <a:p>
            <a:r>
              <a:rPr lang="en-GB" sz="1400" dirty="0"/>
              <a:t>Lithium</a:t>
            </a:r>
          </a:p>
        </p:txBody>
      </p:sp>
      <p:sp>
        <p:nvSpPr>
          <p:cNvPr id="16" name="TextBox 15">
            <a:extLst>
              <a:ext uri="{FF2B5EF4-FFF2-40B4-BE49-F238E27FC236}">
                <a16:creationId xmlns:a16="http://schemas.microsoft.com/office/drawing/2014/main" id="{1EF9764D-624F-ADC0-0BF3-BE9CDC64F792}"/>
              </a:ext>
            </a:extLst>
          </p:cNvPr>
          <p:cNvSpPr txBox="1"/>
          <p:nvPr/>
        </p:nvSpPr>
        <p:spPr>
          <a:xfrm>
            <a:off x="6537590" y="5117331"/>
            <a:ext cx="1090363" cy="307777"/>
          </a:xfrm>
          <a:prstGeom prst="rect">
            <a:avLst/>
          </a:prstGeom>
          <a:noFill/>
        </p:spPr>
        <p:txBody>
          <a:bodyPr wrap="square">
            <a:spAutoFit/>
          </a:bodyPr>
          <a:lstStyle/>
          <a:p>
            <a:r>
              <a:rPr lang="en-GB" sz="1400" dirty="0"/>
              <a:t>Olanzapine</a:t>
            </a:r>
          </a:p>
        </p:txBody>
      </p:sp>
      <p:sp>
        <p:nvSpPr>
          <p:cNvPr id="17" name="TextBox 16">
            <a:extLst>
              <a:ext uri="{FF2B5EF4-FFF2-40B4-BE49-F238E27FC236}">
                <a16:creationId xmlns:a16="http://schemas.microsoft.com/office/drawing/2014/main" id="{2D65CCC3-58C3-64D4-C886-7A76A9EC059E}"/>
              </a:ext>
            </a:extLst>
          </p:cNvPr>
          <p:cNvSpPr txBox="1"/>
          <p:nvPr/>
        </p:nvSpPr>
        <p:spPr>
          <a:xfrm>
            <a:off x="6523163" y="4426357"/>
            <a:ext cx="1119217" cy="307777"/>
          </a:xfrm>
          <a:prstGeom prst="rect">
            <a:avLst/>
          </a:prstGeom>
          <a:noFill/>
        </p:spPr>
        <p:txBody>
          <a:bodyPr wrap="square">
            <a:spAutoFit/>
          </a:bodyPr>
          <a:lstStyle/>
          <a:p>
            <a:r>
              <a:rPr lang="en-GB" sz="1400" dirty="0"/>
              <a:t>Ziprasidone</a:t>
            </a:r>
          </a:p>
        </p:txBody>
      </p:sp>
      <p:sp>
        <p:nvSpPr>
          <p:cNvPr id="18" name="TextBox 17">
            <a:extLst>
              <a:ext uri="{FF2B5EF4-FFF2-40B4-BE49-F238E27FC236}">
                <a16:creationId xmlns:a16="http://schemas.microsoft.com/office/drawing/2014/main" id="{54BAA7E6-1D24-B145-29AA-ADAEA12A08E1}"/>
              </a:ext>
            </a:extLst>
          </p:cNvPr>
          <p:cNvSpPr txBox="1"/>
          <p:nvPr/>
        </p:nvSpPr>
        <p:spPr>
          <a:xfrm>
            <a:off x="4322854" y="4219007"/>
            <a:ext cx="1447832" cy="307777"/>
          </a:xfrm>
          <a:prstGeom prst="rect">
            <a:avLst/>
          </a:prstGeom>
          <a:noFill/>
        </p:spPr>
        <p:txBody>
          <a:bodyPr wrap="square">
            <a:spAutoFit/>
          </a:bodyPr>
          <a:lstStyle/>
          <a:p>
            <a:r>
              <a:rPr lang="en-GB" sz="1400" dirty="0"/>
              <a:t>Carbamazepine</a:t>
            </a:r>
          </a:p>
        </p:txBody>
      </p:sp>
      <p:sp>
        <p:nvSpPr>
          <p:cNvPr id="19" name="TextBox 18">
            <a:extLst>
              <a:ext uri="{FF2B5EF4-FFF2-40B4-BE49-F238E27FC236}">
                <a16:creationId xmlns:a16="http://schemas.microsoft.com/office/drawing/2014/main" id="{5E8844DD-62CC-6D3D-EF05-2E2CCDBFFC74}"/>
              </a:ext>
            </a:extLst>
          </p:cNvPr>
          <p:cNvSpPr txBox="1"/>
          <p:nvPr/>
        </p:nvSpPr>
        <p:spPr>
          <a:xfrm>
            <a:off x="4578230" y="4849093"/>
            <a:ext cx="1028422" cy="307777"/>
          </a:xfrm>
          <a:prstGeom prst="rect">
            <a:avLst/>
          </a:prstGeom>
          <a:noFill/>
        </p:spPr>
        <p:txBody>
          <a:bodyPr wrap="square">
            <a:spAutoFit/>
          </a:bodyPr>
          <a:lstStyle/>
          <a:p>
            <a:r>
              <a:rPr lang="en-GB" sz="1400" dirty="0"/>
              <a:t>Valproate</a:t>
            </a:r>
          </a:p>
        </p:txBody>
      </p:sp>
      <p:sp>
        <p:nvSpPr>
          <p:cNvPr id="20" name="TextBox 19">
            <a:extLst>
              <a:ext uri="{FF2B5EF4-FFF2-40B4-BE49-F238E27FC236}">
                <a16:creationId xmlns:a16="http://schemas.microsoft.com/office/drawing/2014/main" id="{62DE3661-DF17-C8A4-A761-D0796BCD0517}"/>
              </a:ext>
            </a:extLst>
          </p:cNvPr>
          <p:cNvSpPr txBox="1"/>
          <p:nvPr/>
        </p:nvSpPr>
        <p:spPr>
          <a:xfrm>
            <a:off x="4425687" y="3903964"/>
            <a:ext cx="1031051" cy="307777"/>
          </a:xfrm>
          <a:prstGeom prst="rect">
            <a:avLst/>
          </a:prstGeom>
          <a:noFill/>
        </p:spPr>
        <p:txBody>
          <a:bodyPr wrap="square">
            <a:spAutoFit/>
          </a:bodyPr>
          <a:lstStyle/>
          <a:p>
            <a:r>
              <a:rPr lang="en-GB" sz="1400" dirty="0"/>
              <a:t>Asenapine</a:t>
            </a:r>
          </a:p>
        </p:txBody>
      </p:sp>
      <p:sp>
        <p:nvSpPr>
          <p:cNvPr id="21" name="TextBox 20">
            <a:extLst>
              <a:ext uri="{FF2B5EF4-FFF2-40B4-BE49-F238E27FC236}">
                <a16:creationId xmlns:a16="http://schemas.microsoft.com/office/drawing/2014/main" id="{C036F166-A246-3C26-32A9-0AB1060D1474}"/>
              </a:ext>
            </a:extLst>
          </p:cNvPr>
          <p:cNvSpPr txBox="1"/>
          <p:nvPr/>
        </p:nvSpPr>
        <p:spPr>
          <a:xfrm>
            <a:off x="5416868" y="2914792"/>
            <a:ext cx="1099981" cy="307777"/>
          </a:xfrm>
          <a:prstGeom prst="rect">
            <a:avLst/>
          </a:prstGeom>
          <a:noFill/>
        </p:spPr>
        <p:txBody>
          <a:bodyPr wrap="square">
            <a:spAutoFit/>
          </a:bodyPr>
          <a:lstStyle/>
          <a:p>
            <a:r>
              <a:rPr lang="en-GB" sz="1400" dirty="0"/>
              <a:t>Cariprazine</a:t>
            </a:r>
          </a:p>
        </p:txBody>
      </p:sp>
      <p:sp>
        <p:nvSpPr>
          <p:cNvPr id="22" name="TextBox 21">
            <a:extLst>
              <a:ext uri="{FF2B5EF4-FFF2-40B4-BE49-F238E27FC236}">
                <a16:creationId xmlns:a16="http://schemas.microsoft.com/office/drawing/2014/main" id="{857968E9-B20A-56BA-4D55-F92586684E71}"/>
              </a:ext>
            </a:extLst>
          </p:cNvPr>
          <p:cNvSpPr txBox="1"/>
          <p:nvPr/>
        </p:nvSpPr>
        <p:spPr>
          <a:xfrm>
            <a:off x="4412838" y="4534050"/>
            <a:ext cx="1486868" cy="307777"/>
          </a:xfrm>
          <a:prstGeom prst="rect">
            <a:avLst/>
          </a:prstGeom>
          <a:noFill/>
        </p:spPr>
        <p:txBody>
          <a:bodyPr wrap="square">
            <a:spAutoFit/>
          </a:bodyPr>
          <a:lstStyle/>
          <a:p>
            <a:r>
              <a:rPr lang="en-GB" sz="1400" dirty="0"/>
              <a:t>Chlorpromazine</a:t>
            </a:r>
          </a:p>
        </p:txBody>
      </p:sp>
      <p:sp>
        <p:nvSpPr>
          <p:cNvPr id="23" name="TextBox 22">
            <a:extLst>
              <a:ext uri="{FF2B5EF4-FFF2-40B4-BE49-F238E27FC236}">
                <a16:creationId xmlns:a16="http://schemas.microsoft.com/office/drawing/2014/main" id="{128BE669-6DD9-0752-05AE-CB34F75465E0}"/>
              </a:ext>
            </a:extLst>
          </p:cNvPr>
          <p:cNvSpPr txBox="1"/>
          <p:nvPr/>
        </p:nvSpPr>
        <p:spPr>
          <a:xfrm>
            <a:off x="4815609" y="5164136"/>
            <a:ext cx="1140056" cy="307777"/>
          </a:xfrm>
          <a:prstGeom prst="rect">
            <a:avLst/>
          </a:prstGeom>
          <a:noFill/>
        </p:spPr>
        <p:txBody>
          <a:bodyPr wrap="square">
            <a:spAutoFit/>
          </a:bodyPr>
          <a:lstStyle/>
          <a:p>
            <a:r>
              <a:rPr lang="en-GB" sz="1400" dirty="0"/>
              <a:t>Risperidone</a:t>
            </a:r>
          </a:p>
        </p:txBody>
      </p:sp>
      <p:sp>
        <p:nvSpPr>
          <p:cNvPr id="24" name="TextBox 23">
            <a:extLst>
              <a:ext uri="{FF2B5EF4-FFF2-40B4-BE49-F238E27FC236}">
                <a16:creationId xmlns:a16="http://schemas.microsoft.com/office/drawing/2014/main" id="{5C722C4B-E450-1194-5DE8-64895A91988D}"/>
              </a:ext>
            </a:extLst>
          </p:cNvPr>
          <p:cNvSpPr txBox="1"/>
          <p:nvPr/>
        </p:nvSpPr>
        <p:spPr>
          <a:xfrm>
            <a:off x="6517552" y="4771844"/>
            <a:ext cx="1130438" cy="307777"/>
          </a:xfrm>
          <a:prstGeom prst="rect">
            <a:avLst/>
          </a:prstGeom>
          <a:noFill/>
        </p:spPr>
        <p:txBody>
          <a:bodyPr wrap="square">
            <a:spAutoFit/>
          </a:bodyPr>
          <a:lstStyle/>
          <a:p>
            <a:r>
              <a:rPr lang="en-GB" sz="1400" dirty="0"/>
              <a:t>Aripiprazole</a:t>
            </a:r>
          </a:p>
        </p:txBody>
      </p:sp>
      <p:sp>
        <p:nvSpPr>
          <p:cNvPr id="25" name="TextBox 24">
            <a:extLst>
              <a:ext uri="{FF2B5EF4-FFF2-40B4-BE49-F238E27FC236}">
                <a16:creationId xmlns:a16="http://schemas.microsoft.com/office/drawing/2014/main" id="{A615484B-C27C-D355-92B1-7A8457D58642}"/>
              </a:ext>
            </a:extLst>
          </p:cNvPr>
          <p:cNvSpPr txBox="1"/>
          <p:nvPr/>
        </p:nvSpPr>
        <p:spPr>
          <a:xfrm>
            <a:off x="6096000" y="1366391"/>
            <a:ext cx="1955985" cy="523220"/>
          </a:xfrm>
          <a:prstGeom prst="rect">
            <a:avLst/>
          </a:prstGeom>
          <a:noFill/>
        </p:spPr>
        <p:txBody>
          <a:bodyPr wrap="square">
            <a:spAutoFit/>
          </a:bodyPr>
          <a:lstStyle/>
          <a:p>
            <a:pPr algn="ctr"/>
            <a:r>
              <a:rPr lang="en-GB" sz="1400" dirty="0"/>
              <a:t>Olanzapine–fluoxetine</a:t>
            </a:r>
            <a:br>
              <a:rPr lang="en-GB" sz="1400" dirty="0"/>
            </a:br>
            <a:r>
              <a:rPr lang="en-GB" sz="1400" dirty="0"/>
              <a:t>combination</a:t>
            </a:r>
          </a:p>
        </p:txBody>
      </p:sp>
      <p:sp>
        <p:nvSpPr>
          <p:cNvPr id="26" name="TextBox 25">
            <a:extLst>
              <a:ext uri="{FF2B5EF4-FFF2-40B4-BE49-F238E27FC236}">
                <a16:creationId xmlns:a16="http://schemas.microsoft.com/office/drawing/2014/main" id="{1FA1AFA9-F571-79F4-1535-61B591C4D249}"/>
              </a:ext>
            </a:extLst>
          </p:cNvPr>
          <p:cNvSpPr txBox="1"/>
          <p:nvPr/>
        </p:nvSpPr>
        <p:spPr>
          <a:xfrm>
            <a:off x="6557627" y="3526990"/>
            <a:ext cx="1050288" cy="307777"/>
          </a:xfrm>
          <a:prstGeom prst="rect">
            <a:avLst/>
          </a:prstGeom>
          <a:noFill/>
        </p:spPr>
        <p:txBody>
          <a:bodyPr wrap="square">
            <a:spAutoFit/>
          </a:bodyPr>
          <a:lstStyle/>
          <a:p>
            <a:r>
              <a:rPr lang="en-GB" sz="1400" dirty="0"/>
              <a:t>Quetiapine</a:t>
            </a:r>
          </a:p>
        </p:txBody>
      </p:sp>
      <p:sp>
        <p:nvSpPr>
          <p:cNvPr id="27" name="TextBox 26">
            <a:extLst>
              <a:ext uri="{FF2B5EF4-FFF2-40B4-BE49-F238E27FC236}">
                <a16:creationId xmlns:a16="http://schemas.microsoft.com/office/drawing/2014/main" id="{99150376-A5F6-9B0A-BA87-CDD7E0F6C6FE}"/>
              </a:ext>
            </a:extLst>
          </p:cNvPr>
          <p:cNvSpPr txBox="1"/>
          <p:nvPr/>
        </p:nvSpPr>
        <p:spPr>
          <a:xfrm>
            <a:off x="8477877" y="4286803"/>
            <a:ext cx="1119217" cy="307777"/>
          </a:xfrm>
          <a:prstGeom prst="rect">
            <a:avLst/>
          </a:prstGeom>
          <a:noFill/>
        </p:spPr>
        <p:txBody>
          <a:bodyPr wrap="square">
            <a:spAutoFit/>
          </a:bodyPr>
          <a:lstStyle/>
          <a:p>
            <a:r>
              <a:rPr lang="en-GB" sz="1400" dirty="0"/>
              <a:t>Lamotrigine</a:t>
            </a:r>
          </a:p>
        </p:txBody>
      </p:sp>
      <p:sp>
        <p:nvSpPr>
          <p:cNvPr id="32" name="TextBox 31">
            <a:extLst>
              <a:ext uri="{FF2B5EF4-FFF2-40B4-BE49-F238E27FC236}">
                <a16:creationId xmlns:a16="http://schemas.microsoft.com/office/drawing/2014/main" id="{50D6033B-A711-AD29-7979-DC352DA5020D}"/>
              </a:ext>
            </a:extLst>
          </p:cNvPr>
          <p:cNvSpPr txBox="1"/>
          <p:nvPr/>
        </p:nvSpPr>
        <p:spPr>
          <a:xfrm>
            <a:off x="6524002" y="2178975"/>
            <a:ext cx="1099981" cy="307777"/>
          </a:xfrm>
          <a:prstGeom prst="rect">
            <a:avLst/>
          </a:prstGeom>
          <a:noFill/>
        </p:spPr>
        <p:txBody>
          <a:bodyPr wrap="square">
            <a:spAutoFit/>
          </a:bodyPr>
          <a:lstStyle/>
          <a:p>
            <a:r>
              <a:rPr lang="en-GB" sz="1400" dirty="0"/>
              <a:t>Lurasidone</a:t>
            </a:r>
          </a:p>
        </p:txBody>
      </p:sp>
      <p:sp>
        <p:nvSpPr>
          <p:cNvPr id="33" name="TextBox 32">
            <a:extLst>
              <a:ext uri="{FF2B5EF4-FFF2-40B4-BE49-F238E27FC236}">
                <a16:creationId xmlns:a16="http://schemas.microsoft.com/office/drawing/2014/main" id="{97F38F00-5193-2AAB-ED86-17F8C51D6487}"/>
              </a:ext>
            </a:extLst>
          </p:cNvPr>
          <p:cNvSpPr txBox="1"/>
          <p:nvPr/>
        </p:nvSpPr>
        <p:spPr>
          <a:xfrm>
            <a:off x="6392534" y="1880405"/>
            <a:ext cx="1362916" cy="307777"/>
          </a:xfrm>
          <a:prstGeom prst="rect">
            <a:avLst/>
          </a:prstGeom>
          <a:noFill/>
        </p:spPr>
        <p:txBody>
          <a:bodyPr wrap="square">
            <a:spAutoFit/>
          </a:bodyPr>
          <a:lstStyle/>
          <a:p>
            <a:pPr algn="ctr"/>
            <a:r>
              <a:rPr lang="en-GB" sz="1400" dirty="0"/>
              <a:t>Lumateperone</a:t>
            </a:r>
          </a:p>
        </p:txBody>
      </p:sp>
    </p:spTree>
    <p:extLst>
      <p:ext uri="{BB962C8B-B14F-4D97-AF65-F5344CB8AC3E}">
        <p14:creationId xmlns:p14="http://schemas.microsoft.com/office/powerpoint/2010/main" val="3920671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FFFEC4E-423B-0DD4-8D25-16BED33F47FA}"/>
              </a:ext>
            </a:extLst>
          </p:cNvPr>
          <p:cNvSpPr>
            <a:spLocks noGrp="1"/>
          </p:cNvSpPr>
          <p:nvPr>
            <p:ph sz="half" idx="1"/>
          </p:nvPr>
        </p:nvSpPr>
        <p:spPr/>
        <p:txBody>
          <a:bodyPr/>
          <a:lstStyle/>
          <a:p>
            <a:pPr marL="0" indent="0">
              <a:spcBef>
                <a:spcPts val="1200"/>
              </a:spcBef>
              <a:buClr>
                <a:schemeClr val="tx1"/>
              </a:buClr>
              <a:buNone/>
            </a:pPr>
            <a:r>
              <a:rPr lang="en-GB" sz="1400" dirty="0"/>
              <a:t> </a:t>
            </a:r>
          </a:p>
        </p:txBody>
      </p:sp>
      <p:sp>
        <p:nvSpPr>
          <p:cNvPr id="2" name="Text Placeholder 1">
            <a:extLst>
              <a:ext uri="{FF2B5EF4-FFF2-40B4-BE49-F238E27FC236}">
                <a16:creationId xmlns:a16="http://schemas.microsoft.com/office/drawing/2014/main" id="{C2DCE5C5-51E5-47C3-AC86-57BA0BAA233A}"/>
              </a:ext>
            </a:extLst>
          </p:cNvPr>
          <p:cNvSpPr>
            <a:spLocks noGrp="1"/>
          </p:cNvSpPr>
          <p:nvPr>
            <p:ph type="body" sz="quarter" idx="17"/>
          </p:nvPr>
        </p:nvSpPr>
        <p:spPr/>
        <p:txBody>
          <a:bodyPr/>
          <a:lstStyle/>
          <a:p>
            <a:r>
              <a:rPr lang="en-GB" dirty="0"/>
              <a:t>Bipolar disorder – Acute treatment</a:t>
            </a:r>
          </a:p>
        </p:txBody>
      </p:sp>
      <p:sp>
        <p:nvSpPr>
          <p:cNvPr id="3" name="Title 2">
            <a:extLst>
              <a:ext uri="{FF2B5EF4-FFF2-40B4-BE49-F238E27FC236}">
                <a16:creationId xmlns:a16="http://schemas.microsoft.com/office/drawing/2014/main" id="{58437504-EEEB-040A-C5CD-07D09041D916}"/>
              </a:ext>
            </a:extLst>
          </p:cNvPr>
          <p:cNvSpPr>
            <a:spLocks noGrp="1"/>
          </p:cNvSpPr>
          <p:nvPr>
            <p:ph type="title"/>
          </p:nvPr>
        </p:nvSpPr>
        <p:spPr/>
        <p:txBody>
          <a:bodyPr anchor="t"/>
          <a:lstStyle/>
          <a:p>
            <a:r>
              <a:rPr lang="en-GB" dirty="0"/>
              <a:t>CANMAT/ISBD guidelines</a:t>
            </a:r>
            <a:br>
              <a:rPr lang="en-GB" dirty="0"/>
            </a:br>
            <a:r>
              <a:rPr lang="en-GB" sz="1400" dirty="0"/>
              <a:t>Pharmacological treatment of acute bipolar mania</a:t>
            </a:r>
          </a:p>
        </p:txBody>
      </p:sp>
      <p:sp>
        <p:nvSpPr>
          <p:cNvPr id="8" name="Content Placeholder 7">
            <a:extLst>
              <a:ext uri="{FF2B5EF4-FFF2-40B4-BE49-F238E27FC236}">
                <a16:creationId xmlns:a16="http://schemas.microsoft.com/office/drawing/2014/main" id="{A49D77A2-B46D-8947-4C5E-E8EC82C64EEA}"/>
              </a:ext>
            </a:extLst>
          </p:cNvPr>
          <p:cNvSpPr>
            <a:spLocks noGrp="1"/>
          </p:cNvSpPr>
          <p:nvPr>
            <p:ph idx="19"/>
          </p:nvPr>
        </p:nvSpPr>
        <p:spPr>
          <a:xfrm>
            <a:off x="539750" y="1416785"/>
            <a:ext cx="8284210" cy="4415215"/>
          </a:xfrm>
        </p:spPr>
        <p:txBody>
          <a:bodyPr/>
          <a:lstStyle/>
          <a:p>
            <a:pPr marL="0" indent="0">
              <a:spcBef>
                <a:spcPts val="1200"/>
              </a:spcBef>
              <a:buClr>
                <a:schemeClr val="tx1"/>
              </a:buClr>
              <a:buNone/>
            </a:pPr>
            <a:r>
              <a:rPr lang="en-GB" sz="1400" b="1" dirty="0">
                <a:solidFill>
                  <a:schemeClr val="accent5">
                    <a:lumMod val="50000"/>
                  </a:schemeClr>
                </a:solidFill>
              </a:rPr>
              <a:t>Step 1: Review principles, and check medication status</a:t>
            </a:r>
          </a:p>
          <a:p>
            <a:pPr>
              <a:spcBef>
                <a:spcPts val="1200"/>
              </a:spcBef>
              <a:buClr>
                <a:schemeClr val="tx1"/>
              </a:buClr>
            </a:pPr>
            <a:r>
              <a:rPr lang="en-GB" sz="1400" dirty="0"/>
              <a:t>Examine the patient, exclude other potential causes of symptoms, and review their current medication</a:t>
            </a:r>
          </a:p>
          <a:p>
            <a:pPr marL="0" indent="0">
              <a:spcBef>
                <a:spcPts val="1200"/>
              </a:spcBef>
              <a:buClr>
                <a:schemeClr val="tx1"/>
              </a:buClr>
              <a:buNone/>
            </a:pPr>
            <a:r>
              <a:rPr lang="en-GB" sz="1400" b="1" dirty="0">
                <a:solidFill>
                  <a:schemeClr val="accent5">
                    <a:lumMod val="50000"/>
                  </a:schemeClr>
                </a:solidFill>
              </a:rPr>
              <a:t>Step 2: Initiate or optimize therapy, and check adherence</a:t>
            </a:r>
          </a:p>
          <a:p>
            <a:pPr>
              <a:spcBef>
                <a:spcPts val="1200"/>
              </a:spcBef>
              <a:buClr>
                <a:schemeClr val="tx1"/>
              </a:buClr>
            </a:pPr>
            <a:r>
              <a:rPr lang="en-GB" sz="1400" dirty="0"/>
              <a:t>Treatment should be initiated using a first-line monotherapy of lithium, quetiapine, divalproex, asenapine, aripiprazole, paliperidone, risperidone, or cariprazine; or a combination therapy of quetiapine, aripiprazole, risperidone, or asenapine with lithium or divalproex</a:t>
            </a:r>
          </a:p>
          <a:p>
            <a:pPr>
              <a:spcBef>
                <a:spcPts val="1200"/>
              </a:spcBef>
              <a:buClr>
                <a:schemeClr val="tx1"/>
              </a:buClr>
            </a:pPr>
            <a:r>
              <a:rPr lang="en-GB" sz="1400" dirty="0"/>
              <a:t>People with BD usually respond within 1–2 weeks; if no response is observed, the dosing should be considered, along with assessment of the patient’s adherence to the medication</a:t>
            </a:r>
          </a:p>
          <a:p>
            <a:pPr marL="0" indent="0">
              <a:spcBef>
                <a:spcPts val="1200"/>
              </a:spcBef>
              <a:buClr>
                <a:schemeClr val="tx1"/>
              </a:buClr>
              <a:buNone/>
            </a:pPr>
            <a:r>
              <a:rPr lang="en-GB" sz="1400" b="1" dirty="0">
                <a:solidFill>
                  <a:schemeClr val="accent5">
                    <a:lumMod val="50000"/>
                  </a:schemeClr>
                </a:solidFill>
              </a:rPr>
              <a:t>Step 3: Add-on or switch therapy to alternative first-line therapy</a:t>
            </a:r>
          </a:p>
          <a:p>
            <a:pPr>
              <a:spcBef>
                <a:spcPts val="1200"/>
              </a:spcBef>
              <a:buClr>
                <a:schemeClr val="tx1"/>
              </a:buClr>
            </a:pPr>
            <a:r>
              <a:rPr lang="en-GB" sz="1400" dirty="0"/>
              <a:t>After a patient does not respond to an adequate trial of a first-line therapy, a combination therapy can be added on, or an alternative first-line therapy can be trialled, according to the evidence hierarchy</a:t>
            </a:r>
          </a:p>
          <a:p>
            <a:pPr>
              <a:spcBef>
                <a:spcPts val="1200"/>
              </a:spcBef>
              <a:buClr>
                <a:schemeClr val="tx1"/>
              </a:buClr>
            </a:pPr>
            <a:r>
              <a:rPr lang="en-GB" sz="1400" dirty="0"/>
              <a:t>Because there are many alternative first-line agents, it is recommended to trial several alternative first-line approaches before moving on</a:t>
            </a:r>
          </a:p>
          <a:p>
            <a:pPr marL="0" indent="0">
              <a:spcBef>
                <a:spcPts val="1200"/>
              </a:spcBef>
              <a:buClr>
                <a:schemeClr val="tx1"/>
              </a:buClr>
              <a:buNone/>
            </a:pPr>
            <a:r>
              <a:rPr lang="en-GB" sz="1400" b="1" dirty="0">
                <a:solidFill>
                  <a:schemeClr val="accent5">
                    <a:lumMod val="50000"/>
                  </a:schemeClr>
                </a:solidFill>
              </a:rPr>
              <a:t>Steps 4 and 5: Add-on or switch therapy to a second- or third-line therapy</a:t>
            </a:r>
          </a:p>
          <a:p>
            <a:pPr>
              <a:spcBef>
                <a:spcPts val="1200"/>
              </a:spcBef>
              <a:buClr>
                <a:schemeClr val="tx1"/>
              </a:buClr>
            </a:pPr>
            <a:r>
              <a:rPr lang="en-GB" sz="1400" dirty="0"/>
              <a:t>Many different second- and third-line approaches to pharmacotherapy can be trialled</a:t>
            </a:r>
          </a:p>
        </p:txBody>
      </p:sp>
      <p:sp>
        <p:nvSpPr>
          <p:cNvPr id="6" name="Text Placeholder 5">
            <a:extLst>
              <a:ext uri="{FF2B5EF4-FFF2-40B4-BE49-F238E27FC236}">
                <a16:creationId xmlns:a16="http://schemas.microsoft.com/office/drawing/2014/main" id="{52C69E51-C351-4BC0-3896-784F61E93588}"/>
              </a:ext>
            </a:extLst>
          </p:cNvPr>
          <p:cNvSpPr>
            <a:spLocks noGrp="1"/>
          </p:cNvSpPr>
          <p:nvPr>
            <p:ph type="body" sz="quarter" idx="18"/>
          </p:nvPr>
        </p:nvSpPr>
        <p:spPr/>
        <p:txBody>
          <a:bodyPr/>
          <a:lstStyle/>
          <a:p>
            <a:r>
              <a:rPr lang="en-GB" dirty="0"/>
              <a:t>BD=bipolar disorder; CANMAT=</a:t>
            </a:r>
            <a:r>
              <a:rPr lang="en-US" dirty="0"/>
              <a:t>Canadian Network for Mood and Anxiety Treatments; ISBD=International Society for Bipolar Disorders</a:t>
            </a:r>
            <a:endParaRPr lang="en-GB" dirty="0"/>
          </a:p>
          <a:p>
            <a:endParaRPr lang="en-GB" dirty="0"/>
          </a:p>
          <a:p>
            <a:r>
              <a:rPr lang="en-GB" dirty="0"/>
              <a:t>Yatham et al. Bipolar </a:t>
            </a:r>
            <a:r>
              <a:rPr lang="en-GB" dirty="0" err="1"/>
              <a:t>Disord</a:t>
            </a:r>
            <a:r>
              <a:rPr lang="en-GB" dirty="0"/>
              <a:t> 2018;20(2):97–170</a:t>
            </a:r>
          </a:p>
        </p:txBody>
      </p:sp>
      <p:sp>
        <p:nvSpPr>
          <p:cNvPr id="7" name="Slide Number Placeholder 6">
            <a:extLst>
              <a:ext uri="{FF2B5EF4-FFF2-40B4-BE49-F238E27FC236}">
                <a16:creationId xmlns:a16="http://schemas.microsoft.com/office/drawing/2014/main" id="{0654C26F-44B4-2C38-8976-344FE2B11174}"/>
              </a:ext>
            </a:extLst>
          </p:cNvPr>
          <p:cNvSpPr>
            <a:spLocks noGrp="1"/>
          </p:cNvSpPr>
          <p:nvPr>
            <p:ph type="sldNum" sz="quarter" idx="4"/>
          </p:nvPr>
        </p:nvSpPr>
        <p:spPr/>
        <p:txBody>
          <a:bodyPr/>
          <a:lstStyle/>
          <a:p>
            <a:fld id="{C5E73D8C-6D1C-4360-8101-83ED279A0FF1}" type="slidenum">
              <a:rPr lang="en-GB" smtClean="0"/>
              <a:pPr/>
              <a:t>9</a:t>
            </a:fld>
            <a:endParaRPr lang="en-GB"/>
          </a:p>
        </p:txBody>
      </p:sp>
      <p:pic>
        <p:nvPicPr>
          <p:cNvPr id="10" name="Graphic 9" descr="Clipboard Mixed with solid fill">
            <a:extLst>
              <a:ext uri="{FF2B5EF4-FFF2-40B4-BE49-F238E27FC236}">
                <a16:creationId xmlns:a16="http://schemas.microsoft.com/office/drawing/2014/main" id="{5D39965E-1CD4-E2E4-A611-D8A1AD1EFD3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80500" y="3099061"/>
            <a:ext cx="3113203" cy="3113203"/>
          </a:xfrm>
          <a:prstGeom prst="rect">
            <a:avLst/>
          </a:prstGeom>
        </p:spPr>
      </p:pic>
    </p:spTree>
    <p:extLst>
      <p:ext uri="{BB962C8B-B14F-4D97-AF65-F5344CB8AC3E}">
        <p14:creationId xmlns:p14="http://schemas.microsoft.com/office/powerpoint/2010/main" val="3424155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Treatment of acute bipolar mania</a:t>
            </a:r>
          </a:p>
        </p:txBody>
      </p:sp>
      <p:sp>
        <p:nvSpPr>
          <p:cNvPr id="10" name="Content Placeholder 9">
            <a:extLst>
              <a:ext uri="{FF2B5EF4-FFF2-40B4-BE49-F238E27FC236}">
                <a16:creationId xmlns:a16="http://schemas.microsoft.com/office/drawing/2014/main" id="{0F96372D-E947-59CF-BD3E-F957441ACF52}"/>
              </a:ext>
            </a:extLst>
          </p:cNvPr>
          <p:cNvSpPr>
            <a:spLocks noGrp="1"/>
          </p:cNvSpPr>
          <p:nvPr>
            <p:ph idx="19"/>
          </p:nvPr>
        </p:nvSpPr>
        <p:spPr>
          <a:xfrm>
            <a:off x="539750" y="1416785"/>
            <a:ext cx="9309100" cy="4415215"/>
          </a:xfrm>
        </p:spPr>
        <p:txBody>
          <a:bodyPr/>
          <a:lstStyle/>
          <a:p>
            <a:r>
              <a:rPr lang="en-GB" dirty="0">
                <a:solidFill>
                  <a:schemeClr val="tx1"/>
                </a:solidFill>
              </a:rPr>
              <a:t>Although psychological and non-pharmacological therapies have their place in treating acute mania (particularly treatment-resistant and severe mania), </a:t>
            </a:r>
            <a:r>
              <a:rPr lang="en-GB" b="1" dirty="0">
                <a:solidFill>
                  <a:schemeClr val="tx1"/>
                </a:solidFill>
              </a:rPr>
              <a:t>the key component of treatment is appropriate pharmacotherapy</a:t>
            </a:r>
            <a:r>
              <a:rPr lang="en-GB" baseline="30000" dirty="0">
                <a:solidFill>
                  <a:schemeClr val="tx1"/>
                </a:solidFill>
              </a:rPr>
              <a:t>1,2</a:t>
            </a:r>
            <a:endParaRPr lang="en-GB" dirty="0">
              <a:solidFill>
                <a:schemeClr val="tx1"/>
              </a:solidFill>
            </a:endParaRPr>
          </a:p>
          <a:p>
            <a:r>
              <a:rPr lang="en-GB" dirty="0">
                <a:solidFill>
                  <a:schemeClr val="tx1"/>
                </a:solidFill>
              </a:rPr>
              <a:t>Lithium is considered the ‘gold-standard’ therapy – it is effective on manic symptoms, and its usefulness in maintenance therapy makes it attractive for long-term mood stabilization</a:t>
            </a:r>
            <a:r>
              <a:rPr lang="en-GB" baseline="30000" dirty="0">
                <a:solidFill>
                  <a:schemeClr val="tx1"/>
                </a:solidFill>
              </a:rPr>
              <a:t>1,2</a:t>
            </a:r>
            <a:endParaRPr lang="en-GB" dirty="0">
              <a:solidFill>
                <a:schemeClr val="tx1"/>
              </a:solidFill>
            </a:endParaRPr>
          </a:p>
          <a:p>
            <a:r>
              <a:rPr lang="en-GB" dirty="0">
                <a:solidFill>
                  <a:schemeClr val="tx1"/>
                </a:solidFill>
              </a:rPr>
              <a:t>However, of the many pharmacotherapies approved for acute mania, there are relatively minor differences in efficacy on manic symptoms in people with BD; whereas there are substantial differences in the adverse-effect profiles of the agents</a:t>
            </a:r>
            <a:r>
              <a:rPr lang="en-GB" baseline="30000" dirty="0">
                <a:solidFill>
                  <a:schemeClr val="tx1"/>
                </a:solidFill>
              </a:rPr>
              <a:t>1,2</a:t>
            </a:r>
            <a:endParaRPr lang="en-GB" dirty="0">
              <a:solidFill>
                <a:schemeClr val="tx1"/>
              </a:solidFill>
            </a:endParaRPr>
          </a:p>
          <a:p>
            <a:r>
              <a:rPr lang="en-GB" dirty="0">
                <a:solidFill>
                  <a:schemeClr val="tx1"/>
                </a:solidFill>
              </a:rPr>
              <a:t>There is not enough evidence to provide specific recommendations for the treatment of </a:t>
            </a:r>
            <a:r>
              <a:rPr lang="en-GB" i="1" dirty="0">
                <a:solidFill>
                  <a:schemeClr val="tx1"/>
                </a:solidFill>
              </a:rPr>
              <a:t>hypo</a:t>
            </a:r>
            <a:r>
              <a:rPr lang="en-GB" dirty="0">
                <a:solidFill>
                  <a:schemeClr val="tx1"/>
                </a:solidFill>
              </a:rPr>
              <a:t>mania</a:t>
            </a:r>
            <a:r>
              <a:rPr lang="en-GB" baseline="30000" dirty="0">
                <a:solidFill>
                  <a:schemeClr val="tx1"/>
                </a:solidFill>
              </a:rPr>
              <a:t>2</a:t>
            </a:r>
            <a:endParaRPr lang="en-GB" dirty="0">
              <a:solidFill>
                <a:schemeClr val="tx1"/>
              </a:solidFill>
            </a:endParaRPr>
          </a:p>
          <a:p>
            <a:r>
              <a:rPr lang="en-GB" dirty="0">
                <a:solidFill>
                  <a:schemeClr val="tx1"/>
                </a:solidFill>
              </a:rPr>
              <a:t>Beyond mood stabilizers and antipsychotics, there are many different therapies that have been investigated in small-scale studies, yielding inconclusive results</a:t>
            </a:r>
            <a:r>
              <a:rPr lang="en-GB" baseline="30000" dirty="0">
                <a:solidFill>
                  <a:schemeClr val="tx1"/>
                </a:solidFill>
              </a:rPr>
              <a:t>2</a:t>
            </a:r>
            <a:endParaRPr lang="en-GB" dirty="0">
              <a:solidFill>
                <a:schemeClr val="tx1"/>
              </a:solidFill>
            </a:endParaRPr>
          </a:p>
        </p:txBody>
      </p:sp>
      <p:sp>
        <p:nvSpPr>
          <p:cNvPr id="9" name="Text Placeholder 8">
            <a:extLst>
              <a:ext uri="{FF2B5EF4-FFF2-40B4-BE49-F238E27FC236}">
                <a16:creationId xmlns:a16="http://schemas.microsoft.com/office/drawing/2014/main" id="{B6A2D9BB-2BF4-80F8-1696-A83EB2A09BD9}"/>
              </a:ext>
            </a:extLst>
          </p:cNvPr>
          <p:cNvSpPr>
            <a:spLocks noGrp="1"/>
          </p:cNvSpPr>
          <p:nvPr>
            <p:ph type="body" sz="quarter" idx="18"/>
          </p:nvPr>
        </p:nvSpPr>
        <p:spPr/>
        <p:txBody>
          <a:bodyPr/>
          <a:lstStyle/>
          <a:p>
            <a:r>
              <a:rPr lang="en-GB" dirty="0"/>
              <a:t>BD=bipolar disorder</a:t>
            </a:r>
          </a:p>
          <a:p>
            <a:endParaRPr lang="en-GB" dirty="0"/>
          </a:p>
          <a:p>
            <a:r>
              <a:rPr lang="en-US" dirty="0"/>
              <a:t>1. McIntyre et al. Lancet 2020;396(10265):1841–1856; 2. </a:t>
            </a:r>
            <a:r>
              <a:rPr lang="en-GB" dirty="0"/>
              <a:t>Vieta et al. Nat Rev Dis Primers 2018;4:18008</a:t>
            </a:r>
          </a:p>
        </p:txBody>
      </p:sp>
      <p:sp>
        <p:nvSpPr>
          <p:cNvPr id="6" name="Slide Number Placeholder 5">
            <a:extLst>
              <a:ext uri="{FF2B5EF4-FFF2-40B4-BE49-F238E27FC236}">
                <a16:creationId xmlns:a16="http://schemas.microsoft.com/office/drawing/2014/main" id="{56A75B1F-7E89-50D0-5FD3-2F888DBF8C99}"/>
              </a:ext>
            </a:extLst>
          </p:cNvPr>
          <p:cNvSpPr>
            <a:spLocks noGrp="1"/>
          </p:cNvSpPr>
          <p:nvPr>
            <p:ph type="sldNum" sz="quarter" idx="4"/>
          </p:nvPr>
        </p:nvSpPr>
        <p:spPr/>
        <p:txBody>
          <a:bodyPr/>
          <a:lstStyle/>
          <a:p>
            <a:fld id="{C5E73D8C-6D1C-4360-8101-83ED279A0FF1}" type="slidenum">
              <a:rPr lang="en-GB" smtClean="0"/>
              <a:pPr/>
              <a:t>10</a:t>
            </a:fld>
            <a:endParaRPr lang="en-GB"/>
          </a:p>
        </p:txBody>
      </p:sp>
    </p:spTree>
    <p:extLst>
      <p:ext uri="{BB962C8B-B14F-4D97-AF65-F5344CB8AC3E}">
        <p14:creationId xmlns:p14="http://schemas.microsoft.com/office/powerpoint/2010/main" val="378756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FFFEC4E-423B-0DD4-8D25-16BED33F47FA}"/>
              </a:ext>
            </a:extLst>
          </p:cNvPr>
          <p:cNvSpPr>
            <a:spLocks noGrp="1"/>
          </p:cNvSpPr>
          <p:nvPr>
            <p:ph sz="half" idx="1"/>
          </p:nvPr>
        </p:nvSpPr>
        <p:spPr/>
        <p:txBody>
          <a:bodyPr/>
          <a:lstStyle/>
          <a:p>
            <a:pPr marL="0" indent="0">
              <a:spcBef>
                <a:spcPts val="1200"/>
              </a:spcBef>
              <a:buClr>
                <a:schemeClr val="tx1"/>
              </a:buClr>
              <a:buNone/>
            </a:pPr>
            <a:r>
              <a:rPr lang="en-GB" sz="1400" dirty="0"/>
              <a:t> </a:t>
            </a:r>
          </a:p>
        </p:txBody>
      </p:sp>
      <p:sp>
        <p:nvSpPr>
          <p:cNvPr id="2" name="Text Placeholder 1">
            <a:extLst>
              <a:ext uri="{FF2B5EF4-FFF2-40B4-BE49-F238E27FC236}">
                <a16:creationId xmlns:a16="http://schemas.microsoft.com/office/drawing/2014/main" id="{C2DCE5C5-51E5-47C3-AC86-57BA0BAA233A}"/>
              </a:ext>
            </a:extLst>
          </p:cNvPr>
          <p:cNvSpPr>
            <a:spLocks noGrp="1"/>
          </p:cNvSpPr>
          <p:nvPr>
            <p:ph type="body" sz="quarter" idx="17"/>
          </p:nvPr>
        </p:nvSpPr>
        <p:spPr/>
        <p:txBody>
          <a:bodyPr/>
          <a:lstStyle/>
          <a:p>
            <a:r>
              <a:rPr lang="en-GB" dirty="0"/>
              <a:t>Bipolar disorder – Acute treatment</a:t>
            </a:r>
          </a:p>
        </p:txBody>
      </p:sp>
      <p:sp>
        <p:nvSpPr>
          <p:cNvPr id="3" name="Title 2">
            <a:extLst>
              <a:ext uri="{FF2B5EF4-FFF2-40B4-BE49-F238E27FC236}">
                <a16:creationId xmlns:a16="http://schemas.microsoft.com/office/drawing/2014/main" id="{58437504-EEEB-040A-C5CD-07D09041D916}"/>
              </a:ext>
            </a:extLst>
          </p:cNvPr>
          <p:cNvSpPr>
            <a:spLocks noGrp="1"/>
          </p:cNvSpPr>
          <p:nvPr>
            <p:ph type="title"/>
          </p:nvPr>
        </p:nvSpPr>
        <p:spPr/>
        <p:txBody>
          <a:bodyPr anchor="t"/>
          <a:lstStyle/>
          <a:p>
            <a:r>
              <a:rPr lang="en-GB" dirty="0"/>
              <a:t>CANMAT/ISBD guidelines</a:t>
            </a:r>
            <a:br>
              <a:rPr lang="en-GB" dirty="0"/>
            </a:br>
            <a:r>
              <a:rPr lang="en-GB" sz="1400" dirty="0"/>
              <a:t>Pharmacological treatment of acute bipolar depression</a:t>
            </a:r>
            <a:endParaRPr lang="en-GB" dirty="0"/>
          </a:p>
        </p:txBody>
      </p:sp>
      <p:sp>
        <p:nvSpPr>
          <p:cNvPr id="8" name="Content Placeholder 7">
            <a:extLst>
              <a:ext uri="{FF2B5EF4-FFF2-40B4-BE49-F238E27FC236}">
                <a16:creationId xmlns:a16="http://schemas.microsoft.com/office/drawing/2014/main" id="{A49D77A2-B46D-8947-4C5E-E8EC82C64EEA}"/>
              </a:ext>
            </a:extLst>
          </p:cNvPr>
          <p:cNvSpPr>
            <a:spLocks noGrp="1"/>
          </p:cNvSpPr>
          <p:nvPr>
            <p:ph idx="19"/>
          </p:nvPr>
        </p:nvSpPr>
        <p:spPr>
          <a:xfrm>
            <a:off x="539751" y="1416785"/>
            <a:ext cx="8032750" cy="4415215"/>
          </a:xfrm>
        </p:spPr>
        <p:txBody>
          <a:bodyPr/>
          <a:lstStyle/>
          <a:p>
            <a:pPr marL="0" indent="0">
              <a:spcBef>
                <a:spcPts val="1200"/>
              </a:spcBef>
              <a:buClr>
                <a:schemeClr val="tx1"/>
              </a:buClr>
              <a:buNone/>
            </a:pPr>
            <a:r>
              <a:rPr lang="en-GB" sz="1400" b="1" dirty="0">
                <a:solidFill>
                  <a:schemeClr val="accent5">
                    <a:lumMod val="50000"/>
                  </a:schemeClr>
                </a:solidFill>
              </a:rPr>
              <a:t>Step 1: Review principles, and check medication status</a:t>
            </a:r>
          </a:p>
          <a:p>
            <a:pPr>
              <a:spcBef>
                <a:spcPts val="1200"/>
              </a:spcBef>
              <a:buClr>
                <a:schemeClr val="tx1"/>
              </a:buClr>
            </a:pPr>
            <a:r>
              <a:rPr lang="en-GB" sz="1400" dirty="0"/>
              <a:t>Patients presenting in a depressed state should be examined to exclude alternative causes of depression and establish the most appropriate treatment approach</a:t>
            </a:r>
          </a:p>
          <a:p>
            <a:pPr marL="0" indent="0">
              <a:spcBef>
                <a:spcPts val="1200"/>
              </a:spcBef>
              <a:buClr>
                <a:schemeClr val="tx1"/>
              </a:buClr>
              <a:buNone/>
            </a:pPr>
            <a:r>
              <a:rPr lang="en-GB" sz="1400" b="1" dirty="0">
                <a:solidFill>
                  <a:schemeClr val="accent5">
                    <a:lumMod val="50000"/>
                  </a:schemeClr>
                </a:solidFill>
              </a:rPr>
              <a:t>Step 2: Initiate or optimize therapy, and check adherence</a:t>
            </a:r>
          </a:p>
          <a:p>
            <a:pPr>
              <a:spcBef>
                <a:spcPts val="1200"/>
              </a:spcBef>
              <a:buClr>
                <a:schemeClr val="tx1"/>
              </a:buClr>
            </a:pPr>
            <a:r>
              <a:rPr lang="en-GB" sz="1400" dirty="0"/>
              <a:t>Treatment should be initiated with a first-line therapy of </a:t>
            </a:r>
            <a:r>
              <a:rPr lang="en-US" sz="1400" dirty="0"/>
              <a:t>quetiapine, lithium, lamotrigine, or lurasidone monotherapy (lamotrigine and lurasidone are also recommended as adjunctive therapy)</a:t>
            </a:r>
          </a:p>
          <a:p>
            <a:pPr>
              <a:spcBef>
                <a:spcPts val="1200"/>
              </a:spcBef>
              <a:buClr>
                <a:schemeClr val="tx1"/>
              </a:buClr>
            </a:pPr>
            <a:r>
              <a:rPr lang="en-GB" sz="1400" dirty="0"/>
              <a:t>Treatments should be trialled at an adequate dose for an appropriate period of time before assessing non-response</a:t>
            </a:r>
          </a:p>
          <a:p>
            <a:pPr marL="0" indent="0">
              <a:spcBef>
                <a:spcPts val="1200"/>
              </a:spcBef>
              <a:buClr>
                <a:schemeClr val="tx1"/>
              </a:buClr>
              <a:buNone/>
            </a:pPr>
            <a:r>
              <a:rPr lang="en-GB" sz="1400" b="1" dirty="0">
                <a:solidFill>
                  <a:schemeClr val="accent5">
                    <a:lumMod val="50000"/>
                  </a:schemeClr>
                </a:solidFill>
              </a:rPr>
              <a:t>Step 3: Add-on or switch therapy to alternative first-line therapy</a:t>
            </a:r>
          </a:p>
          <a:p>
            <a:pPr>
              <a:spcBef>
                <a:spcPts val="1200"/>
              </a:spcBef>
              <a:buClr>
                <a:schemeClr val="tx1"/>
              </a:buClr>
            </a:pPr>
            <a:r>
              <a:rPr lang="en-GB" sz="1400" dirty="0"/>
              <a:t>Early improvement within 2 weeks in depressive symptoms can be a good indicator of treatment response to a medication; if treatment response is inadequate, then the patient can be switched to another first-line therapy or an adjunct therapy can be considered</a:t>
            </a:r>
          </a:p>
          <a:p>
            <a:pPr marL="0" indent="0">
              <a:spcBef>
                <a:spcPts val="1200"/>
              </a:spcBef>
              <a:buClr>
                <a:schemeClr val="tx1"/>
              </a:buClr>
              <a:buNone/>
            </a:pPr>
            <a:r>
              <a:rPr lang="en-GB" sz="1400" b="1" dirty="0">
                <a:solidFill>
                  <a:schemeClr val="accent5">
                    <a:lumMod val="50000"/>
                  </a:schemeClr>
                </a:solidFill>
              </a:rPr>
              <a:t>Steps 4 and 5: Add-on or switch therapy to a second- or third-line therapy</a:t>
            </a:r>
          </a:p>
          <a:p>
            <a:pPr>
              <a:spcBef>
                <a:spcPts val="1200"/>
              </a:spcBef>
              <a:buClr>
                <a:schemeClr val="tx1"/>
              </a:buClr>
            </a:pPr>
            <a:r>
              <a:rPr lang="en-GB" sz="1400" dirty="0"/>
              <a:t>Many different second- and third-line approaches to pharmacotherapy can be trialled in patients who do not respond to first-line therapies</a:t>
            </a:r>
          </a:p>
        </p:txBody>
      </p:sp>
      <p:sp>
        <p:nvSpPr>
          <p:cNvPr id="6" name="Text Placeholder 5">
            <a:extLst>
              <a:ext uri="{FF2B5EF4-FFF2-40B4-BE49-F238E27FC236}">
                <a16:creationId xmlns:a16="http://schemas.microsoft.com/office/drawing/2014/main" id="{52C69E51-C351-4BC0-3896-784F61E93588}"/>
              </a:ext>
            </a:extLst>
          </p:cNvPr>
          <p:cNvSpPr>
            <a:spLocks noGrp="1"/>
          </p:cNvSpPr>
          <p:nvPr>
            <p:ph type="body" sz="quarter" idx="18"/>
          </p:nvPr>
        </p:nvSpPr>
        <p:spPr/>
        <p:txBody>
          <a:bodyPr/>
          <a:lstStyle/>
          <a:p>
            <a:r>
              <a:rPr lang="en-GB" dirty="0"/>
              <a:t>BD=bipolar disorder; CANMAT=</a:t>
            </a:r>
            <a:r>
              <a:rPr lang="en-US" dirty="0"/>
              <a:t>Canadian Network for Mood and Anxiety Treatments; ISBD=International Society for Bipolar Disorders</a:t>
            </a:r>
            <a:endParaRPr lang="en-GB" dirty="0"/>
          </a:p>
          <a:p>
            <a:endParaRPr lang="en-GB" dirty="0"/>
          </a:p>
          <a:p>
            <a:r>
              <a:rPr lang="en-GB" dirty="0"/>
              <a:t>Yatham et al. Bipolar </a:t>
            </a:r>
            <a:r>
              <a:rPr lang="en-GB" dirty="0" err="1"/>
              <a:t>Disord</a:t>
            </a:r>
            <a:r>
              <a:rPr lang="en-GB" dirty="0"/>
              <a:t> 2018;20(2):97–170</a:t>
            </a:r>
          </a:p>
        </p:txBody>
      </p:sp>
      <p:sp>
        <p:nvSpPr>
          <p:cNvPr id="7" name="Slide Number Placeholder 6">
            <a:extLst>
              <a:ext uri="{FF2B5EF4-FFF2-40B4-BE49-F238E27FC236}">
                <a16:creationId xmlns:a16="http://schemas.microsoft.com/office/drawing/2014/main" id="{0654C26F-44B4-2C38-8976-344FE2B11174}"/>
              </a:ext>
            </a:extLst>
          </p:cNvPr>
          <p:cNvSpPr>
            <a:spLocks noGrp="1"/>
          </p:cNvSpPr>
          <p:nvPr>
            <p:ph type="sldNum" sz="quarter" idx="4"/>
          </p:nvPr>
        </p:nvSpPr>
        <p:spPr/>
        <p:txBody>
          <a:bodyPr/>
          <a:lstStyle/>
          <a:p>
            <a:fld id="{C5E73D8C-6D1C-4360-8101-83ED279A0FF1}" type="slidenum">
              <a:rPr lang="en-GB" smtClean="0"/>
              <a:pPr/>
              <a:t>11</a:t>
            </a:fld>
            <a:endParaRPr lang="en-GB"/>
          </a:p>
        </p:txBody>
      </p:sp>
      <p:pic>
        <p:nvPicPr>
          <p:cNvPr id="10" name="Graphic 9" descr="Clipboard Mixed with solid fill">
            <a:extLst>
              <a:ext uri="{FF2B5EF4-FFF2-40B4-BE49-F238E27FC236}">
                <a16:creationId xmlns:a16="http://schemas.microsoft.com/office/drawing/2014/main" id="{5D39965E-1CD4-E2E4-A611-D8A1AD1EFD3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80500" y="3099061"/>
            <a:ext cx="3113203" cy="3113203"/>
          </a:xfrm>
          <a:prstGeom prst="rect">
            <a:avLst/>
          </a:prstGeom>
        </p:spPr>
      </p:pic>
    </p:spTree>
    <p:extLst>
      <p:ext uri="{BB962C8B-B14F-4D97-AF65-F5344CB8AC3E}">
        <p14:creationId xmlns:p14="http://schemas.microsoft.com/office/powerpoint/2010/main" val="313349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Treatment of acute depression</a:t>
            </a:r>
          </a:p>
        </p:txBody>
      </p:sp>
      <p:sp>
        <p:nvSpPr>
          <p:cNvPr id="10" name="Content Placeholder 9">
            <a:extLst>
              <a:ext uri="{FF2B5EF4-FFF2-40B4-BE49-F238E27FC236}">
                <a16:creationId xmlns:a16="http://schemas.microsoft.com/office/drawing/2014/main" id="{0F96372D-E947-59CF-BD3E-F957441ACF52}"/>
              </a:ext>
            </a:extLst>
          </p:cNvPr>
          <p:cNvSpPr>
            <a:spLocks noGrp="1"/>
          </p:cNvSpPr>
          <p:nvPr>
            <p:ph idx="19"/>
          </p:nvPr>
        </p:nvSpPr>
        <p:spPr>
          <a:xfrm>
            <a:off x="539750" y="1416785"/>
            <a:ext cx="9968230" cy="4415215"/>
          </a:xfrm>
        </p:spPr>
        <p:txBody>
          <a:bodyPr/>
          <a:lstStyle/>
          <a:p>
            <a:r>
              <a:rPr lang="en-GB" dirty="0">
                <a:solidFill>
                  <a:schemeClr val="tx1"/>
                </a:solidFill>
              </a:rPr>
              <a:t>Only a handful of medications are approved by the FDA for the treatment of acute depression, including:</a:t>
            </a:r>
            <a:r>
              <a:rPr lang="en-GB" baseline="30000" dirty="0">
                <a:solidFill>
                  <a:schemeClr val="tx1"/>
                </a:solidFill>
              </a:rPr>
              <a:t>1-3</a:t>
            </a:r>
          </a:p>
          <a:p>
            <a:pPr lvl="1">
              <a:buClr>
                <a:schemeClr val="tx1"/>
              </a:buClr>
            </a:pPr>
            <a:r>
              <a:rPr lang="en-GB" sz="1500" b="1" dirty="0">
                <a:solidFill>
                  <a:schemeClr val="tx1"/>
                </a:solidFill>
              </a:rPr>
              <a:t>Cariprazine</a:t>
            </a:r>
          </a:p>
          <a:p>
            <a:pPr lvl="1">
              <a:buClr>
                <a:schemeClr val="tx1"/>
              </a:buClr>
            </a:pPr>
            <a:r>
              <a:rPr lang="en-GB" sz="1500" b="1" dirty="0">
                <a:solidFill>
                  <a:schemeClr val="tx1"/>
                </a:solidFill>
              </a:rPr>
              <a:t>Lurasidone</a:t>
            </a:r>
          </a:p>
          <a:p>
            <a:pPr lvl="1">
              <a:buClr>
                <a:schemeClr val="tx1"/>
              </a:buClr>
            </a:pPr>
            <a:r>
              <a:rPr lang="en-GB" sz="1500" b="1" dirty="0">
                <a:solidFill>
                  <a:schemeClr val="tx1"/>
                </a:solidFill>
              </a:rPr>
              <a:t>Lumateperone</a:t>
            </a:r>
          </a:p>
          <a:p>
            <a:pPr lvl="1">
              <a:buClr>
                <a:schemeClr val="tx1"/>
              </a:buClr>
            </a:pPr>
            <a:r>
              <a:rPr lang="en-GB" sz="1500" b="1" dirty="0">
                <a:solidFill>
                  <a:schemeClr val="tx1"/>
                </a:solidFill>
              </a:rPr>
              <a:t>Olanzapine–fluoxetine combination</a:t>
            </a:r>
          </a:p>
          <a:p>
            <a:pPr lvl="1">
              <a:buClr>
                <a:schemeClr val="tx1"/>
              </a:buClr>
            </a:pPr>
            <a:r>
              <a:rPr lang="en-GB" sz="1500" b="1" dirty="0">
                <a:solidFill>
                  <a:schemeClr val="tx1"/>
                </a:solidFill>
              </a:rPr>
              <a:t>Quetiapine</a:t>
            </a:r>
          </a:p>
          <a:p>
            <a:r>
              <a:rPr lang="en-GB" dirty="0">
                <a:solidFill>
                  <a:schemeClr val="tx1"/>
                </a:solidFill>
              </a:rPr>
              <a:t>Whilst lithium is included in some guidelines for the treatment of bipolar depression, its efficacy on acute depressive symptoms is not as clear as its efficacy on acute manic symptoms as a maintenance therapy preventing the occurrence of mood episodes</a:t>
            </a:r>
            <a:r>
              <a:rPr lang="en-GB" baseline="30000" dirty="0">
                <a:solidFill>
                  <a:schemeClr val="tx1"/>
                </a:solidFill>
              </a:rPr>
              <a:t>1-3</a:t>
            </a:r>
            <a:endParaRPr lang="en-GB" dirty="0">
              <a:solidFill>
                <a:schemeClr val="tx1"/>
              </a:solidFill>
            </a:endParaRPr>
          </a:p>
          <a:p>
            <a:r>
              <a:rPr lang="en-GB" dirty="0">
                <a:solidFill>
                  <a:schemeClr val="tx1"/>
                </a:solidFill>
              </a:rPr>
              <a:t>The use of </a:t>
            </a:r>
            <a:r>
              <a:rPr lang="en-GB" b="1" dirty="0">
                <a:solidFill>
                  <a:schemeClr val="tx1"/>
                </a:solidFill>
              </a:rPr>
              <a:t>antidepressants in people with bipolar depression is controversial</a:t>
            </a:r>
            <a:r>
              <a:rPr lang="en-GB" dirty="0">
                <a:solidFill>
                  <a:schemeClr val="tx1"/>
                </a:solidFill>
              </a:rPr>
              <a:t>; although there is some evidence of their efficacy, they also carry a risk of inducing manic symptoms, and mood destabilization</a:t>
            </a:r>
            <a:r>
              <a:rPr lang="en-GB" baseline="30000" dirty="0">
                <a:solidFill>
                  <a:schemeClr val="tx1"/>
                </a:solidFill>
              </a:rPr>
              <a:t>2</a:t>
            </a:r>
            <a:endParaRPr lang="en-GB" dirty="0">
              <a:solidFill>
                <a:schemeClr val="tx1"/>
              </a:solidFill>
            </a:endParaRPr>
          </a:p>
          <a:p>
            <a:r>
              <a:rPr lang="en-US" dirty="0">
                <a:solidFill>
                  <a:schemeClr val="tx1"/>
                </a:solidFill>
              </a:rPr>
              <a:t>The ISBD task force report on antidepressant use in bipolar disorders concluded that </a:t>
            </a:r>
            <a:r>
              <a:rPr lang="en-US" b="1" dirty="0">
                <a:solidFill>
                  <a:schemeClr val="tx1"/>
                </a:solidFill>
              </a:rPr>
              <a:t>antidepressants may be used in patients who have stable BD</a:t>
            </a:r>
            <a:r>
              <a:rPr lang="en-US" dirty="0">
                <a:solidFill>
                  <a:schemeClr val="tx1"/>
                </a:solidFill>
              </a:rPr>
              <a:t>, and who do not present with cycling BD or have mixed features</a:t>
            </a:r>
            <a:r>
              <a:rPr lang="en-US" baseline="30000" dirty="0">
                <a:solidFill>
                  <a:schemeClr val="tx1"/>
                </a:solidFill>
              </a:rPr>
              <a:t>4</a:t>
            </a:r>
            <a:endParaRPr lang="en-GB" dirty="0">
              <a:solidFill>
                <a:schemeClr val="tx1"/>
              </a:solidFill>
            </a:endParaRPr>
          </a:p>
        </p:txBody>
      </p:sp>
      <p:sp>
        <p:nvSpPr>
          <p:cNvPr id="9" name="Text Placeholder 8">
            <a:extLst>
              <a:ext uri="{FF2B5EF4-FFF2-40B4-BE49-F238E27FC236}">
                <a16:creationId xmlns:a16="http://schemas.microsoft.com/office/drawing/2014/main" id="{B6A2D9BB-2BF4-80F8-1696-A83EB2A09BD9}"/>
              </a:ext>
            </a:extLst>
          </p:cNvPr>
          <p:cNvSpPr>
            <a:spLocks noGrp="1"/>
          </p:cNvSpPr>
          <p:nvPr>
            <p:ph type="body" sz="quarter" idx="18"/>
          </p:nvPr>
        </p:nvSpPr>
        <p:spPr/>
        <p:txBody>
          <a:bodyPr/>
          <a:lstStyle/>
          <a:p>
            <a:r>
              <a:rPr lang="en-GB" dirty="0"/>
              <a:t>BD=bipolar disorder; FDA=US Food and Drug Administration; ISBD=</a:t>
            </a:r>
            <a:r>
              <a:rPr lang="en-US" dirty="0"/>
              <a:t>International Society for Bipolar Disorders</a:t>
            </a:r>
            <a:endParaRPr lang="en-GB" dirty="0"/>
          </a:p>
          <a:p>
            <a:endParaRPr lang="en-GB" dirty="0"/>
          </a:p>
          <a:p>
            <a:r>
              <a:rPr lang="en-US" dirty="0"/>
              <a:t>1. McIntyre et al. Lancet 2020;396(10265):1841–1856; 2. </a:t>
            </a:r>
            <a:r>
              <a:rPr lang="en-GB" dirty="0"/>
              <a:t>Vieta et al. Nat Rev Dis Primers 2018;4:18008</a:t>
            </a:r>
            <a:r>
              <a:rPr lang="en-US" dirty="0"/>
              <a:t>; </a:t>
            </a:r>
            <a:br>
              <a:rPr lang="en-US" dirty="0"/>
            </a:br>
            <a:r>
              <a:rPr lang="en-US" dirty="0"/>
              <a:t>3.</a:t>
            </a:r>
            <a:r>
              <a:rPr lang="en-GB" dirty="0"/>
              <a:t> Nierenberg et al. JAMA 2023;330(14):1370–1380; 4. </a:t>
            </a:r>
            <a:r>
              <a:rPr lang="en-GB" dirty="0" err="1"/>
              <a:t>Pacchiarotti</a:t>
            </a:r>
            <a:r>
              <a:rPr lang="en-GB" dirty="0"/>
              <a:t> et al. Am J Psychiatry 2013;170(11):1249–1262</a:t>
            </a:r>
          </a:p>
        </p:txBody>
      </p:sp>
      <p:sp>
        <p:nvSpPr>
          <p:cNvPr id="6" name="Slide Number Placeholder 5">
            <a:extLst>
              <a:ext uri="{FF2B5EF4-FFF2-40B4-BE49-F238E27FC236}">
                <a16:creationId xmlns:a16="http://schemas.microsoft.com/office/drawing/2014/main" id="{56A75B1F-7E89-50D0-5FD3-2F888DBF8C99}"/>
              </a:ext>
            </a:extLst>
          </p:cNvPr>
          <p:cNvSpPr>
            <a:spLocks noGrp="1"/>
          </p:cNvSpPr>
          <p:nvPr>
            <p:ph type="sldNum" sz="quarter" idx="4"/>
          </p:nvPr>
        </p:nvSpPr>
        <p:spPr/>
        <p:txBody>
          <a:bodyPr/>
          <a:lstStyle/>
          <a:p>
            <a:fld id="{C5E73D8C-6D1C-4360-8101-83ED279A0FF1}" type="slidenum">
              <a:rPr lang="en-GB" smtClean="0"/>
              <a:pPr/>
              <a:t>12</a:t>
            </a:fld>
            <a:endParaRPr lang="en-GB"/>
          </a:p>
        </p:txBody>
      </p:sp>
    </p:spTree>
    <p:extLst>
      <p:ext uri="{BB962C8B-B14F-4D97-AF65-F5344CB8AC3E}">
        <p14:creationId xmlns:p14="http://schemas.microsoft.com/office/powerpoint/2010/main" val="1181122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Mood stabilizers for bipolar disorder</a:t>
            </a:r>
          </a:p>
        </p:txBody>
      </p:sp>
      <p:sp>
        <p:nvSpPr>
          <p:cNvPr id="2" name="Content Placeholder 1">
            <a:extLst>
              <a:ext uri="{FF2B5EF4-FFF2-40B4-BE49-F238E27FC236}">
                <a16:creationId xmlns:a16="http://schemas.microsoft.com/office/drawing/2014/main" id="{BDC4F71C-A932-7730-4B58-FFEE44E4A48C}"/>
              </a:ext>
            </a:extLst>
          </p:cNvPr>
          <p:cNvSpPr>
            <a:spLocks noGrp="1"/>
          </p:cNvSpPr>
          <p:nvPr>
            <p:ph sz="half" idx="20"/>
          </p:nvPr>
        </p:nvSpPr>
        <p:spPr/>
        <p:txBody>
          <a:bodyPr/>
          <a:lstStyle/>
          <a:p>
            <a:r>
              <a:rPr lang="en-GB" dirty="0">
                <a:solidFill>
                  <a:schemeClr val="tx1"/>
                </a:solidFill>
              </a:rPr>
              <a:t>The CANMAT/ISBD guidelines recognize that the use of the term ‘mood stabilizer’ is inconsistent across the literature</a:t>
            </a:r>
            <a:r>
              <a:rPr lang="en-GB" baseline="30000" dirty="0">
                <a:solidFill>
                  <a:schemeClr val="tx1"/>
                </a:solidFill>
              </a:rPr>
              <a:t>3</a:t>
            </a:r>
            <a:endParaRPr lang="en-GB" dirty="0">
              <a:solidFill>
                <a:schemeClr val="tx1"/>
              </a:solidFill>
            </a:endParaRPr>
          </a:p>
          <a:p>
            <a:r>
              <a:rPr lang="en-GB" dirty="0">
                <a:solidFill>
                  <a:schemeClr val="tx1"/>
                </a:solidFill>
              </a:rPr>
              <a:t>There are many different forms and names for valproate, including divalproex, valpromide, valproic acid and divalproex sodium</a:t>
            </a:r>
            <a:r>
              <a:rPr lang="en-GB" baseline="30000" dirty="0">
                <a:solidFill>
                  <a:schemeClr val="tx1"/>
                </a:solidFill>
              </a:rPr>
              <a:t>3</a:t>
            </a:r>
            <a:endParaRPr lang="en-GB" dirty="0">
              <a:solidFill>
                <a:schemeClr val="tx1"/>
              </a:solidFill>
            </a:endParaRPr>
          </a:p>
          <a:p>
            <a:r>
              <a:rPr lang="en-GB" dirty="0">
                <a:solidFill>
                  <a:schemeClr val="tx1"/>
                </a:solidFill>
              </a:rPr>
              <a:t>Although their mechanism of action is not fully understood, several mood stabilizers are recommended for the </a:t>
            </a:r>
            <a:r>
              <a:rPr lang="en-GB" b="1" dirty="0">
                <a:solidFill>
                  <a:schemeClr val="tx1"/>
                </a:solidFill>
              </a:rPr>
              <a:t>acute treatment of mania </a:t>
            </a:r>
            <a:r>
              <a:rPr lang="en-GB" dirty="0">
                <a:solidFill>
                  <a:schemeClr val="tx1"/>
                </a:solidFill>
              </a:rPr>
              <a:t>associated with bipolar disorder</a:t>
            </a:r>
            <a:r>
              <a:rPr lang="en-GB" baseline="30000" dirty="0">
                <a:solidFill>
                  <a:schemeClr val="tx1"/>
                </a:solidFill>
              </a:rPr>
              <a:t>1-4</a:t>
            </a:r>
            <a:endParaRPr lang="en-GB" dirty="0">
              <a:solidFill>
                <a:schemeClr val="tx1"/>
              </a:solidFill>
            </a:endParaRPr>
          </a:p>
        </p:txBody>
      </p:sp>
      <p:sp>
        <p:nvSpPr>
          <p:cNvPr id="4" name="Text Placeholder 3">
            <a:extLst>
              <a:ext uri="{FF2B5EF4-FFF2-40B4-BE49-F238E27FC236}">
                <a16:creationId xmlns:a16="http://schemas.microsoft.com/office/drawing/2014/main" id="{5F67ED2A-6E82-11B0-52A1-46564432399F}"/>
              </a:ext>
            </a:extLst>
          </p:cNvPr>
          <p:cNvSpPr>
            <a:spLocks noGrp="1"/>
          </p:cNvSpPr>
          <p:nvPr>
            <p:ph type="body" sz="quarter" idx="18"/>
          </p:nvPr>
        </p:nvSpPr>
        <p:spPr/>
        <p:txBody>
          <a:bodyPr/>
          <a:lstStyle/>
          <a:p>
            <a:r>
              <a:rPr lang="en-GB" dirty="0"/>
              <a:t>BD=bipolar disorder; CANMAT=</a:t>
            </a:r>
            <a:r>
              <a:rPr lang="en-US" dirty="0"/>
              <a:t>Canadian Network for Mood and Anxiety Treatments; ISBD=International Society for Bipolar Disorders</a:t>
            </a:r>
            <a:endParaRPr lang="en-GB" dirty="0"/>
          </a:p>
          <a:p>
            <a:endParaRPr lang="en-GB" dirty="0"/>
          </a:p>
          <a:p>
            <a:r>
              <a:rPr lang="en-GB" dirty="0"/>
              <a:t>1. </a:t>
            </a:r>
            <a:r>
              <a:rPr lang="en-US" dirty="0"/>
              <a:t>McCormick et al. J Am Assoc Nurse </a:t>
            </a:r>
            <a:r>
              <a:rPr lang="en-US" dirty="0" err="1"/>
              <a:t>Pract</a:t>
            </a:r>
            <a:r>
              <a:rPr lang="en-US" dirty="0"/>
              <a:t> 2015;27(9):530–542; 2. McIntyre et al. Lancet 2020;396(10265):1841–1856; </a:t>
            </a:r>
            <a:br>
              <a:rPr lang="en-US" dirty="0"/>
            </a:br>
            <a:r>
              <a:rPr lang="en-US" dirty="0"/>
              <a:t>3. </a:t>
            </a:r>
            <a:r>
              <a:rPr lang="en-GB" dirty="0"/>
              <a:t>Yatham et al. Bipolar </a:t>
            </a:r>
            <a:r>
              <a:rPr lang="en-GB" dirty="0" err="1"/>
              <a:t>Disord</a:t>
            </a:r>
            <a:r>
              <a:rPr lang="en-GB" dirty="0"/>
              <a:t> 2018;20(2):97–170; 4. </a:t>
            </a:r>
            <a:r>
              <a:rPr lang="en-US" dirty="0"/>
              <a:t>Nath &amp; Gupta. Mood stabilizers. </a:t>
            </a:r>
            <a:r>
              <a:rPr lang="en-US" dirty="0" err="1"/>
              <a:t>StatPearls</a:t>
            </a:r>
            <a:r>
              <a:rPr lang="en-US" dirty="0"/>
              <a:t> Publishing, 2024. https://www.ncbi.nlm.nih.gov/books/ NBK556141/</a:t>
            </a:r>
          </a:p>
        </p:txBody>
      </p:sp>
      <p:sp>
        <p:nvSpPr>
          <p:cNvPr id="6" name="Slide Number Placeholder 5">
            <a:extLst>
              <a:ext uri="{FF2B5EF4-FFF2-40B4-BE49-F238E27FC236}">
                <a16:creationId xmlns:a16="http://schemas.microsoft.com/office/drawing/2014/main" id="{56A75B1F-7E89-50D0-5FD3-2F888DBF8C99}"/>
              </a:ext>
            </a:extLst>
          </p:cNvPr>
          <p:cNvSpPr>
            <a:spLocks noGrp="1"/>
          </p:cNvSpPr>
          <p:nvPr>
            <p:ph type="sldNum" sz="quarter" idx="4"/>
          </p:nvPr>
        </p:nvSpPr>
        <p:spPr/>
        <p:txBody>
          <a:bodyPr/>
          <a:lstStyle/>
          <a:p>
            <a:fld id="{C5E73D8C-6D1C-4360-8101-83ED279A0FF1}" type="slidenum">
              <a:rPr lang="en-GB" smtClean="0"/>
              <a:pPr/>
              <a:t>13</a:t>
            </a:fld>
            <a:endParaRPr lang="en-GB"/>
          </a:p>
        </p:txBody>
      </p:sp>
      <p:sp>
        <p:nvSpPr>
          <p:cNvPr id="14" name="TextBox 13">
            <a:extLst>
              <a:ext uri="{FF2B5EF4-FFF2-40B4-BE49-F238E27FC236}">
                <a16:creationId xmlns:a16="http://schemas.microsoft.com/office/drawing/2014/main" id="{93241A04-2C85-9333-07D4-69466555A708}"/>
              </a:ext>
            </a:extLst>
          </p:cNvPr>
          <p:cNvSpPr txBox="1"/>
          <p:nvPr/>
        </p:nvSpPr>
        <p:spPr>
          <a:xfrm>
            <a:off x="1656876" y="1673960"/>
            <a:ext cx="3185487" cy="307777"/>
          </a:xfrm>
          <a:prstGeom prst="rect">
            <a:avLst/>
          </a:prstGeom>
          <a:noFill/>
        </p:spPr>
        <p:txBody>
          <a:bodyPr wrap="none" rtlCol="0">
            <a:spAutoFit/>
          </a:bodyPr>
          <a:lstStyle/>
          <a:p>
            <a:pPr algn="ctr"/>
            <a:r>
              <a:rPr lang="en-GB" sz="1400" b="1" dirty="0">
                <a:solidFill>
                  <a:schemeClr val="accent5">
                    <a:lumMod val="50000"/>
                  </a:schemeClr>
                </a:solidFill>
              </a:rPr>
              <a:t>Mood stabilizers indicated for BD</a:t>
            </a:r>
            <a:r>
              <a:rPr lang="en-GB" sz="1400" b="1" baseline="30000" dirty="0">
                <a:solidFill>
                  <a:schemeClr val="accent5">
                    <a:lumMod val="50000"/>
                  </a:schemeClr>
                </a:solidFill>
              </a:rPr>
              <a:t>1,2</a:t>
            </a:r>
            <a:endParaRPr lang="en-GB" sz="1400" b="1" dirty="0">
              <a:solidFill>
                <a:schemeClr val="accent5">
                  <a:lumMod val="50000"/>
                </a:schemeClr>
              </a:solidFill>
            </a:endParaRPr>
          </a:p>
        </p:txBody>
      </p:sp>
      <p:graphicFrame>
        <p:nvGraphicFramePr>
          <p:cNvPr id="10" name="Table 9">
            <a:extLst>
              <a:ext uri="{FF2B5EF4-FFF2-40B4-BE49-F238E27FC236}">
                <a16:creationId xmlns:a16="http://schemas.microsoft.com/office/drawing/2014/main" id="{01FE002F-9879-DC90-157B-4713A5416BCD}"/>
              </a:ext>
            </a:extLst>
          </p:cNvPr>
          <p:cNvGraphicFramePr>
            <a:graphicFrameLocks noGrp="1"/>
          </p:cNvGraphicFramePr>
          <p:nvPr>
            <p:extLst>
              <p:ext uri="{D42A27DB-BD31-4B8C-83A1-F6EECF244321}">
                <p14:modId xmlns:p14="http://schemas.microsoft.com/office/powerpoint/2010/main" val="1657366345"/>
              </p:ext>
            </p:extLst>
          </p:nvPr>
        </p:nvGraphicFramePr>
        <p:xfrm>
          <a:off x="459619" y="2133073"/>
          <a:ext cx="5580000" cy="2468880"/>
        </p:xfrm>
        <a:graphic>
          <a:graphicData uri="http://schemas.openxmlformats.org/drawingml/2006/table">
            <a:tbl>
              <a:tblPr firstRow="1" bandRow="1">
                <a:tableStyleId>{5C22544A-7EE6-4342-B048-85BDC9FD1C3A}</a:tableStyleId>
              </a:tblPr>
              <a:tblGrid>
                <a:gridCol w="1260000">
                  <a:extLst>
                    <a:ext uri="{9D8B030D-6E8A-4147-A177-3AD203B41FA5}">
                      <a16:colId xmlns:a16="http://schemas.microsoft.com/office/drawing/2014/main" val="1077018862"/>
                    </a:ext>
                  </a:extLst>
                </a:gridCol>
                <a:gridCol w="1440000">
                  <a:extLst>
                    <a:ext uri="{9D8B030D-6E8A-4147-A177-3AD203B41FA5}">
                      <a16:colId xmlns:a16="http://schemas.microsoft.com/office/drawing/2014/main" val="836876212"/>
                    </a:ext>
                  </a:extLst>
                </a:gridCol>
                <a:gridCol w="1440000">
                  <a:extLst>
                    <a:ext uri="{9D8B030D-6E8A-4147-A177-3AD203B41FA5}">
                      <a16:colId xmlns:a16="http://schemas.microsoft.com/office/drawing/2014/main" val="94784810"/>
                    </a:ext>
                  </a:extLst>
                </a:gridCol>
                <a:gridCol w="1440000">
                  <a:extLst>
                    <a:ext uri="{9D8B030D-6E8A-4147-A177-3AD203B41FA5}">
                      <a16:colId xmlns:a16="http://schemas.microsoft.com/office/drawing/2014/main" val="1457180083"/>
                    </a:ext>
                  </a:extLst>
                </a:gridCol>
              </a:tblGrid>
              <a:tr h="335981">
                <a:tc>
                  <a:txBody>
                    <a:bodyPr/>
                    <a:lstStyle/>
                    <a:p>
                      <a:r>
                        <a:rPr lang="en-GB" sz="1200" dirty="0"/>
                        <a:t>Drug</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rgbClr val="4F7599"/>
                    </a:solidFill>
                  </a:tcPr>
                </a:tc>
                <a:tc>
                  <a:txBody>
                    <a:bodyPr/>
                    <a:lstStyle/>
                    <a:p>
                      <a:pPr algn="ctr"/>
                      <a:r>
                        <a:rPr lang="en-GB" sz="1200" dirty="0"/>
                        <a:t>Use in acute bipolar mania</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rgbClr val="4F7599"/>
                    </a:solidFill>
                  </a:tcPr>
                </a:tc>
                <a:tc>
                  <a:txBody>
                    <a:bodyPr/>
                    <a:lstStyle/>
                    <a:p>
                      <a:pPr algn="ctr"/>
                      <a:r>
                        <a:rPr lang="en-GB" sz="1200" dirty="0"/>
                        <a:t>Use in acute bipolar depression</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rgbClr val="4F7599"/>
                    </a:solidFill>
                  </a:tcPr>
                </a:tc>
                <a:tc>
                  <a:txBody>
                    <a:bodyPr/>
                    <a:lstStyle/>
                    <a:p>
                      <a:pPr algn="ctr"/>
                      <a:r>
                        <a:rPr lang="en-GB" sz="1200" dirty="0"/>
                        <a:t>Maintenance</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rgbClr val="4F7599"/>
                    </a:solidFill>
                  </a:tcPr>
                </a:tc>
                <a:extLst>
                  <a:ext uri="{0D108BD9-81ED-4DB2-BD59-A6C34878D82A}">
                    <a16:rowId xmlns:a16="http://schemas.microsoft.com/office/drawing/2014/main" val="1082378027"/>
                  </a:ext>
                </a:extLst>
              </a:tr>
              <a:tr h="239986">
                <a:tc>
                  <a:txBody>
                    <a:bodyPr/>
                    <a:lstStyle/>
                    <a:p>
                      <a:r>
                        <a:rPr lang="en-GB" sz="1200" dirty="0"/>
                        <a:t>Lithium</a:t>
                      </a:r>
                    </a:p>
                    <a:p>
                      <a:endParaRPr lang="en-GB" sz="1200" dirty="0"/>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p>
                      <a:pPr algn="ctr"/>
                      <a:r>
                        <a:rPr lang="en-GB" sz="1200" b="1" dirty="0">
                          <a:solidFill>
                            <a:schemeClr val="accent5">
                              <a:lumMod val="50000"/>
                            </a:schemeClr>
                          </a:solidFill>
                        </a:rPr>
                        <a:t>Yes</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p>
                      <a:pPr algn="ctr"/>
                      <a:r>
                        <a:rPr lang="en-GB" sz="1200" dirty="0">
                          <a:solidFill>
                            <a:schemeClr val="accent1"/>
                          </a:solidFill>
                        </a:rPr>
                        <a:t>No</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p>
                      <a:pPr algn="ctr"/>
                      <a:r>
                        <a:rPr lang="en-GB" sz="1200" b="1" dirty="0">
                          <a:solidFill>
                            <a:schemeClr val="accent5">
                              <a:lumMod val="50000"/>
                            </a:schemeClr>
                          </a:solidFill>
                        </a:rPr>
                        <a:t>Yes</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848209486"/>
                  </a:ext>
                </a:extLst>
              </a:tr>
              <a:tr h="239986">
                <a:tc>
                  <a:txBody>
                    <a:bodyPr/>
                    <a:lstStyle/>
                    <a:p>
                      <a:r>
                        <a:rPr lang="en-GB" sz="1200" dirty="0"/>
                        <a:t>Carbamazepine</a:t>
                      </a:r>
                    </a:p>
                    <a:p>
                      <a:endParaRPr lang="en-GB" sz="1200" dirty="0"/>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rgbClr val="F0F0F0"/>
                    </a:solidFill>
                  </a:tcPr>
                </a:tc>
                <a:tc>
                  <a:txBody>
                    <a:bodyPr/>
                    <a:lstStyle/>
                    <a:p>
                      <a:pPr algn="ctr"/>
                      <a:r>
                        <a:rPr lang="en-GB" sz="1200" b="1" dirty="0">
                          <a:solidFill>
                            <a:schemeClr val="accent5">
                              <a:lumMod val="50000"/>
                            </a:schemeClr>
                          </a:solidFill>
                        </a:rPr>
                        <a:t>Yes</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rgbClr val="F0F0F0"/>
                    </a:solidFill>
                  </a:tcPr>
                </a:tc>
                <a:tc>
                  <a:txBody>
                    <a:bodyPr/>
                    <a:lstStyle/>
                    <a:p>
                      <a:pPr algn="ctr"/>
                      <a:r>
                        <a:rPr lang="en-GB" sz="1200" dirty="0">
                          <a:solidFill>
                            <a:schemeClr val="accent1"/>
                          </a:solidFill>
                        </a:rPr>
                        <a:t>No</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rgbClr val="F0F0F0"/>
                    </a:solidFill>
                  </a:tcPr>
                </a:tc>
                <a:tc>
                  <a:txBody>
                    <a:bodyPr/>
                    <a:lstStyle/>
                    <a:p>
                      <a:pPr algn="ctr"/>
                      <a:r>
                        <a:rPr lang="en-GB" sz="1200" dirty="0">
                          <a:solidFill>
                            <a:schemeClr val="accent1"/>
                          </a:solidFill>
                        </a:rPr>
                        <a:t>No</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rgbClr val="F0F0F0"/>
                    </a:solidFill>
                  </a:tcPr>
                </a:tc>
                <a:extLst>
                  <a:ext uri="{0D108BD9-81ED-4DB2-BD59-A6C34878D82A}">
                    <a16:rowId xmlns:a16="http://schemas.microsoft.com/office/drawing/2014/main" val="1046888381"/>
                  </a:ext>
                </a:extLst>
              </a:tr>
              <a:tr h="239986">
                <a:tc>
                  <a:txBody>
                    <a:bodyPr/>
                    <a:lstStyle/>
                    <a:p>
                      <a:r>
                        <a:rPr lang="en-GB" sz="1200" dirty="0"/>
                        <a:t>Lamotrigine</a:t>
                      </a:r>
                    </a:p>
                    <a:p>
                      <a:endParaRPr lang="en-GB" sz="1200" dirty="0"/>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p>
                      <a:pPr algn="ctr"/>
                      <a:r>
                        <a:rPr lang="en-GB" sz="1200" dirty="0">
                          <a:solidFill>
                            <a:schemeClr val="accent1"/>
                          </a:solidFill>
                        </a:rPr>
                        <a:t>No</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p>
                      <a:pPr algn="ctr"/>
                      <a:r>
                        <a:rPr lang="en-GB" sz="1200" dirty="0">
                          <a:solidFill>
                            <a:schemeClr val="accent1"/>
                          </a:solidFill>
                        </a:rPr>
                        <a:t>No – but included in some guidelines</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p>
                      <a:pPr algn="ctr"/>
                      <a:r>
                        <a:rPr lang="en-GB" sz="1200" b="1" dirty="0">
                          <a:solidFill>
                            <a:schemeClr val="accent5">
                              <a:lumMod val="50000"/>
                            </a:schemeClr>
                          </a:solidFill>
                        </a:rPr>
                        <a:t>Yes</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515557879"/>
                  </a:ext>
                </a:extLst>
              </a:tr>
              <a:tr h="239986">
                <a:tc>
                  <a:txBody>
                    <a:bodyPr/>
                    <a:lstStyle/>
                    <a:p>
                      <a:r>
                        <a:rPr lang="en-GB" sz="1200" dirty="0"/>
                        <a:t>Valproate</a:t>
                      </a:r>
                    </a:p>
                    <a:p>
                      <a:endParaRPr lang="en-GB" sz="1200" dirty="0"/>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solidFill>
                      <a:srgbClr val="F0F0F0"/>
                    </a:solidFill>
                  </a:tcPr>
                </a:tc>
                <a:tc>
                  <a:txBody>
                    <a:bodyPr/>
                    <a:lstStyle/>
                    <a:p>
                      <a:pPr algn="ctr"/>
                      <a:r>
                        <a:rPr lang="en-GB" sz="1200" b="1" dirty="0">
                          <a:solidFill>
                            <a:schemeClr val="accent5">
                              <a:lumMod val="50000"/>
                            </a:schemeClr>
                          </a:solidFill>
                        </a:rPr>
                        <a:t>Yes</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solidFill>
                      <a:srgbClr val="F0F0F0"/>
                    </a:solidFill>
                  </a:tcPr>
                </a:tc>
                <a:tc>
                  <a:txBody>
                    <a:bodyPr/>
                    <a:lstStyle/>
                    <a:p>
                      <a:pPr algn="ctr"/>
                      <a:r>
                        <a:rPr lang="en-GB" sz="1200" dirty="0">
                          <a:solidFill>
                            <a:schemeClr val="accent1"/>
                          </a:solidFill>
                        </a:rPr>
                        <a:t>No</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solidFill>
                      <a:srgbClr val="F0F0F0"/>
                    </a:solidFill>
                  </a:tcPr>
                </a:tc>
                <a:tc>
                  <a:txBody>
                    <a:bodyPr/>
                    <a:lstStyle/>
                    <a:p>
                      <a:pPr algn="ctr"/>
                      <a:r>
                        <a:rPr lang="en-GB" sz="1200" dirty="0">
                          <a:solidFill>
                            <a:schemeClr val="accent1"/>
                          </a:solidFill>
                        </a:rPr>
                        <a:t>No – but included in some guidelines</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solidFill>
                      <a:srgbClr val="F0F0F0"/>
                    </a:solidFill>
                  </a:tcPr>
                </a:tc>
                <a:extLst>
                  <a:ext uri="{0D108BD9-81ED-4DB2-BD59-A6C34878D82A}">
                    <a16:rowId xmlns:a16="http://schemas.microsoft.com/office/drawing/2014/main" val="1471890039"/>
                  </a:ext>
                </a:extLst>
              </a:tr>
            </a:tbl>
          </a:graphicData>
        </a:graphic>
      </p:graphicFrame>
      <p:sp>
        <p:nvSpPr>
          <p:cNvPr id="5" name="TextBox 4">
            <a:extLst>
              <a:ext uri="{FF2B5EF4-FFF2-40B4-BE49-F238E27FC236}">
                <a16:creationId xmlns:a16="http://schemas.microsoft.com/office/drawing/2014/main" id="{02A40A12-CE98-7E2C-AAC4-7EC2CF939B7F}"/>
              </a:ext>
            </a:extLst>
          </p:cNvPr>
          <p:cNvSpPr txBox="1"/>
          <p:nvPr/>
        </p:nvSpPr>
        <p:spPr>
          <a:xfrm>
            <a:off x="459619" y="4753289"/>
            <a:ext cx="5410197" cy="507831"/>
          </a:xfrm>
          <a:prstGeom prst="rect">
            <a:avLst/>
          </a:prstGeom>
          <a:noFill/>
        </p:spPr>
        <p:txBody>
          <a:bodyPr wrap="square">
            <a:spAutoFit/>
          </a:bodyPr>
          <a:lstStyle/>
          <a:p>
            <a:r>
              <a:rPr lang="en-GB" sz="900" dirty="0"/>
              <a:t>This figure is from ‘Diagnosis and treatment of patients with bipolar disorder: a review for advanced practice nurses’ by McCormick et al, used under CC-BY-NC. This work is licensed under Creative Commons license CC-BY-NC-SA by The Lundbeck Foundation.</a:t>
            </a:r>
          </a:p>
        </p:txBody>
      </p:sp>
    </p:spTree>
    <p:extLst>
      <p:ext uri="{BB962C8B-B14F-4D97-AF65-F5344CB8AC3E}">
        <p14:creationId xmlns:p14="http://schemas.microsoft.com/office/powerpoint/2010/main" val="826011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Lithium for bipolar disorder</a:t>
            </a:r>
          </a:p>
        </p:txBody>
      </p:sp>
      <p:sp>
        <p:nvSpPr>
          <p:cNvPr id="11" name="Content Placeholder 10">
            <a:extLst>
              <a:ext uri="{FF2B5EF4-FFF2-40B4-BE49-F238E27FC236}">
                <a16:creationId xmlns:a16="http://schemas.microsoft.com/office/drawing/2014/main" id="{3A941045-C774-46F8-FAA8-CCFB537A0D9A}"/>
              </a:ext>
            </a:extLst>
          </p:cNvPr>
          <p:cNvSpPr>
            <a:spLocks noGrp="1"/>
          </p:cNvSpPr>
          <p:nvPr>
            <p:ph sz="half" idx="21"/>
          </p:nvPr>
        </p:nvSpPr>
        <p:spPr/>
        <p:txBody>
          <a:bodyPr/>
          <a:lstStyle/>
          <a:p>
            <a:r>
              <a:rPr lang="en-GB" dirty="0">
                <a:solidFill>
                  <a:schemeClr val="tx1"/>
                </a:solidFill>
              </a:rPr>
              <a:t>This systematic review found broad support for the efficacy of lithium against many symptoms of BD, </a:t>
            </a:r>
            <a:r>
              <a:rPr lang="en-GB" b="1" dirty="0">
                <a:solidFill>
                  <a:schemeClr val="tx1"/>
                </a:solidFill>
              </a:rPr>
              <a:t>comparable to more modern therapies</a:t>
            </a:r>
          </a:p>
          <a:p>
            <a:r>
              <a:rPr lang="en-GB" dirty="0">
                <a:solidFill>
                  <a:schemeClr val="tx1"/>
                </a:solidFill>
              </a:rPr>
              <a:t>However, there is large variation across different guidelines in how and for what lithium is recommended</a:t>
            </a:r>
          </a:p>
        </p:txBody>
      </p:sp>
      <p:sp>
        <p:nvSpPr>
          <p:cNvPr id="4" name="Text Placeholder 3">
            <a:extLst>
              <a:ext uri="{FF2B5EF4-FFF2-40B4-BE49-F238E27FC236}">
                <a16:creationId xmlns:a16="http://schemas.microsoft.com/office/drawing/2014/main" id="{BE9E65E3-59B3-3FD2-90B1-CC229ADF9F1D}"/>
              </a:ext>
            </a:extLst>
          </p:cNvPr>
          <p:cNvSpPr>
            <a:spLocks noGrp="1"/>
          </p:cNvSpPr>
          <p:nvPr>
            <p:ph type="body" sz="quarter" idx="18"/>
          </p:nvPr>
        </p:nvSpPr>
        <p:spPr>
          <a:xfrm>
            <a:off x="539749" y="6102000"/>
            <a:ext cx="10005253" cy="619200"/>
          </a:xfrm>
        </p:spPr>
        <p:txBody>
          <a:bodyPr/>
          <a:lstStyle/>
          <a:p>
            <a:r>
              <a:rPr lang="en-GB" dirty="0"/>
              <a:t>BAP=British Association for Psychopharmacology; BD=bipolar disease; CANMAT=</a:t>
            </a:r>
            <a:r>
              <a:rPr lang="en-US" dirty="0"/>
              <a:t>Canadian Network for Mood and Anxiety Treatments; CINP=International College of Neuropsychopharmacology; ISBD=International Society for Bipolar Disorders; NICE=National Institute for Health and Care Excellence; RANZCP=Royal Australian and New Zealand College of Psychiatrists</a:t>
            </a:r>
            <a:endParaRPr lang="en-GB" dirty="0"/>
          </a:p>
          <a:p>
            <a:endParaRPr lang="en-GB" dirty="0"/>
          </a:p>
          <a:p>
            <a:r>
              <a:rPr lang="en-GB" dirty="0"/>
              <a:t>Fountoulakis et al. </a:t>
            </a:r>
            <a:r>
              <a:rPr lang="en-GB" dirty="0" err="1"/>
              <a:t>Eur</a:t>
            </a:r>
            <a:r>
              <a:rPr lang="en-GB" dirty="0"/>
              <a:t> </a:t>
            </a:r>
            <a:r>
              <a:rPr lang="en-GB" dirty="0" err="1"/>
              <a:t>Neuropsychopharmacol</a:t>
            </a:r>
            <a:r>
              <a:rPr lang="en-GB" dirty="0"/>
              <a:t> 2022;54:100–115</a:t>
            </a:r>
          </a:p>
        </p:txBody>
      </p:sp>
      <p:sp>
        <p:nvSpPr>
          <p:cNvPr id="6" name="Slide Number Placeholder 5">
            <a:extLst>
              <a:ext uri="{FF2B5EF4-FFF2-40B4-BE49-F238E27FC236}">
                <a16:creationId xmlns:a16="http://schemas.microsoft.com/office/drawing/2014/main" id="{56A75B1F-7E89-50D0-5FD3-2F888DBF8C99}"/>
              </a:ext>
            </a:extLst>
          </p:cNvPr>
          <p:cNvSpPr>
            <a:spLocks noGrp="1"/>
          </p:cNvSpPr>
          <p:nvPr>
            <p:ph type="sldNum" sz="quarter" idx="4"/>
          </p:nvPr>
        </p:nvSpPr>
        <p:spPr/>
        <p:txBody>
          <a:bodyPr/>
          <a:lstStyle/>
          <a:p>
            <a:fld id="{C5E73D8C-6D1C-4360-8101-83ED279A0FF1}" type="slidenum">
              <a:rPr lang="en-GB" smtClean="0"/>
              <a:pPr/>
              <a:t>14</a:t>
            </a:fld>
            <a:endParaRPr lang="en-GB"/>
          </a:p>
        </p:txBody>
      </p:sp>
      <p:graphicFrame>
        <p:nvGraphicFramePr>
          <p:cNvPr id="5" name="Table 4">
            <a:extLst>
              <a:ext uri="{FF2B5EF4-FFF2-40B4-BE49-F238E27FC236}">
                <a16:creationId xmlns:a16="http://schemas.microsoft.com/office/drawing/2014/main" id="{C848B6B6-29AE-3D66-7ECB-326E3425870B}"/>
              </a:ext>
            </a:extLst>
          </p:cNvPr>
          <p:cNvGraphicFramePr>
            <a:graphicFrameLocks noGrp="1"/>
          </p:cNvGraphicFramePr>
          <p:nvPr>
            <p:extLst>
              <p:ext uri="{D42A27DB-BD31-4B8C-83A1-F6EECF244321}">
                <p14:modId xmlns:p14="http://schemas.microsoft.com/office/powerpoint/2010/main" val="3073385583"/>
              </p:ext>
            </p:extLst>
          </p:nvPr>
        </p:nvGraphicFramePr>
        <p:xfrm>
          <a:off x="3265816" y="1680308"/>
          <a:ext cx="8531999" cy="462720"/>
        </p:xfrm>
        <a:graphic>
          <a:graphicData uri="http://schemas.openxmlformats.org/drawingml/2006/table">
            <a:tbl>
              <a:tblPr/>
              <a:tblGrid>
                <a:gridCol w="1791706">
                  <a:extLst>
                    <a:ext uri="{9D8B030D-6E8A-4147-A177-3AD203B41FA5}">
                      <a16:colId xmlns:a16="http://schemas.microsoft.com/office/drawing/2014/main" val="539476902"/>
                    </a:ext>
                  </a:extLst>
                </a:gridCol>
                <a:gridCol w="962899">
                  <a:extLst>
                    <a:ext uri="{9D8B030D-6E8A-4147-A177-3AD203B41FA5}">
                      <a16:colId xmlns:a16="http://schemas.microsoft.com/office/drawing/2014/main" val="4052135956"/>
                    </a:ext>
                  </a:extLst>
                </a:gridCol>
                <a:gridCol w="962899">
                  <a:extLst>
                    <a:ext uri="{9D8B030D-6E8A-4147-A177-3AD203B41FA5}">
                      <a16:colId xmlns:a16="http://schemas.microsoft.com/office/drawing/2014/main" val="244195733"/>
                    </a:ext>
                  </a:extLst>
                </a:gridCol>
                <a:gridCol w="962899">
                  <a:extLst>
                    <a:ext uri="{9D8B030D-6E8A-4147-A177-3AD203B41FA5}">
                      <a16:colId xmlns:a16="http://schemas.microsoft.com/office/drawing/2014/main" val="2348561948"/>
                    </a:ext>
                  </a:extLst>
                </a:gridCol>
                <a:gridCol w="962899">
                  <a:extLst>
                    <a:ext uri="{9D8B030D-6E8A-4147-A177-3AD203B41FA5}">
                      <a16:colId xmlns:a16="http://schemas.microsoft.com/office/drawing/2014/main" val="938544030"/>
                    </a:ext>
                  </a:extLst>
                </a:gridCol>
                <a:gridCol w="962899">
                  <a:extLst>
                    <a:ext uri="{9D8B030D-6E8A-4147-A177-3AD203B41FA5}">
                      <a16:colId xmlns:a16="http://schemas.microsoft.com/office/drawing/2014/main" val="2069673455"/>
                    </a:ext>
                  </a:extLst>
                </a:gridCol>
                <a:gridCol w="962899">
                  <a:extLst>
                    <a:ext uri="{9D8B030D-6E8A-4147-A177-3AD203B41FA5}">
                      <a16:colId xmlns:a16="http://schemas.microsoft.com/office/drawing/2014/main" val="2649176643"/>
                    </a:ext>
                  </a:extLst>
                </a:gridCol>
                <a:gridCol w="962899">
                  <a:extLst>
                    <a:ext uri="{9D8B030D-6E8A-4147-A177-3AD203B41FA5}">
                      <a16:colId xmlns:a16="http://schemas.microsoft.com/office/drawing/2014/main" val="1291922346"/>
                    </a:ext>
                  </a:extLst>
                </a:gridCol>
              </a:tblGrid>
              <a:tr h="216163">
                <a:tc>
                  <a:txBody>
                    <a:bodyPr/>
                    <a:lstStyle/>
                    <a:p>
                      <a:pPr marL="0" algn="l" eaLnBrk="0" hangingPunct="0">
                        <a:lnSpc>
                          <a:spcPct val="100000"/>
                        </a:lnSpc>
                        <a:spcBef>
                          <a:spcPts val="0"/>
                        </a:spcBef>
                        <a:spcAft>
                          <a:spcPts val="0"/>
                        </a:spcAft>
                      </a:pPr>
                      <a:r>
                        <a:rPr lang="en-GB" sz="1400" kern="100" dirty="0">
                          <a:solidFill>
                            <a:schemeClr val="bg1"/>
                          </a:solidFill>
                          <a:effectLst/>
                          <a:latin typeface="+mn-lt"/>
                          <a:ea typeface="Times New Roman" panose="02020603050405020304" pitchFamily="18" charset="0"/>
                          <a:cs typeface="Times New Roman" panose="02020603050405020304" pitchFamily="18" charset="0"/>
                        </a:rPr>
                        <a:t> </a:t>
                      </a:r>
                    </a:p>
                  </a:txBody>
                  <a:tcPr marL="0" marR="0" marT="18000" marB="1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5">
                        <a:lumMod val="75000"/>
                      </a:schemeClr>
                    </a:solidFill>
                  </a:tcPr>
                </a:tc>
                <a:tc>
                  <a:txBody>
                    <a:bodyPr/>
                    <a:lstStyle/>
                    <a:p>
                      <a:pPr marL="0" marR="106045" algn="ctr" eaLnBrk="0" hangingPunct="0">
                        <a:lnSpc>
                          <a:spcPct val="100000"/>
                        </a:lnSpc>
                        <a:spcBef>
                          <a:spcPts val="0"/>
                        </a:spcBef>
                        <a:spcAft>
                          <a:spcPts val="0"/>
                        </a:spcAft>
                      </a:pPr>
                      <a:r>
                        <a:rPr lang="en-GB" sz="1400" b="1" kern="100" spc="-20" dirty="0">
                          <a:solidFill>
                            <a:schemeClr val="bg1"/>
                          </a:solidFill>
                          <a:effectLst/>
                          <a:latin typeface="+mn-lt"/>
                          <a:ea typeface="Times New Roman" panose="02020603050405020304" pitchFamily="18" charset="0"/>
                          <a:cs typeface="Times New Roman" panose="02020603050405020304" pitchFamily="18" charset="0"/>
                        </a:rPr>
                        <a:t>CANMAT/</a:t>
                      </a:r>
                      <a:br>
                        <a:rPr lang="en-GB" sz="1400" b="1" kern="100" spc="-20" dirty="0">
                          <a:solidFill>
                            <a:schemeClr val="bg1"/>
                          </a:solidFill>
                          <a:effectLst/>
                          <a:latin typeface="+mn-lt"/>
                          <a:ea typeface="Times New Roman" panose="02020603050405020304" pitchFamily="18" charset="0"/>
                          <a:cs typeface="Times New Roman" panose="02020603050405020304" pitchFamily="18" charset="0"/>
                        </a:rPr>
                      </a:br>
                      <a:r>
                        <a:rPr lang="en-GB" sz="1400" b="1" kern="100" spc="-20" dirty="0">
                          <a:solidFill>
                            <a:schemeClr val="bg1"/>
                          </a:solidFill>
                          <a:effectLst/>
                          <a:latin typeface="+mn-lt"/>
                          <a:ea typeface="Times New Roman" panose="02020603050405020304" pitchFamily="18" charset="0"/>
                          <a:cs typeface="Times New Roman" panose="02020603050405020304" pitchFamily="18" charset="0"/>
                        </a:rPr>
                        <a:t>ISBD</a:t>
                      </a:r>
                      <a:endParaRPr lang="en-GB" sz="1400" kern="100" dirty="0">
                        <a:solidFill>
                          <a:schemeClr val="bg1"/>
                        </a:solidFill>
                        <a:effectLst/>
                        <a:latin typeface="+mn-lt"/>
                        <a:ea typeface="Times New Roman" panose="02020603050405020304" pitchFamily="18" charset="0"/>
                        <a:cs typeface="Times New Roman" panose="02020603050405020304" pitchFamily="18" charset="0"/>
                      </a:endParaRPr>
                    </a:p>
                  </a:txBody>
                  <a:tcPr marL="0" marR="0" marT="18000" marB="1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5">
                        <a:lumMod val="75000"/>
                      </a:schemeClr>
                    </a:solidFill>
                  </a:tcPr>
                </a:tc>
                <a:tc>
                  <a:txBody>
                    <a:bodyPr/>
                    <a:lstStyle/>
                    <a:p>
                      <a:pPr marL="0" algn="ctr" eaLnBrk="0" hangingPunct="0">
                        <a:lnSpc>
                          <a:spcPct val="100000"/>
                        </a:lnSpc>
                        <a:spcBef>
                          <a:spcPts val="0"/>
                        </a:spcBef>
                        <a:spcAft>
                          <a:spcPts val="0"/>
                        </a:spcAft>
                      </a:pPr>
                      <a:r>
                        <a:rPr lang="en-GB" sz="1400" b="1" kern="100" spc="-10" dirty="0">
                          <a:solidFill>
                            <a:schemeClr val="bg1"/>
                          </a:solidFill>
                          <a:effectLst/>
                          <a:latin typeface="+mn-lt"/>
                          <a:ea typeface="Times New Roman" panose="02020603050405020304" pitchFamily="18" charset="0"/>
                          <a:cs typeface="Times New Roman" panose="02020603050405020304" pitchFamily="18" charset="0"/>
                        </a:rPr>
                        <a:t>WFSBP</a:t>
                      </a:r>
                      <a:endParaRPr lang="en-GB" sz="1400" kern="100" dirty="0">
                        <a:solidFill>
                          <a:schemeClr val="bg1"/>
                        </a:solidFill>
                        <a:effectLst/>
                        <a:latin typeface="+mn-lt"/>
                        <a:ea typeface="Times New Roman" panose="02020603050405020304" pitchFamily="18" charset="0"/>
                        <a:cs typeface="Times New Roman" panose="02020603050405020304" pitchFamily="18" charset="0"/>
                      </a:endParaRPr>
                    </a:p>
                    <a:p>
                      <a:pPr marL="0" marR="97155" algn="ctr" eaLnBrk="0" hangingPunct="0">
                        <a:lnSpc>
                          <a:spcPct val="100000"/>
                        </a:lnSpc>
                        <a:spcBef>
                          <a:spcPts val="0"/>
                        </a:spcBef>
                        <a:spcAft>
                          <a:spcPts val="0"/>
                        </a:spcAft>
                      </a:pPr>
                      <a:endParaRPr lang="en-GB" sz="1400" kern="100" dirty="0">
                        <a:solidFill>
                          <a:schemeClr val="bg1"/>
                        </a:solidFill>
                        <a:effectLst/>
                        <a:latin typeface="+mn-lt"/>
                        <a:ea typeface="Times New Roman" panose="02020603050405020304" pitchFamily="18" charset="0"/>
                        <a:cs typeface="Times New Roman" panose="02020603050405020304" pitchFamily="18" charset="0"/>
                      </a:endParaRPr>
                    </a:p>
                  </a:txBody>
                  <a:tcPr marL="0" marR="0" marT="18000" marB="1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5">
                        <a:lumMod val="75000"/>
                      </a:schemeClr>
                    </a:solidFill>
                  </a:tcPr>
                </a:tc>
                <a:tc>
                  <a:txBody>
                    <a:bodyPr/>
                    <a:lstStyle/>
                    <a:p>
                      <a:pPr marL="0" algn="ctr" eaLnBrk="0" hangingPunct="0">
                        <a:lnSpc>
                          <a:spcPct val="100000"/>
                        </a:lnSpc>
                        <a:spcBef>
                          <a:spcPts val="0"/>
                        </a:spcBef>
                        <a:spcAft>
                          <a:spcPts val="0"/>
                        </a:spcAft>
                      </a:pPr>
                      <a:r>
                        <a:rPr lang="en-GB" sz="1400" b="1" kern="100" spc="-20" dirty="0">
                          <a:solidFill>
                            <a:schemeClr val="bg1"/>
                          </a:solidFill>
                          <a:effectLst/>
                          <a:latin typeface="+mn-lt"/>
                          <a:ea typeface="Times New Roman" panose="02020603050405020304" pitchFamily="18" charset="0"/>
                          <a:cs typeface="Times New Roman" panose="02020603050405020304" pitchFamily="18" charset="0"/>
                        </a:rPr>
                        <a:t>CINP</a:t>
                      </a:r>
                      <a:endParaRPr lang="en-GB" sz="1400" kern="100" dirty="0">
                        <a:solidFill>
                          <a:schemeClr val="bg1"/>
                        </a:solidFill>
                        <a:effectLst/>
                        <a:latin typeface="+mn-lt"/>
                        <a:ea typeface="Times New Roman" panose="02020603050405020304" pitchFamily="18" charset="0"/>
                        <a:cs typeface="Times New Roman" panose="02020603050405020304" pitchFamily="18" charset="0"/>
                      </a:endParaRPr>
                    </a:p>
                    <a:p>
                      <a:pPr marL="0" marR="55880" algn="ctr" eaLnBrk="0" hangingPunct="0">
                        <a:lnSpc>
                          <a:spcPct val="100000"/>
                        </a:lnSpc>
                        <a:spcBef>
                          <a:spcPts val="0"/>
                        </a:spcBef>
                        <a:spcAft>
                          <a:spcPts val="0"/>
                        </a:spcAft>
                      </a:pPr>
                      <a:endParaRPr lang="en-GB" sz="1400" kern="100" dirty="0">
                        <a:solidFill>
                          <a:schemeClr val="bg1"/>
                        </a:solidFill>
                        <a:effectLst/>
                        <a:latin typeface="+mn-lt"/>
                        <a:ea typeface="Times New Roman" panose="02020603050405020304" pitchFamily="18" charset="0"/>
                        <a:cs typeface="Times New Roman" panose="02020603050405020304" pitchFamily="18" charset="0"/>
                      </a:endParaRPr>
                    </a:p>
                  </a:txBody>
                  <a:tcPr marL="0" marR="0" marT="18000" marB="1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5">
                        <a:lumMod val="75000"/>
                      </a:schemeClr>
                    </a:solidFill>
                  </a:tcPr>
                </a:tc>
                <a:tc>
                  <a:txBody>
                    <a:bodyPr/>
                    <a:lstStyle/>
                    <a:p>
                      <a:pPr marL="0" algn="ctr" eaLnBrk="0" hangingPunct="0">
                        <a:lnSpc>
                          <a:spcPct val="100000"/>
                        </a:lnSpc>
                        <a:spcBef>
                          <a:spcPts val="0"/>
                        </a:spcBef>
                        <a:spcAft>
                          <a:spcPts val="0"/>
                        </a:spcAft>
                      </a:pPr>
                      <a:r>
                        <a:rPr lang="en-GB" sz="1400" b="1" kern="100" spc="-25" dirty="0">
                          <a:solidFill>
                            <a:schemeClr val="bg1"/>
                          </a:solidFill>
                          <a:effectLst/>
                          <a:latin typeface="+mn-lt"/>
                          <a:ea typeface="Times New Roman" panose="02020603050405020304" pitchFamily="18" charset="0"/>
                          <a:cs typeface="Times New Roman" panose="02020603050405020304" pitchFamily="18" charset="0"/>
                        </a:rPr>
                        <a:t>BAP</a:t>
                      </a:r>
                      <a:endParaRPr lang="en-GB" sz="1400" kern="100" dirty="0">
                        <a:solidFill>
                          <a:schemeClr val="bg1"/>
                        </a:solidFill>
                        <a:effectLst/>
                        <a:latin typeface="+mn-lt"/>
                        <a:ea typeface="Times New Roman" panose="02020603050405020304" pitchFamily="18" charset="0"/>
                        <a:cs typeface="Times New Roman" panose="02020603050405020304" pitchFamily="18" charset="0"/>
                      </a:endParaRPr>
                    </a:p>
                  </a:txBody>
                  <a:tcPr marL="0" marR="0" marT="18000" marB="1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5">
                        <a:lumMod val="75000"/>
                      </a:schemeClr>
                    </a:solidFill>
                  </a:tcPr>
                </a:tc>
                <a:tc>
                  <a:txBody>
                    <a:bodyPr/>
                    <a:lstStyle/>
                    <a:p>
                      <a:pPr marL="0" marR="80010" algn="ctr" eaLnBrk="0" hangingPunct="0">
                        <a:lnSpc>
                          <a:spcPct val="100000"/>
                        </a:lnSpc>
                        <a:spcBef>
                          <a:spcPts val="0"/>
                        </a:spcBef>
                        <a:spcAft>
                          <a:spcPts val="0"/>
                        </a:spcAft>
                      </a:pPr>
                      <a:r>
                        <a:rPr lang="en-GB" sz="1400" b="1" kern="100" spc="-10" dirty="0">
                          <a:solidFill>
                            <a:schemeClr val="bg1"/>
                          </a:solidFill>
                          <a:effectLst/>
                          <a:latin typeface="+mn-lt"/>
                          <a:ea typeface="Times New Roman" panose="02020603050405020304" pitchFamily="18" charset="0"/>
                          <a:cs typeface="Times New Roman" panose="02020603050405020304" pitchFamily="18" charset="0"/>
                        </a:rPr>
                        <a:t>Korean</a:t>
                      </a:r>
                      <a:endParaRPr lang="en-GB" sz="1400" kern="100" dirty="0">
                        <a:solidFill>
                          <a:schemeClr val="bg1"/>
                        </a:solidFill>
                        <a:effectLst/>
                        <a:latin typeface="+mn-lt"/>
                        <a:ea typeface="Times New Roman" panose="02020603050405020304" pitchFamily="18" charset="0"/>
                        <a:cs typeface="Times New Roman" panose="02020603050405020304" pitchFamily="18" charset="0"/>
                      </a:endParaRPr>
                    </a:p>
                  </a:txBody>
                  <a:tcPr marL="0" marR="0" marT="18000" marB="1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5">
                        <a:lumMod val="75000"/>
                      </a:schemeClr>
                    </a:solidFill>
                  </a:tcPr>
                </a:tc>
                <a:tc>
                  <a:txBody>
                    <a:bodyPr/>
                    <a:lstStyle/>
                    <a:p>
                      <a:pPr marL="0" marR="74930" algn="ctr" eaLnBrk="0" hangingPunct="0">
                        <a:lnSpc>
                          <a:spcPct val="100000"/>
                        </a:lnSpc>
                        <a:spcBef>
                          <a:spcPts val="0"/>
                        </a:spcBef>
                        <a:spcAft>
                          <a:spcPts val="0"/>
                        </a:spcAft>
                      </a:pPr>
                      <a:r>
                        <a:rPr lang="en-GB" sz="1400" b="1" kern="100" spc="-20" dirty="0">
                          <a:solidFill>
                            <a:schemeClr val="bg1"/>
                          </a:solidFill>
                          <a:effectLst/>
                          <a:latin typeface="+mn-lt"/>
                          <a:ea typeface="Times New Roman" panose="02020603050405020304" pitchFamily="18" charset="0"/>
                          <a:cs typeface="Times New Roman" panose="02020603050405020304" pitchFamily="18" charset="0"/>
                        </a:rPr>
                        <a:t>NICE</a:t>
                      </a:r>
                      <a:endParaRPr lang="en-GB" sz="1400" kern="100" dirty="0">
                        <a:solidFill>
                          <a:schemeClr val="bg1"/>
                        </a:solidFill>
                        <a:effectLst/>
                        <a:latin typeface="+mn-lt"/>
                        <a:ea typeface="Times New Roman" panose="02020603050405020304" pitchFamily="18" charset="0"/>
                        <a:cs typeface="Times New Roman" panose="02020603050405020304" pitchFamily="18" charset="0"/>
                      </a:endParaRPr>
                    </a:p>
                  </a:txBody>
                  <a:tcPr marL="0" marR="0" marT="18000" marB="1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5">
                        <a:lumMod val="75000"/>
                      </a:schemeClr>
                    </a:solidFill>
                  </a:tcPr>
                </a:tc>
                <a:tc>
                  <a:txBody>
                    <a:bodyPr/>
                    <a:lstStyle/>
                    <a:p>
                      <a:pPr marL="0" algn="ctr" eaLnBrk="0" hangingPunct="0">
                        <a:lnSpc>
                          <a:spcPct val="100000"/>
                        </a:lnSpc>
                        <a:spcBef>
                          <a:spcPts val="0"/>
                        </a:spcBef>
                        <a:spcAft>
                          <a:spcPts val="0"/>
                        </a:spcAft>
                      </a:pPr>
                      <a:r>
                        <a:rPr lang="en-GB" sz="1400" b="1" kern="100" spc="-10" dirty="0">
                          <a:solidFill>
                            <a:schemeClr val="bg1"/>
                          </a:solidFill>
                          <a:effectLst/>
                          <a:latin typeface="+mn-lt"/>
                          <a:ea typeface="Times New Roman" panose="02020603050405020304" pitchFamily="18" charset="0"/>
                          <a:cs typeface="Times New Roman" panose="02020603050405020304" pitchFamily="18" charset="0"/>
                        </a:rPr>
                        <a:t>RANZCP</a:t>
                      </a:r>
                      <a:endParaRPr lang="en-GB" sz="1400" kern="100" dirty="0">
                        <a:solidFill>
                          <a:schemeClr val="bg1"/>
                        </a:solidFill>
                        <a:effectLst/>
                        <a:latin typeface="+mn-lt"/>
                        <a:ea typeface="Times New Roman" panose="02020603050405020304" pitchFamily="18" charset="0"/>
                        <a:cs typeface="Times New Roman" panose="02020603050405020304" pitchFamily="18" charset="0"/>
                      </a:endParaRPr>
                    </a:p>
                  </a:txBody>
                  <a:tcPr marL="0" marR="0" marT="18000" marB="1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4050196867"/>
                  </a:ext>
                </a:extLst>
              </a:tr>
            </a:tbl>
          </a:graphicData>
        </a:graphic>
      </p:graphicFrame>
      <p:sp>
        <p:nvSpPr>
          <p:cNvPr id="15" name="TextBox 14">
            <a:extLst>
              <a:ext uri="{FF2B5EF4-FFF2-40B4-BE49-F238E27FC236}">
                <a16:creationId xmlns:a16="http://schemas.microsoft.com/office/drawing/2014/main" id="{8F10AFE3-FDD4-F0AB-FFCF-CB00FF4CEDF9}"/>
              </a:ext>
            </a:extLst>
          </p:cNvPr>
          <p:cNvSpPr txBox="1"/>
          <p:nvPr/>
        </p:nvSpPr>
        <p:spPr>
          <a:xfrm>
            <a:off x="3265816" y="1374440"/>
            <a:ext cx="8532000" cy="307777"/>
          </a:xfrm>
          <a:prstGeom prst="rect">
            <a:avLst/>
          </a:prstGeom>
          <a:noFill/>
        </p:spPr>
        <p:txBody>
          <a:bodyPr wrap="square" rtlCol="0">
            <a:spAutoFit/>
          </a:bodyPr>
          <a:lstStyle/>
          <a:p>
            <a:pPr algn="ctr"/>
            <a:r>
              <a:rPr lang="en-GB" sz="1400" b="1" dirty="0">
                <a:solidFill>
                  <a:schemeClr val="accent5">
                    <a:lumMod val="50000"/>
                  </a:schemeClr>
                </a:solidFill>
              </a:rPr>
              <a:t>Placement of lithium in various BD treatment guidelines</a:t>
            </a:r>
          </a:p>
        </p:txBody>
      </p:sp>
      <p:sp>
        <p:nvSpPr>
          <p:cNvPr id="9" name="Rectangle 8">
            <a:extLst>
              <a:ext uri="{FF2B5EF4-FFF2-40B4-BE49-F238E27FC236}">
                <a16:creationId xmlns:a16="http://schemas.microsoft.com/office/drawing/2014/main" id="{1A9F1994-409C-970A-E95B-97DB1621D6FE}"/>
              </a:ext>
            </a:extLst>
          </p:cNvPr>
          <p:cNvSpPr/>
          <p:nvPr/>
        </p:nvSpPr>
        <p:spPr>
          <a:xfrm>
            <a:off x="3265816" y="2243952"/>
            <a:ext cx="8532000" cy="53115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rPr>
              <a:t>Acute bipolar</a:t>
            </a:r>
            <a:br>
              <a:rPr lang="en-GB" sz="1200" b="1" dirty="0">
                <a:solidFill>
                  <a:schemeClr val="tx1"/>
                </a:solidFill>
              </a:rPr>
            </a:br>
            <a:r>
              <a:rPr lang="en-GB" sz="1200" b="1" dirty="0">
                <a:solidFill>
                  <a:schemeClr val="tx1"/>
                </a:solidFill>
              </a:rPr>
              <a:t>mania</a:t>
            </a:r>
          </a:p>
        </p:txBody>
      </p:sp>
      <p:grpSp>
        <p:nvGrpSpPr>
          <p:cNvPr id="19" name="Group 18">
            <a:extLst>
              <a:ext uri="{FF2B5EF4-FFF2-40B4-BE49-F238E27FC236}">
                <a16:creationId xmlns:a16="http://schemas.microsoft.com/office/drawing/2014/main" id="{966042B3-38E4-517D-767D-98DA59D84E49}"/>
              </a:ext>
            </a:extLst>
          </p:cNvPr>
          <p:cNvGrpSpPr/>
          <p:nvPr/>
        </p:nvGrpSpPr>
        <p:grpSpPr>
          <a:xfrm>
            <a:off x="5162087" y="2168818"/>
            <a:ext cx="681430" cy="681424"/>
            <a:chOff x="6521543" y="2454682"/>
            <a:chExt cx="681430" cy="681424"/>
          </a:xfrm>
        </p:grpSpPr>
        <p:sp>
          <p:nvSpPr>
            <p:cNvPr id="17" name="Freeform: Shape 16">
              <a:extLst>
                <a:ext uri="{FF2B5EF4-FFF2-40B4-BE49-F238E27FC236}">
                  <a16:creationId xmlns:a16="http://schemas.microsoft.com/office/drawing/2014/main" id="{FA8B4E9F-15DF-A759-43CE-174BD36D9B53}"/>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solidFill>
              <a:schemeClr val="accent5">
                <a:lumMod val="50000"/>
              </a:schemeClr>
            </a:solidFill>
            <a:ln w="9525" cap="flat">
              <a:noFill/>
              <a:prstDash val="solid"/>
              <a:miter/>
            </a:ln>
          </p:spPr>
          <p:txBody>
            <a:bodyPr rtlCol="0" anchor="ctr"/>
            <a:lstStyle/>
            <a:p>
              <a:endParaRPr lang="en-GB"/>
            </a:p>
          </p:txBody>
        </p:sp>
        <p:sp>
          <p:nvSpPr>
            <p:cNvPr id="18" name="Oval 17">
              <a:extLst>
                <a:ext uri="{FF2B5EF4-FFF2-40B4-BE49-F238E27FC236}">
                  <a16:creationId xmlns:a16="http://schemas.microsoft.com/office/drawing/2014/main" id="{BA0FD8F3-76A9-FB6E-BAD8-8E37C948F3BD}"/>
                </a:ext>
              </a:extLst>
            </p:cNvPr>
            <p:cNvSpPr/>
            <p:nvPr/>
          </p:nvSpPr>
          <p:spPr>
            <a:xfrm>
              <a:off x="6655266" y="2588402"/>
              <a:ext cx="413984" cy="413984"/>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a:t>
              </a:r>
              <a:r>
                <a:rPr lang="en-GB" baseline="30000" dirty="0"/>
                <a:t>st</a:t>
              </a:r>
            </a:p>
          </p:txBody>
        </p:sp>
      </p:grpSp>
      <p:grpSp>
        <p:nvGrpSpPr>
          <p:cNvPr id="28" name="Group 27">
            <a:extLst>
              <a:ext uri="{FF2B5EF4-FFF2-40B4-BE49-F238E27FC236}">
                <a16:creationId xmlns:a16="http://schemas.microsoft.com/office/drawing/2014/main" id="{2AD74711-52D2-B642-BE19-3E339C0AB935}"/>
              </a:ext>
            </a:extLst>
          </p:cNvPr>
          <p:cNvGrpSpPr/>
          <p:nvPr/>
        </p:nvGrpSpPr>
        <p:grpSpPr>
          <a:xfrm>
            <a:off x="6129129" y="2168818"/>
            <a:ext cx="681430" cy="681424"/>
            <a:chOff x="6521543" y="2454682"/>
            <a:chExt cx="681430" cy="681424"/>
          </a:xfrm>
          <a:solidFill>
            <a:schemeClr val="accent5"/>
          </a:solidFill>
        </p:grpSpPr>
        <p:sp>
          <p:nvSpPr>
            <p:cNvPr id="29" name="Freeform: Shape 28">
              <a:extLst>
                <a:ext uri="{FF2B5EF4-FFF2-40B4-BE49-F238E27FC236}">
                  <a16:creationId xmlns:a16="http://schemas.microsoft.com/office/drawing/2014/main" id="{0724D6DE-CC47-EC53-2AE8-1AE189110F93}"/>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grpFill/>
            <a:ln w="9525" cap="flat">
              <a:noFill/>
              <a:prstDash val="solid"/>
              <a:miter/>
            </a:ln>
          </p:spPr>
          <p:txBody>
            <a:bodyPr rtlCol="0" anchor="ctr"/>
            <a:lstStyle/>
            <a:p>
              <a:endParaRPr lang="en-GB"/>
            </a:p>
          </p:txBody>
        </p:sp>
        <p:sp>
          <p:nvSpPr>
            <p:cNvPr id="30" name="Oval 29">
              <a:extLst>
                <a:ext uri="{FF2B5EF4-FFF2-40B4-BE49-F238E27FC236}">
                  <a16:creationId xmlns:a16="http://schemas.microsoft.com/office/drawing/2014/main" id="{8B135F75-E91E-9DBD-F662-D0C473EACEBF}"/>
                </a:ext>
              </a:extLst>
            </p:cNvPr>
            <p:cNvSpPr/>
            <p:nvPr/>
          </p:nvSpPr>
          <p:spPr>
            <a:xfrm>
              <a:off x="6655266" y="2588402"/>
              <a:ext cx="413984" cy="4139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3</a:t>
              </a:r>
              <a:r>
                <a:rPr lang="en-GB" baseline="30000" dirty="0"/>
                <a:t>rd</a:t>
              </a:r>
            </a:p>
          </p:txBody>
        </p:sp>
      </p:grpSp>
      <p:grpSp>
        <p:nvGrpSpPr>
          <p:cNvPr id="31" name="Group 30">
            <a:extLst>
              <a:ext uri="{FF2B5EF4-FFF2-40B4-BE49-F238E27FC236}">
                <a16:creationId xmlns:a16="http://schemas.microsoft.com/office/drawing/2014/main" id="{C807F2B2-F2FB-BECD-0DD6-8BE8DBB62D3C}"/>
              </a:ext>
            </a:extLst>
          </p:cNvPr>
          <p:cNvGrpSpPr/>
          <p:nvPr/>
        </p:nvGrpSpPr>
        <p:grpSpPr>
          <a:xfrm>
            <a:off x="7096171" y="2168818"/>
            <a:ext cx="681430" cy="681424"/>
            <a:chOff x="6521543" y="2454682"/>
            <a:chExt cx="681430" cy="681424"/>
          </a:xfrm>
          <a:solidFill>
            <a:schemeClr val="accent5">
              <a:lumMod val="75000"/>
            </a:schemeClr>
          </a:solidFill>
        </p:grpSpPr>
        <p:sp>
          <p:nvSpPr>
            <p:cNvPr id="32" name="Freeform: Shape 31">
              <a:extLst>
                <a:ext uri="{FF2B5EF4-FFF2-40B4-BE49-F238E27FC236}">
                  <a16:creationId xmlns:a16="http://schemas.microsoft.com/office/drawing/2014/main" id="{15F2CA39-AAAB-3E1B-49C8-DF382BCF5CCE}"/>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grpFill/>
            <a:ln w="9525" cap="flat">
              <a:noFill/>
              <a:prstDash val="solid"/>
              <a:miter/>
            </a:ln>
          </p:spPr>
          <p:txBody>
            <a:bodyPr rtlCol="0" anchor="ctr"/>
            <a:lstStyle/>
            <a:p>
              <a:endParaRPr lang="en-GB"/>
            </a:p>
          </p:txBody>
        </p:sp>
        <p:sp>
          <p:nvSpPr>
            <p:cNvPr id="33" name="Oval 32">
              <a:extLst>
                <a:ext uri="{FF2B5EF4-FFF2-40B4-BE49-F238E27FC236}">
                  <a16:creationId xmlns:a16="http://schemas.microsoft.com/office/drawing/2014/main" id="{6A952115-65A1-BF0D-D9F5-013873CD3D51}"/>
                </a:ext>
              </a:extLst>
            </p:cNvPr>
            <p:cNvSpPr/>
            <p:nvPr/>
          </p:nvSpPr>
          <p:spPr>
            <a:xfrm>
              <a:off x="6655266" y="2588402"/>
              <a:ext cx="413984" cy="4139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2</a:t>
              </a:r>
              <a:r>
                <a:rPr lang="en-GB" baseline="30000" dirty="0"/>
                <a:t>nd</a:t>
              </a:r>
            </a:p>
          </p:txBody>
        </p:sp>
      </p:grpSp>
      <p:grpSp>
        <p:nvGrpSpPr>
          <p:cNvPr id="34" name="Group 33">
            <a:extLst>
              <a:ext uri="{FF2B5EF4-FFF2-40B4-BE49-F238E27FC236}">
                <a16:creationId xmlns:a16="http://schemas.microsoft.com/office/drawing/2014/main" id="{FD08397E-63C8-B98D-9560-7EC0C32F9C49}"/>
              </a:ext>
            </a:extLst>
          </p:cNvPr>
          <p:cNvGrpSpPr/>
          <p:nvPr/>
        </p:nvGrpSpPr>
        <p:grpSpPr>
          <a:xfrm>
            <a:off x="8063213" y="2168818"/>
            <a:ext cx="681430" cy="681424"/>
            <a:chOff x="6521543" y="2454682"/>
            <a:chExt cx="681430" cy="681424"/>
          </a:xfrm>
          <a:solidFill>
            <a:srgbClr val="4F7599"/>
          </a:solidFill>
        </p:grpSpPr>
        <p:sp>
          <p:nvSpPr>
            <p:cNvPr id="35" name="Freeform: Shape 34">
              <a:extLst>
                <a:ext uri="{FF2B5EF4-FFF2-40B4-BE49-F238E27FC236}">
                  <a16:creationId xmlns:a16="http://schemas.microsoft.com/office/drawing/2014/main" id="{6A90E11A-41D0-7408-86B0-089131FC6773}"/>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grpFill/>
            <a:ln w="9525" cap="flat">
              <a:noFill/>
              <a:prstDash val="solid"/>
              <a:miter/>
            </a:ln>
          </p:spPr>
          <p:txBody>
            <a:bodyPr rtlCol="0" anchor="ctr"/>
            <a:lstStyle/>
            <a:p>
              <a:endParaRPr lang="en-GB"/>
            </a:p>
          </p:txBody>
        </p:sp>
        <p:sp>
          <p:nvSpPr>
            <p:cNvPr id="36" name="Oval 35">
              <a:extLst>
                <a:ext uri="{FF2B5EF4-FFF2-40B4-BE49-F238E27FC236}">
                  <a16:creationId xmlns:a16="http://schemas.microsoft.com/office/drawing/2014/main" id="{2626014C-52F4-7592-E5B3-1A95185DC77E}"/>
                </a:ext>
              </a:extLst>
            </p:cNvPr>
            <p:cNvSpPr/>
            <p:nvPr/>
          </p:nvSpPr>
          <p:spPr>
            <a:xfrm>
              <a:off x="6655266" y="2588402"/>
              <a:ext cx="413984" cy="4139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2</a:t>
              </a:r>
              <a:r>
                <a:rPr lang="en-GB" baseline="30000" dirty="0"/>
                <a:t>nd</a:t>
              </a:r>
            </a:p>
          </p:txBody>
        </p:sp>
      </p:grpSp>
      <p:grpSp>
        <p:nvGrpSpPr>
          <p:cNvPr id="37" name="Group 36">
            <a:extLst>
              <a:ext uri="{FF2B5EF4-FFF2-40B4-BE49-F238E27FC236}">
                <a16:creationId xmlns:a16="http://schemas.microsoft.com/office/drawing/2014/main" id="{7EB869E2-193C-8C4A-29D5-67B2D5293BCF}"/>
              </a:ext>
            </a:extLst>
          </p:cNvPr>
          <p:cNvGrpSpPr/>
          <p:nvPr/>
        </p:nvGrpSpPr>
        <p:grpSpPr>
          <a:xfrm>
            <a:off x="9030255" y="2168818"/>
            <a:ext cx="681430" cy="681424"/>
            <a:chOff x="6521543" y="2454682"/>
            <a:chExt cx="681430" cy="681424"/>
          </a:xfrm>
        </p:grpSpPr>
        <p:sp>
          <p:nvSpPr>
            <p:cNvPr id="38" name="Freeform: Shape 37">
              <a:extLst>
                <a:ext uri="{FF2B5EF4-FFF2-40B4-BE49-F238E27FC236}">
                  <a16:creationId xmlns:a16="http://schemas.microsoft.com/office/drawing/2014/main" id="{883C9528-8D4B-6A4B-80CB-75882ACFAE02}"/>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solidFill>
              <a:schemeClr val="accent5">
                <a:lumMod val="50000"/>
              </a:schemeClr>
            </a:solidFill>
            <a:ln w="9525" cap="flat">
              <a:noFill/>
              <a:prstDash val="solid"/>
              <a:miter/>
            </a:ln>
          </p:spPr>
          <p:txBody>
            <a:bodyPr rtlCol="0" anchor="ctr"/>
            <a:lstStyle/>
            <a:p>
              <a:endParaRPr lang="en-GB"/>
            </a:p>
          </p:txBody>
        </p:sp>
        <p:sp>
          <p:nvSpPr>
            <p:cNvPr id="39" name="Oval 38">
              <a:extLst>
                <a:ext uri="{FF2B5EF4-FFF2-40B4-BE49-F238E27FC236}">
                  <a16:creationId xmlns:a16="http://schemas.microsoft.com/office/drawing/2014/main" id="{E7025CA8-41F3-2C5C-896F-DAC503C9F90C}"/>
                </a:ext>
              </a:extLst>
            </p:cNvPr>
            <p:cNvSpPr/>
            <p:nvPr/>
          </p:nvSpPr>
          <p:spPr>
            <a:xfrm>
              <a:off x="6655266" y="2588402"/>
              <a:ext cx="413984" cy="413984"/>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a:t>
              </a:r>
              <a:r>
                <a:rPr lang="en-GB" baseline="30000" dirty="0"/>
                <a:t>st</a:t>
              </a:r>
            </a:p>
          </p:txBody>
        </p:sp>
      </p:grpSp>
      <p:grpSp>
        <p:nvGrpSpPr>
          <p:cNvPr id="40" name="Group 39">
            <a:extLst>
              <a:ext uri="{FF2B5EF4-FFF2-40B4-BE49-F238E27FC236}">
                <a16:creationId xmlns:a16="http://schemas.microsoft.com/office/drawing/2014/main" id="{919378E2-6D42-81D1-5CDC-8B3C13AD47B8}"/>
              </a:ext>
            </a:extLst>
          </p:cNvPr>
          <p:cNvGrpSpPr/>
          <p:nvPr/>
        </p:nvGrpSpPr>
        <p:grpSpPr>
          <a:xfrm>
            <a:off x="10964338" y="2168818"/>
            <a:ext cx="681430" cy="681424"/>
            <a:chOff x="6521543" y="2454682"/>
            <a:chExt cx="681430" cy="681424"/>
          </a:xfrm>
        </p:grpSpPr>
        <p:sp>
          <p:nvSpPr>
            <p:cNvPr id="41" name="Freeform: Shape 40">
              <a:extLst>
                <a:ext uri="{FF2B5EF4-FFF2-40B4-BE49-F238E27FC236}">
                  <a16:creationId xmlns:a16="http://schemas.microsoft.com/office/drawing/2014/main" id="{BAD9399F-BDF1-5DE4-A83C-70D7F302518E}"/>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solidFill>
              <a:schemeClr val="accent5">
                <a:lumMod val="50000"/>
              </a:schemeClr>
            </a:solidFill>
            <a:ln w="9525" cap="flat">
              <a:noFill/>
              <a:prstDash val="solid"/>
              <a:miter/>
            </a:ln>
          </p:spPr>
          <p:txBody>
            <a:bodyPr rtlCol="0" anchor="ctr"/>
            <a:lstStyle/>
            <a:p>
              <a:endParaRPr lang="en-GB"/>
            </a:p>
          </p:txBody>
        </p:sp>
        <p:sp>
          <p:nvSpPr>
            <p:cNvPr id="42" name="Oval 41">
              <a:extLst>
                <a:ext uri="{FF2B5EF4-FFF2-40B4-BE49-F238E27FC236}">
                  <a16:creationId xmlns:a16="http://schemas.microsoft.com/office/drawing/2014/main" id="{A4FD36CA-D05A-4A87-9844-3EDE10F3309F}"/>
                </a:ext>
              </a:extLst>
            </p:cNvPr>
            <p:cNvSpPr/>
            <p:nvPr/>
          </p:nvSpPr>
          <p:spPr>
            <a:xfrm>
              <a:off x="6655266" y="2588402"/>
              <a:ext cx="413984" cy="413984"/>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a:t>
              </a:r>
              <a:r>
                <a:rPr lang="en-GB" baseline="30000" dirty="0"/>
                <a:t>st</a:t>
              </a:r>
            </a:p>
          </p:txBody>
        </p:sp>
      </p:grpSp>
      <p:grpSp>
        <p:nvGrpSpPr>
          <p:cNvPr id="44" name="Group 43">
            <a:extLst>
              <a:ext uri="{FF2B5EF4-FFF2-40B4-BE49-F238E27FC236}">
                <a16:creationId xmlns:a16="http://schemas.microsoft.com/office/drawing/2014/main" id="{C67F8EAF-1835-7243-9E7C-49DFF222FBAE}"/>
              </a:ext>
            </a:extLst>
          </p:cNvPr>
          <p:cNvGrpSpPr/>
          <p:nvPr/>
        </p:nvGrpSpPr>
        <p:grpSpPr>
          <a:xfrm>
            <a:off x="9997297" y="2168818"/>
            <a:ext cx="681430" cy="681424"/>
            <a:chOff x="6521543" y="2454682"/>
            <a:chExt cx="681430" cy="681424"/>
          </a:xfrm>
        </p:grpSpPr>
        <p:sp>
          <p:nvSpPr>
            <p:cNvPr id="45" name="Freeform: Shape 44">
              <a:extLst>
                <a:ext uri="{FF2B5EF4-FFF2-40B4-BE49-F238E27FC236}">
                  <a16:creationId xmlns:a16="http://schemas.microsoft.com/office/drawing/2014/main" id="{3020353E-D687-6635-BFF5-D98E585244D8}"/>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solidFill>
              <a:schemeClr val="accent5">
                <a:lumMod val="50000"/>
              </a:schemeClr>
            </a:solidFill>
            <a:ln w="9525" cap="flat">
              <a:noFill/>
              <a:prstDash val="solid"/>
              <a:miter/>
            </a:ln>
          </p:spPr>
          <p:txBody>
            <a:bodyPr rtlCol="0" anchor="ctr"/>
            <a:lstStyle/>
            <a:p>
              <a:endParaRPr lang="en-GB"/>
            </a:p>
          </p:txBody>
        </p:sp>
        <p:sp>
          <p:nvSpPr>
            <p:cNvPr id="46" name="Oval 45">
              <a:extLst>
                <a:ext uri="{FF2B5EF4-FFF2-40B4-BE49-F238E27FC236}">
                  <a16:creationId xmlns:a16="http://schemas.microsoft.com/office/drawing/2014/main" id="{E3CE3AFE-BAC1-86AF-F408-C797A9C1521D}"/>
                </a:ext>
              </a:extLst>
            </p:cNvPr>
            <p:cNvSpPr/>
            <p:nvPr/>
          </p:nvSpPr>
          <p:spPr>
            <a:xfrm>
              <a:off x="6655266" y="2588402"/>
              <a:ext cx="413984" cy="413984"/>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a:t>
              </a:r>
              <a:r>
                <a:rPr lang="en-GB" baseline="30000" dirty="0"/>
                <a:t>st</a:t>
              </a:r>
            </a:p>
          </p:txBody>
        </p:sp>
      </p:grpSp>
      <p:sp>
        <p:nvSpPr>
          <p:cNvPr id="47" name="Rectangle 46">
            <a:extLst>
              <a:ext uri="{FF2B5EF4-FFF2-40B4-BE49-F238E27FC236}">
                <a16:creationId xmlns:a16="http://schemas.microsoft.com/office/drawing/2014/main" id="{54818002-87B0-0C5B-C4E5-6D861B5592F3}"/>
              </a:ext>
            </a:extLst>
          </p:cNvPr>
          <p:cNvSpPr/>
          <p:nvPr/>
        </p:nvSpPr>
        <p:spPr>
          <a:xfrm>
            <a:off x="3265816" y="3015237"/>
            <a:ext cx="8532000" cy="53115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rPr>
              <a:t>Acute bipolar </a:t>
            </a:r>
            <a:br>
              <a:rPr lang="en-GB" sz="1200" b="1" dirty="0">
                <a:solidFill>
                  <a:schemeClr val="tx1"/>
                </a:solidFill>
              </a:rPr>
            </a:br>
            <a:r>
              <a:rPr lang="en-GB" sz="1200" b="1" dirty="0">
                <a:solidFill>
                  <a:schemeClr val="tx1"/>
                </a:solidFill>
              </a:rPr>
              <a:t>depression</a:t>
            </a:r>
          </a:p>
        </p:txBody>
      </p:sp>
      <p:grpSp>
        <p:nvGrpSpPr>
          <p:cNvPr id="48" name="Group 47">
            <a:extLst>
              <a:ext uri="{FF2B5EF4-FFF2-40B4-BE49-F238E27FC236}">
                <a16:creationId xmlns:a16="http://schemas.microsoft.com/office/drawing/2014/main" id="{499198B8-126C-6DB9-B043-D70572C4D96C}"/>
              </a:ext>
            </a:extLst>
          </p:cNvPr>
          <p:cNvGrpSpPr/>
          <p:nvPr/>
        </p:nvGrpSpPr>
        <p:grpSpPr>
          <a:xfrm>
            <a:off x="5162087" y="2940103"/>
            <a:ext cx="681430" cy="681424"/>
            <a:chOff x="6521543" y="2454682"/>
            <a:chExt cx="681430" cy="681424"/>
          </a:xfrm>
        </p:grpSpPr>
        <p:sp>
          <p:nvSpPr>
            <p:cNvPr id="49" name="Freeform: Shape 48">
              <a:extLst>
                <a:ext uri="{FF2B5EF4-FFF2-40B4-BE49-F238E27FC236}">
                  <a16:creationId xmlns:a16="http://schemas.microsoft.com/office/drawing/2014/main" id="{DDC39BC4-3270-C65D-0B61-7947F2A18BCF}"/>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solidFill>
              <a:schemeClr val="accent5">
                <a:lumMod val="50000"/>
              </a:schemeClr>
            </a:solidFill>
            <a:ln w="9525" cap="flat">
              <a:noFill/>
              <a:prstDash val="solid"/>
              <a:miter/>
            </a:ln>
          </p:spPr>
          <p:txBody>
            <a:bodyPr rtlCol="0" anchor="ctr"/>
            <a:lstStyle/>
            <a:p>
              <a:endParaRPr lang="en-GB"/>
            </a:p>
          </p:txBody>
        </p:sp>
        <p:sp>
          <p:nvSpPr>
            <p:cNvPr id="50" name="Oval 49">
              <a:extLst>
                <a:ext uri="{FF2B5EF4-FFF2-40B4-BE49-F238E27FC236}">
                  <a16:creationId xmlns:a16="http://schemas.microsoft.com/office/drawing/2014/main" id="{0178AFA9-0D66-A50A-D15F-B5BFE0283713}"/>
                </a:ext>
              </a:extLst>
            </p:cNvPr>
            <p:cNvSpPr/>
            <p:nvPr/>
          </p:nvSpPr>
          <p:spPr>
            <a:xfrm>
              <a:off x="6655266" y="2588402"/>
              <a:ext cx="413984" cy="413984"/>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a:t>
              </a:r>
              <a:r>
                <a:rPr lang="en-GB" baseline="30000" dirty="0"/>
                <a:t>st</a:t>
              </a:r>
            </a:p>
          </p:txBody>
        </p:sp>
      </p:grpSp>
      <p:grpSp>
        <p:nvGrpSpPr>
          <p:cNvPr id="51" name="Group 50">
            <a:extLst>
              <a:ext uri="{FF2B5EF4-FFF2-40B4-BE49-F238E27FC236}">
                <a16:creationId xmlns:a16="http://schemas.microsoft.com/office/drawing/2014/main" id="{9E01502C-5C56-F4D3-6260-D34A0C24E6A7}"/>
              </a:ext>
            </a:extLst>
          </p:cNvPr>
          <p:cNvGrpSpPr/>
          <p:nvPr/>
        </p:nvGrpSpPr>
        <p:grpSpPr>
          <a:xfrm>
            <a:off x="6129129" y="2940103"/>
            <a:ext cx="681430" cy="681424"/>
            <a:chOff x="6521543" y="2454682"/>
            <a:chExt cx="681430" cy="681424"/>
          </a:xfrm>
          <a:solidFill>
            <a:schemeClr val="accent5">
              <a:lumMod val="60000"/>
              <a:lumOff val="40000"/>
            </a:schemeClr>
          </a:solidFill>
        </p:grpSpPr>
        <p:sp>
          <p:nvSpPr>
            <p:cNvPr id="52" name="Freeform: Shape 51">
              <a:extLst>
                <a:ext uri="{FF2B5EF4-FFF2-40B4-BE49-F238E27FC236}">
                  <a16:creationId xmlns:a16="http://schemas.microsoft.com/office/drawing/2014/main" id="{56D7104B-D4B0-063B-8924-664428FED5A0}"/>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grpFill/>
            <a:ln w="9525" cap="flat">
              <a:noFill/>
              <a:prstDash val="solid"/>
              <a:miter/>
            </a:ln>
          </p:spPr>
          <p:txBody>
            <a:bodyPr rtlCol="0" anchor="ctr"/>
            <a:lstStyle/>
            <a:p>
              <a:endParaRPr lang="en-GB">
                <a:solidFill>
                  <a:schemeClr val="tx2"/>
                </a:solidFill>
              </a:endParaRPr>
            </a:p>
          </p:txBody>
        </p:sp>
        <p:sp>
          <p:nvSpPr>
            <p:cNvPr id="53" name="Oval 52">
              <a:extLst>
                <a:ext uri="{FF2B5EF4-FFF2-40B4-BE49-F238E27FC236}">
                  <a16:creationId xmlns:a16="http://schemas.microsoft.com/office/drawing/2014/main" id="{C2604C29-FC46-79BC-F4A8-68E18DABC468}"/>
                </a:ext>
              </a:extLst>
            </p:cNvPr>
            <p:cNvSpPr/>
            <p:nvPr/>
          </p:nvSpPr>
          <p:spPr>
            <a:xfrm>
              <a:off x="6655266" y="2588402"/>
              <a:ext cx="413984" cy="4139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solidFill>
                    <a:schemeClr val="tx2"/>
                  </a:solidFill>
                </a:rPr>
                <a:t>5</a:t>
              </a:r>
              <a:r>
                <a:rPr lang="en-GB" baseline="30000" dirty="0">
                  <a:solidFill>
                    <a:schemeClr val="tx2"/>
                  </a:solidFill>
                </a:rPr>
                <a:t>th</a:t>
              </a:r>
            </a:p>
          </p:txBody>
        </p:sp>
      </p:grpSp>
      <p:grpSp>
        <p:nvGrpSpPr>
          <p:cNvPr id="54" name="Group 53">
            <a:extLst>
              <a:ext uri="{FF2B5EF4-FFF2-40B4-BE49-F238E27FC236}">
                <a16:creationId xmlns:a16="http://schemas.microsoft.com/office/drawing/2014/main" id="{3C579A79-68B6-F6A0-475D-5EDA5A5FEAF4}"/>
              </a:ext>
            </a:extLst>
          </p:cNvPr>
          <p:cNvGrpSpPr/>
          <p:nvPr/>
        </p:nvGrpSpPr>
        <p:grpSpPr>
          <a:xfrm>
            <a:off x="7096171" y="2940103"/>
            <a:ext cx="681430" cy="681424"/>
            <a:chOff x="6521543" y="2454682"/>
            <a:chExt cx="681430" cy="681424"/>
          </a:xfrm>
          <a:solidFill>
            <a:schemeClr val="accent5">
              <a:lumMod val="60000"/>
              <a:lumOff val="40000"/>
            </a:schemeClr>
          </a:solidFill>
        </p:grpSpPr>
        <p:sp>
          <p:nvSpPr>
            <p:cNvPr id="55" name="Freeform: Shape 54">
              <a:extLst>
                <a:ext uri="{FF2B5EF4-FFF2-40B4-BE49-F238E27FC236}">
                  <a16:creationId xmlns:a16="http://schemas.microsoft.com/office/drawing/2014/main" id="{AC641BF4-6882-E138-BDC2-A1687AC82D58}"/>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grpFill/>
            <a:ln w="9525" cap="flat">
              <a:noFill/>
              <a:prstDash val="solid"/>
              <a:miter/>
            </a:ln>
          </p:spPr>
          <p:txBody>
            <a:bodyPr rtlCol="0" anchor="ctr"/>
            <a:lstStyle/>
            <a:p>
              <a:endParaRPr lang="en-GB">
                <a:solidFill>
                  <a:schemeClr val="tx2"/>
                </a:solidFill>
              </a:endParaRPr>
            </a:p>
          </p:txBody>
        </p:sp>
        <p:sp>
          <p:nvSpPr>
            <p:cNvPr id="56" name="Oval 55">
              <a:extLst>
                <a:ext uri="{FF2B5EF4-FFF2-40B4-BE49-F238E27FC236}">
                  <a16:creationId xmlns:a16="http://schemas.microsoft.com/office/drawing/2014/main" id="{9B3BC347-3414-9864-064C-012C63D53706}"/>
                </a:ext>
              </a:extLst>
            </p:cNvPr>
            <p:cNvSpPr/>
            <p:nvPr/>
          </p:nvSpPr>
          <p:spPr>
            <a:xfrm>
              <a:off x="6655266" y="2588402"/>
              <a:ext cx="413984" cy="4139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solidFill>
                    <a:schemeClr val="tx2"/>
                  </a:solidFill>
                </a:rPr>
                <a:t>4</a:t>
              </a:r>
              <a:r>
                <a:rPr lang="en-GB" baseline="30000" dirty="0">
                  <a:solidFill>
                    <a:schemeClr val="tx2"/>
                  </a:solidFill>
                </a:rPr>
                <a:t>th</a:t>
              </a:r>
            </a:p>
          </p:txBody>
        </p:sp>
      </p:grpSp>
      <p:grpSp>
        <p:nvGrpSpPr>
          <p:cNvPr id="57" name="Group 56">
            <a:extLst>
              <a:ext uri="{FF2B5EF4-FFF2-40B4-BE49-F238E27FC236}">
                <a16:creationId xmlns:a16="http://schemas.microsoft.com/office/drawing/2014/main" id="{AE78D033-D55A-CB11-086A-7A811066E6B9}"/>
              </a:ext>
            </a:extLst>
          </p:cNvPr>
          <p:cNvGrpSpPr/>
          <p:nvPr/>
        </p:nvGrpSpPr>
        <p:grpSpPr>
          <a:xfrm>
            <a:off x="8063213" y="2940103"/>
            <a:ext cx="681430" cy="681424"/>
            <a:chOff x="6521543" y="2454682"/>
            <a:chExt cx="681430" cy="681424"/>
          </a:xfrm>
          <a:solidFill>
            <a:srgbClr val="4F7599"/>
          </a:solidFill>
        </p:grpSpPr>
        <p:sp>
          <p:nvSpPr>
            <p:cNvPr id="58" name="Freeform: Shape 57">
              <a:extLst>
                <a:ext uri="{FF2B5EF4-FFF2-40B4-BE49-F238E27FC236}">
                  <a16:creationId xmlns:a16="http://schemas.microsoft.com/office/drawing/2014/main" id="{33ECF488-1940-D464-F932-9E9AA08DDA28}"/>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grpFill/>
            <a:ln w="9525" cap="flat">
              <a:noFill/>
              <a:prstDash val="solid"/>
              <a:miter/>
            </a:ln>
          </p:spPr>
          <p:txBody>
            <a:bodyPr rtlCol="0" anchor="ctr"/>
            <a:lstStyle/>
            <a:p>
              <a:endParaRPr lang="en-GB"/>
            </a:p>
          </p:txBody>
        </p:sp>
        <p:sp>
          <p:nvSpPr>
            <p:cNvPr id="59" name="Oval 58">
              <a:extLst>
                <a:ext uri="{FF2B5EF4-FFF2-40B4-BE49-F238E27FC236}">
                  <a16:creationId xmlns:a16="http://schemas.microsoft.com/office/drawing/2014/main" id="{96259DB6-4967-45F7-DD8E-F2C0A8BF67A7}"/>
                </a:ext>
              </a:extLst>
            </p:cNvPr>
            <p:cNvSpPr/>
            <p:nvPr/>
          </p:nvSpPr>
          <p:spPr>
            <a:xfrm>
              <a:off x="6655266" y="2588402"/>
              <a:ext cx="413984" cy="4139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2</a:t>
              </a:r>
              <a:r>
                <a:rPr lang="en-GB" baseline="30000" dirty="0"/>
                <a:t>nd</a:t>
              </a:r>
            </a:p>
          </p:txBody>
        </p:sp>
      </p:grpSp>
      <p:grpSp>
        <p:nvGrpSpPr>
          <p:cNvPr id="60" name="Group 59">
            <a:extLst>
              <a:ext uri="{FF2B5EF4-FFF2-40B4-BE49-F238E27FC236}">
                <a16:creationId xmlns:a16="http://schemas.microsoft.com/office/drawing/2014/main" id="{7FDACE44-3DEC-84BE-9337-769E595E3ABE}"/>
              </a:ext>
            </a:extLst>
          </p:cNvPr>
          <p:cNvGrpSpPr/>
          <p:nvPr/>
        </p:nvGrpSpPr>
        <p:grpSpPr>
          <a:xfrm>
            <a:off x="9030255" y="2940103"/>
            <a:ext cx="681430" cy="681424"/>
            <a:chOff x="6521543" y="2454682"/>
            <a:chExt cx="681430" cy="681424"/>
          </a:xfrm>
        </p:grpSpPr>
        <p:sp>
          <p:nvSpPr>
            <p:cNvPr id="61" name="Freeform: Shape 60">
              <a:extLst>
                <a:ext uri="{FF2B5EF4-FFF2-40B4-BE49-F238E27FC236}">
                  <a16:creationId xmlns:a16="http://schemas.microsoft.com/office/drawing/2014/main" id="{3E70DAC0-3DE9-73A2-3548-93A70ED7CB66}"/>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solidFill>
              <a:schemeClr val="accent5">
                <a:lumMod val="50000"/>
              </a:schemeClr>
            </a:solidFill>
            <a:ln w="9525" cap="flat">
              <a:noFill/>
              <a:prstDash val="solid"/>
              <a:miter/>
            </a:ln>
          </p:spPr>
          <p:txBody>
            <a:bodyPr rtlCol="0" anchor="ctr"/>
            <a:lstStyle/>
            <a:p>
              <a:endParaRPr lang="en-GB"/>
            </a:p>
          </p:txBody>
        </p:sp>
        <p:sp>
          <p:nvSpPr>
            <p:cNvPr id="62" name="Oval 61">
              <a:extLst>
                <a:ext uri="{FF2B5EF4-FFF2-40B4-BE49-F238E27FC236}">
                  <a16:creationId xmlns:a16="http://schemas.microsoft.com/office/drawing/2014/main" id="{4350DBCE-9742-EFFB-10E0-24A72A4B4823}"/>
                </a:ext>
              </a:extLst>
            </p:cNvPr>
            <p:cNvSpPr/>
            <p:nvPr/>
          </p:nvSpPr>
          <p:spPr>
            <a:xfrm>
              <a:off x="6655266" y="2588402"/>
              <a:ext cx="413984" cy="413984"/>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a:t>
              </a:r>
              <a:r>
                <a:rPr lang="en-GB" baseline="30000" dirty="0"/>
                <a:t>st</a:t>
              </a:r>
            </a:p>
          </p:txBody>
        </p:sp>
      </p:grpSp>
      <p:grpSp>
        <p:nvGrpSpPr>
          <p:cNvPr id="63" name="Group 62">
            <a:extLst>
              <a:ext uri="{FF2B5EF4-FFF2-40B4-BE49-F238E27FC236}">
                <a16:creationId xmlns:a16="http://schemas.microsoft.com/office/drawing/2014/main" id="{8E046177-FD9F-CE59-2EC0-EAD79F13E8A8}"/>
              </a:ext>
            </a:extLst>
          </p:cNvPr>
          <p:cNvGrpSpPr/>
          <p:nvPr/>
        </p:nvGrpSpPr>
        <p:grpSpPr>
          <a:xfrm>
            <a:off x="10964338" y="2940103"/>
            <a:ext cx="681430" cy="681424"/>
            <a:chOff x="6521543" y="2454682"/>
            <a:chExt cx="681430" cy="681424"/>
          </a:xfrm>
        </p:grpSpPr>
        <p:sp>
          <p:nvSpPr>
            <p:cNvPr id="64" name="Freeform: Shape 63">
              <a:extLst>
                <a:ext uri="{FF2B5EF4-FFF2-40B4-BE49-F238E27FC236}">
                  <a16:creationId xmlns:a16="http://schemas.microsoft.com/office/drawing/2014/main" id="{D4E5DB6C-18F6-8A27-6095-EAA30D3721F7}"/>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solidFill>
              <a:schemeClr val="accent5">
                <a:lumMod val="50000"/>
              </a:schemeClr>
            </a:solidFill>
            <a:ln w="9525" cap="flat">
              <a:noFill/>
              <a:prstDash val="solid"/>
              <a:miter/>
            </a:ln>
          </p:spPr>
          <p:txBody>
            <a:bodyPr rtlCol="0" anchor="ctr"/>
            <a:lstStyle/>
            <a:p>
              <a:endParaRPr lang="en-GB"/>
            </a:p>
          </p:txBody>
        </p:sp>
        <p:sp>
          <p:nvSpPr>
            <p:cNvPr id="65" name="Oval 64">
              <a:extLst>
                <a:ext uri="{FF2B5EF4-FFF2-40B4-BE49-F238E27FC236}">
                  <a16:creationId xmlns:a16="http://schemas.microsoft.com/office/drawing/2014/main" id="{0A6CADE3-E008-93A0-863C-490A1788E2EF}"/>
                </a:ext>
              </a:extLst>
            </p:cNvPr>
            <p:cNvSpPr/>
            <p:nvPr/>
          </p:nvSpPr>
          <p:spPr>
            <a:xfrm>
              <a:off x="6655266" y="2588402"/>
              <a:ext cx="413984" cy="413984"/>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a:t>
              </a:r>
              <a:r>
                <a:rPr lang="en-GB" baseline="30000" dirty="0"/>
                <a:t>st</a:t>
              </a:r>
            </a:p>
          </p:txBody>
        </p:sp>
      </p:grpSp>
      <p:grpSp>
        <p:nvGrpSpPr>
          <p:cNvPr id="66" name="Group 65">
            <a:extLst>
              <a:ext uri="{FF2B5EF4-FFF2-40B4-BE49-F238E27FC236}">
                <a16:creationId xmlns:a16="http://schemas.microsoft.com/office/drawing/2014/main" id="{3BB9EA52-C582-C9F9-527C-C1EA3C06703C}"/>
              </a:ext>
            </a:extLst>
          </p:cNvPr>
          <p:cNvGrpSpPr/>
          <p:nvPr/>
        </p:nvGrpSpPr>
        <p:grpSpPr>
          <a:xfrm>
            <a:off x="9997297" y="2940103"/>
            <a:ext cx="681430" cy="681424"/>
            <a:chOff x="6521543" y="2454682"/>
            <a:chExt cx="681430" cy="681424"/>
          </a:xfrm>
        </p:grpSpPr>
        <p:sp>
          <p:nvSpPr>
            <p:cNvPr id="67" name="Freeform: Shape 66">
              <a:extLst>
                <a:ext uri="{FF2B5EF4-FFF2-40B4-BE49-F238E27FC236}">
                  <a16:creationId xmlns:a16="http://schemas.microsoft.com/office/drawing/2014/main" id="{A623FFEC-A233-CCCF-3D01-332F5449EFEA}"/>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solidFill>
              <a:schemeClr val="accent5">
                <a:lumMod val="50000"/>
              </a:schemeClr>
            </a:solidFill>
            <a:ln w="9525" cap="flat">
              <a:noFill/>
              <a:prstDash val="solid"/>
              <a:miter/>
            </a:ln>
          </p:spPr>
          <p:txBody>
            <a:bodyPr rtlCol="0" anchor="ctr"/>
            <a:lstStyle/>
            <a:p>
              <a:endParaRPr lang="en-GB"/>
            </a:p>
          </p:txBody>
        </p:sp>
        <p:sp>
          <p:nvSpPr>
            <p:cNvPr id="68" name="Oval 67">
              <a:extLst>
                <a:ext uri="{FF2B5EF4-FFF2-40B4-BE49-F238E27FC236}">
                  <a16:creationId xmlns:a16="http://schemas.microsoft.com/office/drawing/2014/main" id="{70A45CAC-C16C-C83D-E998-95E0871FE370}"/>
                </a:ext>
              </a:extLst>
            </p:cNvPr>
            <p:cNvSpPr/>
            <p:nvPr/>
          </p:nvSpPr>
          <p:spPr>
            <a:xfrm>
              <a:off x="6655266" y="2588402"/>
              <a:ext cx="413984" cy="413984"/>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a:t>
              </a:r>
              <a:r>
                <a:rPr lang="en-GB" baseline="30000" dirty="0"/>
                <a:t>st</a:t>
              </a:r>
            </a:p>
          </p:txBody>
        </p:sp>
      </p:grpSp>
      <p:sp>
        <p:nvSpPr>
          <p:cNvPr id="69" name="Rectangle 68">
            <a:extLst>
              <a:ext uri="{FF2B5EF4-FFF2-40B4-BE49-F238E27FC236}">
                <a16:creationId xmlns:a16="http://schemas.microsoft.com/office/drawing/2014/main" id="{07E63A26-FB0F-BE91-E900-B698C92B8C67}"/>
              </a:ext>
            </a:extLst>
          </p:cNvPr>
          <p:cNvSpPr/>
          <p:nvPr/>
        </p:nvSpPr>
        <p:spPr>
          <a:xfrm>
            <a:off x="3265816" y="3786522"/>
            <a:ext cx="8532000" cy="53115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rPr>
              <a:t>Prevention of </a:t>
            </a:r>
            <a:br>
              <a:rPr lang="en-GB" sz="1200" b="1" dirty="0">
                <a:solidFill>
                  <a:schemeClr val="tx1"/>
                </a:solidFill>
              </a:rPr>
            </a:br>
            <a:r>
              <a:rPr lang="en-GB" sz="1200" b="1" dirty="0">
                <a:solidFill>
                  <a:schemeClr val="tx1"/>
                </a:solidFill>
              </a:rPr>
              <a:t>manic episode</a:t>
            </a:r>
          </a:p>
        </p:txBody>
      </p:sp>
      <p:grpSp>
        <p:nvGrpSpPr>
          <p:cNvPr id="70" name="Group 69">
            <a:extLst>
              <a:ext uri="{FF2B5EF4-FFF2-40B4-BE49-F238E27FC236}">
                <a16:creationId xmlns:a16="http://schemas.microsoft.com/office/drawing/2014/main" id="{8D589C0A-BDB1-3945-ECA6-0424B0E92DB0}"/>
              </a:ext>
            </a:extLst>
          </p:cNvPr>
          <p:cNvGrpSpPr/>
          <p:nvPr/>
        </p:nvGrpSpPr>
        <p:grpSpPr>
          <a:xfrm>
            <a:off x="5162087" y="3711388"/>
            <a:ext cx="681430" cy="681424"/>
            <a:chOff x="6521543" y="2454682"/>
            <a:chExt cx="681430" cy="681424"/>
          </a:xfrm>
        </p:grpSpPr>
        <p:sp>
          <p:nvSpPr>
            <p:cNvPr id="71" name="Freeform: Shape 70">
              <a:extLst>
                <a:ext uri="{FF2B5EF4-FFF2-40B4-BE49-F238E27FC236}">
                  <a16:creationId xmlns:a16="http://schemas.microsoft.com/office/drawing/2014/main" id="{A1604E38-31D1-7BCA-976A-C3728BB4E354}"/>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solidFill>
              <a:schemeClr val="accent5">
                <a:lumMod val="50000"/>
              </a:schemeClr>
            </a:solidFill>
            <a:ln w="9525" cap="flat">
              <a:noFill/>
              <a:prstDash val="solid"/>
              <a:miter/>
            </a:ln>
          </p:spPr>
          <p:txBody>
            <a:bodyPr rtlCol="0" anchor="ctr"/>
            <a:lstStyle/>
            <a:p>
              <a:endParaRPr lang="en-GB"/>
            </a:p>
          </p:txBody>
        </p:sp>
        <p:sp>
          <p:nvSpPr>
            <p:cNvPr id="72" name="Oval 71">
              <a:extLst>
                <a:ext uri="{FF2B5EF4-FFF2-40B4-BE49-F238E27FC236}">
                  <a16:creationId xmlns:a16="http://schemas.microsoft.com/office/drawing/2014/main" id="{2F9AEBFD-C80A-AD0B-B03E-1310074C51BB}"/>
                </a:ext>
              </a:extLst>
            </p:cNvPr>
            <p:cNvSpPr/>
            <p:nvPr/>
          </p:nvSpPr>
          <p:spPr>
            <a:xfrm>
              <a:off x="6655266" y="2588402"/>
              <a:ext cx="413984" cy="413984"/>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a:t>
              </a:r>
              <a:r>
                <a:rPr lang="en-GB" baseline="30000" dirty="0"/>
                <a:t>st</a:t>
              </a:r>
            </a:p>
          </p:txBody>
        </p:sp>
      </p:grpSp>
      <p:grpSp>
        <p:nvGrpSpPr>
          <p:cNvPr id="73" name="Group 72">
            <a:extLst>
              <a:ext uri="{FF2B5EF4-FFF2-40B4-BE49-F238E27FC236}">
                <a16:creationId xmlns:a16="http://schemas.microsoft.com/office/drawing/2014/main" id="{92FCA8F8-5D5C-05C4-C839-604BD3FE3B85}"/>
              </a:ext>
            </a:extLst>
          </p:cNvPr>
          <p:cNvGrpSpPr/>
          <p:nvPr/>
        </p:nvGrpSpPr>
        <p:grpSpPr>
          <a:xfrm>
            <a:off x="6129129" y="3711388"/>
            <a:ext cx="681430" cy="681424"/>
            <a:chOff x="6521543" y="2454682"/>
            <a:chExt cx="681430" cy="681424"/>
          </a:xfrm>
          <a:solidFill>
            <a:schemeClr val="accent5">
              <a:lumMod val="50000"/>
            </a:schemeClr>
          </a:solidFill>
        </p:grpSpPr>
        <p:sp>
          <p:nvSpPr>
            <p:cNvPr id="74" name="Freeform: Shape 73">
              <a:extLst>
                <a:ext uri="{FF2B5EF4-FFF2-40B4-BE49-F238E27FC236}">
                  <a16:creationId xmlns:a16="http://schemas.microsoft.com/office/drawing/2014/main" id="{1538A1B4-ED62-A819-D64E-6B1FDDC294DA}"/>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grpFill/>
            <a:ln w="9525" cap="flat">
              <a:noFill/>
              <a:prstDash val="solid"/>
              <a:miter/>
            </a:ln>
          </p:spPr>
          <p:txBody>
            <a:bodyPr rtlCol="0" anchor="ctr"/>
            <a:lstStyle/>
            <a:p>
              <a:endParaRPr lang="en-GB"/>
            </a:p>
          </p:txBody>
        </p:sp>
        <p:sp>
          <p:nvSpPr>
            <p:cNvPr id="75" name="Oval 74">
              <a:extLst>
                <a:ext uri="{FF2B5EF4-FFF2-40B4-BE49-F238E27FC236}">
                  <a16:creationId xmlns:a16="http://schemas.microsoft.com/office/drawing/2014/main" id="{A87549F2-8602-3F68-97AE-E7DC7E515743}"/>
                </a:ext>
              </a:extLst>
            </p:cNvPr>
            <p:cNvSpPr/>
            <p:nvPr/>
          </p:nvSpPr>
          <p:spPr>
            <a:xfrm>
              <a:off x="6655266" y="2588402"/>
              <a:ext cx="413984" cy="4139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a:t>
              </a:r>
              <a:r>
                <a:rPr lang="en-GB" baseline="30000" dirty="0"/>
                <a:t>st</a:t>
              </a:r>
            </a:p>
          </p:txBody>
        </p:sp>
      </p:grpSp>
      <p:grpSp>
        <p:nvGrpSpPr>
          <p:cNvPr id="76" name="Group 75">
            <a:extLst>
              <a:ext uri="{FF2B5EF4-FFF2-40B4-BE49-F238E27FC236}">
                <a16:creationId xmlns:a16="http://schemas.microsoft.com/office/drawing/2014/main" id="{BEF08EE7-4B34-1B44-9557-8400931488FA}"/>
              </a:ext>
            </a:extLst>
          </p:cNvPr>
          <p:cNvGrpSpPr/>
          <p:nvPr/>
        </p:nvGrpSpPr>
        <p:grpSpPr>
          <a:xfrm>
            <a:off x="7096171" y="3711388"/>
            <a:ext cx="681430" cy="681424"/>
            <a:chOff x="6521543" y="2454682"/>
            <a:chExt cx="681430" cy="681424"/>
          </a:xfrm>
          <a:solidFill>
            <a:schemeClr val="accent5">
              <a:lumMod val="50000"/>
            </a:schemeClr>
          </a:solidFill>
        </p:grpSpPr>
        <p:sp>
          <p:nvSpPr>
            <p:cNvPr id="77" name="Freeform: Shape 76">
              <a:extLst>
                <a:ext uri="{FF2B5EF4-FFF2-40B4-BE49-F238E27FC236}">
                  <a16:creationId xmlns:a16="http://schemas.microsoft.com/office/drawing/2014/main" id="{4673CABC-EF1D-8B24-B169-163D036C2758}"/>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grpFill/>
            <a:ln w="9525" cap="flat">
              <a:noFill/>
              <a:prstDash val="solid"/>
              <a:miter/>
            </a:ln>
          </p:spPr>
          <p:txBody>
            <a:bodyPr rtlCol="0" anchor="ctr"/>
            <a:lstStyle/>
            <a:p>
              <a:endParaRPr lang="en-GB"/>
            </a:p>
          </p:txBody>
        </p:sp>
        <p:sp>
          <p:nvSpPr>
            <p:cNvPr id="78" name="Oval 77">
              <a:extLst>
                <a:ext uri="{FF2B5EF4-FFF2-40B4-BE49-F238E27FC236}">
                  <a16:creationId xmlns:a16="http://schemas.microsoft.com/office/drawing/2014/main" id="{8D0220AB-2CAB-648D-91E2-5F017AEAF47A}"/>
                </a:ext>
              </a:extLst>
            </p:cNvPr>
            <p:cNvSpPr/>
            <p:nvPr/>
          </p:nvSpPr>
          <p:spPr>
            <a:xfrm>
              <a:off x="6655266" y="2588402"/>
              <a:ext cx="413984" cy="4139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a:t>
              </a:r>
              <a:r>
                <a:rPr lang="en-GB" baseline="30000" dirty="0"/>
                <a:t>st</a:t>
              </a:r>
            </a:p>
          </p:txBody>
        </p:sp>
      </p:grpSp>
      <p:grpSp>
        <p:nvGrpSpPr>
          <p:cNvPr id="85" name="Group 84">
            <a:extLst>
              <a:ext uri="{FF2B5EF4-FFF2-40B4-BE49-F238E27FC236}">
                <a16:creationId xmlns:a16="http://schemas.microsoft.com/office/drawing/2014/main" id="{39AF587E-A5FD-E60B-EC6D-2C94B8689039}"/>
              </a:ext>
            </a:extLst>
          </p:cNvPr>
          <p:cNvGrpSpPr/>
          <p:nvPr/>
        </p:nvGrpSpPr>
        <p:grpSpPr>
          <a:xfrm>
            <a:off x="10964338" y="3711388"/>
            <a:ext cx="681430" cy="681424"/>
            <a:chOff x="6521543" y="2454682"/>
            <a:chExt cx="681430" cy="681424"/>
          </a:xfrm>
        </p:grpSpPr>
        <p:sp>
          <p:nvSpPr>
            <p:cNvPr id="86" name="Freeform: Shape 85">
              <a:extLst>
                <a:ext uri="{FF2B5EF4-FFF2-40B4-BE49-F238E27FC236}">
                  <a16:creationId xmlns:a16="http://schemas.microsoft.com/office/drawing/2014/main" id="{595F8D35-F71A-AF47-9361-2F499210112D}"/>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solidFill>
              <a:schemeClr val="accent5">
                <a:lumMod val="50000"/>
              </a:schemeClr>
            </a:solidFill>
            <a:ln w="9525" cap="flat">
              <a:noFill/>
              <a:prstDash val="solid"/>
              <a:miter/>
            </a:ln>
          </p:spPr>
          <p:txBody>
            <a:bodyPr rtlCol="0" anchor="ctr"/>
            <a:lstStyle/>
            <a:p>
              <a:endParaRPr lang="en-GB"/>
            </a:p>
          </p:txBody>
        </p:sp>
        <p:sp>
          <p:nvSpPr>
            <p:cNvPr id="87" name="Oval 86">
              <a:extLst>
                <a:ext uri="{FF2B5EF4-FFF2-40B4-BE49-F238E27FC236}">
                  <a16:creationId xmlns:a16="http://schemas.microsoft.com/office/drawing/2014/main" id="{34662F94-B760-5211-50C9-78A20232F8E3}"/>
                </a:ext>
              </a:extLst>
            </p:cNvPr>
            <p:cNvSpPr/>
            <p:nvPr/>
          </p:nvSpPr>
          <p:spPr>
            <a:xfrm>
              <a:off x="6655266" y="2588402"/>
              <a:ext cx="413984" cy="413984"/>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a:t>
              </a:r>
              <a:r>
                <a:rPr lang="en-GB" baseline="30000" dirty="0"/>
                <a:t>st</a:t>
              </a:r>
            </a:p>
          </p:txBody>
        </p:sp>
      </p:grpSp>
      <p:sp>
        <p:nvSpPr>
          <p:cNvPr id="91" name="Rectangle 90">
            <a:extLst>
              <a:ext uri="{FF2B5EF4-FFF2-40B4-BE49-F238E27FC236}">
                <a16:creationId xmlns:a16="http://schemas.microsoft.com/office/drawing/2014/main" id="{DF3E4533-F772-E771-879E-FFFFDB22CB36}"/>
              </a:ext>
            </a:extLst>
          </p:cNvPr>
          <p:cNvSpPr/>
          <p:nvPr/>
        </p:nvSpPr>
        <p:spPr>
          <a:xfrm>
            <a:off x="3265815" y="4557807"/>
            <a:ext cx="8532000" cy="53115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rPr>
              <a:t>Prevention of </a:t>
            </a:r>
            <a:br>
              <a:rPr lang="en-GB" sz="1200" b="1" dirty="0">
                <a:solidFill>
                  <a:schemeClr val="tx1"/>
                </a:solidFill>
              </a:rPr>
            </a:br>
            <a:r>
              <a:rPr lang="en-GB" sz="1200" b="1" dirty="0">
                <a:solidFill>
                  <a:schemeClr val="tx1"/>
                </a:solidFill>
              </a:rPr>
              <a:t>depressive episode</a:t>
            </a:r>
          </a:p>
        </p:txBody>
      </p:sp>
      <p:grpSp>
        <p:nvGrpSpPr>
          <p:cNvPr id="92" name="Group 91">
            <a:extLst>
              <a:ext uri="{FF2B5EF4-FFF2-40B4-BE49-F238E27FC236}">
                <a16:creationId xmlns:a16="http://schemas.microsoft.com/office/drawing/2014/main" id="{B98BD370-0D01-5B0C-8E61-13B6B45AC3BE}"/>
              </a:ext>
            </a:extLst>
          </p:cNvPr>
          <p:cNvGrpSpPr/>
          <p:nvPr/>
        </p:nvGrpSpPr>
        <p:grpSpPr>
          <a:xfrm>
            <a:off x="5162086" y="4482673"/>
            <a:ext cx="681430" cy="681424"/>
            <a:chOff x="6521543" y="2454682"/>
            <a:chExt cx="681430" cy="681424"/>
          </a:xfrm>
        </p:grpSpPr>
        <p:sp>
          <p:nvSpPr>
            <p:cNvPr id="93" name="Freeform: Shape 92">
              <a:extLst>
                <a:ext uri="{FF2B5EF4-FFF2-40B4-BE49-F238E27FC236}">
                  <a16:creationId xmlns:a16="http://schemas.microsoft.com/office/drawing/2014/main" id="{D19B35D4-3CA1-429D-62B3-4866646B1D79}"/>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solidFill>
              <a:schemeClr val="accent5">
                <a:lumMod val="50000"/>
              </a:schemeClr>
            </a:solidFill>
            <a:ln w="9525" cap="flat">
              <a:noFill/>
              <a:prstDash val="solid"/>
              <a:miter/>
            </a:ln>
          </p:spPr>
          <p:txBody>
            <a:bodyPr rtlCol="0" anchor="ctr"/>
            <a:lstStyle/>
            <a:p>
              <a:endParaRPr lang="en-GB"/>
            </a:p>
          </p:txBody>
        </p:sp>
        <p:sp>
          <p:nvSpPr>
            <p:cNvPr id="94" name="Oval 93">
              <a:extLst>
                <a:ext uri="{FF2B5EF4-FFF2-40B4-BE49-F238E27FC236}">
                  <a16:creationId xmlns:a16="http://schemas.microsoft.com/office/drawing/2014/main" id="{7CAEC3CE-1CAA-648D-4939-2CA1BBEED496}"/>
                </a:ext>
              </a:extLst>
            </p:cNvPr>
            <p:cNvSpPr/>
            <p:nvPr/>
          </p:nvSpPr>
          <p:spPr>
            <a:xfrm>
              <a:off x="6655266" y="2588402"/>
              <a:ext cx="413984" cy="413984"/>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a:t>
              </a:r>
              <a:r>
                <a:rPr lang="en-GB" baseline="30000" dirty="0"/>
                <a:t>st</a:t>
              </a:r>
            </a:p>
          </p:txBody>
        </p:sp>
      </p:grpSp>
      <p:grpSp>
        <p:nvGrpSpPr>
          <p:cNvPr id="95" name="Group 94">
            <a:extLst>
              <a:ext uri="{FF2B5EF4-FFF2-40B4-BE49-F238E27FC236}">
                <a16:creationId xmlns:a16="http://schemas.microsoft.com/office/drawing/2014/main" id="{C27FEFA8-477E-29F6-5B32-D499131D0B6F}"/>
              </a:ext>
            </a:extLst>
          </p:cNvPr>
          <p:cNvGrpSpPr/>
          <p:nvPr/>
        </p:nvGrpSpPr>
        <p:grpSpPr>
          <a:xfrm>
            <a:off x="6129128" y="4482673"/>
            <a:ext cx="681430" cy="681424"/>
            <a:chOff x="6521543" y="2454682"/>
            <a:chExt cx="681430" cy="681424"/>
          </a:xfrm>
          <a:solidFill>
            <a:srgbClr val="B0C4D6"/>
          </a:solidFill>
        </p:grpSpPr>
        <p:sp>
          <p:nvSpPr>
            <p:cNvPr id="96" name="Freeform: Shape 95">
              <a:extLst>
                <a:ext uri="{FF2B5EF4-FFF2-40B4-BE49-F238E27FC236}">
                  <a16:creationId xmlns:a16="http://schemas.microsoft.com/office/drawing/2014/main" id="{8B644DBF-3138-9150-0192-650AAC148CB0}"/>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grpFill/>
            <a:ln w="9525" cap="flat">
              <a:noFill/>
              <a:prstDash val="solid"/>
              <a:miter/>
            </a:ln>
          </p:spPr>
          <p:txBody>
            <a:bodyPr rtlCol="0" anchor="ctr"/>
            <a:lstStyle/>
            <a:p>
              <a:endParaRPr lang="en-GB">
                <a:solidFill>
                  <a:schemeClr val="tx2"/>
                </a:solidFill>
              </a:endParaRPr>
            </a:p>
          </p:txBody>
        </p:sp>
        <p:sp>
          <p:nvSpPr>
            <p:cNvPr id="97" name="Oval 96">
              <a:extLst>
                <a:ext uri="{FF2B5EF4-FFF2-40B4-BE49-F238E27FC236}">
                  <a16:creationId xmlns:a16="http://schemas.microsoft.com/office/drawing/2014/main" id="{DB078450-0619-FFC6-2ECA-945FDA091CDE}"/>
                </a:ext>
              </a:extLst>
            </p:cNvPr>
            <p:cNvSpPr/>
            <p:nvPr/>
          </p:nvSpPr>
          <p:spPr>
            <a:xfrm>
              <a:off x="6655266" y="2588402"/>
              <a:ext cx="413984" cy="4139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solidFill>
                    <a:schemeClr val="tx2"/>
                  </a:solidFill>
                </a:rPr>
                <a:t>4</a:t>
              </a:r>
              <a:r>
                <a:rPr lang="en-GB" baseline="30000" dirty="0">
                  <a:solidFill>
                    <a:schemeClr val="tx2"/>
                  </a:solidFill>
                </a:rPr>
                <a:t>th</a:t>
              </a:r>
            </a:p>
          </p:txBody>
        </p:sp>
      </p:grpSp>
      <p:grpSp>
        <p:nvGrpSpPr>
          <p:cNvPr id="98" name="Group 97">
            <a:extLst>
              <a:ext uri="{FF2B5EF4-FFF2-40B4-BE49-F238E27FC236}">
                <a16:creationId xmlns:a16="http://schemas.microsoft.com/office/drawing/2014/main" id="{F27D8713-A097-E89B-403A-97900A70DCCC}"/>
              </a:ext>
            </a:extLst>
          </p:cNvPr>
          <p:cNvGrpSpPr/>
          <p:nvPr/>
        </p:nvGrpSpPr>
        <p:grpSpPr>
          <a:xfrm>
            <a:off x="7096170" y="4482673"/>
            <a:ext cx="681430" cy="681424"/>
            <a:chOff x="6521543" y="2454682"/>
            <a:chExt cx="681430" cy="681424"/>
          </a:xfrm>
          <a:solidFill>
            <a:schemeClr val="accent5">
              <a:lumMod val="50000"/>
            </a:schemeClr>
          </a:solidFill>
        </p:grpSpPr>
        <p:sp>
          <p:nvSpPr>
            <p:cNvPr id="99" name="Freeform: Shape 98">
              <a:extLst>
                <a:ext uri="{FF2B5EF4-FFF2-40B4-BE49-F238E27FC236}">
                  <a16:creationId xmlns:a16="http://schemas.microsoft.com/office/drawing/2014/main" id="{46F96FD9-5662-6D1C-5E24-117DA788AB01}"/>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grpFill/>
            <a:ln w="9525" cap="flat">
              <a:noFill/>
              <a:prstDash val="solid"/>
              <a:miter/>
            </a:ln>
          </p:spPr>
          <p:txBody>
            <a:bodyPr rtlCol="0" anchor="ctr"/>
            <a:lstStyle/>
            <a:p>
              <a:endParaRPr lang="en-GB"/>
            </a:p>
          </p:txBody>
        </p:sp>
        <p:sp>
          <p:nvSpPr>
            <p:cNvPr id="100" name="Oval 99">
              <a:extLst>
                <a:ext uri="{FF2B5EF4-FFF2-40B4-BE49-F238E27FC236}">
                  <a16:creationId xmlns:a16="http://schemas.microsoft.com/office/drawing/2014/main" id="{6E2465E9-65B1-C3B9-9336-4AC2F79D8B83}"/>
                </a:ext>
              </a:extLst>
            </p:cNvPr>
            <p:cNvSpPr/>
            <p:nvPr/>
          </p:nvSpPr>
          <p:spPr>
            <a:xfrm>
              <a:off x="6655266" y="2588402"/>
              <a:ext cx="413984" cy="4139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a:t>
              </a:r>
              <a:r>
                <a:rPr lang="en-GB" baseline="30000" dirty="0"/>
                <a:t>st</a:t>
              </a:r>
            </a:p>
          </p:txBody>
        </p:sp>
      </p:grpSp>
      <p:sp>
        <p:nvSpPr>
          <p:cNvPr id="113" name="Rectangle 112">
            <a:extLst>
              <a:ext uri="{FF2B5EF4-FFF2-40B4-BE49-F238E27FC236}">
                <a16:creationId xmlns:a16="http://schemas.microsoft.com/office/drawing/2014/main" id="{993C33A3-B560-03EC-FF40-F6E1D765A067}"/>
              </a:ext>
            </a:extLst>
          </p:cNvPr>
          <p:cNvSpPr/>
          <p:nvPr/>
        </p:nvSpPr>
        <p:spPr>
          <a:xfrm>
            <a:off x="3265815" y="5325981"/>
            <a:ext cx="8532000" cy="53115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rPr>
              <a:t>Patients with rapid</a:t>
            </a:r>
            <a:br>
              <a:rPr lang="en-GB" sz="1200" b="1" dirty="0">
                <a:solidFill>
                  <a:schemeClr val="tx1"/>
                </a:solidFill>
              </a:rPr>
            </a:br>
            <a:r>
              <a:rPr lang="en-GB" sz="1200" b="1" dirty="0">
                <a:solidFill>
                  <a:schemeClr val="tx1"/>
                </a:solidFill>
              </a:rPr>
              <a:t>cycling BD</a:t>
            </a:r>
          </a:p>
        </p:txBody>
      </p:sp>
      <p:grpSp>
        <p:nvGrpSpPr>
          <p:cNvPr id="114" name="Group 113">
            <a:extLst>
              <a:ext uri="{FF2B5EF4-FFF2-40B4-BE49-F238E27FC236}">
                <a16:creationId xmlns:a16="http://schemas.microsoft.com/office/drawing/2014/main" id="{677B9E8B-5AF3-96F4-EECC-7A99B3EEA852}"/>
              </a:ext>
            </a:extLst>
          </p:cNvPr>
          <p:cNvGrpSpPr/>
          <p:nvPr/>
        </p:nvGrpSpPr>
        <p:grpSpPr>
          <a:xfrm>
            <a:off x="5162086" y="5250847"/>
            <a:ext cx="681430" cy="681424"/>
            <a:chOff x="6521543" y="2454682"/>
            <a:chExt cx="681430" cy="681424"/>
          </a:xfrm>
        </p:grpSpPr>
        <p:sp>
          <p:nvSpPr>
            <p:cNvPr id="115" name="Freeform: Shape 114">
              <a:extLst>
                <a:ext uri="{FF2B5EF4-FFF2-40B4-BE49-F238E27FC236}">
                  <a16:creationId xmlns:a16="http://schemas.microsoft.com/office/drawing/2014/main" id="{577608E0-DE85-7194-3B28-4899DB90381D}"/>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solidFill>
              <a:schemeClr val="accent5">
                <a:lumMod val="50000"/>
              </a:schemeClr>
            </a:solidFill>
            <a:ln w="9525" cap="flat">
              <a:noFill/>
              <a:prstDash val="solid"/>
              <a:miter/>
            </a:ln>
          </p:spPr>
          <p:txBody>
            <a:bodyPr rtlCol="0" anchor="ctr"/>
            <a:lstStyle/>
            <a:p>
              <a:endParaRPr lang="en-GB"/>
            </a:p>
          </p:txBody>
        </p:sp>
        <p:sp>
          <p:nvSpPr>
            <p:cNvPr id="116" name="Oval 115">
              <a:extLst>
                <a:ext uri="{FF2B5EF4-FFF2-40B4-BE49-F238E27FC236}">
                  <a16:creationId xmlns:a16="http://schemas.microsoft.com/office/drawing/2014/main" id="{C40E91CC-C2A4-FD69-B3DB-74AA7DF195EA}"/>
                </a:ext>
              </a:extLst>
            </p:cNvPr>
            <p:cNvSpPr/>
            <p:nvPr/>
          </p:nvSpPr>
          <p:spPr>
            <a:xfrm>
              <a:off x="6655266" y="2588402"/>
              <a:ext cx="413984" cy="413984"/>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a:t>
              </a:r>
              <a:r>
                <a:rPr lang="en-GB" baseline="30000" dirty="0"/>
                <a:t>st</a:t>
              </a:r>
            </a:p>
          </p:txBody>
        </p:sp>
      </p:grpSp>
      <p:grpSp>
        <p:nvGrpSpPr>
          <p:cNvPr id="117" name="Group 116">
            <a:extLst>
              <a:ext uri="{FF2B5EF4-FFF2-40B4-BE49-F238E27FC236}">
                <a16:creationId xmlns:a16="http://schemas.microsoft.com/office/drawing/2014/main" id="{77188DFF-7F11-742B-FC9E-B17C1A3014DF}"/>
              </a:ext>
            </a:extLst>
          </p:cNvPr>
          <p:cNvGrpSpPr/>
          <p:nvPr/>
        </p:nvGrpSpPr>
        <p:grpSpPr>
          <a:xfrm>
            <a:off x="6129128" y="5250847"/>
            <a:ext cx="681430" cy="681424"/>
            <a:chOff x="6521543" y="2454682"/>
            <a:chExt cx="681430" cy="681424"/>
          </a:xfrm>
          <a:solidFill>
            <a:srgbClr val="B0C4D6"/>
          </a:solidFill>
        </p:grpSpPr>
        <p:sp>
          <p:nvSpPr>
            <p:cNvPr id="118" name="Freeform: Shape 117">
              <a:extLst>
                <a:ext uri="{FF2B5EF4-FFF2-40B4-BE49-F238E27FC236}">
                  <a16:creationId xmlns:a16="http://schemas.microsoft.com/office/drawing/2014/main" id="{93DCF073-C465-1ED1-0C2F-9CEA9849F3C4}"/>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grpFill/>
            <a:ln w="9525" cap="flat">
              <a:noFill/>
              <a:prstDash val="solid"/>
              <a:miter/>
            </a:ln>
          </p:spPr>
          <p:txBody>
            <a:bodyPr rtlCol="0" anchor="ctr"/>
            <a:lstStyle/>
            <a:p>
              <a:endParaRPr lang="en-GB">
                <a:solidFill>
                  <a:schemeClr val="tx2"/>
                </a:solidFill>
              </a:endParaRPr>
            </a:p>
          </p:txBody>
        </p:sp>
        <p:sp>
          <p:nvSpPr>
            <p:cNvPr id="119" name="Oval 118">
              <a:extLst>
                <a:ext uri="{FF2B5EF4-FFF2-40B4-BE49-F238E27FC236}">
                  <a16:creationId xmlns:a16="http://schemas.microsoft.com/office/drawing/2014/main" id="{C3F34BFB-E3FF-0A1B-E116-CDCA3D3949AC}"/>
                </a:ext>
              </a:extLst>
            </p:cNvPr>
            <p:cNvSpPr/>
            <p:nvPr/>
          </p:nvSpPr>
          <p:spPr>
            <a:xfrm>
              <a:off x="6655266" y="2588402"/>
              <a:ext cx="413984" cy="4139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solidFill>
                    <a:schemeClr val="tx2"/>
                  </a:solidFill>
                </a:rPr>
                <a:t>6</a:t>
              </a:r>
              <a:r>
                <a:rPr lang="en-GB" baseline="30000" dirty="0">
                  <a:solidFill>
                    <a:schemeClr val="tx2"/>
                  </a:solidFill>
                </a:rPr>
                <a:t>th</a:t>
              </a:r>
            </a:p>
          </p:txBody>
        </p:sp>
      </p:grpSp>
      <p:grpSp>
        <p:nvGrpSpPr>
          <p:cNvPr id="120" name="Group 119">
            <a:extLst>
              <a:ext uri="{FF2B5EF4-FFF2-40B4-BE49-F238E27FC236}">
                <a16:creationId xmlns:a16="http://schemas.microsoft.com/office/drawing/2014/main" id="{A9DC1CB0-BFD3-8F0E-0A79-09DFE5AC9E64}"/>
              </a:ext>
            </a:extLst>
          </p:cNvPr>
          <p:cNvGrpSpPr/>
          <p:nvPr/>
        </p:nvGrpSpPr>
        <p:grpSpPr>
          <a:xfrm>
            <a:off x="7096170" y="5250847"/>
            <a:ext cx="681430" cy="681424"/>
            <a:chOff x="6521543" y="2454682"/>
            <a:chExt cx="681430" cy="681424"/>
          </a:xfrm>
          <a:solidFill>
            <a:srgbClr val="4F7599"/>
          </a:solidFill>
        </p:grpSpPr>
        <p:sp>
          <p:nvSpPr>
            <p:cNvPr id="121" name="Freeform: Shape 120">
              <a:extLst>
                <a:ext uri="{FF2B5EF4-FFF2-40B4-BE49-F238E27FC236}">
                  <a16:creationId xmlns:a16="http://schemas.microsoft.com/office/drawing/2014/main" id="{E1BA4D67-8539-3373-C7A4-6D78B8442547}"/>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grpFill/>
            <a:ln w="9525" cap="flat">
              <a:noFill/>
              <a:prstDash val="solid"/>
              <a:miter/>
            </a:ln>
          </p:spPr>
          <p:txBody>
            <a:bodyPr rtlCol="0" anchor="ctr"/>
            <a:lstStyle/>
            <a:p>
              <a:endParaRPr lang="en-GB"/>
            </a:p>
          </p:txBody>
        </p:sp>
        <p:sp>
          <p:nvSpPr>
            <p:cNvPr id="122" name="Oval 121">
              <a:extLst>
                <a:ext uri="{FF2B5EF4-FFF2-40B4-BE49-F238E27FC236}">
                  <a16:creationId xmlns:a16="http://schemas.microsoft.com/office/drawing/2014/main" id="{A8481A81-3C97-00A6-2F2C-CA46D5B8281A}"/>
                </a:ext>
              </a:extLst>
            </p:cNvPr>
            <p:cNvSpPr/>
            <p:nvPr/>
          </p:nvSpPr>
          <p:spPr>
            <a:xfrm>
              <a:off x="6655266" y="2588402"/>
              <a:ext cx="413984" cy="4139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2</a:t>
              </a:r>
              <a:r>
                <a:rPr lang="en-GB" baseline="30000" dirty="0"/>
                <a:t>nd</a:t>
              </a:r>
            </a:p>
          </p:txBody>
        </p:sp>
      </p:grpSp>
      <p:grpSp>
        <p:nvGrpSpPr>
          <p:cNvPr id="16" name="Group 15">
            <a:extLst>
              <a:ext uri="{FF2B5EF4-FFF2-40B4-BE49-F238E27FC236}">
                <a16:creationId xmlns:a16="http://schemas.microsoft.com/office/drawing/2014/main" id="{692EDB21-6A0D-37BD-7913-111075C9F4EA}"/>
              </a:ext>
            </a:extLst>
          </p:cNvPr>
          <p:cNvGrpSpPr/>
          <p:nvPr/>
        </p:nvGrpSpPr>
        <p:grpSpPr>
          <a:xfrm>
            <a:off x="8063213" y="3705197"/>
            <a:ext cx="681430" cy="681424"/>
            <a:chOff x="6521543" y="2454682"/>
            <a:chExt cx="681430" cy="681424"/>
          </a:xfrm>
          <a:solidFill>
            <a:schemeClr val="accent5">
              <a:lumMod val="50000"/>
            </a:schemeClr>
          </a:solidFill>
        </p:grpSpPr>
        <p:sp>
          <p:nvSpPr>
            <p:cNvPr id="20" name="Freeform: Shape 19">
              <a:extLst>
                <a:ext uri="{FF2B5EF4-FFF2-40B4-BE49-F238E27FC236}">
                  <a16:creationId xmlns:a16="http://schemas.microsoft.com/office/drawing/2014/main" id="{1BB88057-2FCF-2329-10AB-7C0FCAD88C90}"/>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grpFill/>
            <a:ln w="9525" cap="flat">
              <a:noFill/>
              <a:prstDash val="solid"/>
              <a:miter/>
            </a:ln>
          </p:spPr>
          <p:txBody>
            <a:bodyPr rtlCol="0" anchor="ctr"/>
            <a:lstStyle/>
            <a:p>
              <a:endParaRPr lang="en-GB"/>
            </a:p>
          </p:txBody>
        </p:sp>
        <p:sp>
          <p:nvSpPr>
            <p:cNvPr id="21" name="Oval 20">
              <a:extLst>
                <a:ext uri="{FF2B5EF4-FFF2-40B4-BE49-F238E27FC236}">
                  <a16:creationId xmlns:a16="http://schemas.microsoft.com/office/drawing/2014/main" id="{22EDD738-8491-BC34-850C-6548121C97F9}"/>
                </a:ext>
              </a:extLst>
            </p:cNvPr>
            <p:cNvSpPr/>
            <p:nvPr/>
          </p:nvSpPr>
          <p:spPr>
            <a:xfrm>
              <a:off x="6655266" y="2588402"/>
              <a:ext cx="413984" cy="4139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a:t>
              </a:r>
              <a:r>
                <a:rPr lang="en-GB" baseline="30000" dirty="0"/>
                <a:t>st</a:t>
              </a:r>
            </a:p>
          </p:txBody>
        </p:sp>
      </p:grpSp>
      <p:grpSp>
        <p:nvGrpSpPr>
          <p:cNvPr id="26" name="Group 25">
            <a:extLst>
              <a:ext uri="{FF2B5EF4-FFF2-40B4-BE49-F238E27FC236}">
                <a16:creationId xmlns:a16="http://schemas.microsoft.com/office/drawing/2014/main" id="{4331D892-376C-0095-EE3C-E28AD83F2619}"/>
              </a:ext>
            </a:extLst>
          </p:cNvPr>
          <p:cNvGrpSpPr/>
          <p:nvPr/>
        </p:nvGrpSpPr>
        <p:grpSpPr>
          <a:xfrm>
            <a:off x="8063213" y="4480288"/>
            <a:ext cx="681430" cy="681424"/>
            <a:chOff x="6521543" y="2454682"/>
            <a:chExt cx="681430" cy="681424"/>
          </a:xfrm>
          <a:solidFill>
            <a:schemeClr val="accent5">
              <a:lumMod val="50000"/>
            </a:schemeClr>
          </a:solidFill>
        </p:grpSpPr>
        <p:sp>
          <p:nvSpPr>
            <p:cNvPr id="27" name="Freeform: Shape 26">
              <a:extLst>
                <a:ext uri="{FF2B5EF4-FFF2-40B4-BE49-F238E27FC236}">
                  <a16:creationId xmlns:a16="http://schemas.microsoft.com/office/drawing/2014/main" id="{811E1398-CF41-289F-C30F-2FE42130F58D}"/>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grpFill/>
            <a:ln w="9525" cap="flat">
              <a:noFill/>
              <a:prstDash val="solid"/>
              <a:miter/>
            </a:ln>
          </p:spPr>
          <p:txBody>
            <a:bodyPr rtlCol="0" anchor="ctr"/>
            <a:lstStyle/>
            <a:p>
              <a:endParaRPr lang="en-GB"/>
            </a:p>
          </p:txBody>
        </p:sp>
        <p:sp>
          <p:nvSpPr>
            <p:cNvPr id="43" name="Oval 42">
              <a:extLst>
                <a:ext uri="{FF2B5EF4-FFF2-40B4-BE49-F238E27FC236}">
                  <a16:creationId xmlns:a16="http://schemas.microsoft.com/office/drawing/2014/main" id="{A554817B-CC01-1730-CAB0-0F61CE3C956F}"/>
                </a:ext>
              </a:extLst>
            </p:cNvPr>
            <p:cNvSpPr/>
            <p:nvPr/>
          </p:nvSpPr>
          <p:spPr>
            <a:xfrm>
              <a:off x="6655266" y="2588402"/>
              <a:ext cx="413984" cy="4139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a:t>
              </a:r>
              <a:r>
                <a:rPr lang="en-GB" baseline="30000" dirty="0"/>
                <a:t>st</a:t>
              </a:r>
            </a:p>
          </p:txBody>
        </p:sp>
      </p:grpSp>
      <p:grpSp>
        <p:nvGrpSpPr>
          <p:cNvPr id="79" name="Group 78">
            <a:extLst>
              <a:ext uri="{FF2B5EF4-FFF2-40B4-BE49-F238E27FC236}">
                <a16:creationId xmlns:a16="http://schemas.microsoft.com/office/drawing/2014/main" id="{5600F82F-CB77-6785-24A6-8482B54A1E47}"/>
              </a:ext>
            </a:extLst>
          </p:cNvPr>
          <p:cNvGrpSpPr/>
          <p:nvPr/>
        </p:nvGrpSpPr>
        <p:grpSpPr>
          <a:xfrm>
            <a:off x="9030253" y="3705563"/>
            <a:ext cx="681430" cy="681424"/>
            <a:chOff x="6521543" y="2454682"/>
            <a:chExt cx="681430" cy="681424"/>
          </a:xfrm>
          <a:solidFill>
            <a:schemeClr val="accent5">
              <a:lumMod val="50000"/>
            </a:schemeClr>
          </a:solidFill>
        </p:grpSpPr>
        <p:sp>
          <p:nvSpPr>
            <p:cNvPr id="80" name="Freeform: Shape 79">
              <a:extLst>
                <a:ext uri="{FF2B5EF4-FFF2-40B4-BE49-F238E27FC236}">
                  <a16:creationId xmlns:a16="http://schemas.microsoft.com/office/drawing/2014/main" id="{2DAEB65E-632B-BCF7-CC04-D6CE87B0D2F6}"/>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grpFill/>
            <a:ln w="9525" cap="flat">
              <a:noFill/>
              <a:prstDash val="solid"/>
              <a:miter/>
            </a:ln>
          </p:spPr>
          <p:txBody>
            <a:bodyPr rtlCol="0" anchor="ctr"/>
            <a:lstStyle/>
            <a:p>
              <a:endParaRPr lang="en-GB"/>
            </a:p>
          </p:txBody>
        </p:sp>
        <p:sp>
          <p:nvSpPr>
            <p:cNvPr id="81" name="Oval 80">
              <a:extLst>
                <a:ext uri="{FF2B5EF4-FFF2-40B4-BE49-F238E27FC236}">
                  <a16:creationId xmlns:a16="http://schemas.microsoft.com/office/drawing/2014/main" id="{3F244387-0A77-FE0C-9380-9E185898887B}"/>
                </a:ext>
              </a:extLst>
            </p:cNvPr>
            <p:cNvSpPr/>
            <p:nvPr/>
          </p:nvSpPr>
          <p:spPr>
            <a:xfrm>
              <a:off x="6655266" y="2588402"/>
              <a:ext cx="413984" cy="4139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a:t>
              </a:r>
              <a:r>
                <a:rPr lang="en-GB" baseline="30000" dirty="0"/>
                <a:t>st</a:t>
              </a:r>
            </a:p>
          </p:txBody>
        </p:sp>
      </p:grpSp>
      <p:grpSp>
        <p:nvGrpSpPr>
          <p:cNvPr id="82" name="Group 81">
            <a:extLst>
              <a:ext uri="{FF2B5EF4-FFF2-40B4-BE49-F238E27FC236}">
                <a16:creationId xmlns:a16="http://schemas.microsoft.com/office/drawing/2014/main" id="{73D9FBF7-67CD-3DD3-AE4B-ECC82F899F34}"/>
              </a:ext>
            </a:extLst>
          </p:cNvPr>
          <p:cNvGrpSpPr/>
          <p:nvPr/>
        </p:nvGrpSpPr>
        <p:grpSpPr>
          <a:xfrm>
            <a:off x="9030253" y="4480654"/>
            <a:ext cx="681430" cy="681424"/>
            <a:chOff x="6521543" y="2454682"/>
            <a:chExt cx="681430" cy="681424"/>
          </a:xfrm>
          <a:solidFill>
            <a:schemeClr val="accent5">
              <a:lumMod val="50000"/>
            </a:schemeClr>
          </a:solidFill>
        </p:grpSpPr>
        <p:sp>
          <p:nvSpPr>
            <p:cNvPr id="83" name="Freeform: Shape 82">
              <a:extLst>
                <a:ext uri="{FF2B5EF4-FFF2-40B4-BE49-F238E27FC236}">
                  <a16:creationId xmlns:a16="http://schemas.microsoft.com/office/drawing/2014/main" id="{8A43BFD3-C797-8845-15FF-0F45F3160747}"/>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grpFill/>
            <a:ln w="9525" cap="flat">
              <a:noFill/>
              <a:prstDash val="solid"/>
              <a:miter/>
            </a:ln>
          </p:spPr>
          <p:txBody>
            <a:bodyPr rtlCol="0" anchor="ctr"/>
            <a:lstStyle/>
            <a:p>
              <a:endParaRPr lang="en-GB"/>
            </a:p>
          </p:txBody>
        </p:sp>
        <p:sp>
          <p:nvSpPr>
            <p:cNvPr id="84" name="Oval 83">
              <a:extLst>
                <a:ext uri="{FF2B5EF4-FFF2-40B4-BE49-F238E27FC236}">
                  <a16:creationId xmlns:a16="http://schemas.microsoft.com/office/drawing/2014/main" id="{B9FD1A7E-CBD1-1026-61DD-AB66B795E30E}"/>
                </a:ext>
              </a:extLst>
            </p:cNvPr>
            <p:cNvSpPr/>
            <p:nvPr/>
          </p:nvSpPr>
          <p:spPr>
            <a:xfrm>
              <a:off x="6655266" y="2588402"/>
              <a:ext cx="413984" cy="4139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a:t>
              </a:r>
              <a:r>
                <a:rPr lang="en-GB" baseline="30000" dirty="0"/>
                <a:t>st</a:t>
              </a:r>
            </a:p>
          </p:txBody>
        </p:sp>
      </p:grpSp>
      <p:grpSp>
        <p:nvGrpSpPr>
          <p:cNvPr id="88" name="Group 87">
            <a:extLst>
              <a:ext uri="{FF2B5EF4-FFF2-40B4-BE49-F238E27FC236}">
                <a16:creationId xmlns:a16="http://schemas.microsoft.com/office/drawing/2014/main" id="{05A3DBE4-B5C3-745C-EE14-D9D746B92DDC}"/>
              </a:ext>
            </a:extLst>
          </p:cNvPr>
          <p:cNvGrpSpPr/>
          <p:nvPr/>
        </p:nvGrpSpPr>
        <p:grpSpPr>
          <a:xfrm>
            <a:off x="9997295" y="3705197"/>
            <a:ext cx="681430" cy="681424"/>
            <a:chOff x="6521543" y="2454682"/>
            <a:chExt cx="681430" cy="681424"/>
          </a:xfrm>
          <a:solidFill>
            <a:schemeClr val="accent5">
              <a:lumMod val="50000"/>
            </a:schemeClr>
          </a:solidFill>
        </p:grpSpPr>
        <p:sp>
          <p:nvSpPr>
            <p:cNvPr id="89" name="Freeform: Shape 88">
              <a:extLst>
                <a:ext uri="{FF2B5EF4-FFF2-40B4-BE49-F238E27FC236}">
                  <a16:creationId xmlns:a16="http://schemas.microsoft.com/office/drawing/2014/main" id="{FDF6C411-6DE4-2F6A-5525-E5BEE3BFE62F}"/>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grpFill/>
            <a:ln w="9525" cap="flat">
              <a:noFill/>
              <a:prstDash val="solid"/>
              <a:miter/>
            </a:ln>
          </p:spPr>
          <p:txBody>
            <a:bodyPr rtlCol="0" anchor="ctr"/>
            <a:lstStyle/>
            <a:p>
              <a:endParaRPr lang="en-GB"/>
            </a:p>
          </p:txBody>
        </p:sp>
        <p:sp>
          <p:nvSpPr>
            <p:cNvPr id="90" name="Oval 89">
              <a:extLst>
                <a:ext uri="{FF2B5EF4-FFF2-40B4-BE49-F238E27FC236}">
                  <a16:creationId xmlns:a16="http://schemas.microsoft.com/office/drawing/2014/main" id="{9570AD07-3619-6785-C47D-3073EFED5C70}"/>
                </a:ext>
              </a:extLst>
            </p:cNvPr>
            <p:cNvSpPr/>
            <p:nvPr/>
          </p:nvSpPr>
          <p:spPr>
            <a:xfrm>
              <a:off x="6655266" y="2588402"/>
              <a:ext cx="413984" cy="4139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a:t>
              </a:r>
              <a:r>
                <a:rPr lang="en-GB" baseline="30000" dirty="0"/>
                <a:t>st</a:t>
              </a:r>
            </a:p>
          </p:txBody>
        </p:sp>
      </p:grpSp>
      <p:grpSp>
        <p:nvGrpSpPr>
          <p:cNvPr id="101" name="Group 100">
            <a:extLst>
              <a:ext uri="{FF2B5EF4-FFF2-40B4-BE49-F238E27FC236}">
                <a16:creationId xmlns:a16="http://schemas.microsoft.com/office/drawing/2014/main" id="{2812EA12-02DD-C376-3525-5BA330F94C08}"/>
              </a:ext>
            </a:extLst>
          </p:cNvPr>
          <p:cNvGrpSpPr/>
          <p:nvPr/>
        </p:nvGrpSpPr>
        <p:grpSpPr>
          <a:xfrm>
            <a:off x="9997295" y="4480288"/>
            <a:ext cx="681430" cy="681424"/>
            <a:chOff x="6521543" y="2454682"/>
            <a:chExt cx="681430" cy="681424"/>
          </a:xfrm>
          <a:solidFill>
            <a:schemeClr val="accent5">
              <a:lumMod val="50000"/>
            </a:schemeClr>
          </a:solidFill>
        </p:grpSpPr>
        <p:sp>
          <p:nvSpPr>
            <p:cNvPr id="102" name="Freeform: Shape 101">
              <a:extLst>
                <a:ext uri="{FF2B5EF4-FFF2-40B4-BE49-F238E27FC236}">
                  <a16:creationId xmlns:a16="http://schemas.microsoft.com/office/drawing/2014/main" id="{AC1C7A81-6A48-7096-A52A-7D417A90E81F}"/>
                </a:ext>
              </a:extLst>
            </p:cNvPr>
            <p:cNvSpPr/>
            <p:nvPr/>
          </p:nvSpPr>
          <p:spPr>
            <a:xfrm>
              <a:off x="6521543" y="2454682"/>
              <a:ext cx="681430" cy="681424"/>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grpFill/>
            <a:ln w="9525" cap="flat">
              <a:noFill/>
              <a:prstDash val="solid"/>
              <a:miter/>
            </a:ln>
          </p:spPr>
          <p:txBody>
            <a:bodyPr rtlCol="0" anchor="ctr"/>
            <a:lstStyle/>
            <a:p>
              <a:endParaRPr lang="en-GB"/>
            </a:p>
          </p:txBody>
        </p:sp>
        <p:sp>
          <p:nvSpPr>
            <p:cNvPr id="103" name="Oval 102">
              <a:extLst>
                <a:ext uri="{FF2B5EF4-FFF2-40B4-BE49-F238E27FC236}">
                  <a16:creationId xmlns:a16="http://schemas.microsoft.com/office/drawing/2014/main" id="{CA18F0F3-641E-1359-9A29-27F422214FFD}"/>
                </a:ext>
              </a:extLst>
            </p:cNvPr>
            <p:cNvSpPr/>
            <p:nvPr/>
          </p:nvSpPr>
          <p:spPr>
            <a:xfrm>
              <a:off x="6655266" y="2588402"/>
              <a:ext cx="413984" cy="4139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t>1</a:t>
              </a:r>
              <a:r>
                <a:rPr lang="en-GB" baseline="30000" dirty="0"/>
                <a:t>st</a:t>
              </a:r>
            </a:p>
          </p:txBody>
        </p:sp>
      </p:grpSp>
    </p:spTree>
    <p:extLst>
      <p:ext uri="{BB962C8B-B14F-4D97-AF65-F5344CB8AC3E}">
        <p14:creationId xmlns:p14="http://schemas.microsoft.com/office/powerpoint/2010/main" val="4266883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Valproate for bipolar disorder</a:t>
            </a:r>
          </a:p>
        </p:txBody>
      </p:sp>
      <p:sp>
        <p:nvSpPr>
          <p:cNvPr id="10" name="Content Placeholder 9">
            <a:extLst>
              <a:ext uri="{FF2B5EF4-FFF2-40B4-BE49-F238E27FC236}">
                <a16:creationId xmlns:a16="http://schemas.microsoft.com/office/drawing/2014/main" id="{0F96372D-E947-59CF-BD3E-F957441ACF52}"/>
              </a:ext>
            </a:extLst>
          </p:cNvPr>
          <p:cNvSpPr>
            <a:spLocks noGrp="1"/>
          </p:cNvSpPr>
          <p:nvPr>
            <p:ph idx="19"/>
          </p:nvPr>
        </p:nvSpPr>
        <p:spPr>
          <a:xfrm>
            <a:off x="539750" y="1416786"/>
            <a:ext cx="9213849" cy="1640566"/>
          </a:xfrm>
        </p:spPr>
        <p:txBody>
          <a:bodyPr/>
          <a:lstStyle/>
          <a:p>
            <a:r>
              <a:rPr lang="en-GB" dirty="0"/>
              <a:t>This Cochrane review found 25 studies (including 3,252 people with BD) that compared valproate with either placebo or an alternative treatment in patients with BD and acute mania</a:t>
            </a:r>
          </a:p>
          <a:p>
            <a:r>
              <a:rPr lang="en-GB" dirty="0"/>
              <a:t>The meta-analysis found valproate to be an effective therapy in adult patients with mania:</a:t>
            </a:r>
          </a:p>
        </p:txBody>
      </p:sp>
      <p:sp>
        <p:nvSpPr>
          <p:cNvPr id="9" name="Text Placeholder 8">
            <a:extLst>
              <a:ext uri="{FF2B5EF4-FFF2-40B4-BE49-F238E27FC236}">
                <a16:creationId xmlns:a16="http://schemas.microsoft.com/office/drawing/2014/main" id="{B6A2D9BB-2BF4-80F8-1696-A83EB2A09BD9}"/>
              </a:ext>
            </a:extLst>
          </p:cNvPr>
          <p:cNvSpPr>
            <a:spLocks noGrp="1"/>
          </p:cNvSpPr>
          <p:nvPr>
            <p:ph type="body" sz="quarter" idx="18"/>
          </p:nvPr>
        </p:nvSpPr>
        <p:spPr/>
        <p:txBody>
          <a:bodyPr/>
          <a:lstStyle/>
          <a:p>
            <a:r>
              <a:rPr lang="en-GB" dirty="0"/>
              <a:t>BD=bipolar disorder</a:t>
            </a:r>
          </a:p>
          <a:p>
            <a:endParaRPr lang="en-GB" dirty="0"/>
          </a:p>
          <a:p>
            <a:r>
              <a:rPr lang="en-GB" dirty="0"/>
              <a:t>Valproate can refer to valproate, valpromide, valproic acid and divalproex sodium; </a:t>
            </a:r>
            <a:br>
              <a:rPr lang="en-GB" dirty="0"/>
            </a:br>
            <a:r>
              <a:rPr lang="en-GB" dirty="0"/>
              <a:t>response rates shown here refer to response on manic symptoms, over different lengths of treatment</a:t>
            </a:r>
          </a:p>
          <a:p>
            <a:endParaRPr lang="en-GB" dirty="0"/>
          </a:p>
          <a:p>
            <a:r>
              <a:rPr lang="en-GB" dirty="0" err="1"/>
              <a:t>Jochim</a:t>
            </a:r>
            <a:r>
              <a:rPr lang="en-GB" dirty="0"/>
              <a:t> et al. Cochrane Database </a:t>
            </a:r>
            <a:r>
              <a:rPr lang="en-GB" dirty="0" err="1"/>
              <a:t>Syst</a:t>
            </a:r>
            <a:r>
              <a:rPr lang="en-GB" dirty="0"/>
              <a:t> Rev 2019;10(10):CD004052</a:t>
            </a:r>
          </a:p>
        </p:txBody>
      </p:sp>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6" name="Slide Number Placeholder 5">
            <a:extLst>
              <a:ext uri="{FF2B5EF4-FFF2-40B4-BE49-F238E27FC236}">
                <a16:creationId xmlns:a16="http://schemas.microsoft.com/office/drawing/2014/main" id="{56A75B1F-7E89-50D0-5FD3-2F888DBF8C99}"/>
              </a:ext>
            </a:extLst>
          </p:cNvPr>
          <p:cNvSpPr>
            <a:spLocks noGrp="1"/>
          </p:cNvSpPr>
          <p:nvPr>
            <p:ph type="sldNum" sz="quarter" idx="4"/>
          </p:nvPr>
        </p:nvSpPr>
        <p:spPr/>
        <p:txBody>
          <a:bodyPr/>
          <a:lstStyle/>
          <a:p>
            <a:fld id="{C5E73D8C-6D1C-4360-8101-83ED279A0FF1}" type="slidenum">
              <a:rPr lang="en-GB" smtClean="0"/>
              <a:pPr/>
              <a:t>15</a:t>
            </a:fld>
            <a:endParaRPr lang="en-GB"/>
          </a:p>
        </p:txBody>
      </p:sp>
      <p:grpSp>
        <p:nvGrpSpPr>
          <p:cNvPr id="31" name="Group 30">
            <a:extLst>
              <a:ext uri="{FF2B5EF4-FFF2-40B4-BE49-F238E27FC236}">
                <a16:creationId xmlns:a16="http://schemas.microsoft.com/office/drawing/2014/main" id="{BF128705-B835-F988-E87C-CE87CF73D739}"/>
              </a:ext>
            </a:extLst>
          </p:cNvPr>
          <p:cNvGrpSpPr/>
          <p:nvPr/>
        </p:nvGrpSpPr>
        <p:grpSpPr>
          <a:xfrm>
            <a:off x="929754" y="2469432"/>
            <a:ext cx="8039456" cy="3091156"/>
            <a:chOff x="2181936" y="2423440"/>
            <a:chExt cx="8039456" cy="3091156"/>
          </a:xfrm>
        </p:grpSpPr>
        <p:grpSp>
          <p:nvGrpSpPr>
            <p:cNvPr id="28" name="Group 27">
              <a:extLst>
                <a:ext uri="{FF2B5EF4-FFF2-40B4-BE49-F238E27FC236}">
                  <a16:creationId xmlns:a16="http://schemas.microsoft.com/office/drawing/2014/main" id="{4DE41A44-8C2F-0E59-6D3E-06C00996A8F4}"/>
                </a:ext>
              </a:extLst>
            </p:cNvPr>
            <p:cNvGrpSpPr/>
            <p:nvPr/>
          </p:nvGrpSpPr>
          <p:grpSpPr>
            <a:xfrm>
              <a:off x="2880619" y="3146065"/>
              <a:ext cx="6105331" cy="923282"/>
              <a:chOff x="979714" y="2874830"/>
              <a:chExt cx="6105331" cy="923282"/>
            </a:xfrm>
          </p:grpSpPr>
          <p:sp>
            <p:nvSpPr>
              <p:cNvPr id="13" name="TextBox 12">
                <a:extLst>
                  <a:ext uri="{FF2B5EF4-FFF2-40B4-BE49-F238E27FC236}">
                    <a16:creationId xmlns:a16="http://schemas.microsoft.com/office/drawing/2014/main" id="{62B3E0D2-322B-55C4-4F88-59848B10795B}"/>
                  </a:ext>
                </a:extLst>
              </p:cNvPr>
              <p:cNvSpPr txBox="1"/>
              <p:nvPr/>
            </p:nvSpPr>
            <p:spPr>
              <a:xfrm>
                <a:off x="1595533" y="2970552"/>
                <a:ext cx="5167437" cy="584775"/>
              </a:xfrm>
              <a:prstGeom prst="rect">
                <a:avLst/>
              </a:prstGeom>
              <a:noFill/>
            </p:spPr>
            <p:txBody>
              <a:bodyPr wrap="square" rtlCol="0">
                <a:spAutoFit/>
              </a:bodyPr>
              <a:lstStyle/>
              <a:p>
                <a:r>
                  <a:rPr lang="en-GB" sz="1600" dirty="0"/>
                  <a:t>Compared with carbamazepine, adult patients treated with valproate had a </a:t>
                </a:r>
              </a:p>
            </p:txBody>
          </p:sp>
          <p:sp>
            <p:nvSpPr>
              <p:cNvPr id="14" name="TextBox 13">
                <a:extLst>
                  <a:ext uri="{FF2B5EF4-FFF2-40B4-BE49-F238E27FC236}">
                    <a16:creationId xmlns:a16="http://schemas.microsoft.com/office/drawing/2014/main" id="{060DC9CC-EE98-9AAA-6CED-0FE23ED2DB8F}"/>
                  </a:ext>
                </a:extLst>
              </p:cNvPr>
              <p:cNvSpPr txBox="1"/>
              <p:nvPr/>
            </p:nvSpPr>
            <p:spPr>
              <a:xfrm>
                <a:off x="2018523" y="3191338"/>
                <a:ext cx="5066522" cy="461665"/>
              </a:xfrm>
              <a:prstGeom prst="rect">
                <a:avLst/>
              </a:prstGeom>
              <a:noFill/>
            </p:spPr>
            <p:txBody>
              <a:bodyPr wrap="square">
                <a:spAutoFit/>
              </a:bodyPr>
              <a:lstStyle/>
              <a:p>
                <a:pPr algn="r"/>
                <a:r>
                  <a:rPr lang="en-US" sz="2400" b="1" dirty="0"/>
                  <a:t>2.4x </a:t>
                </a:r>
                <a:r>
                  <a:rPr lang="en-US" sz="1600" b="1" dirty="0"/>
                  <a:t>greater chance of response </a:t>
                </a:r>
              </a:p>
            </p:txBody>
          </p:sp>
          <p:pic>
            <p:nvPicPr>
              <p:cNvPr id="16" name="Graphic 15" descr="Medicine with solid fill">
                <a:extLst>
                  <a:ext uri="{FF2B5EF4-FFF2-40B4-BE49-F238E27FC236}">
                    <a16:creationId xmlns:a16="http://schemas.microsoft.com/office/drawing/2014/main" id="{94F01528-C389-C4A4-7DC9-3C6CE6ACA79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9714" y="2874830"/>
                <a:ext cx="923282" cy="923282"/>
              </a:xfrm>
              <a:prstGeom prst="rect">
                <a:avLst/>
              </a:prstGeom>
            </p:spPr>
          </p:pic>
        </p:grpSp>
        <p:grpSp>
          <p:nvGrpSpPr>
            <p:cNvPr id="27" name="Group 26">
              <a:extLst>
                <a:ext uri="{FF2B5EF4-FFF2-40B4-BE49-F238E27FC236}">
                  <a16:creationId xmlns:a16="http://schemas.microsoft.com/office/drawing/2014/main" id="{6CA447BC-6E22-99C1-970A-6799D204A4D3}"/>
                </a:ext>
              </a:extLst>
            </p:cNvPr>
            <p:cNvGrpSpPr/>
            <p:nvPr/>
          </p:nvGrpSpPr>
          <p:grpSpPr>
            <a:xfrm>
              <a:off x="2181936" y="2423440"/>
              <a:ext cx="6105331" cy="923282"/>
              <a:chOff x="979714" y="1890635"/>
              <a:chExt cx="6105331" cy="923282"/>
            </a:xfrm>
          </p:grpSpPr>
          <p:sp>
            <p:nvSpPr>
              <p:cNvPr id="3" name="TextBox 2">
                <a:extLst>
                  <a:ext uri="{FF2B5EF4-FFF2-40B4-BE49-F238E27FC236}">
                    <a16:creationId xmlns:a16="http://schemas.microsoft.com/office/drawing/2014/main" id="{2FE87DFC-3B1D-9E5A-0BD9-1109E2F4B7FF}"/>
                  </a:ext>
                </a:extLst>
              </p:cNvPr>
              <p:cNvSpPr txBox="1"/>
              <p:nvPr/>
            </p:nvSpPr>
            <p:spPr>
              <a:xfrm>
                <a:off x="1595534" y="2020055"/>
                <a:ext cx="4516017" cy="584775"/>
              </a:xfrm>
              <a:prstGeom prst="rect">
                <a:avLst/>
              </a:prstGeom>
              <a:noFill/>
            </p:spPr>
            <p:txBody>
              <a:bodyPr wrap="square" rtlCol="0">
                <a:spAutoFit/>
              </a:bodyPr>
              <a:lstStyle/>
              <a:p>
                <a:r>
                  <a:rPr lang="en-GB" sz="1600" dirty="0"/>
                  <a:t>Compared with placebo, adult patients treated with valproate had a </a:t>
                </a:r>
              </a:p>
            </p:txBody>
          </p:sp>
          <p:sp>
            <p:nvSpPr>
              <p:cNvPr id="12" name="TextBox 11">
                <a:extLst>
                  <a:ext uri="{FF2B5EF4-FFF2-40B4-BE49-F238E27FC236}">
                    <a16:creationId xmlns:a16="http://schemas.microsoft.com/office/drawing/2014/main" id="{085EE6AE-1826-B986-336C-B2E39A9D0F2E}"/>
                  </a:ext>
                </a:extLst>
              </p:cNvPr>
              <p:cNvSpPr txBox="1"/>
              <p:nvPr/>
            </p:nvSpPr>
            <p:spPr>
              <a:xfrm>
                <a:off x="2018523" y="2242726"/>
                <a:ext cx="5066522" cy="461665"/>
              </a:xfrm>
              <a:prstGeom prst="rect">
                <a:avLst/>
              </a:prstGeom>
              <a:noFill/>
            </p:spPr>
            <p:txBody>
              <a:bodyPr wrap="square">
                <a:spAutoFit/>
              </a:bodyPr>
              <a:lstStyle/>
              <a:p>
                <a:pPr algn="r"/>
                <a:r>
                  <a:rPr lang="en-US" sz="2400" b="1" dirty="0"/>
                  <a:t>1.5x </a:t>
                </a:r>
                <a:r>
                  <a:rPr lang="en-US" sz="1600" b="1" dirty="0"/>
                  <a:t>greater chance of response </a:t>
                </a:r>
              </a:p>
            </p:txBody>
          </p:sp>
          <p:pic>
            <p:nvPicPr>
              <p:cNvPr id="17" name="Graphic 16" descr="Medicine with solid fill">
                <a:extLst>
                  <a:ext uri="{FF2B5EF4-FFF2-40B4-BE49-F238E27FC236}">
                    <a16:creationId xmlns:a16="http://schemas.microsoft.com/office/drawing/2014/main" id="{B3D9FE61-3A5F-5E92-0E2F-244D8CE706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9714" y="1890635"/>
                <a:ext cx="923282" cy="923282"/>
              </a:xfrm>
              <a:prstGeom prst="rect">
                <a:avLst/>
              </a:prstGeom>
            </p:spPr>
          </p:pic>
        </p:grpSp>
        <p:grpSp>
          <p:nvGrpSpPr>
            <p:cNvPr id="29" name="Group 28">
              <a:extLst>
                <a:ext uri="{FF2B5EF4-FFF2-40B4-BE49-F238E27FC236}">
                  <a16:creationId xmlns:a16="http://schemas.microsoft.com/office/drawing/2014/main" id="{4C93A866-77B0-8DBD-1BED-CE6D13CBD7A7}"/>
                </a:ext>
              </a:extLst>
            </p:cNvPr>
            <p:cNvGrpSpPr/>
            <p:nvPr/>
          </p:nvGrpSpPr>
          <p:grpSpPr>
            <a:xfrm>
              <a:off x="3579302" y="3868690"/>
              <a:ext cx="6105331" cy="923282"/>
              <a:chOff x="979714" y="4833682"/>
              <a:chExt cx="6105331" cy="923282"/>
            </a:xfrm>
          </p:grpSpPr>
          <p:sp>
            <p:nvSpPr>
              <p:cNvPr id="21" name="TextBox 20">
                <a:extLst>
                  <a:ext uri="{FF2B5EF4-FFF2-40B4-BE49-F238E27FC236}">
                    <a16:creationId xmlns:a16="http://schemas.microsoft.com/office/drawing/2014/main" id="{33AB7346-A201-B38A-329C-0A929DD31959}"/>
                  </a:ext>
                </a:extLst>
              </p:cNvPr>
              <p:cNvSpPr txBox="1"/>
              <p:nvPr/>
            </p:nvSpPr>
            <p:spPr>
              <a:xfrm>
                <a:off x="1595534" y="4929404"/>
                <a:ext cx="4868804" cy="584775"/>
              </a:xfrm>
              <a:prstGeom prst="rect">
                <a:avLst/>
              </a:prstGeom>
              <a:noFill/>
            </p:spPr>
            <p:txBody>
              <a:bodyPr wrap="square" rtlCol="0">
                <a:spAutoFit/>
              </a:bodyPr>
              <a:lstStyle/>
              <a:p>
                <a:r>
                  <a:rPr lang="en-GB" sz="1600" dirty="0"/>
                  <a:t>Compared with haloperidol, adult patients treated with valproate had a </a:t>
                </a:r>
              </a:p>
            </p:txBody>
          </p:sp>
          <p:sp>
            <p:nvSpPr>
              <p:cNvPr id="22" name="TextBox 21">
                <a:extLst>
                  <a:ext uri="{FF2B5EF4-FFF2-40B4-BE49-F238E27FC236}">
                    <a16:creationId xmlns:a16="http://schemas.microsoft.com/office/drawing/2014/main" id="{AE74EE41-D75C-FF01-143B-081DAE99E763}"/>
                  </a:ext>
                </a:extLst>
              </p:cNvPr>
              <p:cNvSpPr txBox="1"/>
              <p:nvPr/>
            </p:nvSpPr>
            <p:spPr>
              <a:xfrm>
                <a:off x="2018523" y="5150190"/>
                <a:ext cx="5066522" cy="461665"/>
              </a:xfrm>
              <a:prstGeom prst="rect">
                <a:avLst/>
              </a:prstGeom>
              <a:noFill/>
            </p:spPr>
            <p:txBody>
              <a:bodyPr wrap="square">
                <a:spAutoFit/>
              </a:bodyPr>
              <a:lstStyle/>
              <a:p>
                <a:pPr algn="r"/>
                <a:r>
                  <a:rPr lang="en-US" sz="2400" b="1" dirty="0"/>
                  <a:t>1.8x </a:t>
                </a:r>
                <a:r>
                  <a:rPr lang="en-US" sz="1600" b="1" dirty="0"/>
                  <a:t>greater chance of response </a:t>
                </a:r>
              </a:p>
            </p:txBody>
          </p:sp>
          <p:pic>
            <p:nvPicPr>
              <p:cNvPr id="23" name="Graphic 22" descr="Medicine with solid fill">
                <a:extLst>
                  <a:ext uri="{FF2B5EF4-FFF2-40B4-BE49-F238E27FC236}">
                    <a16:creationId xmlns:a16="http://schemas.microsoft.com/office/drawing/2014/main" id="{0A5215D2-5466-E192-E12E-20DBC243838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9714" y="4833682"/>
                <a:ext cx="923282" cy="923282"/>
              </a:xfrm>
              <a:prstGeom prst="rect">
                <a:avLst/>
              </a:prstGeom>
            </p:spPr>
          </p:pic>
        </p:grpSp>
        <p:grpSp>
          <p:nvGrpSpPr>
            <p:cNvPr id="30" name="Group 29">
              <a:extLst>
                <a:ext uri="{FF2B5EF4-FFF2-40B4-BE49-F238E27FC236}">
                  <a16:creationId xmlns:a16="http://schemas.microsoft.com/office/drawing/2014/main" id="{9FFA81C9-826F-F13E-F875-1F9B3757C6C1}"/>
                </a:ext>
              </a:extLst>
            </p:cNvPr>
            <p:cNvGrpSpPr/>
            <p:nvPr/>
          </p:nvGrpSpPr>
          <p:grpSpPr>
            <a:xfrm>
              <a:off x="4277986" y="4591314"/>
              <a:ext cx="5943406" cy="923282"/>
              <a:chOff x="7483149" y="2157050"/>
              <a:chExt cx="5943406" cy="923282"/>
            </a:xfrm>
          </p:grpSpPr>
          <p:sp>
            <p:nvSpPr>
              <p:cNvPr id="24" name="TextBox 23">
                <a:extLst>
                  <a:ext uri="{FF2B5EF4-FFF2-40B4-BE49-F238E27FC236}">
                    <a16:creationId xmlns:a16="http://schemas.microsoft.com/office/drawing/2014/main" id="{08119009-FDE3-4FA0-3830-F031284A5F6D}"/>
                  </a:ext>
                </a:extLst>
              </p:cNvPr>
              <p:cNvSpPr txBox="1"/>
              <p:nvPr/>
            </p:nvSpPr>
            <p:spPr>
              <a:xfrm>
                <a:off x="8098970" y="2252772"/>
                <a:ext cx="4413382" cy="584775"/>
              </a:xfrm>
              <a:prstGeom prst="rect">
                <a:avLst/>
              </a:prstGeom>
              <a:noFill/>
            </p:spPr>
            <p:txBody>
              <a:bodyPr wrap="square" rtlCol="0">
                <a:spAutoFit/>
              </a:bodyPr>
              <a:lstStyle/>
              <a:p>
                <a:r>
                  <a:rPr lang="en-GB" sz="1600" dirty="0"/>
                  <a:t>Compared with lithium, adult patients treated with valproate had a </a:t>
                </a:r>
              </a:p>
            </p:txBody>
          </p:sp>
          <p:sp>
            <p:nvSpPr>
              <p:cNvPr id="25" name="TextBox 24">
                <a:extLst>
                  <a:ext uri="{FF2B5EF4-FFF2-40B4-BE49-F238E27FC236}">
                    <a16:creationId xmlns:a16="http://schemas.microsoft.com/office/drawing/2014/main" id="{2F09DE2E-F74C-1FAF-034F-E3A4B5F9A484}"/>
                  </a:ext>
                </a:extLst>
              </p:cNvPr>
              <p:cNvSpPr txBox="1"/>
              <p:nvPr/>
            </p:nvSpPr>
            <p:spPr>
              <a:xfrm>
                <a:off x="8360033" y="2473558"/>
                <a:ext cx="5066522" cy="461665"/>
              </a:xfrm>
              <a:prstGeom prst="rect">
                <a:avLst/>
              </a:prstGeom>
              <a:noFill/>
            </p:spPr>
            <p:txBody>
              <a:bodyPr wrap="square">
                <a:spAutoFit/>
              </a:bodyPr>
              <a:lstStyle/>
              <a:p>
                <a:pPr algn="r"/>
                <a:r>
                  <a:rPr lang="en-US" sz="2400" b="1" dirty="0"/>
                  <a:t>0.8x </a:t>
                </a:r>
                <a:r>
                  <a:rPr lang="en-US" sz="1600" b="1" i="1" dirty="0"/>
                  <a:t>lower </a:t>
                </a:r>
                <a:r>
                  <a:rPr lang="en-US" sz="1600" b="1" dirty="0"/>
                  <a:t>chance of response </a:t>
                </a:r>
              </a:p>
            </p:txBody>
          </p:sp>
          <p:pic>
            <p:nvPicPr>
              <p:cNvPr id="26" name="Graphic 25" descr="Medicine with solid fill">
                <a:extLst>
                  <a:ext uri="{FF2B5EF4-FFF2-40B4-BE49-F238E27FC236}">
                    <a16:creationId xmlns:a16="http://schemas.microsoft.com/office/drawing/2014/main" id="{FA6DB928-6B77-C7D1-A671-B3B5F6B6CC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83149" y="2157050"/>
                <a:ext cx="923282" cy="923282"/>
              </a:xfrm>
              <a:prstGeom prst="rect">
                <a:avLst/>
              </a:prstGeom>
            </p:spPr>
          </p:pic>
        </p:grpSp>
      </p:grpSp>
      <p:sp>
        <p:nvSpPr>
          <p:cNvPr id="4" name="TextBox 3">
            <a:extLst>
              <a:ext uri="{FF2B5EF4-FFF2-40B4-BE49-F238E27FC236}">
                <a16:creationId xmlns:a16="http://schemas.microsoft.com/office/drawing/2014/main" id="{D78D15BC-9EB7-2CD4-936B-53981B0BE810}"/>
              </a:ext>
            </a:extLst>
          </p:cNvPr>
          <p:cNvSpPr txBox="1"/>
          <p:nvPr/>
        </p:nvSpPr>
        <p:spPr>
          <a:xfrm>
            <a:off x="9189325" y="2942046"/>
            <a:ext cx="2525914" cy="2062103"/>
          </a:xfrm>
          <a:prstGeom prst="rect">
            <a:avLst/>
          </a:prstGeom>
          <a:solidFill>
            <a:schemeClr val="accent5">
              <a:lumMod val="20000"/>
              <a:lumOff val="80000"/>
            </a:schemeClr>
          </a:solidFill>
        </p:spPr>
        <p:txBody>
          <a:bodyPr wrap="square">
            <a:spAutoFit/>
          </a:bodyPr>
          <a:lstStyle/>
          <a:p>
            <a:pPr algn="ctr"/>
            <a:r>
              <a:rPr lang="en-GB" sz="1600" dirty="0"/>
              <a:t>However, since valproate can be teratogenic in pregnancy, valproate should be avoided in women of childbearing age, unless </a:t>
            </a:r>
            <a:r>
              <a:rPr lang="en-US" sz="1600" dirty="0"/>
              <a:t>a reliable pregnancy prevention programme is in place</a:t>
            </a:r>
          </a:p>
        </p:txBody>
      </p:sp>
    </p:spTree>
    <p:extLst>
      <p:ext uri="{BB962C8B-B14F-4D97-AF65-F5344CB8AC3E}">
        <p14:creationId xmlns:p14="http://schemas.microsoft.com/office/powerpoint/2010/main" val="944724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rrow: Notched Right 12">
            <a:extLst>
              <a:ext uri="{FF2B5EF4-FFF2-40B4-BE49-F238E27FC236}">
                <a16:creationId xmlns:a16="http://schemas.microsoft.com/office/drawing/2014/main" id="{B508C227-DBF5-80BA-1B40-1EC7DE7AF8B1}"/>
              </a:ext>
            </a:extLst>
          </p:cNvPr>
          <p:cNvSpPr/>
          <p:nvPr/>
        </p:nvSpPr>
        <p:spPr>
          <a:xfrm rot="16200000">
            <a:off x="4843702" y="3560524"/>
            <a:ext cx="4127025" cy="1349376"/>
          </a:xfrm>
          <a:prstGeom prst="notchedRightArrow">
            <a:avLst/>
          </a:prstGeom>
          <a:gradFill flip="none" rotWithShape="1">
            <a:gsLst>
              <a:gs pos="0">
                <a:schemeClr val="accent2">
                  <a:lumMod val="20000"/>
                  <a:lumOff val="80000"/>
                </a:schemeClr>
              </a:gs>
              <a:gs pos="49000">
                <a:schemeClr val="accent2">
                  <a:lumMod val="20000"/>
                  <a:lumOff val="80000"/>
                </a:schemeClr>
              </a:gs>
              <a:gs pos="83000">
                <a:schemeClr val="bg1"/>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2">
                    <a:lumMod val="50000"/>
                  </a:schemeClr>
                </a:solidFill>
              </a:rPr>
              <a:t>Increasing efficacy</a:t>
            </a:r>
          </a:p>
        </p:txBody>
      </p:sp>
      <p:sp>
        <p:nvSpPr>
          <p:cNvPr id="2" name="Text Placeholder 1">
            <a:extLst>
              <a:ext uri="{FF2B5EF4-FFF2-40B4-BE49-F238E27FC236}">
                <a16:creationId xmlns:a16="http://schemas.microsoft.com/office/drawing/2014/main" id="{0C4A3FB0-9F5C-9C26-447A-6F7C503D91A5}"/>
              </a:ext>
            </a:extLst>
          </p:cNvPr>
          <p:cNvSpPr>
            <a:spLocks noGrp="1"/>
          </p:cNvSpPr>
          <p:nvPr>
            <p:ph type="body" sz="quarter" idx="17"/>
          </p:nvPr>
        </p:nvSpPr>
        <p:spPr/>
        <p:txBody>
          <a:bodyPr/>
          <a:lstStyle/>
          <a:p>
            <a:r>
              <a:rPr lang="en-GB" dirty="0"/>
              <a:t>Bipolar disorder – Acute treatment</a:t>
            </a:r>
          </a:p>
        </p:txBody>
      </p:sp>
      <p:sp>
        <p:nvSpPr>
          <p:cNvPr id="3" name="Title 2">
            <a:extLst>
              <a:ext uri="{FF2B5EF4-FFF2-40B4-BE49-F238E27FC236}">
                <a16:creationId xmlns:a16="http://schemas.microsoft.com/office/drawing/2014/main" id="{DB25D113-BA94-8AD6-2D75-6C859160F614}"/>
              </a:ext>
            </a:extLst>
          </p:cNvPr>
          <p:cNvSpPr>
            <a:spLocks noGrp="1"/>
          </p:cNvSpPr>
          <p:nvPr>
            <p:ph type="title"/>
          </p:nvPr>
        </p:nvSpPr>
        <p:spPr/>
        <p:txBody>
          <a:bodyPr/>
          <a:lstStyle/>
          <a:p>
            <a:r>
              <a:rPr lang="en-GB" dirty="0"/>
              <a:t>Antipsychotics and bipolar mania</a:t>
            </a:r>
          </a:p>
        </p:txBody>
      </p:sp>
      <p:sp>
        <p:nvSpPr>
          <p:cNvPr id="9" name="Content Placeholder 8">
            <a:extLst>
              <a:ext uri="{FF2B5EF4-FFF2-40B4-BE49-F238E27FC236}">
                <a16:creationId xmlns:a16="http://schemas.microsoft.com/office/drawing/2014/main" id="{2F1CA984-C0D1-CC0F-E78A-459BD24D0E66}"/>
              </a:ext>
            </a:extLst>
          </p:cNvPr>
          <p:cNvSpPr>
            <a:spLocks noGrp="1"/>
          </p:cNvSpPr>
          <p:nvPr>
            <p:ph idx="20"/>
          </p:nvPr>
        </p:nvSpPr>
        <p:spPr/>
        <p:txBody>
          <a:bodyPr/>
          <a:lstStyle/>
          <a:p>
            <a:r>
              <a:rPr lang="en-US" dirty="0"/>
              <a:t>Antipsychotic drugs can be used in the treatment of acute episodes of mania or hypomania</a:t>
            </a:r>
            <a:r>
              <a:rPr lang="en-US" baseline="30000" dirty="0"/>
              <a:t>1</a:t>
            </a:r>
            <a:endParaRPr lang="en-US" dirty="0"/>
          </a:p>
          <a:p>
            <a:r>
              <a:rPr lang="en-GB" dirty="0"/>
              <a:t>Guidelines recommend the use of mood stabilizers and atypical antipsychotics, alone or in combination, as a </a:t>
            </a:r>
            <a:br>
              <a:rPr lang="en-GB" dirty="0"/>
            </a:br>
            <a:r>
              <a:rPr lang="en-GB" dirty="0"/>
              <a:t>first-line treatment of acute manic episodes</a:t>
            </a:r>
            <a:r>
              <a:rPr lang="en-GB" baseline="30000" dirty="0"/>
              <a:t>2</a:t>
            </a:r>
            <a:endParaRPr lang="en-GB" dirty="0"/>
          </a:p>
          <a:p>
            <a:r>
              <a:rPr lang="en-GB" dirty="0"/>
              <a:t>The antipsychotics </a:t>
            </a:r>
            <a:r>
              <a:rPr lang="it-IT" dirty="0"/>
              <a:t>aripiprazole, olanzapine, quetiapine, and risperidone have been shown to reduce manic symptoms and have a favourable tolerability profile compared with placebo</a:t>
            </a:r>
            <a:r>
              <a:rPr lang="it-IT" baseline="30000" dirty="0"/>
              <a:t>3</a:t>
            </a:r>
            <a:endParaRPr lang="it-IT" dirty="0"/>
          </a:p>
          <a:p>
            <a:r>
              <a:rPr lang="it-IT" dirty="0"/>
              <a:t>Acute agitation, which can accompany episodes of mania, can require specific intervention, including the use of rapid-acting intramuscular formulations of antipsychotics if the patient is unable or unwilling to take oral medication</a:t>
            </a:r>
            <a:r>
              <a:rPr lang="it-IT" baseline="30000" dirty="0"/>
              <a:t>4</a:t>
            </a:r>
            <a:endParaRPr lang="it-IT" dirty="0"/>
          </a:p>
        </p:txBody>
      </p:sp>
      <p:sp>
        <p:nvSpPr>
          <p:cNvPr id="10" name="Content Placeholder 9">
            <a:extLst>
              <a:ext uri="{FF2B5EF4-FFF2-40B4-BE49-F238E27FC236}">
                <a16:creationId xmlns:a16="http://schemas.microsoft.com/office/drawing/2014/main" id="{95D1722A-0CC3-053D-4E7F-9202D62FB25D}"/>
              </a:ext>
            </a:extLst>
          </p:cNvPr>
          <p:cNvSpPr>
            <a:spLocks noGrp="1"/>
          </p:cNvSpPr>
          <p:nvPr>
            <p:ph idx="21"/>
          </p:nvPr>
        </p:nvSpPr>
        <p:spPr>
          <a:xfrm>
            <a:off x="6232525" y="1416785"/>
            <a:ext cx="5419725" cy="4415215"/>
          </a:xfrm>
        </p:spPr>
        <p:txBody>
          <a:bodyPr/>
          <a:lstStyle/>
          <a:p>
            <a:pPr marL="0" indent="0" algn="ctr">
              <a:spcBef>
                <a:spcPts val="0"/>
              </a:spcBef>
              <a:buNone/>
            </a:pPr>
            <a:r>
              <a:rPr lang="en-GB" sz="1200" b="1" dirty="0"/>
              <a:t>Response of manic symptoms to treatment with </a:t>
            </a:r>
            <a:r>
              <a:rPr lang="en-GB" sz="1200" b="1" dirty="0">
                <a:solidFill>
                  <a:schemeClr val="accent2">
                    <a:lumMod val="75000"/>
                  </a:schemeClr>
                </a:solidFill>
              </a:rPr>
              <a:t>antipsychotics</a:t>
            </a:r>
            <a:r>
              <a:rPr lang="en-GB" sz="1200" b="1" dirty="0"/>
              <a:t>, </a:t>
            </a:r>
            <a:br>
              <a:rPr lang="en-GB" sz="1200" b="1" dirty="0"/>
            </a:br>
            <a:r>
              <a:rPr lang="en-GB" sz="1200" b="1" dirty="0"/>
              <a:t>compared with other agents including </a:t>
            </a:r>
            <a:r>
              <a:rPr lang="en-GB" sz="1200" b="1" dirty="0">
                <a:solidFill>
                  <a:schemeClr val="accent5">
                    <a:lumMod val="75000"/>
                  </a:schemeClr>
                </a:solidFill>
              </a:rPr>
              <a:t>valproate and lithium</a:t>
            </a:r>
            <a:r>
              <a:rPr lang="en-GB" sz="1200" b="1" baseline="30000" dirty="0"/>
              <a:t>3</a:t>
            </a:r>
          </a:p>
          <a:p>
            <a:pPr marL="0" indent="0" algn="ctr">
              <a:spcBef>
                <a:spcPts val="0"/>
              </a:spcBef>
              <a:buNone/>
            </a:pPr>
            <a:endParaRPr lang="en-GB" sz="1200" b="1" baseline="30000" dirty="0"/>
          </a:p>
          <a:p>
            <a:pPr marL="0" indent="0" algn="ctr">
              <a:spcBef>
                <a:spcPts val="0"/>
              </a:spcBef>
              <a:buNone/>
            </a:pPr>
            <a:r>
              <a:rPr lang="en-GB" sz="1200" b="1" dirty="0"/>
              <a:t>		(RR, 95% CI)</a:t>
            </a:r>
          </a:p>
          <a:p>
            <a:pPr marL="0" indent="0" algn="ctr" defTabSz="884238">
              <a:spcBef>
                <a:spcPts val="0"/>
              </a:spcBef>
              <a:buNone/>
            </a:pPr>
            <a:r>
              <a:rPr lang="en-GB" sz="1300" dirty="0">
                <a:solidFill>
                  <a:schemeClr val="accent1"/>
                </a:solidFill>
              </a:rPr>
              <a:t>Tamoxifen 		7.461 (1.876, 29.678)</a:t>
            </a:r>
          </a:p>
          <a:p>
            <a:pPr marL="0" indent="0" algn="ctr" defTabSz="917575">
              <a:spcBef>
                <a:spcPts val="0"/>
              </a:spcBef>
              <a:buNone/>
            </a:pPr>
            <a:r>
              <a:rPr lang="en-GB" sz="1300" b="1" dirty="0">
                <a:solidFill>
                  <a:schemeClr val="accent2">
                    <a:lumMod val="75000"/>
                  </a:schemeClr>
                </a:solidFill>
              </a:rPr>
              <a:t>Carbamazepine	1.902 (1.409, 2.567)</a:t>
            </a:r>
          </a:p>
          <a:p>
            <a:pPr marL="0" indent="0" algn="ctr">
              <a:spcBef>
                <a:spcPts val="0"/>
              </a:spcBef>
              <a:buNone/>
            </a:pPr>
            <a:r>
              <a:rPr lang="en-GB" sz="1300" b="1" dirty="0">
                <a:solidFill>
                  <a:schemeClr val="accent2">
                    <a:lumMod val="75000"/>
                  </a:schemeClr>
                </a:solidFill>
              </a:rPr>
              <a:t>Risperidone 	1.689 (1.411 , 2.021)</a:t>
            </a:r>
          </a:p>
          <a:p>
            <a:pPr marL="0" indent="0" algn="ctr">
              <a:spcBef>
                <a:spcPts val="0"/>
              </a:spcBef>
              <a:buNone/>
            </a:pPr>
            <a:r>
              <a:rPr lang="en-GB" sz="1300" b="1" dirty="0">
                <a:solidFill>
                  <a:schemeClr val="accent2">
                    <a:lumMod val="75000"/>
                  </a:schemeClr>
                </a:solidFill>
              </a:rPr>
              <a:t>Haloperidol 	1.642 (1.432, 1.883)</a:t>
            </a:r>
          </a:p>
          <a:p>
            <a:pPr marL="0" indent="0" algn="ctr">
              <a:spcBef>
                <a:spcPts val="0"/>
              </a:spcBef>
              <a:buNone/>
            </a:pPr>
            <a:r>
              <a:rPr lang="en-GB" sz="1300" b="1" dirty="0">
                <a:solidFill>
                  <a:schemeClr val="accent2">
                    <a:lumMod val="75000"/>
                  </a:schemeClr>
                </a:solidFill>
              </a:rPr>
              <a:t>Olanzapine 	1.588 (1.403, 1.797)</a:t>
            </a:r>
          </a:p>
          <a:p>
            <a:pPr marL="0" indent="0" algn="ctr">
              <a:spcBef>
                <a:spcPts val="0"/>
              </a:spcBef>
              <a:buNone/>
            </a:pPr>
            <a:r>
              <a:rPr lang="en-GB" sz="1300" b="1" dirty="0">
                <a:solidFill>
                  <a:schemeClr val="accent2">
                    <a:lumMod val="75000"/>
                  </a:schemeClr>
                </a:solidFill>
              </a:rPr>
              <a:t>Cariprazine 	1.558 (1.262, 1.924)</a:t>
            </a:r>
          </a:p>
          <a:p>
            <a:pPr marL="0" indent="0" algn="ctr">
              <a:spcBef>
                <a:spcPts val="0"/>
              </a:spcBef>
              <a:buNone/>
            </a:pPr>
            <a:r>
              <a:rPr lang="en-GB" sz="1300" b="1" dirty="0">
                <a:solidFill>
                  <a:schemeClr val="accent2">
                    <a:lumMod val="75000"/>
                  </a:schemeClr>
                </a:solidFill>
              </a:rPr>
              <a:t>Quetiapine 		1.552 (1.316, 1.830)</a:t>
            </a:r>
          </a:p>
          <a:p>
            <a:pPr marL="0" indent="0" algn="ctr">
              <a:spcBef>
                <a:spcPts val="0"/>
              </a:spcBef>
              <a:buNone/>
            </a:pPr>
            <a:r>
              <a:rPr lang="en-GB" sz="1300" b="1" dirty="0">
                <a:solidFill>
                  <a:schemeClr val="accent2">
                    <a:lumMod val="75000"/>
                  </a:schemeClr>
                </a:solidFill>
              </a:rPr>
              <a:t>Aripiprazole 	1.529 (1.327, 1.762</a:t>
            </a:r>
            <a:r>
              <a:rPr lang="en-GB" sz="1300" dirty="0">
                <a:solidFill>
                  <a:schemeClr val="accent2">
                    <a:lumMod val="75000"/>
                  </a:schemeClr>
                </a:solidFill>
              </a:rPr>
              <a:t>)</a:t>
            </a:r>
          </a:p>
          <a:p>
            <a:pPr marL="0" indent="0" algn="ctr">
              <a:spcBef>
                <a:spcPts val="0"/>
              </a:spcBef>
              <a:buNone/>
            </a:pPr>
            <a:r>
              <a:rPr lang="en-GB" sz="1300" b="1" dirty="0">
                <a:solidFill>
                  <a:schemeClr val="accent5">
                    <a:lumMod val="75000"/>
                  </a:schemeClr>
                </a:solidFill>
              </a:rPr>
              <a:t>Valproate 		1.424 (1.188, 1.707)</a:t>
            </a:r>
          </a:p>
          <a:p>
            <a:pPr marL="0" indent="0" algn="ctr">
              <a:spcBef>
                <a:spcPts val="0"/>
              </a:spcBef>
              <a:buNone/>
            </a:pPr>
            <a:r>
              <a:rPr lang="en-GB" sz="1300" b="1" dirty="0">
                <a:solidFill>
                  <a:schemeClr val="accent5">
                    <a:lumMod val="75000"/>
                  </a:schemeClr>
                </a:solidFill>
              </a:rPr>
              <a:t>Lithium 		1.451 (1.275, 1.652)</a:t>
            </a:r>
          </a:p>
          <a:p>
            <a:pPr marL="0" indent="0" algn="ctr">
              <a:spcBef>
                <a:spcPts val="0"/>
              </a:spcBef>
              <a:buNone/>
            </a:pPr>
            <a:r>
              <a:rPr lang="en-GB" sz="1300" b="1" dirty="0">
                <a:solidFill>
                  <a:schemeClr val="accent2">
                    <a:lumMod val="75000"/>
                  </a:schemeClr>
                </a:solidFill>
              </a:rPr>
              <a:t>Paliperidone 	1.393 (1.102, 1.761)</a:t>
            </a:r>
          </a:p>
          <a:p>
            <a:pPr marL="0" indent="0" algn="ctr">
              <a:spcBef>
                <a:spcPts val="0"/>
              </a:spcBef>
              <a:buNone/>
            </a:pPr>
            <a:r>
              <a:rPr lang="en-GB" sz="1300" b="1" dirty="0">
                <a:solidFill>
                  <a:schemeClr val="accent2">
                    <a:lumMod val="75000"/>
                  </a:schemeClr>
                </a:solidFill>
              </a:rPr>
              <a:t>Ziprasidone 	1.351 (1.061, 1.721)</a:t>
            </a:r>
          </a:p>
          <a:p>
            <a:pPr marL="0" indent="0" algn="ctr">
              <a:spcBef>
                <a:spcPts val="0"/>
              </a:spcBef>
              <a:buNone/>
            </a:pPr>
            <a:r>
              <a:rPr lang="en-GB" sz="1300" dirty="0">
                <a:solidFill>
                  <a:schemeClr val="accent1"/>
                </a:solidFill>
              </a:rPr>
              <a:t>Verapamil 		1.324 (0.249, 7.023)</a:t>
            </a:r>
          </a:p>
          <a:p>
            <a:pPr marL="0" indent="0" algn="ctr">
              <a:spcBef>
                <a:spcPts val="0"/>
              </a:spcBef>
              <a:buNone/>
            </a:pPr>
            <a:r>
              <a:rPr lang="en-GB" sz="1300" b="1" dirty="0">
                <a:solidFill>
                  <a:schemeClr val="accent2">
                    <a:lumMod val="75000"/>
                  </a:schemeClr>
                </a:solidFill>
              </a:rPr>
              <a:t>Asenapine 		1.281 (1.049, 1.563)</a:t>
            </a:r>
          </a:p>
          <a:p>
            <a:pPr marL="0" indent="0" algn="ctr">
              <a:spcBef>
                <a:spcPts val="0"/>
              </a:spcBef>
              <a:buNone/>
            </a:pPr>
            <a:r>
              <a:rPr lang="en-GB" sz="1300" dirty="0">
                <a:solidFill>
                  <a:schemeClr val="accent1"/>
                </a:solidFill>
              </a:rPr>
              <a:t>Lamotrigine 		1.259 (0.986, 1.608)</a:t>
            </a:r>
          </a:p>
          <a:p>
            <a:pPr marL="0" indent="0" algn="ctr">
              <a:spcBef>
                <a:spcPts val="0"/>
              </a:spcBef>
              <a:buNone/>
            </a:pPr>
            <a:r>
              <a:rPr lang="en-GB" sz="1300" dirty="0" err="1">
                <a:solidFill>
                  <a:schemeClr val="accent1"/>
                </a:solidFill>
              </a:rPr>
              <a:t>Eslicarbazepine</a:t>
            </a:r>
            <a:r>
              <a:rPr lang="en-GB" sz="1300" dirty="0">
                <a:solidFill>
                  <a:schemeClr val="accent1"/>
                </a:solidFill>
              </a:rPr>
              <a:t> 	1.013 (0.763, 1.345)</a:t>
            </a:r>
          </a:p>
          <a:p>
            <a:pPr marL="0" indent="0" algn="ctr">
              <a:spcBef>
                <a:spcPts val="0"/>
              </a:spcBef>
              <a:buNone/>
            </a:pPr>
            <a:r>
              <a:rPr lang="en-GB" sz="1300" dirty="0">
                <a:solidFill>
                  <a:schemeClr val="accent1"/>
                </a:solidFill>
              </a:rPr>
              <a:t>Oxcarbazepine 	1.266 (0.865, 1.853)</a:t>
            </a:r>
          </a:p>
          <a:p>
            <a:pPr marL="0" indent="0" algn="ctr">
              <a:spcBef>
                <a:spcPts val="0"/>
              </a:spcBef>
              <a:buNone/>
            </a:pPr>
            <a:r>
              <a:rPr lang="en-GB" sz="1300" dirty="0" err="1">
                <a:solidFill>
                  <a:schemeClr val="accent1"/>
                </a:solidFill>
              </a:rPr>
              <a:t>Licarbazepine</a:t>
            </a:r>
            <a:r>
              <a:rPr lang="en-GB" sz="1300" dirty="0">
                <a:solidFill>
                  <a:schemeClr val="accent1"/>
                </a:solidFill>
              </a:rPr>
              <a:t> 	1.019 (0.706, 1.469)</a:t>
            </a:r>
          </a:p>
          <a:p>
            <a:pPr marL="0" indent="0" algn="ctr">
              <a:spcBef>
                <a:spcPts val="0"/>
              </a:spcBef>
              <a:buNone/>
            </a:pPr>
            <a:r>
              <a:rPr lang="en-GB" sz="1300" dirty="0" err="1">
                <a:solidFill>
                  <a:schemeClr val="accent1"/>
                </a:solidFill>
              </a:rPr>
              <a:t>Endoxifen</a:t>
            </a:r>
            <a:r>
              <a:rPr lang="en-GB" sz="1300" dirty="0">
                <a:solidFill>
                  <a:schemeClr val="accent1"/>
                </a:solidFill>
              </a:rPr>
              <a:t> 		1.082 (0.710, 1.648)</a:t>
            </a:r>
          </a:p>
          <a:p>
            <a:pPr marL="0" indent="0" algn="ctr">
              <a:spcBef>
                <a:spcPts val="0"/>
              </a:spcBef>
              <a:buNone/>
            </a:pPr>
            <a:r>
              <a:rPr lang="en-GB" sz="1300" dirty="0">
                <a:solidFill>
                  <a:schemeClr val="accent1"/>
                </a:solidFill>
              </a:rPr>
              <a:t>Topiramate 		0.914 (0.736, 1.135)</a:t>
            </a:r>
          </a:p>
        </p:txBody>
      </p:sp>
      <p:sp>
        <p:nvSpPr>
          <p:cNvPr id="8" name="Text Placeholder 7">
            <a:extLst>
              <a:ext uri="{FF2B5EF4-FFF2-40B4-BE49-F238E27FC236}">
                <a16:creationId xmlns:a16="http://schemas.microsoft.com/office/drawing/2014/main" id="{E8BDCEE4-B9E5-3474-7C08-ED76AEF57FA4}"/>
              </a:ext>
            </a:extLst>
          </p:cNvPr>
          <p:cNvSpPr>
            <a:spLocks noGrp="1"/>
          </p:cNvSpPr>
          <p:nvPr>
            <p:ph type="body" sz="quarter" idx="18"/>
          </p:nvPr>
        </p:nvSpPr>
        <p:spPr/>
        <p:txBody>
          <a:bodyPr/>
          <a:lstStyle/>
          <a:p>
            <a:r>
              <a:rPr lang="en-GB" dirty="0"/>
              <a:t>BD=bipolar disorder; CI=confidence interval; RR=risk ratio</a:t>
            </a:r>
          </a:p>
          <a:p>
            <a:endParaRPr lang="en-GB" dirty="0"/>
          </a:p>
          <a:p>
            <a:r>
              <a:rPr lang="en-GB" dirty="0"/>
              <a:t>1. NICE. Treatment summaries, Mania and hypomania. Available at: https://bnf.nice.org.uk/treatment-summaries/mania-and-hypomania. Accessed Apr 2024; </a:t>
            </a:r>
          </a:p>
          <a:p>
            <a:r>
              <a:rPr lang="en-GB" dirty="0"/>
              <a:t>2. Nierenberg et al. JAMA 2023;330(14):1370–1380; 3. Kishi et al. Mol Psychiatry 2022;27(2):1136–1144; 4. Yatham et al. Bipolar </a:t>
            </a:r>
            <a:r>
              <a:rPr lang="en-GB" dirty="0" err="1"/>
              <a:t>Disord</a:t>
            </a:r>
            <a:r>
              <a:rPr lang="en-GB" dirty="0"/>
              <a:t> 2018;20(2):97–170</a:t>
            </a:r>
          </a:p>
        </p:txBody>
      </p:sp>
      <p:sp>
        <p:nvSpPr>
          <p:cNvPr id="7" name="Slide Number Placeholder 6">
            <a:extLst>
              <a:ext uri="{FF2B5EF4-FFF2-40B4-BE49-F238E27FC236}">
                <a16:creationId xmlns:a16="http://schemas.microsoft.com/office/drawing/2014/main" id="{703D3E5D-7153-0B69-8FF6-6B38D552E9D0}"/>
              </a:ext>
            </a:extLst>
          </p:cNvPr>
          <p:cNvSpPr>
            <a:spLocks noGrp="1"/>
          </p:cNvSpPr>
          <p:nvPr>
            <p:ph type="sldNum" sz="quarter" idx="4"/>
          </p:nvPr>
        </p:nvSpPr>
        <p:spPr/>
        <p:txBody>
          <a:bodyPr/>
          <a:lstStyle/>
          <a:p>
            <a:fld id="{C5E73D8C-6D1C-4360-8101-83ED279A0FF1}" type="slidenum">
              <a:rPr lang="en-GB" smtClean="0"/>
              <a:pPr/>
              <a:t>16</a:t>
            </a:fld>
            <a:endParaRPr lang="en-GB"/>
          </a:p>
        </p:txBody>
      </p:sp>
      <p:sp>
        <p:nvSpPr>
          <p:cNvPr id="6" name="TextBox 5">
            <a:extLst>
              <a:ext uri="{FF2B5EF4-FFF2-40B4-BE49-F238E27FC236}">
                <a16:creationId xmlns:a16="http://schemas.microsoft.com/office/drawing/2014/main" id="{B8F45B6D-153A-81F6-2558-77289F11B59B}"/>
              </a:ext>
            </a:extLst>
          </p:cNvPr>
          <p:cNvSpPr txBox="1"/>
          <p:nvPr/>
        </p:nvSpPr>
        <p:spPr>
          <a:xfrm>
            <a:off x="539749" y="5535783"/>
            <a:ext cx="5233986" cy="507831"/>
          </a:xfrm>
          <a:prstGeom prst="rect">
            <a:avLst/>
          </a:prstGeom>
          <a:noFill/>
        </p:spPr>
        <p:txBody>
          <a:bodyPr wrap="square">
            <a:spAutoFit/>
          </a:bodyPr>
          <a:lstStyle/>
          <a:p>
            <a:r>
              <a:rPr lang="en-GB" sz="900" dirty="0"/>
              <a:t>The figure is from ‘Pharmacological treatment for bipolar mania: a systematic review and network meta-analysis of double-blind randomized controlled trials’ by Kishi et al, used under CC-BY 4.0. This work is licensed under Creative Commons license CC-BY-SA by The Lundbeck Foundation.</a:t>
            </a:r>
          </a:p>
        </p:txBody>
      </p:sp>
    </p:spTree>
    <p:extLst>
      <p:ext uri="{BB962C8B-B14F-4D97-AF65-F5344CB8AC3E}">
        <p14:creationId xmlns:p14="http://schemas.microsoft.com/office/powerpoint/2010/main" val="400195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Antipsychotics and bipolar depression</a:t>
            </a:r>
          </a:p>
        </p:txBody>
      </p:sp>
      <p:sp>
        <p:nvSpPr>
          <p:cNvPr id="10" name="Content Placeholder 9">
            <a:extLst>
              <a:ext uri="{FF2B5EF4-FFF2-40B4-BE49-F238E27FC236}">
                <a16:creationId xmlns:a16="http://schemas.microsoft.com/office/drawing/2014/main" id="{0F96372D-E947-59CF-BD3E-F957441ACF52}"/>
              </a:ext>
            </a:extLst>
          </p:cNvPr>
          <p:cNvSpPr>
            <a:spLocks noGrp="1"/>
          </p:cNvSpPr>
          <p:nvPr>
            <p:ph idx="20"/>
          </p:nvPr>
        </p:nvSpPr>
        <p:spPr/>
        <p:txBody>
          <a:bodyPr/>
          <a:lstStyle/>
          <a:p>
            <a:r>
              <a:rPr lang="en-GB" dirty="0">
                <a:solidFill>
                  <a:schemeClr val="tx1"/>
                </a:solidFill>
              </a:rPr>
              <a:t>A large network meta-analysis compared the efficacy and tolerability of </a:t>
            </a:r>
            <a:r>
              <a:rPr lang="en-GB" b="1" dirty="0">
                <a:solidFill>
                  <a:schemeClr val="tx1"/>
                </a:solidFill>
              </a:rPr>
              <a:t>adjunctive pharmacotherapies for acute bipolar depression</a:t>
            </a:r>
            <a:r>
              <a:rPr lang="en-GB" dirty="0">
                <a:solidFill>
                  <a:schemeClr val="tx1"/>
                </a:solidFill>
              </a:rPr>
              <a:t>, including 69 studies (8,007 people with BD)</a:t>
            </a:r>
            <a:r>
              <a:rPr lang="en-GB" baseline="30000" dirty="0">
                <a:solidFill>
                  <a:schemeClr val="tx1"/>
                </a:solidFill>
              </a:rPr>
              <a:t>1</a:t>
            </a:r>
            <a:endParaRPr lang="en-GB" dirty="0">
              <a:solidFill>
                <a:schemeClr val="tx1"/>
              </a:solidFill>
            </a:endParaRPr>
          </a:p>
          <a:p>
            <a:r>
              <a:rPr lang="en-GB" dirty="0">
                <a:solidFill>
                  <a:schemeClr val="tx1"/>
                </a:solidFill>
              </a:rPr>
              <a:t>The results found that ketamine, coenzyme Q10, pramipexole, fluoxetine, and lamotrigine were all more effective than placebo</a:t>
            </a:r>
            <a:r>
              <a:rPr lang="en-GB" baseline="30000" dirty="0">
                <a:solidFill>
                  <a:schemeClr val="tx1"/>
                </a:solidFill>
              </a:rPr>
              <a:t>1</a:t>
            </a:r>
            <a:endParaRPr lang="en-GB" dirty="0">
              <a:solidFill>
                <a:schemeClr val="tx1"/>
              </a:solidFill>
            </a:endParaRPr>
          </a:p>
          <a:p>
            <a:r>
              <a:rPr lang="en-GB" dirty="0">
                <a:solidFill>
                  <a:schemeClr val="tx1"/>
                </a:solidFill>
              </a:rPr>
              <a:t>None of the agents were associated with treatment-emergent mood switches compared with placebo</a:t>
            </a:r>
            <a:r>
              <a:rPr lang="en-GB" baseline="30000" dirty="0">
                <a:solidFill>
                  <a:schemeClr val="tx1"/>
                </a:solidFill>
              </a:rPr>
              <a:t>1</a:t>
            </a:r>
            <a:endParaRPr lang="en-GB" dirty="0">
              <a:solidFill>
                <a:schemeClr val="tx1"/>
              </a:solidFill>
            </a:endParaRPr>
          </a:p>
          <a:p>
            <a:r>
              <a:rPr lang="en-GB" dirty="0">
                <a:solidFill>
                  <a:schemeClr val="tx1"/>
                </a:solidFill>
              </a:rPr>
              <a:t>Rather than supporting the use of antipsychotics, this review found evidence in favour of the use of only a limited number of agents</a:t>
            </a:r>
            <a:r>
              <a:rPr lang="en-GB" baseline="30000" dirty="0">
                <a:solidFill>
                  <a:schemeClr val="tx1"/>
                </a:solidFill>
              </a:rPr>
              <a:t>1</a:t>
            </a:r>
            <a:endParaRPr lang="en-GB" dirty="0">
              <a:solidFill>
                <a:schemeClr val="tx1"/>
              </a:solidFill>
            </a:endParaRPr>
          </a:p>
          <a:p>
            <a:r>
              <a:rPr lang="en-GB" dirty="0">
                <a:solidFill>
                  <a:schemeClr val="tx1"/>
                </a:solidFill>
              </a:rPr>
              <a:t>Indeed, of the adjunctive agents analyzed, the SSRI fluoxetine appeared to have the most consistent evidence base for both efficacy and tolerability</a:t>
            </a:r>
            <a:r>
              <a:rPr lang="en-GB" baseline="30000" dirty="0">
                <a:solidFill>
                  <a:schemeClr val="tx1"/>
                </a:solidFill>
              </a:rPr>
              <a:t>1</a:t>
            </a:r>
            <a:endParaRPr lang="en-GB" dirty="0">
              <a:solidFill>
                <a:schemeClr val="tx1"/>
              </a:solidFill>
            </a:endParaRPr>
          </a:p>
        </p:txBody>
      </p:sp>
      <p:sp>
        <p:nvSpPr>
          <p:cNvPr id="3" name="Content Placeholder 2">
            <a:extLst>
              <a:ext uri="{FF2B5EF4-FFF2-40B4-BE49-F238E27FC236}">
                <a16:creationId xmlns:a16="http://schemas.microsoft.com/office/drawing/2014/main" id="{4BB66DBB-D786-E427-D4E5-E3A506C18E39}"/>
              </a:ext>
            </a:extLst>
          </p:cNvPr>
          <p:cNvSpPr>
            <a:spLocks noGrp="1"/>
          </p:cNvSpPr>
          <p:nvPr>
            <p:ph idx="21"/>
          </p:nvPr>
        </p:nvSpPr>
        <p:spPr>
          <a:xfrm>
            <a:off x="6230938" y="1416785"/>
            <a:ext cx="5503862" cy="4415215"/>
          </a:xfrm>
        </p:spPr>
        <p:txBody>
          <a:bodyPr/>
          <a:lstStyle/>
          <a:p>
            <a:r>
              <a:rPr lang="en-GB" dirty="0">
                <a:solidFill>
                  <a:schemeClr val="tx1"/>
                </a:solidFill>
              </a:rPr>
              <a:t>Another large meta-analysis compared the</a:t>
            </a:r>
            <a:r>
              <a:rPr lang="en-GB" b="1" dirty="0">
                <a:solidFill>
                  <a:schemeClr val="tx1"/>
                </a:solidFill>
              </a:rPr>
              <a:t> efficacy and tolerability of pharmacotherapies </a:t>
            </a:r>
            <a:r>
              <a:rPr lang="en-GB" dirty="0">
                <a:solidFill>
                  <a:schemeClr val="tx1"/>
                </a:solidFill>
              </a:rPr>
              <a:t>for acute bipolar depression, including 101 studies (20,081 people with BD)</a:t>
            </a:r>
            <a:r>
              <a:rPr lang="en-GB" baseline="30000" dirty="0">
                <a:solidFill>
                  <a:schemeClr val="tx1"/>
                </a:solidFill>
              </a:rPr>
              <a:t>2</a:t>
            </a:r>
            <a:endParaRPr lang="en-GB" dirty="0">
              <a:solidFill>
                <a:schemeClr val="tx1"/>
              </a:solidFill>
            </a:endParaRPr>
          </a:p>
          <a:p>
            <a:r>
              <a:rPr lang="en-GB" dirty="0">
                <a:solidFill>
                  <a:schemeClr val="tx1"/>
                </a:solidFill>
              </a:rPr>
              <a:t>As well as lamotrigine, several antipsychotic agents were found to be more effective than placebo in the acute treatment of BD depression:</a:t>
            </a:r>
            <a:r>
              <a:rPr lang="en-GB" baseline="30000" dirty="0">
                <a:solidFill>
                  <a:schemeClr val="tx1"/>
                </a:solidFill>
              </a:rPr>
              <a:t>2</a:t>
            </a:r>
            <a:endParaRPr lang="en-GB" dirty="0">
              <a:solidFill>
                <a:schemeClr val="tx1"/>
              </a:solidFill>
            </a:endParaRPr>
          </a:p>
          <a:p>
            <a:pPr lvl="1"/>
            <a:r>
              <a:rPr lang="en-GB" sz="1600" dirty="0">
                <a:solidFill>
                  <a:schemeClr val="tx1"/>
                </a:solidFill>
              </a:rPr>
              <a:t>Olanzapine plus fluoxetine</a:t>
            </a:r>
            <a:endParaRPr lang="en-GB" sz="1600" b="1" dirty="0">
              <a:solidFill>
                <a:schemeClr val="tx1"/>
              </a:solidFill>
            </a:endParaRPr>
          </a:p>
          <a:p>
            <a:pPr lvl="1"/>
            <a:r>
              <a:rPr lang="en-GB" sz="1600" dirty="0">
                <a:solidFill>
                  <a:schemeClr val="tx1"/>
                </a:solidFill>
              </a:rPr>
              <a:t>Quetiapine</a:t>
            </a:r>
          </a:p>
          <a:p>
            <a:pPr lvl="1"/>
            <a:r>
              <a:rPr lang="en-GB" sz="1600" dirty="0">
                <a:solidFill>
                  <a:schemeClr val="tx1"/>
                </a:solidFill>
              </a:rPr>
              <a:t>Olanzapine</a:t>
            </a:r>
          </a:p>
          <a:p>
            <a:pPr lvl="1"/>
            <a:r>
              <a:rPr lang="en-GB" sz="1600" dirty="0">
                <a:solidFill>
                  <a:schemeClr val="tx1"/>
                </a:solidFill>
              </a:rPr>
              <a:t>Lurasidone</a:t>
            </a:r>
          </a:p>
          <a:p>
            <a:pPr lvl="1"/>
            <a:r>
              <a:rPr lang="en-GB" sz="1600" dirty="0">
                <a:solidFill>
                  <a:schemeClr val="tx1"/>
                </a:solidFill>
              </a:rPr>
              <a:t>Lumateperone</a:t>
            </a:r>
          </a:p>
          <a:p>
            <a:pPr lvl="1"/>
            <a:r>
              <a:rPr lang="en-GB" sz="1600" dirty="0">
                <a:solidFill>
                  <a:schemeClr val="tx1"/>
                </a:solidFill>
              </a:rPr>
              <a:t>Cariprazine</a:t>
            </a:r>
          </a:p>
          <a:p>
            <a:r>
              <a:rPr lang="en-GB" dirty="0">
                <a:solidFill>
                  <a:schemeClr val="tx1"/>
                </a:solidFill>
              </a:rPr>
              <a:t>Antipsychotics as a class appeared to have a </a:t>
            </a:r>
            <a:r>
              <a:rPr lang="en-GB" b="1" dirty="0">
                <a:solidFill>
                  <a:schemeClr val="tx1"/>
                </a:solidFill>
              </a:rPr>
              <a:t>lower risk of inducing mania </a:t>
            </a:r>
            <a:r>
              <a:rPr lang="en-GB" dirty="0">
                <a:solidFill>
                  <a:schemeClr val="tx1"/>
                </a:solidFill>
              </a:rPr>
              <a:t>than antidepressants as a class</a:t>
            </a:r>
            <a:r>
              <a:rPr lang="en-GB" baseline="30000" dirty="0">
                <a:solidFill>
                  <a:schemeClr val="tx1"/>
                </a:solidFill>
              </a:rPr>
              <a:t>2</a:t>
            </a:r>
            <a:endParaRPr lang="en-GB" dirty="0">
              <a:solidFill>
                <a:schemeClr val="tx1"/>
              </a:solidFill>
            </a:endParaRPr>
          </a:p>
        </p:txBody>
      </p:sp>
      <p:sp>
        <p:nvSpPr>
          <p:cNvPr id="2" name="Text Placeholder 1">
            <a:extLst>
              <a:ext uri="{FF2B5EF4-FFF2-40B4-BE49-F238E27FC236}">
                <a16:creationId xmlns:a16="http://schemas.microsoft.com/office/drawing/2014/main" id="{54CFF0FC-CB9E-0A84-A22B-7619366A6A64}"/>
              </a:ext>
            </a:extLst>
          </p:cNvPr>
          <p:cNvSpPr>
            <a:spLocks noGrp="1"/>
          </p:cNvSpPr>
          <p:nvPr>
            <p:ph type="body" sz="quarter" idx="18"/>
          </p:nvPr>
        </p:nvSpPr>
        <p:spPr/>
        <p:txBody>
          <a:bodyPr/>
          <a:lstStyle/>
          <a:p>
            <a:r>
              <a:rPr lang="en-GB" dirty="0"/>
              <a:t>BD=bipolar disorder; SMD=standardized mean difference; SSRI=selective serotonin reuptake inhibitor</a:t>
            </a:r>
          </a:p>
          <a:p>
            <a:endParaRPr lang="en-GB" dirty="0"/>
          </a:p>
          <a:p>
            <a:r>
              <a:rPr lang="en-GB" dirty="0"/>
              <a:t>1. </a:t>
            </a:r>
            <a:r>
              <a:rPr lang="en-GB" dirty="0" err="1"/>
              <a:t>Bahji</a:t>
            </a:r>
            <a:r>
              <a:rPr lang="en-GB" dirty="0"/>
              <a:t> et al. Can J Psychiatry 2021;66(3):274–288; 2. </a:t>
            </a:r>
            <a:r>
              <a:rPr lang="en-GB" dirty="0" err="1"/>
              <a:t>Yildiz</a:t>
            </a:r>
            <a:r>
              <a:rPr lang="en-GB" dirty="0"/>
              <a:t> et al. Lancet Psychiatry 2023;10(9):693–705</a:t>
            </a:r>
          </a:p>
        </p:txBody>
      </p:sp>
      <p:sp>
        <p:nvSpPr>
          <p:cNvPr id="6" name="Slide Number Placeholder 5">
            <a:extLst>
              <a:ext uri="{FF2B5EF4-FFF2-40B4-BE49-F238E27FC236}">
                <a16:creationId xmlns:a16="http://schemas.microsoft.com/office/drawing/2014/main" id="{56A75B1F-7E89-50D0-5FD3-2F888DBF8C99}"/>
              </a:ext>
            </a:extLst>
          </p:cNvPr>
          <p:cNvSpPr>
            <a:spLocks noGrp="1"/>
          </p:cNvSpPr>
          <p:nvPr>
            <p:ph type="sldNum" sz="quarter" idx="4"/>
          </p:nvPr>
        </p:nvSpPr>
        <p:spPr/>
        <p:txBody>
          <a:bodyPr/>
          <a:lstStyle/>
          <a:p>
            <a:fld id="{C5E73D8C-6D1C-4360-8101-83ED279A0FF1}" type="slidenum">
              <a:rPr lang="en-GB" smtClean="0"/>
              <a:pPr/>
              <a:t>17</a:t>
            </a:fld>
            <a:endParaRPr lang="en-GB" dirty="0"/>
          </a:p>
        </p:txBody>
      </p:sp>
    </p:spTree>
    <p:extLst>
      <p:ext uri="{BB962C8B-B14F-4D97-AF65-F5344CB8AC3E}">
        <p14:creationId xmlns:p14="http://schemas.microsoft.com/office/powerpoint/2010/main" val="3147547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81C609A4-5927-044D-546E-E8EB6CF11F0A}"/>
              </a:ext>
            </a:extLst>
          </p:cNvPr>
          <p:cNvSpPr>
            <a:spLocks noGrp="1"/>
          </p:cNvSpPr>
          <p:nvPr>
            <p:ph sz="half" idx="1"/>
          </p:nvPr>
        </p:nvSpPr>
        <p:spPr/>
        <p:txBody>
          <a:bodyPr/>
          <a:lstStyle/>
          <a:p>
            <a:pPr marL="0" indent="0">
              <a:buNone/>
            </a:pPr>
            <a:r>
              <a:rPr lang="en-GB" sz="1800" dirty="0"/>
              <a:t>Antidepressant therapy, combined with a mood stabilizer or antipsychotic therapy, is associated with a </a:t>
            </a:r>
            <a:r>
              <a:rPr lang="en-US" sz="1800" dirty="0"/>
              <a:t>small statistically significant improvement in depressive symptoms compared with placebo, but this improvement is of unclear clinical relevance</a:t>
            </a:r>
            <a:r>
              <a:rPr lang="en-US" sz="1800" baseline="30000" dirty="0"/>
              <a:t>3</a:t>
            </a:r>
            <a:endParaRPr lang="en-GB" sz="1800" dirty="0"/>
          </a:p>
        </p:txBody>
      </p:sp>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Antidepressants and bipolar depression</a:t>
            </a:r>
          </a:p>
        </p:txBody>
      </p:sp>
      <p:sp>
        <p:nvSpPr>
          <p:cNvPr id="14" name="Content Placeholder 13">
            <a:extLst>
              <a:ext uri="{FF2B5EF4-FFF2-40B4-BE49-F238E27FC236}">
                <a16:creationId xmlns:a16="http://schemas.microsoft.com/office/drawing/2014/main" id="{B9DCB156-89D9-907C-028E-63A424878F99}"/>
              </a:ext>
            </a:extLst>
          </p:cNvPr>
          <p:cNvSpPr>
            <a:spLocks noGrp="1"/>
          </p:cNvSpPr>
          <p:nvPr>
            <p:ph idx="19"/>
          </p:nvPr>
        </p:nvSpPr>
        <p:spPr>
          <a:xfrm>
            <a:off x="539749" y="1416785"/>
            <a:ext cx="8266113" cy="4415215"/>
          </a:xfrm>
        </p:spPr>
        <p:txBody>
          <a:bodyPr/>
          <a:lstStyle/>
          <a:p>
            <a:pPr>
              <a:buClr>
                <a:schemeClr val="tx1"/>
              </a:buClr>
            </a:pPr>
            <a:r>
              <a:rPr lang="en-GB" sz="1800" dirty="0">
                <a:solidFill>
                  <a:schemeClr val="tx1"/>
                </a:solidFill>
              </a:rPr>
              <a:t>Meta-analyses of the use of antidepressants for bipolar depression in people with BD have found small but significant effects</a:t>
            </a:r>
            <a:r>
              <a:rPr lang="en-GB" sz="1800" baseline="30000" dirty="0">
                <a:solidFill>
                  <a:schemeClr val="tx1"/>
                </a:solidFill>
              </a:rPr>
              <a:t>1,2</a:t>
            </a:r>
            <a:endParaRPr lang="en-GB" sz="1800" dirty="0">
              <a:solidFill>
                <a:schemeClr val="tx1"/>
              </a:solidFill>
            </a:endParaRPr>
          </a:p>
          <a:p>
            <a:pPr>
              <a:buClr>
                <a:schemeClr val="tx1"/>
              </a:buClr>
            </a:pPr>
            <a:r>
              <a:rPr lang="en-GB" sz="1800" dirty="0">
                <a:solidFill>
                  <a:schemeClr val="tx1"/>
                </a:solidFill>
              </a:rPr>
              <a:t>One meta-analysis, including 6 studies (1,383 people with BD) found that the use of adjunctive antidepressants in patients with bipolar depression was associated with a small improvement in depressive symptoms versus placebo</a:t>
            </a:r>
            <a:r>
              <a:rPr lang="en-GB" sz="1800" baseline="30000" dirty="0">
                <a:solidFill>
                  <a:schemeClr val="tx1"/>
                </a:solidFill>
              </a:rPr>
              <a:t>1</a:t>
            </a:r>
          </a:p>
          <a:p>
            <a:pPr lvl="1">
              <a:buClr>
                <a:schemeClr val="tx1"/>
              </a:buClr>
            </a:pPr>
            <a:r>
              <a:rPr lang="en-GB" sz="1600" b="1" dirty="0">
                <a:solidFill>
                  <a:schemeClr val="tx1"/>
                </a:solidFill>
              </a:rPr>
              <a:t>SMD: 0.165</a:t>
            </a:r>
            <a:r>
              <a:rPr lang="en-GB" sz="1600" dirty="0">
                <a:solidFill>
                  <a:schemeClr val="tx1"/>
                </a:solidFill>
              </a:rPr>
              <a:t> (95% CI: 0.051, 0.278)</a:t>
            </a:r>
          </a:p>
          <a:p>
            <a:pPr lvl="1">
              <a:buClr>
                <a:schemeClr val="tx1"/>
              </a:buClr>
            </a:pPr>
            <a:r>
              <a:rPr lang="en-GB" sz="1600" dirty="0">
                <a:solidFill>
                  <a:schemeClr val="tx1"/>
                </a:solidFill>
              </a:rPr>
              <a:t>The authors note that this improvement is below the threshold for clinical significance</a:t>
            </a:r>
          </a:p>
          <a:p>
            <a:pPr>
              <a:buClr>
                <a:schemeClr val="tx1"/>
              </a:buClr>
            </a:pPr>
            <a:r>
              <a:rPr lang="en-GB" sz="1800" dirty="0">
                <a:solidFill>
                  <a:schemeClr val="tx1"/>
                </a:solidFill>
              </a:rPr>
              <a:t>Another meta-analysis, including 19 studies found that the use of adjunctive antidepressants in patients with bipolar depression was associated again with small improvements in depressive symptoms of unknown clinical relevance versus control groups:</a:t>
            </a:r>
            <a:r>
              <a:rPr lang="en-GB" sz="1800" baseline="30000" dirty="0">
                <a:solidFill>
                  <a:schemeClr val="tx1"/>
                </a:solidFill>
              </a:rPr>
              <a:t>2</a:t>
            </a:r>
            <a:endParaRPr lang="en-GB" sz="1800" dirty="0">
              <a:solidFill>
                <a:schemeClr val="tx1"/>
              </a:solidFill>
            </a:endParaRPr>
          </a:p>
          <a:p>
            <a:pPr lvl="1">
              <a:buClr>
                <a:schemeClr val="tx1"/>
              </a:buClr>
            </a:pPr>
            <a:r>
              <a:rPr lang="en-GB" sz="1600" b="1" dirty="0">
                <a:solidFill>
                  <a:schemeClr val="tx1"/>
                </a:solidFill>
              </a:rPr>
              <a:t>SMD: 0.13 </a:t>
            </a:r>
            <a:r>
              <a:rPr lang="en-GB" sz="1600" dirty="0">
                <a:solidFill>
                  <a:schemeClr val="tx1"/>
                </a:solidFill>
              </a:rPr>
              <a:t>(95% CI: 0.02, 0.24)</a:t>
            </a:r>
          </a:p>
          <a:p>
            <a:pPr>
              <a:buClr>
                <a:schemeClr val="tx1"/>
              </a:buClr>
            </a:pPr>
            <a:r>
              <a:rPr lang="en-GB" sz="1800" dirty="0">
                <a:solidFill>
                  <a:schemeClr val="tx1"/>
                </a:solidFill>
              </a:rPr>
              <a:t>However, the use of antidepressants is tempered by the risk of inducing mania</a:t>
            </a:r>
            <a:r>
              <a:rPr lang="en-GB" sz="1800" baseline="30000" dirty="0">
                <a:solidFill>
                  <a:schemeClr val="tx1"/>
                </a:solidFill>
              </a:rPr>
              <a:t>3</a:t>
            </a:r>
            <a:endParaRPr lang="en-GB" sz="1800" dirty="0">
              <a:solidFill>
                <a:schemeClr val="tx1"/>
              </a:solidFill>
            </a:endParaRPr>
          </a:p>
        </p:txBody>
      </p:sp>
      <p:sp>
        <p:nvSpPr>
          <p:cNvPr id="11" name="Text Placeholder 10">
            <a:extLst>
              <a:ext uri="{FF2B5EF4-FFF2-40B4-BE49-F238E27FC236}">
                <a16:creationId xmlns:a16="http://schemas.microsoft.com/office/drawing/2014/main" id="{23946D11-DEEA-D55F-C9C6-340FC51DC82F}"/>
              </a:ext>
            </a:extLst>
          </p:cNvPr>
          <p:cNvSpPr>
            <a:spLocks noGrp="1"/>
          </p:cNvSpPr>
          <p:nvPr>
            <p:ph type="body" sz="quarter" idx="18"/>
          </p:nvPr>
        </p:nvSpPr>
        <p:spPr/>
        <p:txBody>
          <a:bodyPr/>
          <a:lstStyle/>
          <a:p>
            <a:r>
              <a:rPr lang="en-GB" dirty="0"/>
              <a:t>BD=bipolar disorder; CI=confidence interval; SMD=standardized mean difference</a:t>
            </a:r>
          </a:p>
          <a:p>
            <a:endParaRPr lang="en-GB" dirty="0"/>
          </a:p>
          <a:p>
            <a:r>
              <a:rPr lang="en-GB" dirty="0"/>
              <a:t>1. McGirr et al. Lancet Psychiatry 2016;3(12):1138–1146; 2. Hu et al. Psychiatry Res 2022;311:114468; 3. Nierenberg et al. JAMA 2023;330(14):1370–1380</a:t>
            </a:r>
          </a:p>
        </p:txBody>
      </p:sp>
      <p:sp>
        <p:nvSpPr>
          <p:cNvPr id="6" name="Slide Number Placeholder 5">
            <a:extLst>
              <a:ext uri="{FF2B5EF4-FFF2-40B4-BE49-F238E27FC236}">
                <a16:creationId xmlns:a16="http://schemas.microsoft.com/office/drawing/2014/main" id="{56A75B1F-7E89-50D0-5FD3-2F888DBF8C99}"/>
              </a:ext>
            </a:extLst>
          </p:cNvPr>
          <p:cNvSpPr>
            <a:spLocks noGrp="1"/>
          </p:cNvSpPr>
          <p:nvPr>
            <p:ph type="sldNum" sz="quarter" idx="4"/>
          </p:nvPr>
        </p:nvSpPr>
        <p:spPr/>
        <p:txBody>
          <a:bodyPr/>
          <a:lstStyle/>
          <a:p>
            <a:fld id="{C5E73D8C-6D1C-4360-8101-83ED279A0FF1}" type="slidenum">
              <a:rPr lang="en-GB" smtClean="0"/>
              <a:pPr/>
              <a:t>18</a:t>
            </a:fld>
            <a:endParaRPr lang="en-GB"/>
          </a:p>
        </p:txBody>
      </p:sp>
    </p:spTree>
    <p:extLst>
      <p:ext uri="{BB962C8B-B14F-4D97-AF65-F5344CB8AC3E}">
        <p14:creationId xmlns:p14="http://schemas.microsoft.com/office/powerpoint/2010/main" val="753986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63E652B5-93D5-ABB3-8ADF-19AE35CF71F0}"/>
              </a:ext>
            </a:extLst>
          </p:cNvPr>
          <p:cNvSpPr>
            <a:spLocks noGrp="1"/>
          </p:cNvSpPr>
          <p:nvPr>
            <p:ph sz="half" idx="21"/>
          </p:nvPr>
        </p:nvSpPr>
        <p:spPr>
          <a:xfrm>
            <a:off x="6235703" y="1346279"/>
            <a:ext cx="5410197" cy="2779015"/>
          </a:xfrm>
          <a:prstGeom prst="round2DiagRect">
            <a:avLst>
              <a:gd name="adj1" fmla="val 0"/>
              <a:gd name="adj2" fmla="val 10204"/>
            </a:avLst>
          </a:prstGeom>
          <a:solidFill>
            <a:schemeClr val="accent5">
              <a:lumMod val="20000"/>
              <a:lumOff val="80000"/>
            </a:schemeClr>
          </a:solidFill>
        </p:spPr>
        <p:txBody>
          <a:bodyPr lIns="90000" tIns="90000" rIns="90000" bIns="90000"/>
          <a:lstStyle/>
          <a:p>
            <a:pPr marL="0" indent="0" algn="ctr">
              <a:spcBef>
                <a:spcPts val="1200"/>
              </a:spcBef>
              <a:buNone/>
            </a:pPr>
            <a:r>
              <a:rPr lang="en-GB" b="1" dirty="0">
                <a:solidFill>
                  <a:schemeClr val="accent5">
                    <a:lumMod val="50000"/>
                  </a:schemeClr>
                </a:solidFill>
              </a:rPr>
              <a:t>Depression</a:t>
            </a:r>
          </a:p>
          <a:p>
            <a:pPr>
              <a:spcBef>
                <a:spcPts val="1200"/>
              </a:spcBef>
            </a:pPr>
            <a:r>
              <a:rPr lang="en-US" dirty="0"/>
              <a:t>Many different drugs are being tested for their usefulness in treating bipolar depression, including the possible use of existing antipsychotics</a:t>
            </a:r>
            <a:r>
              <a:rPr lang="en-US" baseline="30000" dirty="0"/>
              <a:t>1</a:t>
            </a:r>
            <a:endParaRPr lang="en-US" dirty="0"/>
          </a:p>
          <a:p>
            <a:pPr>
              <a:spcBef>
                <a:spcPts val="1200"/>
              </a:spcBef>
            </a:pPr>
            <a:r>
              <a:rPr lang="en-US" dirty="0"/>
              <a:t>Anti-inflammatory agents have been investigated for bipolar depression, e.g., celecoxib, or minocycline</a:t>
            </a:r>
            <a:r>
              <a:rPr lang="en-US" baseline="30000" dirty="0"/>
              <a:t>2</a:t>
            </a:r>
            <a:endParaRPr lang="en-US" dirty="0"/>
          </a:p>
          <a:p>
            <a:pPr>
              <a:spcBef>
                <a:spcPts val="1200"/>
              </a:spcBef>
            </a:pPr>
            <a:r>
              <a:rPr lang="en-US" dirty="0"/>
              <a:t>Ketamine and </a:t>
            </a:r>
            <a:r>
              <a:rPr lang="en-US" dirty="0" err="1"/>
              <a:t>esketamine</a:t>
            </a:r>
            <a:r>
              <a:rPr lang="en-US" dirty="0"/>
              <a:t> have shown promising therapeutic potential in several studies</a:t>
            </a:r>
            <a:r>
              <a:rPr lang="en-US" baseline="30000" dirty="0"/>
              <a:t>3</a:t>
            </a:r>
            <a:endParaRPr lang="en-GB" dirty="0"/>
          </a:p>
        </p:txBody>
      </p:sp>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a:t>Bipolar disorder – Acute treatment</a:t>
            </a:r>
            <a:endParaRPr lang="en-GB" dirty="0"/>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Investigational therapies and novel developments</a:t>
            </a:r>
          </a:p>
        </p:txBody>
      </p:sp>
      <p:sp>
        <p:nvSpPr>
          <p:cNvPr id="10" name="Content Placeholder 9">
            <a:extLst>
              <a:ext uri="{FF2B5EF4-FFF2-40B4-BE49-F238E27FC236}">
                <a16:creationId xmlns:a16="http://schemas.microsoft.com/office/drawing/2014/main" id="{0F96372D-E947-59CF-BD3E-F957441ACF52}"/>
              </a:ext>
            </a:extLst>
          </p:cNvPr>
          <p:cNvSpPr>
            <a:spLocks noGrp="1"/>
          </p:cNvSpPr>
          <p:nvPr>
            <p:ph sz="half" idx="20"/>
          </p:nvPr>
        </p:nvSpPr>
        <p:spPr>
          <a:xfrm>
            <a:off x="511842" y="1346279"/>
            <a:ext cx="5410197" cy="2779015"/>
          </a:xfrm>
          <a:prstGeom prst="round2DiagRect">
            <a:avLst>
              <a:gd name="adj1" fmla="val 0"/>
              <a:gd name="adj2" fmla="val 9854"/>
            </a:avLst>
          </a:prstGeom>
          <a:solidFill>
            <a:schemeClr val="accent3">
              <a:lumMod val="20000"/>
              <a:lumOff val="80000"/>
            </a:schemeClr>
          </a:solidFill>
        </p:spPr>
        <p:txBody>
          <a:bodyPr lIns="90000" tIns="90000" rIns="90000" bIns="90000"/>
          <a:lstStyle/>
          <a:p>
            <a:pPr marL="0" indent="0" algn="ctr">
              <a:spcBef>
                <a:spcPts val="1200"/>
              </a:spcBef>
              <a:buNone/>
            </a:pPr>
            <a:r>
              <a:rPr lang="en-GB" b="1" dirty="0">
                <a:solidFill>
                  <a:schemeClr val="accent3">
                    <a:lumMod val="50000"/>
                  </a:schemeClr>
                </a:solidFill>
              </a:rPr>
              <a:t>Mania</a:t>
            </a:r>
          </a:p>
          <a:p>
            <a:pPr>
              <a:spcBef>
                <a:spcPts val="1200"/>
              </a:spcBef>
            </a:pPr>
            <a:r>
              <a:rPr lang="en-GB" dirty="0"/>
              <a:t>Research continues into possible therapies for </a:t>
            </a:r>
            <a:br>
              <a:rPr lang="en-GB" dirty="0"/>
            </a:br>
            <a:r>
              <a:rPr lang="en-GB" dirty="0"/>
              <a:t>bipolar mania, including the use of </a:t>
            </a:r>
            <a:r>
              <a:rPr lang="en-US" dirty="0"/>
              <a:t>continuous theta burst stimulation (</a:t>
            </a:r>
            <a:r>
              <a:rPr lang="en-US" dirty="0" err="1"/>
              <a:t>cTBS</a:t>
            </a:r>
            <a:r>
              <a:rPr lang="en-US" dirty="0"/>
              <a:t>), and transcranial direct current stimulation (</a:t>
            </a:r>
            <a:r>
              <a:rPr lang="en-US" dirty="0" err="1"/>
              <a:t>tDCS</a:t>
            </a:r>
            <a:r>
              <a:rPr lang="en-US" dirty="0"/>
              <a:t>)</a:t>
            </a:r>
            <a:r>
              <a:rPr lang="en-US" baseline="30000" dirty="0"/>
              <a:t>1</a:t>
            </a:r>
            <a:endParaRPr lang="en-GB" dirty="0"/>
          </a:p>
          <a:p>
            <a:pPr>
              <a:spcBef>
                <a:spcPts val="1200"/>
              </a:spcBef>
            </a:pPr>
            <a:r>
              <a:rPr lang="en-GB" dirty="0"/>
              <a:t>Various devices that may be useful in helping people with bipolar mania are being tested also, e.g., glasses that exclude certain wavelengths of light</a:t>
            </a:r>
            <a:r>
              <a:rPr lang="en-GB" baseline="30000" dirty="0"/>
              <a:t>1</a:t>
            </a:r>
            <a:endParaRPr lang="en-GB" dirty="0"/>
          </a:p>
          <a:p>
            <a:pPr>
              <a:spcBef>
                <a:spcPts val="1200"/>
              </a:spcBef>
            </a:pPr>
            <a:endParaRPr lang="en-GB" dirty="0"/>
          </a:p>
        </p:txBody>
      </p:sp>
      <p:sp>
        <p:nvSpPr>
          <p:cNvPr id="16" name="Text Placeholder 15">
            <a:extLst>
              <a:ext uri="{FF2B5EF4-FFF2-40B4-BE49-F238E27FC236}">
                <a16:creationId xmlns:a16="http://schemas.microsoft.com/office/drawing/2014/main" id="{34478992-FDA3-F0BB-1DB8-4BFC4FEB80D0}"/>
              </a:ext>
            </a:extLst>
          </p:cNvPr>
          <p:cNvSpPr>
            <a:spLocks noGrp="1"/>
          </p:cNvSpPr>
          <p:nvPr>
            <p:ph type="body" sz="quarter" idx="18"/>
          </p:nvPr>
        </p:nvSpPr>
        <p:spPr>
          <a:xfrm>
            <a:off x="539749" y="6102000"/>
            <a:ext cx="10786941" cy="619200"/>
          </a:xfrm>
        </p:spPr>
        <p:txBody>
          <a:bodyPr/>
          <a:lstStyle/>
          <a:p>
            <a:r>
              <a:rPr lang="it-IT" dirty="0"/>
              <a:t>BD=bipolar disorder; FDA=US Food and Drug Administration; MDD=major depressive disorder</a:t>
            </a:r>
          </a:p>
          <a:p>
            <a:endParaRPr lang="it-IT" dirty="0"/>
          </a:p>
          <a:p>
            <a:r>
              <a:rPr lang="en-GB" dirty="0"/>
              <a:t>1. ClinicalTrials.gov website; 2. Husain et al. Lancet Psychiatry 2020;7(6):515–527; 3. </a:t>
            </a:r>
            <a:r>
              <a:rPr lang="en-GB" dirty="0" err="1"/>
              <a:t>Rodolico</a:t>
            </a:r>
            <a:r>
              <a:rPr lang="en-GB" dirty="0"/>
              <a:t> et al. Front Psychiatry 2024;15:1325399; </a:t>
            </a:r>
            <a:br>
              <a:rPr lang="en-GB" dirty="0"/>
            </a:br>
            <a:r>
              <a:rPr lang="en-GB" dirty="0"/>
              <a:t>4: </a:t>
            </a:r>
            <a:r>
              <a:rPr lang="en-GB" dirty="0" err="1"/>
              <a:t>Preskorn</a:t>
            </a:r>
            <a:r>
              <a:rPr lang="en-GB" dirty="0"/>
              <a:t> et al. JAMA 2022;327(8):727–736; 5. </a:t>
            </a:r>
            <a:r>
              <a:rPr lang="en-GB" dirty="0" err="1"/>
              <a:t>Igalmi</a:t>
            </a:r>
            <a:r>
              <a:rPr lang="en-GB" baseline="30000" dirty="0" err="1"/>
              <a:t>TM</a:t>
            </a:r>
            <a:r>
              <a:rPr lang="en-GB" dirty="0"/>
              <a:t> (dexmedetomidine) sublingual film. PI, 2022</a:t>
            </a:r>
          </a:p>
        </p:txBody>
      </p:sp>
      <p:sp>
        <p:nvSpPr>
          <p:cNvPr id="6" name="Slide Number Placeholder 5">
            <a:extLst>
              <a:ext uri="{FF2B5EF4-FFF2-40B4-BE49-F238E27FC236}">
                <a16:creationId xmlns:a16="http://schemas.microsoft.com/office/drawing/2014/main" id="{56A75B1F-7E89-50D0-5FD3-2F888DBF8C99}"/>
              </a:ext>
            </a:extLst>
          </p:cNvPr>
          <p:cNvSpPr>
            <a:spLocks noGrp="1"/>
          </p:cNvSpPr>
          <p:nvPr>
            <p:ph type="sldNum" sz="quarter" idx="4"/>
          </p:nvPr>
        </p:nvSpPr>
        <p:spPr/>
        <p:txBody>
          <a:bodyPr/>
          <a:lstStyle/>
          <a:p>
            <a:fld id="{C5E73D8C-6D1C-4360-8101-83ED279A0FF1}" type="slidenum">
              <a:rPr lang="en-GB" smtClean="0"/>
              <a:pPr/>
              <a:t>19</a:t>
            </a:fld>
            <a:endParaRPr lang="en-GB"/>
          </a:p>
        </p:txBody>
      </p:sp>
      <p:sp>
        <p:nvSpPr>
          <p:cNvPr id="17" name="Content Placeholder 13">
            <a:extLst>
              <a:ext uri="{FF2B5EF4-FFF2-40B4-BE49-F238E27FC236}">
                <a16:creationId xmlns:a16="http://schemas.microsoft.com/office/drawing/2014/main" id="{FCFC4E41-BF36-E6A2-8D45-8C7B4ACEE6F9}"/>
              </a:ext>
            </a:extLst>
          </p:cNvPr>
          <p:cNvSpPr txBox="1">
            <a:spLocks/>
          </p:cNvSpPr>
          <p:nvPr/>
        </p:nvSpPr>
        <p:spPr>
          <a:xfrm>
            <a:off x="511842" y="4264863"/>
            <a:ext cx="11134058" cy="691995"/>
          </a:xfrm>
          <a:prstGeom prst="round2DiagRect">
            <a:avLst>
              <a:gd name="adj1" fmla="val 0"/>
              <a:gd name="adj2" fmla="val 25411"/>
            </a:avLst>
          </a:prstGeom>
          <a:solidFill>
            <a:srgbClr val="D9D1CC"/>
          </a:solidFill>
        </p:spPr>
        <p:txBody>
          <a:bodyPr vert="horz" lIns="90000" tIns="90000" rIns="90000" bIns="9000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pPr>
            <a:r>
              <a:rPr lang="en-GB"/>
              <a:t>Psychedelics (e.g., psilocybin) are being tested in many psychiatric contexts, including MDD and anxiety disorders, as well as in the treatment of bipolar depression</a:t>
            </a:r>
            <a:r>
              <a:rPr lang="en-GB" baseline="30000"/>
              <a:t>1</a:t>
            </a:r>
            <a:endParaRPr lang="en-GB" dirty="0"/>
          </a:p>
        </p:txBody>
      </p:sp>
      <p:sp>
        <p:nvSpPr>
          <p:cNvPr id="2" name="Content Placeholder 13">
            <a:extLst>
              <a:ext uri="{FF2B5EF4-FFF2-40B4-BE49-F238E27FC236}">
                <a16:creationId xmlns:a16="http://schemas.microsoft.com/office/drawing/2014/main" id="{ACAA11FB-5F39-44FA-7312-9082B45F155D}"/>
              </a:ext>
            </a:extLst>
          </p:cNvPr>
          <p:cNvSpPr txBox="1">
            <a:spLocks/>
          </p:cNvSpPr>
          <p:nvPr/>
        </p:nvSpPr>
        <p:spPr>
          <a:xfrm>
            <a:off x="539748" y="5117512"/>
            <a:ext cx="11106151" cy="691995"/>
          </a:xfrm>
          <a:prstGeom prst="round2DiagRect">
            <a:avLst>
              <a:gd name="adj1" fmla="val 0"/>
              <a:gd name="adj2" fmla="val 25411"/>
            </a:avLst>
          </a:prstGeom>
          <a:solidFill>
            <a:schemeClr val="accent2">
              <a:lumMod val="20000"/>
              <a:lumOff val="80000"/>
            </a:schemeClr>
          </a:solidFill>
        </p:spPr>
        <p:txBody>
          <a:bodyPr vert="horz" lIns="90000" tIns="90000" rIns="90000" bIns="9000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pPr>
            <a:r>
              <a:rPr lang="en-GB" dirty="0">
                <a:solidFill>
                  <a:schemeClr val="tx1"/>
                </a:solidFill>
              </a:rPr>
              <a:t>The alpha-2 agonist dexmedetomidine sublingual film</a:t>
            </a:r>
            <a:r>
              <a:rPr lang="en-GB" baseline="30000" dirty="0">
                <a:solidFill>
                  <a:schemeClr val="tx1"/>
                </a:solidFill>
              </a:rPr>
              <a:t>4</a:t>
            </a:r>
            <a:r>
              <a:rPr lang="en-GB" dirty="0">
                <a:solidFill>
                  <a:schemeClr val="tx1"/>
                </a:solidFill>
              </a:rPr>
              <a:t> is now FDA-approved for the treatment of acute agitation associated with bipolar disorder</a:t>
            </a:r>
            <a:r>
              <a:rPr lang="en-GB" baseline="30000" dirty="0">
                <a:solidFill>
                  <a:schemeClr val="tx1"/>
                </a:solidFill>
              </a:rPr>
              <a:t>5</a:t>
            </a:r>
            <a:endParaRPr lang="en-GB" dirty="0">
              <a:solidFill>
                <a:schemeClr val="tx1"/>
              </a:solidFill>
            </a:endParaRPr>
          </a:p>
        </p:txBody>
      </p:sp>
    </p:spTree>
    <p:extLst>
      <p:ext uri="{BB962C8B-B14F-4D97-AF65-F5344CB8AC3E}">
        <p14:creationId xmlns:p14="http://schemas.microsoft.com/office/powerpoint/2010/main" val="28268352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DE32E63-0255-FD41-3511-0D9BC6B7E0C7}"/>
              </a:ext>
            </a:extLst>
          </p:cNvPr>
          <p:cNvSpPr>
            <a:spLocks noGrp="1"/>
          </p:cNvSpPr>
          <p:nvPr>
            <p:ph type="title"/>
          </p:nvPr>
        </p:nvSpPr>
        <p:spPr/>
        <p:txBody>
          <a:bodyPr/>
          <a:lstStyle/>
          <a:p>
            <a:r>
              <a:rPr lang="en-GB" dirty="0"/>
              <a:t>Psychosocial interventions for bipolar disorder</a:t>
            </a:r>
          </a:p>
        </p:txBody>
      </p:sp>
      <p:sp>
        <p:nvSpPr>
          <p:cNvPr id="8" name="Text Placeholder 7">
            <a:extLst>
              <a:ext uri="{FF2B5EF4-FFF2-40B4-BE49-F238E27FC236}">
                <a16:creationId xmlns:a16="http://schemas.microsoft.com/office/drawing/2014/main" id="{93A1D2EA-9757-2CB2-1280-582D548C2F93}"/>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466152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a:t>Bipolar disorder – Acute treatment</a:t>
            </a:r>
            <a:endParaRPr lang="en-GB" dirty="0"/>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Psychosocial interventions for bipolar disorder</a:t>
            </a:r>
          </a:p>
        </p:txBody>
      </p:sp>
      <p:sp>
        <p:nvSpPr>
          <p:cNvPr id="4" name="Content Placeholder 3">
            <a:extLst>
              <a:ext uri="{FF2B5EF4-FFF2-40B4-BE49-F238E27FC236}">
                <a16:creationId xmlns:a16="http://schemas.microsoft.com/office/drawing/2014/main" id="{820925B2-A1D9-9059-5B16-8B0553526C11}"/>
              </a:ext>
            </a:extLst>
          </p:cNvPr>
          <p:cNvSpPr>
            <a:spLocks noGrp="1"/>
          </p:cNvSpPr>
          <p:nvPr>
            <p:ph sz="half" idx="21"/>
          </p:nvPr>
        </p:nvSpPr>
        <p:spPr/>
        <p:txBody>
          <a:bodyPr/>
          <a:lstStyle/>
          <a:p>
            <a:r>
              <a:rPr lang="en-US" dirty="0"/>
              <a:t>The majority of people with BD take medications (87%) but only roughly half (54%) receive psychotherapy</a:t>
            </a:r>
            <a:r>
              <a:rPr lang="en-US" baseline="30000" dirty="0"/>
              <a:t>1</a:t>
            </a:r>
          </a:p>
          <a:p>
            <a:r>
              <a:rPr lang="en-US" dirty="0"/>
              <a:t>Although there are many psychotherapeutic options for BD, evidence-based therapies for BD are often unavailable in  community settings</a:t>
            </a:r>
            <a:r>
              <a:rPr lang="en-US" baseline="30000" dirty="0"/>
              <a:t>2,3</a:t>
            </a:r>
          </a:p>
        </p:txBody>
      </p:sp>
      <p:sp>
        <p:nvSpPr>
          <p:cNvPr id="9" name="Text Placeholder 8">
            <a:extLst>
              <a:ext uri="{FF2B5EF4-FFF2-40B4-BE49-F238E27FC236}">
                <a16:creationId xmlns:a16="http://schemas.microsoft.com/office/drawing/2014/main" id="{B6A2D9BB-2BF4-80F8-1696-A83EB2A09BD9}"/>
              </a:ext>
            </a:extLst>
          </p:cNvPr>
          <p:cNvSpPr>
            <a:spLocks noGrp="1"/>
          </p:cNvSpPr>
          <p:nvPr>
            <p:ph type="body" sz="quarter" idx="18"/>
          </p:nvPr>
        </p:nvSpPr>
        <p:spPr/>
        <p:txBody>
          <a:bodyPr/>
          <a:lstStyle/>
          <a:p>
            <a:r>
              <a:rPr lang="en-GB" dirty="0"/>
              <a:t>BD=bipolar disorder</a:t>
            </a:r>
          </a:p>
          <a:p>
            <a:endParaRPr lang="en-GB" dirty="0"/>
          </a:p>
          <a:p>
            <a:r>
              <a:rPr lang="en-GB" dirty="0"/>
              <a:t>1. DBSA Survey </a:t>
            </a:r>
            <a:r>
              <a:rPr lang="en-GB" dirty="0" err="1"/>
              <a:t>Center</a:t>
            </a:r>
            <a:r>
              <a:rPr lang="en-GB" dirty="0"/>
              <a:t>: preferences for the treatment of bipolar disorder survey, 2017;</a:t>
            </a:r>
            <a:br>
              <a:rPr lang="en-GB" dirty="0"/>
            </a:br>
            <a:r>
              <a:rPr lang="en-GB" dirty="0"/>
              <a:t>2. Stein et al. </a:t>
            </a:r>
            <a:r>
              <a:rPr lang="en-GB" dirty="0" err="1"/>
              <a:t>Psychiatr</a:t>
            </a:r>
            <a:r>
              <a:rPr lang="en-GB" dirty="0"/>
              <a:t> </a:t>
            </a:r>
            <a:r>
              <a:rPr lang="en-GB" dirty="0" err="1"/>
              <a:t>Serv</a:t>
            </a:r>
            <a:r>
              <a:rPr lang="en-GB" dirty="0"/>
              <a:t> 2015;66(9):988–991; 3. Swartz &amp; Swanson. Focus (Am </a:t>
            </a:r>
            <a:r>
              <a:rPr lang="en-GB" dirty="0" err="1"/>
              <a:t>Psychiatr</a:t>
            </a:r>
            <a:r>
              <a:rPr lang="en-GB" dirty="0"/>
              <a:t> </a:t>
            </a:r>
            <a:r>
              <a:rPr lang="en-GB" dirty="0" err="1"/>
              <a:t>Publ</a:t>
            </a:r>
            <a:r>
              <a:rPr lang="en-GB" dirty="0"/>
              <a:t>) 2014;12(3):251–266</a:t>
            </a:r>
          </a:p>
        </p:txBody>
      </p:sp>
      <p:sp>
        <p:nvSpPr>
          <p:cNvPr id="6" name="Slide Number Placeholder 5">
            <a:extLst>
              <a:ext uri="{FF2B5EF4-FFF2-40B4-BE49-F238E27FC236}">
                <a16:creationId xmlns:a16="http://schemas.microsoft.com/office/drawing/2014/main" id="{56A75B1F-7E89-50D0-5FD3-2F888DBF8C99}"/>
              </a:ext>
            </a:extLst>
          </p:cNvPr>
          <p:cNvSpPr>
            <a:spLocks noGrp="1"/>
          </p:cNvSpPr>
          <p:nvPr>
            <p:ph type="sldNum" sz="quarter" idx="4"/>
          </p:nvPr>
        </p:nvSpPr>
        <p:spPr/>
        <p:txBody>
          <a:bodyPr/>
          <a:lstStyle/>
          <a:p>
            <a:fld id="{C5E73D8C-6D1C-4360-8101-83ED279A0FF1}" type="slidenum">
              <a:rPr lang="en-GB" smtClean="0"/>
              <a:pPr/>
              <a:t>21</a:t>
            </a:fld>
            <a:endParaRPr lang="en-GB"/>
          </a:p>
        </p:txBody>
      </p:sp>
      <p:sp>
        <p:nvSpPr>
          <p:cNvPr id="5" name="TextBox 4">
            <a:extLst>
              <a:ext uri="{FF2B5EF4-FFF2-40B4-BE49-F238E27FC236}">
                <a16:creationId xmlns:a16="http://schemas.microsoft.com/office/drawing/2014/main" id="{8A110323-AD06-80C9-42A8-CED96CC4DBED}"/>
              </a:ext>
            </a:extLst>
          </p:cNvPr>
          <p:cNvSpPr txBox="1"/>
          <p:nvPr/>
        </p:nvSpPr>
        <p:spPr>
          <a:xfrm>
            <a:off x="3384549" y="1416785"/>
            <a:ext cx="8244000" cy="369332"/>
          </a:xfrm>
          <a:prstGeom prst="rect">
            <a:avLst/>
          </a:prstGeom>
          <a:noFill/>
        </p:spPr>
        <p:txBody>
          <a:bodyPr wrap="square" rtlCol="0">
            <a:spAutoFit/>
          </a:bodyPr>
          <a:lstStyle/>
          <a:p>
            <a:pPr algn="ctr"/>
            <a:r>
              <a:rPr lang="en-GB" b="1" dirty="0">
                <a:solidFill>
                  <a:schemeClr val="accent2">
                    <a:lumMod val="50000"/>
                  </a:schemeClr>
                </a:solidFill>
              </a:rPr>
              <a:t>Psychosocial interventions used in BD</a:t>
            </a:r>
            <a:r>
              <a:rPr lang="en-GB" b="1" baseline="30000" dirty="0">
                <a:solidFill>
                  <a:schemeClr val="accent2">
                    <a:lumMod val="50000"/>
                  </a:schemeClr>
                </a:solidFill>
              </a:rPr>
              <a:t>3</a:t>
            </a:r>
            <a:endParaRPr lang="en-GB" b="1" dirty="0">
              <a:solidFill>
                <a:schemeClr val="accent2">
                  <a:lumMod val="50000"/>
                </a:schemeClr>
              </a:solidFill>
            </a:endParaRPr>
          </a:p>
        </p:txBody>
      </p:sp>
      <p:sp>
        <p:nvSpPr>
          <p:cNvPr id="19" name="Content Placeholder 17">
            <a:extLst>
              <a:ext uri="{FF2B5EF4-FFF2-40B4-BE49-F238E27FC236}">
                <a16:creationId xmlns:a16="http://schemas.microsoft.com/office/drawing/2014/main" id="{97985AC1-B1F4-AA27-BA53-85D8EBF1A21B}"/>
              </a:ext>
            </a:extLst>
          </p:cNvPr>
          <p:cNvSpPr>
            <a:spLocks noGrp="1"/>
          </p:cNvSpPr>
          <p:nvPr>
            <p:ph idx="19"/>
          </p:nvPr>
        </p:nvSpPr>
        <p:spPr>
          <a:xfrm>
            <a:off x="3384550" y="5050513"/>
            <a:ext cx="8266113" cy="752912"/>
          </a:xfrm>
        </p:spPr>
        <p:txBody>
          <a:bodyPr/>
          <a:lstStyle/>
          <a:p>
            <a:r>
              <a:rPr lang="en-GB" dirty="0">
                <a:solidFill>
                  <a:schemeClr val="tx1"/>
                </a:solidFill>
              </a:rPr>
              <a:t>Many different psychotherapies have been shown to be effective in people with BD when used alongside appropriate pharmacotherapy – </a:t>
            </a:r>
            <a:r>
              <a:rPr lang="en-GB" b="1" dirty="0">
                <a:solidFill>
                  <a:schemeClr val="tx1"/>
                </a:solidFill>
              </a:rPr>
              <a:t>relieving symptom burden </a:t>
            </a:r>
            <a:r>
              <a:rPr lang="en-GB" dirty="0">
                <a:solidFill>
                  <a:schemeClr val="tx1"/>
                </a:solidFill>
              </a:rPr>
              <a:t>and </a:t>
            </a:r>
            <a:r>
              <a:rPr lang="en-GB" b="1" dirty="0">
                <a:solidFill>
                  <a:schemeClr val="tx1"/>
                </a:solidFill>
              </a:rPr>
              <a:t>reducing relapse risk</a:t>
            </a:r>
            <a:r>
              <a:rPr lang="en-GB" baseline="30000" dirty="0">
                <a:solidFill>
                  <a:schemeClr val="tx1"/>
                </a:solidFill>
              </a:rPr>
              <a:t>3</a:t>
            </a:r>
            <a:endParaRPr lang="en-GB" b="1" dirty="0">
              <a:solidFill>
                <a:schemeClr val="tx1"/>
              </a:solidFill>
            </a:endParaRPr>
          </a:p>
        </p:txBody>
      </p:sp>
      <p:sp>
        <p:nvSpPr>
          <p:cNvPr id="10" name="Oval 9">
            <a:extLst>
              <a:ext uri="{FF2B5EF4-FFF2-40B4-BE49-F238E27FC236}">
                <a16:creationId xmlns:a16="http://schemas.microsoft.com/office/drawing/2014/main" id="{8896F3BF-30F1-8D1F-B446-C70523DC24AA}"/>
              </a:ext>
            </a:extLst>
          </p:cNvPr>
          <p:cNvSpPr/>
          <p:nvPr/>
        </p:nvSpPr>
        <p:spPr>
          <a:xfrm>
            <a:off x="5036991" y="2694116"/>
            <a:ext cx="1860552" cy="1860552"/>
          </a:xfrm>
          <a:prstGeom prst="ellipse">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solidFill>
                  <a:schemeClr val="accent2">
                    <a:lumMod val="50000"/>
                  </a:schemeClr>
                </a:solidFill>
              </a:rPr>
              <a:t>Family</a:t>
            </a:r>
            <a:br>
              <a:rPr lang="en-GB" dirty="0">
                <a:solidFill>
                  <a:schemeClr val="accent2">
                    <a:lumMod val="50000"/>
                  </a:schemeClr>
                </a:solidFill>
              </a:rPr>
            </a:br>
            <a:r>
              <a:rPr lang="en-GB" dirty="0">
                <a:solidFill>
                  <a:schemeClr val="accent2">
                    <a:lumMod val="50000"/>
                  </a:schemeClr>
                </a:solidFill>
              </a:rPr>
              <a:t>therapy</a:t>
            </a:r>
          </a:p>
        </p:txBody>
      </p:sp>
      <p:sp>
        <p:nvSpPr>
          <p:cNvPr id="12" name="Oval 11">
            <a:extLst>
              <a:ext uri="{FF2B5EF4-FFF2-40B4-BE49-F238E27FC236}">
                <a16:creationId xmlns:a16="http://schemas.microsoft.com/office/drawing/2014/main" id="{5829652B-D66A-8104-DFF6-2B97AE1D5D62}"/>
              </a:ext>
            </a:extLst>
          </p:cNvPr>
          <p:cNvSpPr/>
          <p:nvPr/>
        </p:nvSpPr>
        <p:spPr>
          <a:xfrm>
            <a:off x="8134339" y="2694116"/>
            <a:ext cx="1860552" cy="1860552"/>
          </a:xfrm>
          <a:prstGeom prst="ellipse">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a:solidFill>
                  <a:schemeClr val="accent2">
                    <a:lumMod val="50000"/>
                  </a:schemeClr>
                </a:solidFill>
              </a:rPr>
              <a:t>Psycho-</a:t>
            </a:r>
            <a:br>
              <a:rPr lang="en-US" dirty="0">
                <a:solidFill>
                  <a:schemeClr val="accent2">
                    <a:lumMod val="50000"/>
                  </a:schemeClr>
                </a:solidFill>
              </a:rPr>
            </a:br>
            <a:r>
              <a:rPr lang="en-US" dirty="0">
                <a:solidFill>
                  <a:schemeClr val="accent2">
                    <a:lumMod val="50000"/>
                  </a:schemeClr>
                </a:solidFill>
              </a:rPr>
              <a:t>education</a:t>
            </a:r>
          </a:p>
        </p:txBody>
      </p:sp>
      <p:sp>
        <p:nvSpPr>
          <p:cNvPr id="13" name="Oval 12">
            <a:extLst>
              <a:ext uri="{FF2B5EF4-FFF2-40B4-BE49-F238E27FC236}">
                <a16:creationId xmlns:a16="http://schemas.microsoft.com/office/drawing/2014/main" id="{63B1B74D-00F3-A06B-FBD8-8D2A603CF36F}"/>
              </a:ext>
            </a:extLst>
          </p:cNvPr>
          <p:cNvSpPr/>
          <p:nvPr/>
        </p:nvSpPr>
        <p:spPr>
          <a:xfrm>
            <a:off x="9683012" y="2038593"/>
            <a:ext cx="1695450" cy="1695450"/>
          </a:xfrm>
          <a:prstGeom prst="ellipse">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a:solidFill>
                  <a:schemeClr val="accent2">
                    <a:lumMod val="50000"/>
                  </a:schemeClr>
                </a:solidFill>
              </a:rPr>
              <a:t>Integrated</a:t>
            </a:r>
            <a:br>
              <a:rPr lang="en-US" dirty="0">
                <a:solidFill>
                  <a:schemeClr val="accent2">
                    <a:lumMod val="50000"/>
                  </a:schemeClr>
                </a:solidFill>
              </a:rPr>
            </a:br>
            <a:r>
              <a:rPr lang="en-US" dirty="0">
                <a:solidFill>
                  <a:schemeClr val="accent2">
                    <a:lumMod val="50000"/>
                  </a:schemeClr>
                </a:solidFill>
              </a:rPr>
              <a:t>care</a:t>
            </a:r>
            <a:br>
              <a:rPr lang="en-US" dirty="0">
                <a:solidFill>
                  <a:schemeClr val="accent2">
                    <a:lumMod val="50000"/>
                  </a:schemeClr>
                </a:solidFill>
              </a:rPr>
            </a:br>
            <a:r>
              <a:rPr lang="en-US" dirty="0">
                <a:solidFill>
                  <a:schemeClr val="accent2">
                    <a:lumMod val="50000"/>
                  </a:schemeClr>
                </a:solidFill>
              </a:rPr>
              <a:t>management</a:t>
            </a:r>
          </a:p>
        </p:txBody>
      </p:sp>
      <p:sp>
        <p:nvSpPr>
          <p:cNvPr id="11" name="Oval 10">
            <a:extLst>
              <a:ext uri="{FF2B5EF4-FFF2-40B4-BE49-F238E27FC236}">
                <a16:creationId xmlns:a16="http://schemas.microsoft.com/office/drawing/2014/main" id="{2ABA08FF-0681-E565-FD8F-50B93D540248}"/>
              </a:ext>
            </a:extLst>
          </p:cNvPr>
          <p:cNvSpPr/>
          <p:nvPr/>
        </p:nvSpPr>
        <p:spPr>
          <a:xfrm>
            <a:off x="6585665" y="2038593"/>
            <a:ext cx="1860552" cy="1860552"/>
          </a:xfrm>
          <a:prstGeom prst="ellipse">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a:solidFill>
                  <a:schemeClr val="accent2">
                    <a:lumMod val="50000"/>
                  </a:schemeClr>
                </a:solidFill>
              </a:rPr>
              <a:t>Interpersonal</a:t>
            </a:r>
            <a:br>
              <a:rPr lang="en-US" dirty="0">
                <a:solidFill>
                  <a:schemeClr val="accent2">
                    <a:lumMod val="50000"/>
                  </a:schemeClr>
                </a:solidFill>
              </a:rPr>
            </a:br>
            <a:r>
              <a:rPr lang="en-US" dirty="0">
                <a:solidFill>
                  <a:schemeClr val="accent2">
                    <a:lumMod val="50000"/>
                  </a:schemeClr>
                </a:solidFill>
              </a:rPr>
              <a:t>and social</a:t>
            </a:r>
            <a:br>
              <a:rPr lang="en-US" dirty="0">
                <a:solidFill>
                  <a:schemeClr val="accent2">
                    <a:lumMod val="50000"/>
                  </a:schemeClr>
                </a:solidFill>
              </a:rPr>
            </a:br>
            <a:r>
              <a:rPr lang="en-US" dirty="0">
                <a:solidFill>
                  <a:schemeClr val="accent2">
                    <a:lumMod val="50000"/>
                  </a:schemeClr>
                </a:solidFill>
              </a:rPr>
              <a:t>rhythm therapy</a:t>
            </a:r>
          </a:p>
        </p:txBody>
      </p:sp>
      <p:sp>
        <p:nvSpPr>
          <p:cNvPr id="3" name="Oval 2">
            <a:extLst>
              <a:ext uri="{FF2B5EF4-FFF2-40B4-BE49-F238E27FC236}">
                <a16:creationId xmlns:a16="http://schemas.microsoft.com/office/drawing/2014/main" id="{EB8193D0-89BD-AF26-024D-3CE28287A453}"/>
              </a:ext>
            </a:extLst>
          </p:cNvPr>
          <p:cNvSpPr/>
          <p:nvPr/>
        </p:nvSpPr>
        <p:spPr>
          <a:xfrm>
            <a:off x="3488317" y="2038593"/>
            <a:ext cx="1860552" cy="1860552"/>
          </a:xfrm>
          <a:prstGeom prst="ellipse">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solidFill>
                  <a:schemeClr val="accent2">
                    <a:lumMod val="50000"/>
                  </a:schemeClr>
                </a:solidFill>
              </a:rPr>
              <a:t>Cognitive–</a:t>
            </a:r>
            <a:br>
              <a:rPr lang="en-GB" dirty="0">
                <a:solidFill>
                  <a:schemeClr val="accent2">
                    <a:lumMod val="50000"/>
                  </a:schemeClr>
                </a:solidFill>
              </a:rPr>
            </a:br>
            <a:r>
              <a:rPr lang="en-GB" dirty="0">
                <a:solidFill>
                  <a:schemeClr val="accent2">
                    <a:lumMod val="50000"/>
                  </a:schemeClr>
                </a:solidFill>
              </a:rPr>
              <a:t>behavioural</a:t>
            </a:r>
            <a:br>
              <a:rPr lang="en-GB" dirty="0">
                <a:solidFill>
                  <a:schemeClr val="accent2">
                    <a:lumMod val="50000"/>
                  </a:schemeClr>
                </a:solidFill>
              </a:rPr>
            </a:br>
            <a:r>
              <a:rPr lang="en-GB" dirty="0">
                <a:solidFill>
                  <a:schemeClr val="accent2">
                    <a:lumMod val="50000"/>
                  </a:schemeClr>
                </a:solidFill>
              </a:rPr>
              <a:t>therapy</a:t>
            </a:r>
          </a:p>
        </p:txBody>
      </p:sp>
    </p:spTree>
    <p:extLst>
      <p:ext uri="{BB962C8B-B14F-4D97-AF65-F5344CB8AC3E}">
        <p14:creationId xmlns:p14="http://schemas.microsoft.com/office/powerpoint/2010/main" val="4557078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Psychoeducation</a:t>
            </a:r>
          </a:p>
        </p:txBody>
      </p:sp>
      <p:sp>
        <p:nvSpPr>
          <p:cNvPr id="10" name="Content Placeholder 9">
            <a:extLst>
              <a:ext uri="{FF2B5EF4-FFF2-40B4-BE49-F238E27FC236}">
                <a16:creationId xmlns:a16="http://schemas.microsoft.com/office/drawing/2014/main" id="{0F96372D-E947-59CF-BD3E-F957441ACF52}"/>
              </a:ext>
            </a:extLst>
          </p:cNvPr>
          <p:cNvSpPr>
            <a:spLocks noGrp="1"/>
          </p:cNvSpPr>
          <p:nvPr>
            <p:ph idx="19"/>
          </p:nvPr>
        </p:nvSpPr>
        <p:spPr/>
        <p:txBody>
          <a:bodyPr/>
          <a:lstStyle/>
          <a:p>
            <a:r>
              <a:rPr lang="en-GB" dirty="0">
                <a:solidFill>
                  <a:schemeClr val="tx1"/>
                </a:solidFill>
              </a:rPr>
              <a:t>Psychoeducation refers to teaching that attempts to </a:t>
            </a:r>
            <a:r>
              <a:rPr lang="en-GB" b="1" dirty="0">
                <a:solidFill>
                  <a:schemeClr val="tx1"/>
                </a:solidFill>
              </a:rPr>
              <a:t>improve an individual’s understanding of their disorder</a:t>
            </a:r>
            <a:r>
              <a:rPr lang="en-GB" dirty="0">
                <a:solidFill>
                  <a:schemeClr val="tx1"/>
                </a:solidFill>
              </a:rPr>
              <a:t> – including the symptoms, causes, disease course, and outcomes</a:t>
            </a:r>
            <a:r>
              <a:rPr lang="en-GB" baseline="30000" dirty="0">
                <a:solidFill>
                  <a:schemeClr val="tx1"/>
                </a:solidFill>
              </a:rPr>
              <a:t>1</a:t>
            </a:r>
            <a:endParaRPr lang="en-GB" dirty="0">
              <a:solidFill>
                <a:schemeClr val="tx1"/>
              </a:solidFill>
            </a:endParaRPr>
          </a:p>
          <a:p>
            <a:r>
              <a:rPr lang="en-GB" dirty="0">
                <a:solidFill>
                  <a:schemeClr val="tx1"/>
                </a:solidFill>
              </a:rPr>
              <a:t>Psychoeducation can be individual, or group based</a:t>
            </a:r>
            <a:r>
              <a:rPr lang="en-GB" baseline="30000" dirty="0">
                <a:solidFill>
                  <a:schemeClr val="tx1"/>
                </a:solidFill>
              </a:rPr>
              <a:t>1</a:t>
            </a:r>
          </a:p>
          <a:p>
            <a:r>
              <a:rPr lang="en-GB" dirty="0">
                <a:solidFill>
                  <a:schemeClr val="tx1"/>
                </a:solidFill>
              </a:rPr>
              <a:t>The purpose of psychoeducation is to:</a:t>
            </a:r>
            <a:r>
              <a:rPr lang="en-GB" baseline="30000" dirty="0">
                <a:solidFill>
                  <a:schemeClr val="tx1"/>
                </a:solidFill>
              </a:rPr>
              <a:t>1</a:t>
            </a:r>
            <a:endParaRPr lang="en-GB" dirty="0">
              <a:solidFill>
                <a:schemeClr val="tx1"/>
              </a:solidFill>
            </a:endParaRPr>
          </a:p>
          <a:p>
            <a:pPr lvl="1"/>
            <a:r>
              <a:rPr lang="en-GB" sz="1600" b="1" dirty="0">
                <a:solidFill>
                  <a:schemeClr val="tx1"/>
                </a:solidFill>
              </a:rPr>
              <a:t>Inform patients </a:t>
            </a:r>
            <a:r>
              <a:rPr lang="en-GB" sz="1600" dirty="0">
                <a:solidFill>
                  <a:schemeClr val="tx1"/>
                </a:solidFill>
              </a:rPr>
              <a:t>about the importance of medication adherence – including withdrawal symptoms, and the risks of non-adherence</a:t>
            </a:r>
          </a:p>
          <a:p>
            <a:pPr lvl="1"/>
            <a:r>
              <a:rPr lang="en-GB" sz="1600" dirty="0">
                <a:solidFill>
                  <a:schemeClr val="tx1"/>
                </a:solidFill>
              </a:rPr>
              <a:t>Develop </a:t>
            </a:r>
            <a:r>
              <a:rPr lang="en-GB" sz="1600" b="1" dirty="0">
                <a:solidFill>
                  <a:schemeClr val="tx1"/>
                </a:solidFill>
              </a:rPr>
              <a:t>approaches to detecting new episodes </a:t>
            </a:r>
            <a:r>
              <a:rPr lang="en-GB" sz="1600" dirty="0">
                <a:solidFill>
                  <a:schemeClr val="tx1"/>
                </a:solidFill>
              </a:rPr>
              <a:t>– including recognising warning signs of a relapse, and the idea of relapse-prevention planning</a:t>
            </a:r>
          </a:p>
          <a:p>
            <a:pPr lvl="1"/>
            <a:r>
              <a:rPr lang="en-GB" sz="1600" dirty="0">
                <a:solidFill>
                  <a:schemeClr val="tx1"/>
                </a:solidFill>
              </a:rPr>
              <a:t>Identify </a:t>
            </a:r>
            <a:r>
              <a:rPr lang="en-GB" sz="1600" b="1" dirty="0">
                <a:solidFill>
                  <a:schemeClr val="tx1"/>
                </a:solidFill>
              </a:rPr>
              <a:t>illness-coping strategies </a:t>
            </a:r>
            <a:r>
              <a:rPr lang="en-GB" sz="1600" dirty="0">
                <a:solidFill>
                  <a:schemeClr val="tx1"/>
                </a:solidFill>
              </a:rPr>
              <a:t>– e.g., stress management techniques</a:t>
            </a:r>
          </a:p>
          <a:p>
            <a:endParaRPr lang="en-GB" dirty="0">
              <a:solidFill>
                <a:schemeClr val="tx1"/>
              </a:solidFill>
            </a:endParaRPr>
          </a:p>
        </p:txBody>
      </p:sp>
      <p:sp>
        <p:nvSpPr>
          <p:cNvPr id="12" name="Content Placeholder 11">
            <a:extLst>
              <a:ext uri="{FF2B5EF4-FFF2-40B4-BE49-F238E27FC236}">
                <a16:creationId xmlns:a16="http://schemas.microsoft.com/office/drawing/2014/main" id="{22465F5E-3127-ACFB-92C1-DCC19D093D35}"/>
              </a:ext>
            </a:extLst>
          </p:cNvPr>
          <p:cNvSpPr>
            <a:spLocks noGrp="1"/>
          </p:cNvSpPr>
          <p:nvPr>
            <p:ph sz="half" idx="20"/>
          </p:nvPr>
        </p:nvSpPr>
        <p:spPr/>
        <p:txBody>
          <a:bodyPr/>
          <a:lstStyle/>
          <a:p>
            <a:r>
              <a:rPr lang="en-GB" dirty="0">
                <a:solidFill>
                  <a:schemeClr val="tx1"/>
                </a:solidFill>
              </a:rPr>
              <a:t>A systematic review identified 47 studies of psychoeducation in BD (including 2,721 people with BD and 1,107 controls)</a:t>
            </a:r>
            <a:r>
              <a:rPr lang="en-GB" baseline="30000" dirty="0">
                <a:solidFill>
                  <a:schemeClr val="tx1"/>
                </a:solidFill>
              </a:rPr>
              <a:t>2</a:t>
            </a:r>
          </a:p>
          <a:p>
            <a:r>
              <a:rPr lang="en-US" dirty="0">
                <a:solidFill>
                  <a:schemeClr val="tx1"/>
                </a:solidFill>
              </a:rPr>
              <a:t>Although psychoeducation as adjunct to pharmacotherapy in BD did not change the severity of episodes, it </a:t>
            </a:r>
            <a:r>
              <a:rPr lang="en-US" b="1" dirty="0">
                <a:solidFill>
                  <a:schemeClr val="tx1"/>
                </a:solidFill>
              </a:rPr>
              <a:t>reduced the frequency of mood episodes </a:t>
            </a:r>
            <a:r>
              <a:rPr lang="en-US" dirty="0">
                <a:solidFill>
                  <a:schemeClr val="tx1"/>
                </a:solidFill>
              </a:rPr>
              <a:t>and the length of hospital stay during mood episodes</a:t>
            </a:r>
            <a:r>
              <a:rPr lang="en-US" baseline="30000" dirty="0">
                <a:solidFill>
                  <a:schemeClr val="tx1"/>
                </a:solidFill>
              </a:rPr>
              <a:t>2</a:t>
            </a:r>
            <a:endParaRPr lang="en-US" dirty="0">
              <a:solidFill>
                <a:schemeClr val="tx1"/>
              </a:solidFill>
            </a:endParaRPr>
          </a:p>
          <a:p>
            <a:r>
              <a:rPr lang="en-US" dirty="0">
                <a:solidFill>
                  <a:schemeClr val="tx1"/>
                </a:solidFill>
              </a:rPr>
              <a:t>Psychoeducation strategies also </a:t>
            </a:r>
            <a:r>
              <a:rPr lang="en-US" b="1" dirty="0">
                <a:solidFill>
                  <a:schemeClr val="tx1"/>
                </a:solidFill>
              </a:rPr>
              <a:t>increased adherence </a:t>
            </a:r>
            <a:r>
              <a:rPr lang="en-US" dirty="0">
                <a:solidFill>
                  <a:schemeClr val="tx1"/>
                </a:solidFill>
              </a:rPr>
              <a:t>to pharmacological medication</a:t>
            </a:r>
            <a:r>
              <a:rPr lang="en-US" baseline="30000" dirty="0">
                <a:solidFill>
                  <a:schemeClr val="tx1"/>
                </a:solidFill>
              </a:rPr>
              <a:t>2</a:t>
            </a:r>
            <a:endParaRPr lang="en-US" dirty="0">
              <a:solidFill>
                <a:schemeClr val="tx1"/>
              </a:solidFill>
            </a:endParaRPr>
          </a:p>
        </p:txBody>
      </p:sp>
      <p:sp>
        <p:nvSpPr>
          <p:cNvPr id="9" name="Text Placeholder 8">
            <a:extLst>
              <a:ext uri="{FF2B5EF4-FFF2-40B4-BE49-F238E27FC236}">
                <a16:creationId xmlns:a16="http://schemas.microsoft.com/office/drawing/2014/main" id="{B6A2D9BB-2BF4-80F8-1696-A83EB2A09BD9}"/>
              </a:ext>
            </a:extLst>
          </p:cNvPr>
          <p:cNvSpPr>
            <a:spLocks noGrp="1"/>
          </p:cNvSpPr>
          <p:nvPr>
            <p:ph type="body" sz="quarter" idx="18"/>
          </p:nvPr>
        </p:nvSpPr>
        <p:spPr/>
        <p:txBody>
          <a:bodyPr/>
          <a:lstStyle/>
          <a:p>
            <a:r>
              <a:rPr lang="en-GB" dirty="0"/>
              <a:t>BD=bipolar disorder</a:t>
            </a:r>
          </a:p>
          <a:p>
            <a:endParaRPr lang="en-GB" dirty="0"/>
          </a:p>
          <a:p>
            <a:r>
              <a:rPr lang="en-GB" dirty="0"/>
              <a:t>1. Swartz &amp; Swanson. Focus (Am </a:t>
            </a:r>
            <a:r>
              <a:rPr lang="en-GB" dirty="0" err="1"/>
              <a:t>Psychiatr</a:t>
            </a:r>
            <a:r>
              <a:rPr lang="en-GB" dirty="0"/>
              <a:t> </a:t>
            </a:r>
            <a:r>
              <a:rPr lang="en-GB" dirty="0" err="1"/>
              <a:t>Publ</a:t>
            </a:r>
            <a:r>
              <a:rPr lang="en-GB" dirty="0"/>
              <a:t>) 2014;12(3):251–266; 2. </a:t>
            </a:r>
            <a:r>
              <a:rPr lang="en-US" dirty="0" err="1"/>
              <a:t>Rabelo</a:t>
            </a:r>
            <a:r>
              <a:rPr lang="en-US" dirty="0"/>
              <a:t> et al. World J Psychiatry 2021;11(12):1407–1424</a:t>
            </a:r>
          </a:p>
        </p:txBody>
      </p:sp>
      <p:sp>
        <p:nvSpPr>
          <p:cNvPr id="6" name="Slide Number Placeholder 5">
            <a:extLst>
              <a:ext uri="{FF2B5EF4-FFF2-40B4-BE49-F238E27FC236}">
                <a16:creationId xmlns:a16="http://schemas.microsoft.com/office/drawing/2014/main" id="{56A75B1F-7E89-50D0-5FD3-2F888DBF8C99}"/>
              </a:ext>
            </a:extLst>
          </p:cNvPr>
          <p:cNvSpPr>
            <a:spLocks noGrp="1"/>
          </p:cNvSpPr>
          <p:nvPr>
            <p:ph type="sldNum" sz="quarter" idx="4"/>
          </p:nvPr>
        </p:nvSpPr>
        <p:spPr/>
        <p:txBody>
          <a:bodyPr/>
          <a:lstStyle/>
          <a:p>
            <a:fld id="{C5E73D8C-6D1C-4360-8101-83ED279A0FF1}" type="slidenum">
              <a:rPr lang="en-GB" smtClean="0"/>
              <a:pPr/>
              <a:t>22</a:t>
            </a:fld>
            <a:endParaRPr lang="en-GB"/>
          </a:p>
        </p:txBody>
      </p:sp>
      <p:grpSp>
        <p:nvGrpSpPr>
          <p:cNvPr id="5" name="Group 4">
            <a:extLst>
              <a:ext uri="{FF2B5EF4-FFF2-40B4-BE49-F238E27FC236}">
                <a16:creationId xmlns:a16="http://schemas.microsoft.com/office/drawing/2014/main" id="{78209091-7A22-391A-C9E8-CCAC260CD1CF}"/>
              </a:ext>
            </a:extLst>
          </p:cNvPr>
          <p:cNvGrpSpPr/>
          <p:nvPr/>
        </p:nvGrpSpPr>
        <p:grpSpPr>
          <a:xfrm>
            <a:off x="8120064" y="4770126"/>
            <a:ext cx="1641474" cy="1641474"/>
            <a:chOff x="8120064" y="4770126"/>
            <a:chExt cx="1641474" cy="1641474"/>
          </a:xfrm>
        </p:grpSpPr>
        <p:sp>
          <p:nvSpPr>
            <p:cNvPr id="4" name="Freeform: Shape 3">
              <a:extLst>
                <a:ext uri="{FF2B5EF4-FFF2-40B4-BE49-F238E27FC236}">
                  <a16:creationId xmlns:a16="http://schemas.microsoft.com/office/drawing/2014/main" id="{3C9ED7E9-CA7D-53A3-B9FA-40720386C673}"/>
                </a:ext>
              </a:extLst>
            </p:cNvPr>
            <p:cNvSpPr/>
            <p:nvPr/>
          </p:nvSpPr>
          <p:spPr>
            <a:xfrm>
              <a:off x="8262938" y="5164931"/>
              <a:ext cx="1295400" cy="1026319"/>
            </a:xfrm>
            <a:custGeom>
              <a:avLst/>
              <a:gdLst>
                <a:gd name="connsiteX0" fmla="*/ 83343 w 1295400"/>
                <a:gd name="connsiteY0" fmla="*/ 83344 h 1026319"/>
                <a:gd name="connsiteX1" fmla="*/ 1266825 w 1295400"/>
                <a:gd name="connsiteY1" fmla="*/ 0 h 1026319"/>
                <a:gd name="connsiteX2" fmla="*/ 1226343 w 1295400"/>
                <a:gd name="connsiteY2" fmla="*/ 364332 h 1026319"/>
                <a:gd name="connsiteX3" fmla="*/ 1295400 w 1295400"/>
                <a:gd name="connsiteY3" fmla="*/ 754857 h 1026319"/>
                <a:gd name="connsiteX4" fmla="*/ 609600 w 1295400"/>
                <a:gd name="connsiteY4" fmla="*/ 1026319 h 1026319"/>
                <a:gd name="connsiteX5" fmla="*/ 52387 w 1295400"/>
                <a:gd name="connsiteY5" fmla="*/ 838200 h 1026319"/>
                <a:gd name="connsiteX6" fmla="*/ 21431 w 1295400"/>
                <a:gd name="connsiteY6" fmla="*/ 581025 h 1026319"/>
                <a:gd name="connsiteX7" fmla="*/ 0 w 1295400"/>
                <a:gd name="connsiteY7" fmla="*/ 373857 h 1026319"/>
                <a:gd name="connsiteX8" fmla="*/ 83343 w 1295400"/>
                <a:gd name="connsiteY8" fmla="*/ 83344 h 1026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5400" h="1026319">
                  <a:moveTo>
                    <a:pt x="83343" y="83344"/>
                  </a:moveTo>
                  <a:lnTo>
                    <a:pt x="1266825" y="0"/>
                  </a:lnTo>
                  <a:lnTo>
                    <a:pt x="1226343" y="364332"/>
                  </a:lnTo>
                  <a:lnTo>
                    <a:pt x="1295400" y="754857"/>
                  </a:lnTo>
                  <a:lnTo>
                    <a:pt x="609600" y="1026319"/>
                  </a:lnTo>
                  <a:lnTo>
                    <a:pt x="52387" y="838200"/>
                  </a:lnTo>
                  <a:lnTo>
                    <a:pt x="21431" y="581025"/>
                  </a:lnTo>
                  <a:lnTo>
                    <a:pt x="0" y="373857"/>
                  </a:lnTo>
                  <a:lnTo>
                    <a:pt x="83343" y="8334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Graphic 2" descr="Books with solid fill">
              <a:extLst>
                <a:ext uri="{FF2B5EF4-FFF2-40B4-BE49-F238E27FC236}">
                  <a16:creationId xmlns:a16="http://schemas.microsoft.com/office/drawing/2014/main" id="{0DE42C0B-5342-D500-AEA9-F9E0500CA9F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20064" y="4770126"/>
              <a:ext cx="1641474" cy="1641474"/>
            </a:xfrm>
            <a:prstGeom prst="rect">
              <a:avLst/>
            </a:prstGeom>
          </p:spPr>
        </p:pic>
      </p:grpSp>
    </p:spTree>
    <p:extLst>
      <p:ext uri="{BB962C8B-B14F-4D97-AF65-F5344CB8AC3E}">
        <p14:creationId xmlns:p14="http://schemas.microsoft.com/office/powerpoint/2010/main" val="13243199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B4585F94-AA95-0012-E8A5-365222C536D7}"/>
              </a:ext>
            </a:extLst>
          </p:cNvPr>
          <p:cNvSpPr>
            <a:spLocks noGrp="1"/>
          </p:cNvSpPr>
          <p:nvPr>
            <p:ph type="body" sz="quarter" idx="17"/>
          </p:nvPr>
        </p:nvSpPr>
        <p:spPr/>
        <p:txBody>
          <a:bodyPr/>
          <a:lstStyle/>
          <a:p>
            <a:r>
              <a:rPr lang="en-GB" dirty="0"/>
              <a:t>Bipolar disorder – Acute treatment</a:t>
            </a:r>
          </a:p>
        </p:txBody>
      </p:sp>
      <p:sp>
        <p:nvSpPr>
          <p:cNvPr id="3" name="Title 2">
            <a:extLst>
              <a:ext uri="{FF2B5EF4-FFF2-40B4-BE49-F238E27FC236}">
                <a16:creationId xmlns:a16="http://schemas.microsoft.com/office/drawing/2014/main" id="{B4776E3F-9735-74AD-7376-6325E3ED20A5}"/>
              </a:ext>
            </a:extLst>
          </p:cNvPr>
          <p:cNvSpPr>
            <a:spLocks noGrp="1"/>
          </p:cNvSpPr>
          <p:nvPr>
            <p:ph type="title"/>
          </p:nvPr>
        </p:nvSpPr>
        <p:spPr/>
        <p:txBody>
          <a:bodyPr/>
          <a:lstStyle/>
          <a:p>
            <a:r>
              <a:rPr lang="en-GB" dirty="0"/>
              <a:t>Psychotherapeutic approaches to treating bipolar disorder</a:t>
            </a:r>
          </a:p>
        </p:txBody>
      </p:sp>
      <p:sp>
        <p:nvSpPr>
          <p:cNvPr id="16" name="Content Placeholder 15">
            <a:extLst>
              <a:ext uri="{FF2B5EF4-FFF2-40B4-BE49-F238E27FC236}">
                <a16:creationId xmlns:a16="http://schemas.microsoft.com/office/drawing/2014/main" id="{66075108-33CB-0CDF-951B-C9B445EABB10}"/>
              </a:ext>
            </a:extLst>
          </p:cNvPr>
          <p:cNvSpPr>
            <a:spLocks noGrp="1"/>
          </p:cNvSpPr>
          <p:nvPr>
            <p:ph sz="half" idx="20"/>
          </p:nvPr>
        </p:nvSpPr>
        <p:spPr>
          <a:prstGeom prst="round2DiagRect">
            <a:avLst>
              <a:gd name="adj1" fmla="val 0"/>
              <a:gd name="adj2" fmla="val 10988"/>
            </a:avLst>
          </a:prstGeom>
        </p:spPr>
        <p:txBody>
          <a:bodyPr lIns="72000" tIns="72000" rIns="72000" bIns="72000"/>
          <a:lstStyle/>
          <a:p>
            <a:pPr marL="0" indent="0" algn="ctr">
              <a:spcBef>
                <a:spcPts val="120"/>
              </a:spcBef>
              <a:spcAft>
                <a:spcPts val="120"/>
              </a:spcAft>
              <a:buNone/>
            </a:pPr>
            <a:r>
              <a:rPr lang="en-US" sz="1200" b="1" dirty="0"/>
              <a:t>Functional</a:t>
            </a:r>
            <a:br>
              <a:rPr lang="en-US" sz="1200" b="1" dirty="0"/>
            </a:br>
            <a:r>
              <a:rPr lang="en-US" sz="1200" b="1" dirty="0"/>
              <a:t>remediation </a:t>
            </a:r>
          </a:p>
          <a:p>
            <a:pPr>
              <a:spcBef>
                <a:spcPts val="120"/>
              </a:spcBef>
              <a:spcAft>
                <a:spcPts val="120"/>
              </a:spcAft>
            </a:pPr>
            <a:endParaRPr lang="en-US" sz="1200" dirty="0"/>
          </a:p>
          <a:p>
            <a:pPr>
              <a:spcBef>
                <a:spcPts val="120"/>
              </a:spcBef>
              <a:spcAft>
                <a:spcPts val="120"/>
              </a:spcAft>
            </a:pPr>
            <a:r>
              <a:rPr lang="en-US" sz="1200" dirty="0"/>
              <a:t>Structured group intervention</a:t>
            </a:r>
          </a:p>
          <a:p>
            <a:pPr>
              <a:spcBef>
                <a:spcPts val="120"/>
              </a:spcBef>
              <a:spcAft>
                <a:spcPts val="120"/>
              </a:spcAft>
            </a:pPr>
            <a:r>
              <a:rPr lang="en-US" sz="1200" dirty="0"/>
              <a:t>Uses tasks and exercises designed to improve functioning (including memory, attention, problem solving and reasoning, multitasking, and organization)</a:t>
            </a:r>
            <a:endParaRPr lang="en-GB" sz="1200" dirty="0"/>
          </a:p>
        </p:txBody>
      </p:sp>
      <p:sp>
        <p:nvSpPr>
          <p:cNvPr id="9" name="Content Placeholder 8">
            <a:extLst>
              <a:ext uri="{FF2B5EF4-FFF2-40B4-BE49-F238E27FC236}">
                <a16:creationId xmlns:a16="http://schemas.microsoft.com/office/drawing/2014/main" id="{6B7CDF7F-E7F9-B63A-2843-1F967E0D7F84}"/>
              </a:ext>
            </a:extLst>
          </p:cNvPr>
          <p:cNvSpPr>
            <a:spLocks noGrp="1"/>
          </p:cNvSpPr>
          <p:nvPr>
            <p:ph sz="half" idx="21"/>
          </p:nvPr>
        </p:nvSpPr>
        <p:spPr>
          <a:xfrm>
            <a:off x="6095619" y="1416785"/>
            <a:ext cx="2777110" cy="4415215"/>
          </a:xfrm>
          <a:prstGeom prst="round2DiagRect">
            <a:avLst>
              <a:gd name="adj1" fmla="val 0"/>
              <a:gd name="adj2" fmla="val 9390"/>
            </a:avLst>
          </a:prstGeom>
        </p:spPr>
        <p:txBody>
          <a:bodyPr lIns="72000" tIns="72000" rIns="72000" bIns="72000"/>
          <a:lstStyle/>
          <a:p>
            <a:pPr marL="0" indent="0" algn="ctr">
              <a:spcBef>
                <a:spcPts val="120"/>
              </a:spcBef>
              <a:spcAft>
                <a:spcPts val="120"/>
              </a:spcAft>
              <a:buNone/>
            </a:pPr>
            <a:r>
              <a:rPr lang="en-US" sz="1200" b="1" dirty="0"/>
              <a:t>Cognitive–</a:t>
            </a:r>
            <a:r>
              <a:rPr lang="en-US" sz="1200" b="1" dirty="0" err="1"/>
              <a:t>behavioural</a:t>
            </a:r>
            <a:br>
              <a:rPr lang="en-US" sz="1200" b="1" dirty="0"/>
            </a:br>
            <a:r>
              <a:rPr lang="en-US" sz="1200" b="1" dirty="0"/>
              <a:t> therapy (CBT)</a:t>
            </a:r>
          </a:p>
          <a:p>
            <a:pPr>
              <a:spcBef>
                <a:spcPts val="120"/>
              </a:spcBef>
              <a:spcAft>
                <a:spcPts val="120"/>
              </a:spcAft>
            </a:pPr>
            <a:endParaRPr lang="en-US" sz="1200" dirty="0"/>
          </a:p>
          <a:p>
            <a:pPr>
              <a:spcBef>
                <a:spcPts val="120"/>
              </a:spcBef>
              <a:spcAft>
                <a:spcPts val="120"/>
              </a:spcAft>
            </a:pPr>
            <a:r>
              <a:rPr lang="en-US" sz="1200" dirty="0"/>
              <a:t>Skills-based group or individual treatment</a:t>
            </a:r>
          </a:p>
          <a:p>
            <a:pPr>
              <a:spcBef>
                <a:spcPts val="120"/>
              </a:spcBef>
              <a:spcAft>
                <a:spcPts val="120"/>
              </a:spcAft>
            </a:pPr>
            <a:r>
              <a:rPr lang="en-US" sz="1200" dirty="0"/>
              <a:t>Helps patients to recognize and modify links between maladaptive thoughts and their moods</a:t>
            </a:r>
          </a:p>
          <a:p>
            <a:pPr>
              <a:spcBef>
                <a:spcPts val="120"/>
              </a:spcBef>
              <a:spcAft>
                <a:spcPts val="120"/>
              </a:spcAft>
            </a:pPr>
            <a:r>
              <a:rPr lang="en-US" sz="1200" dirty="0"/>
              <a:t>Uses structured exercises to identify thoughts (e.g., thought records, mood diaries, activity scheduling)</a:t>
            </a:r>
          </a:p>
          <a:p>
            <a:pPr>
              <a:spcBef>
                <a:spcPts val="120"/>
              </a:spcBef>
              <a:spcAft>
                <a:spcPts val="120"/>
              </a:spcAft>
            </a:pPr>
            <a:r>
              <a:rPr lang="en-US" sz="1200" dirty="0"/>
              <a:t>Focuses on automatic negative thoughts, distorted thinking, and maladaptive schema</a:t>
            </a:r>
          </a:p>
          <a:p>
            <a:pPr>
              <a:spcBef>
                <a:spcPts val="120"/>
              </a:spcBef>
              <a:spcAft>
                <a:spcPts val="120"/>
              </a:spcAft>
            </a:pPr>
            <a:r>
              <a:rPr lang="en-US" sz="1200" dirty="0"/>
              <a:t>Patients participate in exercises to detect new episodes</a:t>
            </a:r>
          </a:p>
        </p:txBody>
      </p:sp>
      <p:sp>
        <p:nvSpPr>
          <p:cNvPr id="10" name="Content Placeholder 9">
            <a:extLst>
              <a:ext uri="{FF2B5EF4-FFF2-40B4-BE49-F238E27FC236}">
                <a16:creationId xmlns:a16="http://schemas.microsoft.com/office/drawing/2014/main" id="{AC2A0244-DBE7-FAAA-35FF-050CC384C37F}"/>
              </a:ext>
            </a:extLst>
          </p:cNvPr>
          <p:cNvSpPr>
            <a:spLocks noGrp="1"/>
          </p:cNvSpPr>
          <p:nvPr>
            <p:ph sz="half" idx="22"/>
          </p:nvPr>
        </p:nvSpPr>
        <p:spPr>
          <a:xfrm>
            <a:off x="3317684" y="1416785"/>
            <a:ext cx="2566800" cy="4415215"/>
          </a:xfrm>
          <a:prstGeom prst="round2DiagRect">
            <a:avLst>
              <a:gd name="adj1" fmla="val 0"/>
              <a:gd name="adj2" fmla="val 10790"/>
            </a:avLst>
          </a:prstGeom>
        </p:spPr>
        <p:txBody>
          <a:bodyPr lIns="72000" tIns="72000" rIns="72000" bIns="72000"/>
          <a:lstStyle/>
          <a:p>
            <a:pPr marL="0" indent="0" algn="ctr">
              <a:spcBef>
                <a:spcPts val="120"/>
              </a:spcBef>
              <a:spcAft>
                <a:spcPts val="120"/>
              </a:spcAft>
              <a:buNone/>
            </a:pPr>
            <a:r>
              <a:rPr lang="en-US" sz="1200" b="1" dirty="0"/>
              <a:t>Family-focused</a:t>
            </a:r>
            <a:br>
              <a:rPr lang="en-US" sz="1200" b="1" dirty="0"/>
            </a:br>
            <a:r>
              <a:rPr lang="en-US" sz="1200" b="1" dirty="0"/>
              <a:t>psychotherapy</a:t>
            </a:r>
          </a:p>
          <a:p>
            <a:pPr>
              <a:spcBef>
                <a:spcPts val="120"/>
              </a:spcBef>
              <a:spcAft>
                <a:spcPts val="120"/>
              </a:spcAft>
            </a:pPr>
            <a:endParaRPr lang="en-US" sz="1200" dirty="0"/>
          </a:p>
          <a:p>
            <a:pPr>
              <a:spcBef>
                <a:spcPts val="120"/>
              </a:spcBef>
              <a:spcAft>
                <a:spcPts val="120"/>
              </a:spcAft>
            </a:pPr>
            <a:r>
              <a:rPr lang="en-US" sz="1200" dirty="0"/>
              <a:t>Conducted jointly with a patient and a family member</a:t>
            </a:r>
          </a:p>
          <a:p>
            <a:pPr>
              <a:spcBef>
                <a:spcPts val="120"/>
              </a:spcBef>
              <a:spcAft>
                <a:spcPts val="120"/>
              </a:spcAft>
            </a:pPr>
            <a:r>
              <a:rPr lang="en-US" sz="1200" dirty="0"/>
              <a:t>Provides education for the patient and the family member (symptoms, illness course, and outcomes)</a:t>
            </a:r>
          </a:p>
          <a:p>
            <a:pPr>
              <a:spcBef>
                <a:spcPts val="120"/>
              </a:spcBef>
              <a:spcAft>
                <a:spcPts val="120"/>
              </a:spcAft>
            </a:pPr>
            <a:r>
              <a:rPr lang="en-US" sz="1200" dirty="0"/>
              <a:t>Uses structured exercises to improve communication </a:t>
            </a:r>
          </a:p>
          <a:p>
            <a:pPr>
              <a:spcBef>
                <a:spcPts val="120"/>
              </a:spcBef>
              <a:spcAft>
                <a:spcPts val="120"/>
              </a:spcAft>
            </a:pPr>
            <a:r>
              <a:rPr lang="en-US" sz="1200" dirty="0"/>
              <a:t>Provides family-oriented problem-solving skills training</a:t>
            </a:r>
          </a:p>
          <a:p>
            <a:pPr>
              <a:spcBef>
                <a:spcPts val="120"/>
              </a:spcBef>
              <a:spcAft>
                <a:spcPts val="120"/>
              </a:spcAft>
            </a:pPr>
            <a:endParaRPr lang="en-GB" sz="1200" dirty="0"/>
          </a:p>
        </p:txBody>
      </p:sp>
      <p:sp>
        <p:nvSpPr>
          <p:cNvPr id="17" name="Content Placeholder 16">
            <a:extLst>
              <a:ext uri="{FF2B5EF4-FFF2-40B4-BE49-F238E27FC236}">
                <a16:creationId xmlns:a16="http://schemas.microsoft.com/office/drawing/2014/main" id="{AAE63F04-1E2E-FC2C-729E-D888A3299120}"/>
              </a:ext>
            </a:extLst>
          </p:cNvPr>
          <p:cNvSpPr>
            <a:spLocks noGrp="1"/>
          </p:cNvSpPr>
          <p:nvPr>
            <p:ph sz="half" idx="23"/>
          </p:nvPr>
        </p:nvSpPr>
        <p:spPr>
          <a:prstGeom prst="round2DiagRect">
            <a:avLst>
              <a:gd name="adj1" fmla="val 0"/>
              <a:gd name="adj2" fmla="val 10413"/>
            </a:avLst>
          </a:prstGeom>
        </p:spPr>
        <p:txBody>
          <a:bodyPr lIns="72000" tIns="72000" rIns="72000" bIns="72000"/>
          <a:lstStyle/>
          <a:p>
            <a:pPr marL="0" indent="0" algn="ctr">
              <a:spcBef>
                <a:spcPts val="120"/>
              </a:spcBef>
              <a:spcAft>
                <a:spcPts val="120"/>
              </a:spcAft>
              <a:buNone/>
            </a:pPr>
            <a:r>
              <a:rPr lang="en-US" sz="1200" b="1" dirty="0"/>
              <a:t>Interpersonal and social rhythm therapy (IPSRT)</a:t>
            </a:r>
          </a:p>
          <a:p>
            <a:pPr>
              <a:spcBef>
                <a:spcPts val="120"/>
              </a:spcBef>
              <a:spcAft>
                <a:spcPts val="120"/>
              </a:spcAft>
            </a:pPr>
            <a:endParaRPr lang="en-US" sz="1200" dirty="0"/>
          </a:p>
          <a:p>
            <a:pPr>
              <a:spcBef>
                <a:spcPts val="120"/>
              </a:spcBef>
              <a:spcAft>
                <a:spcPts val="120"/>
              </a:spcAft>
            </a:pPr>
            <a:r>
              <a:rPr lang="en-US" sz="1200" dirty="0"/>
              <a:t>Typically administered as individual therapy (but has been used in group format)</a:t>
            </a:r>
          </a:p>
          <a:p>
            <a:pPr>
              <a:spcBef>
                <a:spcPts val="120"/>
              </a:spcBef>
              <a:spcAft>
                <a:spcPts val="120"/>
              </a:spcAft>
            </a:pPr>
            <a:r>
              <a:rPr lang="en-US" sz="1200" dirty="0"/>
              <a:t>Provides psychoeducation </a:t>
            </a:r>
          </a:p>
          <a:p>
            <a:pPr>
              <a:spcBef>
                <a:spcPts val="120"/>
              </a:spcBef>
              <a:spcAft>
                <a:spcPts val="120"/>
              </a:spcAft>
            </a:pPr>
            <a:r>
              <a:rPr lang="en-US" sz="1200" dirty="0"/>
              <a:t>Uses mood and activity tracking to increase the regularity of daily routines </a:t>
            </a:r>
          </a:p>
          <a:p>
            <a:pPr>
              <a:spcBef>
                <a:spcPts val="120"/>
              </a:spcBef>
              <a:spcAft>
                <a:spcPts val="120"/>
              </a:spcAft>
            </a:pPr>
            <a:r>
              <a:rPr lang="en-US" sz="1200" dirty="0"/>
              <a:t>Regularizes sleep–wake cycle to train circadian rhythms</a:t>
            </a:r>
          </a:p>
          <a:p>
            <a:pPr>
              <a:spcBef>
                <a:spcPts val="120"/>
              </a:spcBef>
              <a:spcAft>
                <a:spcPts val="120"/>
              </a:spcAft>
            </a:pPr>
            <a:r>
              <a:rPr lang="en-US" sz="1200" dirty="0"/>
              <a:t>Identifies and resolves any interpersonal problem areas that are associated with mood instability</a:t>
            </a:r>
          </a:p>
          <a:p>
            <a:pPr>
              <a:spcBef>
                <a:spcPts val="120"/>
              </a:spcBef>
              <a:spcAft>
                <a:spcPts val="120"/>
              </a:spcAft>
            </a:pPr>
            <a:r>
              <a:rPr lang="en-US" sz="1200" dirty="0"/>
              <a:t>Explores grief for the ‘lost healthy self’ (the person the patient would have been without the disorder)</a:t>
            </a:r>
          </a:p>
        </p:txBody>
      </p:sp>
      <p:sp>
        <p:nvSpPr>
          <p:cNvPr id="15" name="Text Placeholder 14">
            <a:extLst>
              <a:ext uri="{FF2B5EF4-FFF2-40B4-BE49-F238E27FC236}">
                <a16:creationId xmlns:a16="http://schemas.microsoft.com/office/drawing/2014/main" id="{9BB821CD-4840-828F-77BE-BB356B5CF1DF}"/>
              </a:ext>
            </a:extLst>
          </p:cNvPr>
          <p:cNvSpPr>
            <a:spLocks noGrp="1"/>
          </p:cNvSpPr>
          <p:nvPr>
            <p:ph type="body" sz="quarter" idx="18"/>
          </p:nvPr>
        </p:nvSpPr>
        <p:spPr/>
        <p:txBody>
          <a:bodyPr/>
          <a:lstStyle/>
          <a:p>
            <a:r>
              <a:rPr lang="en-GB" dirty="0"/>
              <a:t>Swartz &amp; Swanson. Focus (Am </a:t>
            </a:r>
            <a:r>
              <a:rPr lang="en-GB" dirty="0" err="1"/>
              <a:t>Psychiatr</a:t>
            </a:r>
            <a:r>
              <a:rPr lang="en-GB" dirty="0"/>
              <a:t> </a:t>
            </a:r>
            <a:r>
              <a:rPr lang="en-GB" dirty="0" err="1"/>
              <a:t>Publ</a:t>
            </a:r>
            <a:r>
              <a:rPr lang="en-GB" dirty="0"/>
              <a:t>) 2014;12(3):251–266</a:t>
            </a:r>
            <a:endParaRPr lang="en-US" dirty="0"/>
          </a:p>
        </p:txBody>
      </p:sp>
      <p:sp>
        <p:nvSpPr>
          <p:cNvPr id="6" name="Slide Number Placeholder 5">
            <a:extLst>
              <a:ext uri="{FF2B5EF4-FFF2-40B4-BE49-F238E27FC236}">
                <a16:creationId xmlns:a16="http://schemas.microsoft.com/office/drawing/2014/main" id="{288615C8-986A-3E18-16B2-DC932FA42474}"/>
              </a:ext>
            </a:extLst>
          </p:cNvPr>
          <p:cNvSpPr>
            <a:spLocks noGrp="1"/>
          </p:cNvSpPr>
          <p:nvPr>
            <p:ph type="sldNum" sz="quarter" idx="4"/>
          </p:nvPr>
        </p:nvSpPr>
        <p:spPr/>
        <p:txBody>
          <a:bodyPr/>
          <a:lstStyle/>
          <a:p>
            <a:fld id="{C5E73D8C-6D1C-4360-8101-83ED279A0FF1}" type="slidenum">
              <a:rPr lang="en-GB" smtClean="0"/>
              <a:pPr/>
              <a:t>23</a:t>
            </a:fld>
            <a:endParaRPr lang="en-GB"/>
          </a:p>
        </p:txBody>
      </p:sp>
    </p:spTree>
    <p:extLst>
      <p:ext uri="{BB962C8B-B14F-4D97-AF65-F5344CB8AC3E}">
        <p14:creationId xmlns:p14="http://schemas.microsoft.com/office/powerpoint/2010/main" val="2414182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99561CAF-528E-7E7B-C133-77E34CC2E965}"/>
              </a:ext>
            </a:extLst>
          </p:cNvPr>
          <p:cNvGrpSpPr/>
          <p:nvPr/>
        </p:nvGrpSpPr>
        <p:grpSpPr>
          <a:xfrm>
            <a:off x="6410062" y="1955006"/>
            <a:ext cx="5143500" cy="3979680"/>
            <a:chOff x="6530340" y="2107406"/>
            <a:chExt cx="5143500" cy="3979680"/>
          </a:xfrm>
        </p:grpSpPr>
        <p:cxnSp>
          <p:nvCxnSpPr>
            <p:cNvPr id="16" name="Straight Connector 15">
              <a:extLst>
                <a:ext uri="{FF2B5EF4-FFF2-40B4-BE49-F238E27FC236}">
                  <a16:creationId xmlns:a16="http://schemas.microsoft.com/office/drawing/2014/main" id="{4AFC1882-E477-86D4-7E41-E2583599C401}"/>
                </a:ext>
              </a:extLst>
            </p:cNvPr>
            <p:cNvCxnSpPr>
              <a:cxnSpLocks/>
            </p:cNvCxnSpPr>
            <p:nvPr/>
          </p:nvCxnSpPr>
          <p:spPr>
            <a:xfrm>
              <a:off x="6530340" y="2110740"/>
              <a:ext cx="5143500" cy="0"/>
            </a:xfrm>
            <a:prstGeom prst="line">
              <a:avLst/>
            </a:prstGeom>
            <a:ln w="952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5A33182-6F97-35E2-EF0B-F91893AA4457}"/>
                </a:ext>
              </a:extLst>
            </p:cNvPr>
            <p:cNvCxnSpPr>
              <a:cxnSpLocks/>
            </p:cNvCxnSpPr>
            <p:nvPr/>
          </p:nvCxnSpPr>
          <p:spPr>
            <a:xfrm>
              <a:off x="11668686" y="2107406"/>
              <a:ext cx="0" cy="3979680"/>
            </a:xfrm>
            <a:prstGeom prst="line">
              <a:avLst/>
            </a:prstGeom>
            <a:ln w="952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DAC0D24F-EF7A-BAF3-FDCA-70B90FCD6606}"/>
              </a:ext>
            </a:extLst>
          </p:cNvPr>
          <p:cNvGrpSpPr/>
          <p:nvPr/>
        </p:nvGrpSpPr>
        <p:grpSpPr>
          <a:xfrm rot="10800000">
            <a:off x="6168743" y="2145192"/>
            <a:ext cx="5143500" cy="3979680"/>
            <a:chOff x="6530340" y="2107406"/>
            <a:chExt cx="5143500" cy="3979680"/>
          </a:xfrm>
        </p:grpSpPr>
        <p:cxnSp>
          <p:nvCxnSpPr>
            <p:cNvPr id="23" name="Straight Connector 22">
              <a:extLst>
                <a:ext uri="{FF2B5EF4-FFF2-40B4-BE49-F238E27FC236}">
                  <a16:creationId xmlns:a16="http://schemas.microsoft.com/office/drawing/2014/main" id="{E3E0ED64-1891-91CD-6703-5B83347E7D20}"/>
                </a:ext>
              </a:extLst>
            </p:cNvPr>
            <p:cNvCxnSpPr>
              <a:cxnSpLocks/>
            </p:cNvCxnSpPr>
            <p:nvPr/>
          </p:nvCxnSpPr>
          <p:spPr>
            <a:xfrm>
              <a:off x="6530340" y="2110740"/>
              <a:ext cx="5143500" cy="0"/>
            </a:xfrm>
            <a:prstGeom prst="line">
              <a:avLst/>
            </a:prstGeom>
            <a:ln w="952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E52BA5C-93F5-C9EA-87A7-2F03738FCB6E}"/>
                </a:ext>
              </a:extLst>
            </p:cNvPr>
            <p:cNvCxnSpPr>
              <a:cxnSpLocks/>
            </p:cNvCxnSpPr>
            <p:nvPr/>
          </p:nvCxnSpPr>
          <p:spPr>
            <a:xfrm>
              <a:off x="11668686" y="2107406"/>
              <a:ext cx="0" cy="3979680"/>
            </a:xfrm>
            <a:prstGeom prst="line">
              <a:avLst/>
            </a:prstGeom>
            <a:ln w="952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3" name="Isosceles Triangle 12">
            <a:extLst>
              <a:ext uri="{FF2B5EF4-FFF2-40B4-BE49-F238E27FC236}">
                <a16:creationId xmlns:a16="http://schemas.microsoft.com/office/drawing/2014/main" id="{B17716C0-77B5-6C4B-B534-76B82A47E9CC}"/>
              </a:ext>
            </a:extLst>
          </p:cNvPr>
          <p:cNvSpPr/>
          <p:nvPr/>
        </p:nvSpPr>
        <p:spPr>
          <a:xfrm>
            <a:off x="6194805" y="2146716"/>
            <a:ext cx="5289550" cy="3789264"/>
          </a:xfrm>
          <a:prstGeom prst="triangle">
            <a:avLst>
              <a:gd name="adj" fmla="val 0"/>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Isosceles Triangle 13">
            <a:extLst>
              <a:ext uri="{FF2B5EF4-FFF2-40B4-BE49-F238E27FC236}">
                <a16:creationId xmlns:a16="http://schemas.microsoft.com/office/drawing/2014/main" id="{63DB16CC-F3E1-950E-C779-3CE3AC7499B0}"/>
              </a:ext>
            </a:extLst>
          </p:cNvPr>
          <p:cNvSpPr/>
          <p:nvPr/>
        </p:nvSpPr>
        <p:spPr>
          <a:xfrm rot="10800000">
            <a:off x="6234837" y="2108616"/>
            <a:ext cx="5289550" cy="3789264"/>
          </a:xfrm>
          <a:prstGeom prst="triangle">
            <a:avLst>
              <a:gd name="adj"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Efficacy of psychotherapy in bipolar disorder</a:t>
            </a:r>
          </a:p>
        </p:txBody>
      </p:sp>
      <p:sp>
        <p:nvSpPr>
          <p:cNvPr id="9" name="Text Placeholder 8">
            <a:extLst>
              <a:ext uri="{FF2B5EF4-FFF2-40B4-BE49-F238E27FC236}">
                <a16:creationId xmlns:a16="http://schemas.microsoft.com/office/drawing/2014/main" id="{B6A2D9BB-2BF4-80F8-1696-A83EB2A09BD9}"/>
              </a:ext>
            </a:extLst>
          </p:cNvPr>
          <p:cNvSpPr>
            <a:spLocks noGrp="1"/>
          </p:cNvSpPr>
          <p:nvPr>
            <p:ph type="body" sz="quarter" idx="18"/>
          </p:nvPr>
        </p:nvSpPr>
        <p:spPr/>
        <p:txBody>
          <a:bodyPr/>
          <a:lstStyle/>
          <a:p>
            <a:pPr>
              <a:spcBef>
                <a:spcPts val="400"/>
              </a:spcBef>
              <a:spcAft>
                <a:spcPts val="400"/>
              </a:spcAft>
            </a:pPr>
            <a:r>
              <a:rPr lang="en-GB" dirty="0"/>
              <a:t>The network meta-analysis shows odds ratios (95% confidence interval) comparing </a:t>
            </a:r>
            <a:br>
              <a:rPr lang="en-GB" dirty="0"/>
            </a:br>
            <a:r>
              <a:rPr lang="en-GB" dirty="0"/>
              <a:t>the treatment in the column versus the treatment in the row for the direct comparison, </a:t>
            </a:r>
            <a:br>
              <a:rPr lang="en-GB" dirty="0"/>
            </a:br>
            <a:r>
              <a:rPr lang="en-GB" dirty="0"/>
              <a:t>and the treatment in the row versus the treatment in the columns for the indirect comparison</a:t>
            </a:r>
          </a:p>
          <a:p>
            <a:pPr>
              <a:spcBef>
                <a:spcPts val="400"/>
              </a:spcBef>
              <a:spcAft>
                <a:spcPts val="400"/>
              </a:spcAft>
            </a:pPr>
            <a:r>
              <a:rPr lang="en-GB" dirty="0"/>
              <a:t>BD=bipolar disorder; CBT=cognitive–behavioural therapy; IPSRT=</a:t>
            </a:r>
            <a:r>
              <a:rPr lang="en-US" dirty="0"/>
              <a:t>interpersonal and social rhythm therapy; NA=not applicable</a:t>
            </a:r>
          </a:p>
          <a:p>
            <a:pPr>
              <a:spcBef>
                <a:spcPts val="400"/>
              </a:spcBef>
              <a:spcAft>
                <a:spcPts val="400"/>
              </a:spcAft>
            </a:pPr>
            <a:r>
              <a:rPr lang="en-GB" dirty="0"/>
              <a:t>1. </a:t>
            </a:r>
            <a:r>
              <a:rPr lang="en-US" dirty="0" err="1"/>
              <a:t>Rabelo</a:t>
            </a:r>
            <a:r>
              <a:rPr lang="en-US" dirty="0"/>
              <a:t> et al. World J Psychiatry 2021;11(12):1407–1424; 2. Oud et al. Br J Psychiatry 2016;208(3):213–222; 3. Miklowitz et al. JAMA Psychiatry 2021;78(2):141–150 </a:t>
            </a:r>
          </a:p>
        </p:txBody>
      </p:sp>
      <p:sp>
        <p:nvSpPr>
          <p:cNvPr id="6" name="Slide Number Placeholder 5">
            <a:extLst>
              <a:ext uri="{FF2B5EF4-FFF2-40B4-BE49-F238E27FC236}">
                <a16:creationId xmlns:a16="http://schemas.microsoft.com/office/drawing/2014/main" id="{56A75B1F-7E89-50D0-5FD3-2F888DBF8C99}"/>
              </a:ext>
            </a:extLst>
          </p:cNvPr>
          <p:cNvSpPr>
            <a:spLocks noGrp="1"/>
          </p:cNvSpPr>
          <p:nvPr>
            <p:ph type="sldNum" sz="quarter" idx="4"/>
          </p:nvPr>
        </p:nvSpPr>
        <p:spPr/>
        <p:txBody>
          <a:bodyPr/>
          <a:lstStyle/>
          <a:p>
            <a:fld id="{C5E73D8C-6D1C-4360-8101-83ED279A0FF1}" type="slidenum">
              <a:rPr lang="en-GB" smtClean="0"/>
              <a:pPr/>
              <a:t>24</a:t>
            </a:fld>
            <a:endParaRPr lang="en-GB"/>
          </a:p>
        </p:txBody>
      </p:sp>
      <p:sp>
        <p:nvSpPr>
          <p:cNvPr id="3" name="Content Placeholder 2">
            <a:extLst>
              <a:ext uri="{FF2B5EF4-FFF2-40B4-BE49-F238E27FC236}">
                <a16:creationId xmlns:a16="http://schemas.microsoft.com/office/drawing/2014/main" id="{38BA3AAE-35BC-4906-335C-5541278B089D}"/>
              </a:ext>
            </a:extLst>
          </p:cNvPr>
          <p:cNvSpPr>
            <a:spLocks noGrp="1"/>
          </p:cNvSpPr>
          <p:nvPr>
            <p:ph idx="20"/>
          </p:nvPr>
        </p:nvSpPr>
        <p:spPr>
          <a:xfrm>
            <a:off x="539751" y="1416785"/>
            <a:ext cx="5289550" cy="4415215"/>
          </a:xfrm>
        </p:spPr>
        <p:txBody>
          <a:bodyPr/>
          <a:lstStyle/>
          <a:p>
            <a:r>
              <a:rPr lang="en-GB" dirty="0"/>
              <a:t>Psychotherapy as adjunct to pharmacotherapy in BD has been shown to:</a:t>
            </a:r>
            <a:r>
              <a:rPr lang="en-GB" baseline="30000" dirty="0"/>
              <a:t>1</a:t>
            </a:r>
            <a:endParaRPr lang="en-GB" dirty="0"/>
          </a:p>
          <a:p>
            <a:pPr lvl="1"/>
            <a:r>
              <a:rPr lang="en-GB" sz="1600" dirty="0"/>
              <a:t>Reduce the frequency of mood episodes</a:t>
            </a:r>
          </a:p>
          <a:p>
            <a:pPr lvl="1"/>
            <a:r>
              <a:rPr lang="en-GB" sz="1600" dirty="0"/>
              <a:t>Reduce the length of hospital stay during mood episodes</a:t>
            </a:r>
          </a:p>
          <a:p>
            <a:pPr lvl="1"/>
            <a:r>
              <a:rPr lang="en-GB" sz="1600" dirty="0"/>
              <a:t>Increase adherence to medication</a:t>
            </a:r>
          </a:p>
          <a:p>
            <a:r>
              <a:rPr lang="en-GB" dirty="0"/>
              <a:t>One meta-analysis found that in patients with BD, the use of adjunctive psychotherapy in patients treated with pharmacotherapy led to:</a:t>
            </a:r>
            <a:r>
              <a:rPr lang="en-GB" baseline="30000" dirty="0"/>
              <a:t>2</a:t>
            </a:r>
            <a:endParaRPr lang="en-GB" dirty="0"/>
          </a:p>
          <a:p>
            <a:pPr lvl="1"/>
            <a:r>
              <a:rPr lang="en-US" sz="1600" b="1" dirty="0"/>
              <a:t>34% </a:t>
            </a:r>
            <a:r>
              <a:rPr lang="en-US" sz="1600" dirty="0"/>
              <a:t>reduced risk of relapse at end of treatment</a:t>
            </a:r>
          </a:p>
          <a:p>
            <a:pPr lvl="1"/>
            <a:r>
              <a:rPr lang="en-US" sz="1600" b="1" dirty="0"/>
              <a:t>26%</a:t>
            </a:r>
            <a:r>
              <a:rPr lang="en-US" sz="1600" dirty="0"/>
              <a:t> reduced risk of relapse at follow-up</a:t>
            </a:r>
          </a:p>
          <a:p>
            <a:pPr lvl="1"/>
            <a:r>
              <a:rPr lang="en-US" sz="1600" b="1" dirty="0"/>
              <a:t>32%</a:t>
            </a:r>
            <a:r>
              <a:rPr lang="en-US" sz="1600" dirty="0"/>
              <a:t> reduced rates of hospitalization</a:t>
            </a:r>
          </a:p>
        </p:txBody>
      </p:sp>
      <p:sp>
        <p:nvSpPr>
          <p:cNvPr id="11" name="TextBox 10">
            <a:extLst>
              <a:ext uri="{FF2B5EF4-FFF2-40B4-BE49-F238E27FC236}">
                <a16:creationId xmlns:a16="http://schemas.microsoft.com/office/drawing/2014/main" id="{6A969B7A-1F69-FD28-998F-CABDA39617B2}"/>
              </a:ext>
            </a:extLst>
          </p:cNvPr>
          <p:cNvSpPr txBox="1"/>
          <p:nvPr/>
        </p:nvSpPr>
        <p:spPr>
          <a:xfrm>
            <a:off x="6106685" y="1283006"/>
            <a:ext cx="5461538" cy="523220"/>
          </a:xfrm>
          <a:prstGeom prst="rect">
            <a:avLst/>
          </a:prstGeom>
          <a:noFill/>
        </p:spPr>
        <p:txBody>
          <a:bodyPr wrap="square" rtlCol="0">
            <a:spAutoFit/>
          </a:bodyPr>
          <a:lstStyle/>
          <a:p>
            <a:pPr algn="ctr"/>
            <a:r>
              <a:rPr lang="en-GB" sz="1400" b="1" dirty="0">
                <a:solidFill>
                  <a:schemeClr val="accent2">
                    <a:lumMod val="50000"/>
                  </a:schemeClr>
                </a:solidFill>
              </a:rPr>
              <a:t>Network meta-analysis comparing effect of adjunctive psychotherapy in BD on risk of recurrence</a:t>
            </a:r>
            <a:r>
              <a:rPr lang="en-GB" sz="1400" b="1" baseline="30000" dirty="0">
                <a:solidFill>
                  <a:schemeClr val="accent2">
                    <a:lumMod val="50000"/>
                  </a:schemeClr>
                </a:solidFill>
              </a:rPr>
              <a:t>3</a:t>
            </a:r>
            <a:endParaRPr lang="en-GB" sz="1400" b="1" dirty="0">
              <a:solidFill>
                <a:schemeClr val="accent2">
                  <a:lumMod val="50000"/>
                </a:schemeClr>
              </a:solidFill>
            </a:endParaRPr>
          </a:p>
        </p:txBody>
      </p:sp>
      <p:graphicFrame>
        <p:nvGraphicFramePr>
          <p:cNvPr id="10" name="Table 9">
            <a:extLst>
              <a:ext uri="{FF2B5EF4-FFF2-40B4-BE49-F238E27FC236}">
                <a16:creationId xmlns:a16="http://schemas.microsoft.com/office/drawing/2014/main" id="{190D454E-9192-D4E3-D43F-2C5B00881D68}"/>
              </a:ext>
            </a:extLst>
          </p:cNvPr>
          <p:cNvGraphicFramePr>
            <a:graphicFrameLocks noGrp="1"/>
          </p:cNvGraphicFramePr>
          <p:nvPr>
            <p:extLst>
              <p:ext uri="{D42A27DB-BD31-4B8C-83A1-F6EECF244321}">
                <p14:modId xmlns:p14="http://schemas.microsoft.com/office/powerpoint/2010/main" val="363357336"/>
              </p:ext>
            </p:extLst>
          </p:nvPr>
        </p:nvGraphicFramePr>
        <p:xfrm>
          <a:off x="6210045" y="2131476"/>
          <a:ext cx="5292000" cy="3780000"/>
        </p:xfrm>
        <a:graphic>
          <a:graphicData uri="http://schemas.openxmlformats.org/drawingml/2006/table">
            <a:tbl>
              <a:tblPr/>
              <a:tblGrid>
                <a:gridCol w="756000">
                  <a:extLst>
                    <a:ext uri="{9D8B030D-6E8A-4147-A177-3AD203B41FA5}">
                      <a16:colId xmlns:a16="http://schemas.microsoft.com/office/drawing/2014/main" val="610597490"/>
                    </a:ext>
                  </a:extLst>
                </a:gridCol>
                <a:gridCol w="756000">
                  <a:extLst>
                    <a:ext uri="{9D8B030D-6E8A-4147-A177-3AD203B41FA5}">
                      <a16:colId xmlns:a16="http://schemas.microsoft.com/office/drawing/2014/main" val="416181816"/>
                    </a:ext>
                  </a:extLst>
                </a:gridCol>
                <a:gridCol w="756000">
                  <a:extLst>
                    <a:ext uri="{9D8B030D-6E8A-4147-A177-3AD203B41FA5}">
                      <a16:colId xmlns:a16="http://schemas.microsoft.com/office/drawing/2014/main" val="2581213166"/>
                    </a:ext>
                  </a:extLst>
                </a:gridCol>
                <a:gridCol w="756000">
                  <a:extLst>
                    <a:ext uri="{9D8B030D-6E8A-4147-A177-3AD203B41FA5}">
                      <a16:colId xmlns:a16="http://schemas.microsoft.com/office/drawing/2014/main" val="3839367662"/>
                    </a:ext>
                  </a:extLst>
                </a:gridCol>
                <a:gridCol w="756000">
                  <a:extLst>
                    <a:ext uri="{9D8B030D-6E8A-4147-A177-3AD203B41FA5}">
                      <a16:colId xmlns:a16="http://schemas.microsoft.com/office/drawing/2014/main" val="471131921"/>
                    </a:ext>
                  </a:extLst>
                </a:gridCol>
                <a:gridCol w="756000">
                  <a:extLst>
                    <a:ext uri="{9D8B030D-6E8A-4147-A177-3AD203B41FA5}">
                      <a16:colId xmlns:a16="http://schemas.microsoft.com/office/drawing/2014/main" val="1848555789"/>
                    </a:ext>
                  </a:extLst>
                </a:gridCol>
                <a:gridCol w="756000">
                  <a:extLst>
                    <a:ext uri="{9D8B030D-6E8A-4147-A177-3AD203B41FA5}">
                      <a16:colId xmlns:a16="http://schemas.microsoft.com/office/drawing/2014/main" val="1433623613"/>
                    </a:ext>
                  </a:extLst>
                </a:gridCol>
              </a:tblGrid>
              <a:tr h="540000">
                <a:tc>
                  <a:txBody>
                    <a:bodyPr/>
                    <a:lstStyle/>
                    <a:p>
                      <a:pPr marL="0" algn="ctr" eaLnBrk="0" hangingPunct="0">
                        <a:lnSpc>
                          <a:spcPct val="107000"/>
                        </a:lnSpc>
                        <a:spcBef>
                          <a:spcPts val="225"/>
                        </a:spcBef>
                        <a:spcAft>
                          <a:spcPts val="0"/>
                        </a:spcAft>
                      </a:pPr>
                      <a:r>
                        <a:rPr lang="en-GB" sz="1100" b="1" kern="100" spc="-10" dirty="0">
                          <a:solidFill>
                            <a:srgbClr val="231F20"/>
                          </a:solidFill>
                          <a:effectLst/>
                          <a:latin typeface="+mn-lt"/>
                          <a:ea typeface="Times New Roman" panose="02020603050405020304" pitchFamily="18" charset="0"/>
                          <a:cs typeface="Times New Roman" panose="02020603050405020304" pitchFamily="18" charset="0"/>
                        </a:rPr>
                        <a:t>Brief</a:t>
                      </a:r>
                      <a:r>
                        <a:rPr lang="en-GB" sz="1100" b="1" kern="100" spc="-65" dirty="0">
                          <a:solidFill>
                            <a:srgbClr val="231F20"/>
                          </a:solidFill>
                          <a:effectLst/>
                          <a:latin typeface="+mn-lt"/>
                          <a:ea typeface="Times New Roman" panose="02020603050405020304" pitchFamily="18" charset="0"/>
                          <a:cs typeface="Times New Roman" panose="02020603050405020304" pitchFamily="18" charset="0"/>
                        </a:rPr>
                        <a:t> </a:t>
                      </a:r>
                      <a:r>
                        <a:rPr lang="en-GB" sz="1100" b="1" kern="100" spc="-10" dirty="0">
                          <a:solidFill>
                            <a:srgbClr val="231F20"/>
                          </a:solidFill>
                          <a:effectLst/>
                          <a:latin typeface="+mn-lt"/>
                          <a:ea typeface="Times New Roman" panose="02020603050405020304" pitchFamily="18" charset="0"/>
                          <a:cs typeface="Times New Roman" panose="02020603050405020304" pitchFamily="18" charset="0"/>
                        </a:rPr>
                        <a:t>psycho-education</a:t>
                      </a:r>
                      <a:endParaRPr lang="en-GB" sz="1100" b="1" kern="100" dirty="0">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225"/>
                        </a:spcBef>
                        <a:spcAft>
                          <a:spcPts val="0"/>
                        </a:spcAft>
                      </a:pPr>
                      <a:r>
                        <a:rPr lang="en-GB" sz="1100" kern="100" spc="-25" dirty="0">
                          <a:solidFill>
                            <a:schemeClr val="accent5">
                              <a:lumMod val="50000"/>
                            </a:schemeClr>
                          </a:solidFill>
                          <a:effectLst/>
                          <a:latin typeface="+mn-lt"/>
                          <a:ea typeface="Times New Roman" panose="02020603050405020304" pitchFamily="18" charset="0"/>
                          <a:cs typeface="Times New Roman" panose="02020603050405020304" pitchFamily="18" charset="0"/>
                        </a:rPr>
                        <a:t>NA</a:t>
                      </a:r>
                      <a:endParaRPr lang="en-GB" sz="1100" kern="100" dirty="0">
                        <a:solidFill>
                          <a:schemeClr val="accent5">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225"/>
                        </a:spcBef>
                        <a:spcAft>
                          <a:spcPts val="0"/>
                        </a:spcAft>
                      </a:pPr>
                      <a:r>
                        <a:rPr lang="en-GB" sz="1100" kern="100" spc="-10" dirty="0">
                          <a:solidFill>
                            <a:schemeClr val="accent5">
                              <a:lumMod val="50000"/>
                            </a:schemeClr>
                          </a:solidFill>
                          <a:effectLst/>
                          <a:latin typeface="+mn-lt"/>
                          <a:ea typeface="Times New Roman" panose="02020603050405020304" pitchFamily="18" charset="0"/>
                          <a:cs typeface="Times New Roman" panose="02020603050405020304" pitchFamily="18" charset="0"/>
                        </a:rPr>
                        <a:t>1.15</a:t>
                      </a:r>
                      <a:br>
                        <a:rPr lang="en-GB" sz="1100" kern="100" spc="-5" dirty="0">
                          <a:solidFill>
                            <a:schemeClr val="accent5">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5">
                              <a:lumMod val="50000"/>
                            </a:schemeClr>
                          </a:solidFill>
                          <a:effectLst/>
                          <a:latin typeface="+mn-lt"/>
                          <a:ea typeface="Times New Roman" panose="02020603050405020304" pitchFamily="18" charset="0"/>
                          <a:cs typeface="Times New Roman" panose="02020603050405020304" pitchFamily="18" charset="0"/>
                        </a:rPr>
                        <a:t>(0.60,2.20)</a:t>
                      </a:r>
                      <a:endParaRPr lang="en-GB" sz="1100" kern="100" dirty="0">
                        <a:solidFill>
                          <a:schemeClr val="accent5">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225"/>
                        </a:spcBef>
                        <a:spcAft>
                          <a:spcPts val="0"/>
                        </a:spcAft>
                      </a:pPr>
                      <a:r>
                        <a:rPr lang="en-GB" sz="1100" kern="100" spc="-25" dirty="0">
                          <a:solidFill>
                            <a:schemeClr val="accent5">
                              <a:lumMod val="50000"/>
                            </a:schemeClr>
                          </a:solidFill>
                          <a:effectLst/>
                          <a:latin typeface="+mn-lt"/>
                          <a:ea typeface="Times New Roman" panose="02020603050405020304" pitchFamily="18" charset="0"/>
                          <a:cs typeface="Times New Roman" panose="02020603050405020304" pitchFamily="18" charset="0"/>
                        </a:rPr>
                        <a:t>NA</a:t>
                      </a:r>
                      <a:endParaRPr lang="en-GB" sz="1100" kern="100" dirty="0">
                        <a:solidFill>
                          <a:schemeClr val="accent5">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225"/>
                        </a:spcBef>
                        <a:spcAft>
                          <a:spcPts val="0"/>
                        </a:spcAft>
                      </a:pPr>
                      <a:r>
                        <a:rPr lang="en-GB" sz="1100" kern="100" spc="-25" dirty="0">
                          <a:solidFill>
                            <a:schemeClr val="accent5">
                              <a:lumMod val="50000"/>
                            </a:schemeClr>
                          </a:solidFill>
                          <a:effectLst/>
                          <a:latin typeface="+mn-lt"/>
                          <a:ea typeface="Times New Roman" panose="02020603050405020304" pitchFamily="18" charset="0"/>
                          <a:cs typeface="Times New Roman" panose="02020603050405020304" pitchFamily="18" charset="0"/>
                        </a:rPr>
                        <a:t>NA</a:t>
                      </a:r>
                      <a:endParaRPr lang="en-GB" sz="1100" kern="100" dirty="0">
                        <a:solidFill>
                          <a:schemeClr val="accent5">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225"/>
                        </a:spcBef>
                        <a:spcAft>
                          <a:spcPts val="0"/>
                        </a:spcAft>
                      </a:pPr>
                      <a:r>
                        <a:rPr lang="en-GB" sz="1100" kern="100" spc="-25" dirty="0">
                          <a:solidFill>
                            <a:schemeClr val="accent5">
                              <a:lumMod val="50000"/>
                            </a:schemeClr>
                          </a:solidFill>
                          <a:effectLst/>
                          <a:latin typeface="+mn-lt"/>
                          <a:ea typeface="Times New Roman" panose="02020603050405020304" pitchFamily="18" charset="0"/>
                          <a:cs typeface="Times New Roman" panose="02020603050405020304" pitchFamily="18" charset="0"/>
                        </a:rPr>
                        <a:t>NA</a:t>
                      </a:r>
                      <a:endParaRPr lang="en-GB" sz="1100" kern="100" dirty="0">
                        <a:solidFill>
                          <a:schemeClr val="accent5">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225"/>
                        </a:spcBef>
                        <a:spcAft>
                          <a:spcPts val="0"/>
                        </a:spcAft>
                      </a:pPr>
                      <a:r>
                        <a:rPr lang="en-GB" sz="1100" kern="100" spc="-10" dirty="0">
                          <a:solidFill>
                            <a:schemeClr val="accent5">
                              <a:lumMod val="50000"/>
                            </a:schemeClr>
                          </a:solidFill>
                          <a:effectLst/>
                          <a:latin typeface="+mn-lt"/>
                          <a:ea typeface="Times New Roman" panose="02020603050405020304" pitchFamily="18" charset="0"/>
                          <a:cs typeface="Times New Roman" panose="02020603050405020304" pitchFamily="18" charset="0"/>
                        </a:rPr>
                        <a:t>0.34</a:t>
                      </a:r>
                      <a:br>
                        <a:rPr lang="en-GB" sz="1100" kern="100" spc="-5" dirty="0">
                          <a:solidFill>
                            <a:schemeClr val="accent5">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5">
                              <a:lumMod val="50000"/>
                            </a:schemeClr>
                          </a:solidFill>
                          <a:effectLst/>
                          <a:latin typeface="+mn-lt"/>
                          <a:ea typeface="Times New Roman" panose="02020603050405020304" pitchFamily="18" charset="0"/>
                          <a:cs typeface="Times New Roman" panose="02020603050405020304" pitchFamily="18" charset="0"/>
                        </a:rPr>
                        <a:t>(0.08,1.49)</a:t>
                      </a:r>
                      <a:endParaRPr lang="en-GB" sz="1100" kern="100" dirty="0">
                        <a:solidFill>
                          <a:schemeClr val="accent5">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7327465"/>
                  </a:ext>
                </a:extLst>
              </a:tr>
              <a:tr h="540000">
                <a:tc>
                  <a:txBody>
                    <a:bodyPr/>
                    <a:lstStyle/>
                    <a:p>
                      <a:pPr marL="0" algn="ctr" eaLnBrk="0" hangingPunct="0">
                        <a:lnSpc>
                          <a:spcPct val="107000"/>
                        </a:lnSpc>
                        <a:spcBef>
                          <a:spcPts val="60"/>
                        </a:spcBef>
                        <a:spcAft>
                          <a:spcPts val="0"/>
                        </a:spcAft>
                      </a:pP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0.66</a:t>
                      </a:r>
                      <a:br>
                        <a:rPr lang="en-GB" sz="1100" kern="100" spc="-5" dirty="0">
                          <a:solidFill>
                            <a:schemeClr val="accent2">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(0.28,1.55)</a:t>
                      </a:r>
                      <a:endParaRPr lang="en-GB" sz="1100" kern="100" dirty="0">
                        <a:solidFill>
                          <a:schemeClr val="accent2">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b="1" kern="100" spc="-25" dirty="0">
                          <a:solidFill>
                            <a:srgbClr val="231F20"/>
                          </a:solidFill>
                          <a:effectLst/>
                          <a:latin typeface="+mn-lt"/>
                          <a:ea typeface="Times New Roman" panose="02020603050405020304" pitchFamily="18" charset="0"/>
                          <a:cs typeface="Times New Roman" panose="02020603050405020304" pitchFamily="18" charset="0"/>
                        </a:rPr>
                        <a:t>CBT</a:t>
                      </a:r>
                      <a:endParaRPr lang="en-GB" sz="1100" b="1" kern="100" dirty="0">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25" dirty="0">
                          <a:solidFill>
                            <a:schemeClr val="accent5">
                              <a:lumMod val="50000"/>
                            </a:schemeClr>
                          </a:solidFill>
                          <a:effectLst/>
                          <a:latin typeface="+mn-lt"/>
                          <a:ea typeface="Times New Roman" panose="02020603050405020304" pitchFamily="18" charset="0"/>
                          <a:cs typeface="Times New Roman" panose="02020603050405020304" pitchFamily="18" charset="0"/>
                        </a:rPr>
                        <a:t>NA</a:t>
                      </a:r>
                      <a:endParaRPr lang="en-GB" sz="1100" kern="100" dirty="0">
                        <a:solidFill>
                          <a:schemeClr val="accent5">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25" dirty="0">
                          <a:solidFill>
                            <a:schemeClr val="accent5">
                              <a:lumMod val="50000"/>
                            </a:schemeClr>
                          </a:solidFill>
                          <a:effectLst/>
                          <a:latin typeface="+mn-lt"/>
                          <a:ea typeface="Times New Roman" panose="02020603050405020304" pitchFamily="18" charset="0"/>
                          <a:cs typeface="Times New Roman" panose="02020603050405020304" pitchFamily="18" charset="0"/>
                        </a:rPr>
                        <a:t>NA</a:t>
                      </a:r>
                      <a:endParaRPr lang="en-GB" sz="1100" kern="100" dirty="0">
                        <a:solidFill>
                          <a:schemeClr val="accent5">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10" dirty="0">
                          <a:solidFill>
                            <a:schemeClr val="accent5">
                              <a:lumMod val="50000"/>
                            </a:schemeClr>
                          </a:solidFill>
                          <a:effectLst/>
                          <a:latin typeface="+mn-lt"/>
                          <a:ea typeface="Times New Roman" panose="02020603050405020304" pitchFamily="18" charset="0"/>
                          <a:cs typeface="Times New Roman" panose="02020603050405020304" pitchFamily="18" charset="0"/>
                        </a:rPr>
                        <a:t>0.89</a:t>
                      </a:r>
                      <a:br>
                        <a:rPr lang="en-GB" sz="1100" kern="100" spc="-5" dirty="0">
                          <a:solidFill>
                            <a:schemeClr val="accent5">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5">
                              <a:lumMod val="50000"/>
                            </a:schemeClr>
                          </a:solidFill>
                          <a:effectLst/>
                          <a:latin typeface="+mn-lt"/>
                          <a:ea typeface="Times New Roman" panose="02020603050405020304" pitchFamily="18" charset="0"/>
                          <a:cs typeface="Times New Roman" panose="02020603050405020304" pitchFamily="18" charset="0"/>
                        </a:rPr>
                        <a:t>(0.41,1.95)</a:t>
                      </a:r>
                      <a:endParaRPr lang="en-GB" sz="1100" kern="100" dirty="0">
                        <a:solidFill>
                          <a:schemeClr val="accent5">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10" dirty="0">
                          <a:solidFill>
                            <a:schemeClr val="accent5">
                              <a:lumMod val="50000"/>
                            </a:schemeClr>
                          </a:solidFill>
                          <a:effectLst/>
                          <a:latin typeface="+mn-lt"/>
                          <a:ea typeface="Times New Roman" panose="02020603050405020304" pitchFamily="18" charset="0"/>
                          <a:cs typeface="Times New Roman" panose="02020603050405020304" pitchFamily="18" charset="0"/>
                        </a:rPr>
                        <a:t>0.81</a:t>
                      </a:r>
                      <a:br>
                        <a:rPr lang="en-GB" sz="1100" kern="100" spc="-5" dirty="0">
                          <a:solidFill>
                            <a:schemeClr val="accent5">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5">
                              <a:lumMod val="50000"/>
                            </a:schemeClr>
                          </a:solidFill>
                          <a:effectLst/>
                          <a:latin typeface="+mn-lt"/>
                          <a:ea typeface="Times New Roman" panose="02020603050405020304" pitchFamily="18" charset="0"/>
                          <a:cs typeface="Times New Roman" panose="02020603050405020304" pitchFamily="18" charset="0"/>
                        </a:rPr>
                        <a:t>(0.26,2.52)</a:t>
                      </a:r>
                      <a:endParaRPr lang="en-GB" sz="1100" kern="100" dirty="0">
                        <a:solidFill>
                          <a:schemeClr val="accent5">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10" dirty="0">
                          <a:solidFill>
                            <a:schemeClr val="accent5">
                              <a:lumMod val="50000"/>
                            </a:schemeClr>
                          </a:solidFill>
                          <a:effectLst/>
                          <a:latin typeface="+mn-lt"/>
                          <a:ea typeface="Times New Roman" panose="02020603050405020304" pitchFamily="18" charset="0"/>
                          <a:cs typeface="Times New Roman" panose="02020603050405020304" pitchFamily="18" charset="0"/>
                        </a:rPr>
                        <a:t>0.52</a:t>
                      </a:r>
                      <a:br>
                        <a:rPr lang="en-GB" sz="1100" kern="100" spc="-5" dirty="0">
                          <a:solidFill>
                            <a:schemeClr val="accent5">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5">
                              <a:lumMod val="50000"/>
                            </a:schemeClr>
                          </a:solidFill>
                          <a:effectLst/>
                          <a:latin typeface="+mn-lt"/>
                          <a:ea typeface="Times New Roman" panose="02020603050405020304" pitchFamily="18" charset="0"/>
                          <a:cs typeface="Times New Roman" panose="02020603050405020304" pitchFamily="18" charset="0"/>
                        </a:rPr>
                        <a:t>(0.32,0.83)</a:t>
                      </a:r>
                      <a:endParaRPr lang="en-GB" sz="1100" kern="100" dirty="0">
                        <a:solidFill>
                          <a:schemeClr val="accent5">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5747279"/>
                  </a:ext>
                </a:extLst>
              </a:tr>
              <a:tr h="540000">
                <a:tc>
                  <a:txBody>
                    <a:bodyPr/>
                    <a:lstStyle/>
                    <a:p>
                      <a:pPr marL="0" algn="ctr" eaLnBrk="0" hangingPunct="0">
                        <a:lnSpc>
                          <a:spcPct val="107000"/>
                        </a:lnSpc>
                        <a:spcBef>
                          <a:spcPts val="60"/>
                        </a:spcBef>
                        <a:spcAft>
                          <a:spcPts val="0"/>
                        </a:spcAft>
                      </a:pP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1.15</a:t>
                      </a:r>
                      <a:br>
                        <a:rPr lang="en-GB" sz="1100" kern="100" spc="-5" dirty="0">
                          <a:solidFill>
                            <a:schemeClr val="accent2">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(0.63,2.09)</a:t>
                      </a:r>
                      <a:endParaRPr lang="en-GB" sz="1100" kern="100" dirty="0">
                        <a:solidFill>
                          <a:schemeClr val="accent2">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1.75</a:t>
                      </a:r>
                      <a:br>
                        <a:rPr lang="en-GB" sz="1100" kern="100" spc="-5" dirty="0">
                          <a:solidFill>
                            <a:schemeClr val="accent2">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(0.87,3.49)</a:t>
                      </a:r>
                      <a:endParaRPr lang="en-GB" sz="1100" kern="100" dirty="0">
                        <a:solidFill>
                          <a:schemeClr val="accent2">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69850" algn="ctr" eaLnBrk="0" hangingPunct="0">
                        <a:lnSpc>
                          <a:spcPct val="88000"/>
                        </a:lnSpc>
                        <a:spcBef>
                          <a:spcPts val="135"/>
                        </a:spcBef>
                        <a:spcAft>
                          <a:spcPts val="0"/>
                        </a:spcAft>
                      </a:pPr>
                      <a:r>
                        <a:rPr lang="en-GB" sz="1100" b="1" kern="100" spc="-20" dirty="0">
                          <a:solidFill>
                            <a:srgbClr val="231F20"/>
                          </a:solidFill>
                          <a:effectLst/>
                          <a:latin typeface="+mn-lt"/>
                          <a:ea typeface="Times New Roman" panose="02020603050405020304" pitchFamily="18" charset="0"/>
                          <a:cs typeface="Times New Roman" panose="02020603050405020304" pitchFamily="18" charset="0"/>
                        </a:rPr>
                        <a:t>Family</a:t>
                      </a:r>
                      <a:r>
                        <a:rPr lang="en-GB" sz="1100" b="1" kern="100" spc="-70" dirty="0">
                          <a:solidFill>
                            <a:srgbClr val="231F20"/>
                          </a:solidFill>
                          <a:effectLst/>
                          <a:latin typeface="+mn-lt"/>
                          <a:ea typeface="Times New Roman" panose="02020603050405020304" pitchFamily="18" charset="0"/>
                          <a:cs typeface="Times New Roman" panose="02020603050405020304" pitchFamily="18" charset="0"/>
                        </a:rPr>
                        <a:t> </a:t>
                      </a:r>
                      <a:r>
                        <a:rPr lang="en-GB" sz="1100" b="1" kern="100" spc="-20" dirty="0">
                          <a:solidFill>
                            <a:srgbClr val="231F20"/>
                          </a:solidFill>
                          <a:effectLst/>
                          <a:latin typeface="+mn-lt"/>
                          <a:ea typeface="Times New Roman" panose="02020603050405020304" pitchFamily="18" charset="0"/>
                          <a:cs typeface="Times New Roman" panose="02020603050405020304" pitchFamily="18" charset="0"/>
                        </a:rPr>
                        <a:t>or</a:t>
                      </a:r>
                      <a:r>
                        <a:rPr lang="en-GB" sz="1100" b="1" kern="100" spc="-70" dirty="0">
                          <a:solidFill>
                            <a:srgbClr val="231F20"/>
                          </a:solidFill>
                          <a:effectLst/>
                          <a:latin typeface="+mn-lt"/>
                          <a:ea typeface="Times New Roman" panose="02020603050405020304" pitchFamily="18" charset="0"/>
                          <a:cs typeface="Times New Roman" panose="02020603050405020304" pitchFamily="18" charset="0"/>
                        </a:rPr>
                        <a:t> </a:t>
                      </a:r>
                      <a:r>
                        <a:rPr lang="en-GB" sz="1100" b="1" kern="100" spc="-20" dirty="0">
                          <a:solidFill>
                            <a:srgbClr val="231F20"/>
                          </a:solidFill>
                          <a:effectLst/>
                          <a:latin typeface="+mn-lt"/>
                          <a:ea typeface="Times New Roman" panose="02020603050405020304" pitchFamily="18" charset="0"/>
                          <a:cs typeface="Times New Roman" panose="02020603050405020304" pitchFamily="18" charset="0"/>
                        </a:rPr>
                        <a:t>conjoint</a:t>
                      </a:r>
                      <a:r>
                        <a:rPr lang="en-GB" sz="1100" b="1" kern="100" spc="-10" dirty="0">
                          <a:solidFill>
                            <a:srgbClr val="231F20"/>
                          </a:solidFill>
                          <a:effectLst/>
                          <a:latin typeface="+mn-lt"/>
                          <a:ea typeface="Times New Roman" panose="02020603050405020304" pitchFamily="18" charset="0"/>
                          <a:cs typeface="Times New Roman" panose="02020603050405020304" pitchFamily="18" charset="0"/>
                        </a:rPr>
                        <a:t> therapy</a:t>
                      </a:r>
                      <a:endParaRPr lang="en-GB" sz="1100" b="1" kern="100" dirty="0">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25" dirty="0">
                          <a:solidFill>
                            <a:schemeClr val="accent5">
                              <a:lumMod val="50000"/>
                            </a:schemeClr>
                          </a:solidFill>
                          <a:effectLst/>
                          <a:latin typeface="+mn-lt"/>
                          <a:ea typeface="Times New Roman" panose="02020603050405020304" pitchFamily="18" charset="0"/>
                          <a:cs typeface="Times New Roman" panose="02020603050405020304" pitchFamily="18" charset="0"/>
                        </a:rPr>
                        <a:t>NA</a:t>
                      </a:r>
                      <a:endParaRPr lang="en-GB" sz="1100" kern="100" dirty="0">
                        <a:solidFill>
                          <a:schemeClr val="accent5">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10" dirty="0">
                          <a:solidFill>
                            <a:schemeClr val="accent5">
                              <a:lumMod val="50000"/>
                            </a:schemeClr>
                          </a:solidFill>
                          <a:effectLst/>
                          <a:latin typeface="+mn-lt"/>
                          <a:ea typeface="Times New Roman" panose="02020603050405020304" pitchFamily="18" charset="0"/>
                          <a:cs typeface="Times New Roman" panose="02020603050405020304" pitchFamily="18" charset="0"/>
                        </a:rPr>
                        <a:t>0.51</a:t>
                      </a:r>
                      <a:br>
                        <a:rPr lang="en-GB" sz="1100" kern="100" spc="-5" dirty="0">
                          <a:solidFill>
                            <a:schemeClr val="accent5">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5">
                              <a:lumMod val="50000"/>
                            </a:schemeClr>
                          </a:solidFill>
                          <a:effectLst/>
                          <a:latin typeface="+mn-lt"/>
                          <a:ea typeface="Times New Roman" panose="02020603050405020304" pitchFamily="18" charset="0"/>
                          <a:cs typeface="Times New Roman" panose="02020603050405020304" pitchFamily="18" charset="0"/>
                        </a:rPr>
                        <a:t>(0.13,1.92)</a:t>
                      </a:r>
                      <a:endParaRPr lang="en-GB" sz="1100" kern="100" dirty="0">
                        <a:solidFill>
                          <a:schemeClr val="accent5">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25" dirty="0">
                          <a:solidFill>
                            <a:schemeClr val="accent5">
                              <a:lumMod val="50000"/>
                            </a:schemeClr>
                          </a:solidFill>
                          <a:effectLst/>
                          <a:latin typeface="+mn-lt"/>
                          <a:ea typeface="Times New Roman" panose="02020603050405020304" pitchFamily="18" charset="0"/>
                          <a:cs typeface="Times New Roman" panose="02020603050405020304" pitchFamily="18" charset="0"/>
                        </a:rPr>
                        <a:t>NA</a:t>
                      </a:r>
                      <a:endParaRPr lang="en-GB" sz="1100" kern="100" dirty="0">
                        <a:solidFill>
                          <a:schemeClr val="accent5">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10" dirty="0">
                          <a:solidFill>
                            <a:schemeClr val="accent5">
                              <a:lumMod val="50000"/>
                            </a:schemeClr>
                          </a:solidFill>
                          <a:effectLst/>
                          <a:latin typeface="+mn-lt"/>
                          <a:ea typeface="Times New Roman" panose="02020603050405020304" pitchFamily="18" charset="0"/>
                          <a:cs typeface="Times New Roman" panose="02020603050405020304" pitchFamily="18" charset="0"/>
                        </a:rPr>
                        <a:t>0.31</a:t>
                      </a:r>
                      <a:br>
                        <a:rPr lang="en-GB" sz="1100" kern="100" spc="-5" dirty="0">
                          <a:solidFill>
                            <a:schemeClr val="accent5">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5">
                              <a:lumMod val="50000"/>
                            </a:schemeClr>
                          </a:solidFill>
                          <a:effectLst/>
                          <a:latin typeface="+mn-lt"/>
                          <a:ea typeface="Times New Roman" panose="02020603050405020304" pitchFamily="18" charset="0"/>
                          <a:cs typeface="Times New Roman" panose="02020603050405020304" pitchFamily="18" charset="0"/>
                        </a:rPr>
                        <a:t>(0.16,0.62)</a:t>
                      </a:r>
                      <a:endParaRPr lang="en-GB" sz="1100" kern="100" dirty="0">
                        <a:solidFill>
                          <a:schemeClr val="accent5">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77664877"/>
                  </a:ext>
                </a:extLst>
              </a:tr>
              <a:tr h="540000">
                <a:tc>
                  <a:txBody>
                    <a:bodyPr/>
                    <a:lstStyle/>
                    <a:p>
                      <a:pPr marL="0" algn="ctr" eaLnBrk="0" hangingPunct="0">
                        <a:lnSpc>
                          <a:spcPct val="107000"/>
                        </a:lnSpc>
                        <a:spcBef>
                          <a:spcPts val="60"/>
                        </a:spcBef>
                        <a:spcAft>
                          <a:spcPts val="0"/>
                        </a:spcAft>
                      </a:pP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0.22</a:t>
                      </a:r>
                      <a:br>
                        <a:rPr lang="en-GB" sz="1100" kern="100" spc="-5" dirty="0">
                          <a:solidFill>
                            <a:schemeClr val="accent2">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(0.04,1.15)</a:t>
                      </a:r>
                      <a:endParaRPr lang="en-GB" sz="1100" kern="100" dirty="0">
                        <a:solidFill>
                          <a:schemeClr val="accent2">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0.34</a:t>
                      </a:r>
                      <a:br>
                        <a:rPr lang="en-GB" sz="1100" kern="100" spc="-5" dirty="0">
                          <a:solidFill>
                            <a:schemeClr val="accent2">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(0.08,1.46)</a:t>
                      </a:r>
                      <a:endParaRPr lang="en-GB" sz="1100" kern="100" dirty="0">
                        <a:solidFill>
                          <a:schemeClr val="accent2">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0.20</a:t>
                      </a:r>
                      <a:br>
                        <a:rPr lang="en-GB" sz="1100" kern="100" spc="-5" dirty="0">
                          <a:solidFill>
                            <a:schemeClr val="accent2">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(0.04,0.92)</a:t>
                      </a:r>
                      <a:endParaRPr lang="en-GB" sz="1100" kern="100" dirty="0">
                        <a:solidFill>
                          <a:schemeClr val="accent2">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b="1" kern="100" spc="-10" dirty="0">
                          <a:solidFill>
                            <a:srgbClr val="231F20"/>
                          </a:solidFill>
                          <a:effectLst/>
                          <a:latin typeface="+mn-lt"/>
                          <a:ea typeface="Times New Roman" panose="02020603050405020304" pitchFamily="18" charset="0"/>
                          <a:cs typeface="Times New Roman" panose="02020603050405020304" pitchFamily="18" charset="0"/>
                        </a:rPr>
                        <a:t>IPSRT</a:t>
                      </a:r>
                      <a:endParaRPr lang="en-GB" sz="1100" b="1" kern="100" dirty="0">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25" dirty="0">
                          <a:solidFill>
                            <a:schemeClr val="accent5">
                              <a:lumMod val="50000"/>
                            </a:schemeClr>
                          </a:solidFill>
                          <a:effectLst/>
                          <a:latin typeface="+mn-lt"/>
                          <a:ea typeface="Times New Roman" panose="02020603050405020304" pitchFamily="18" charset="0"/>
                          <a:cs typeface="Times New Roman" panose="02020603050405020304" pitchFamily="18" charset="0"/>
                        </a:rPr>
                        <a:t>NA</a:t>
                      </a:r>
                      <a:endParaRPr lang="en-GB" sz="1100" kern="100" dirty="0">
                        <a:solidFill>
                          <a:schemeClr val="accent5">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10" dirty="0">
                          <a:solidFill>
                            <a:schemeClr val="accent5">
                              <a:lumMod val="50000"/>
                            </a:schemeClr>
                          </a:solidFill>
                          <a:effectLst/>
                          <a:latin typeface="+mn-lt"/>
                          <a:ea typeface="Times New Roman" panose="02020603050405020304" pitchFamily="18" charset="0"/>
                          <a:cs typeface="Times New Roman" panose="02020603050405020304" pitchFamily="18" charset="0"/>
                        </a:rPr>
                        <a:t>1.76</a:t>
                      </a:r>
                      <a:br>
                        <a:rPr lang="en-GB" sz="1100" kern="100" spc="-5" dirty="0">
                          <a:solidFill>
                            <a:schemeClr val="accent5">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5">
                              <a:lumMod val="50000"/>
                            </a:schemeClr>
                          </a:solidFill>
                          <a:effectLst/>
                          <a:latin typeface="+mn-lt"/>
                          <a:ea typeface="Times New Roman" panose="02020603050405020304" pitchFamily="18" charset="0"/>
                          <a:cs typeface="Times New Roman" panose="02020603050405020304" pitchFamily="18" charset="0"/>
                        </a:rPr>
                        <a:t>(0.49,6.35)</a:t>
                      </a:r>
                      <a:endParaRPr lang="en-GB" sz="1100" kern="100" dirty="0">
                        <a:solidFill>
                          <a:schemeClr val="accent5">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25" dirty="0">
                          <a:solidFill>
                            <a:schemeClr val="accent5">
                              <a:lumMod val="50000"/>
                            </a:schemeClr>
                          </a:solidFill>
                          <a:effectLst/>
                          <a:latin typeface="+mn-lt"/>
                          <a:ea typeface="Times New Roman" panose="02020603050405020304" pitchFamily="18" charset="0"/>
                          <a:cs typeface="Times New Roman" panose="02020603050405020304" pitchFamily="18" charset="0"/>
                        </a:rPr>
                        <a:t>NA</a:t>
                      </a:r>
                      <a:endParaRPr lang="en-GB" sz="1100" kern="100" dirty="0">
                        <a:solidFill>
                          <a:schemeClr val="accent5">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6757656"/>
                  </a:ext>
                </a:extLst>
              </a:tr>
              <a:tr h="540000">
                <a:tc>
                  <a:txBody>
                    <a:bodyPr/>
                    <a:lstStyle/>
                    <a:p>
                      <a:pPr marL="0" algn="ctr" eaLnBrk="0" hangingPunct="0">
                        <a:lnSpc>
                          <a:spcPct val="107000"/>
                        </a:lnSpc>
                        <a:spcBef>
                          <a:spcPts val="60"/>
                        </a:spcBef>
                        <a:spcAft>
                          <a:spcPts val="0"/>
                        </a:spcAft>
                      </a:pP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0.66</a:t>
                      </a:r>
                      <a:br>
                        <a:rPr lang="en-GB" sz="1100" kern="100" spc="-5" dirty="0">
                          <a:solidFill>
                            <a:schemeClr val="accent2">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(0.28,1.58)</a:t>
                      </a:r>
                      <a:endParaRPr lang="en-GB" sz="1100" kern="100" dirty="0">
                        <a:solidFill>
                          <a:schemeClr val="accent2">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1.01</a:t>
                      </a:r>
                      <a:br>
                        <a:rPr lang="en-GB" sz="1100" kern="100" spc="-5" dirty="0">
                          <a:solidFill>
                            <a:schemeClr val="accent2">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(0.61,1.68)</a:t>
                      </a:r>
                      <a:endParaRPr lang="en-GB" sz="1100" kern="100" dirty="0">
                        <a:solidFill>
                          <a:schemeClr val="accent2">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0.58</a:t>
                      </a:r>
                      <a:br>
                        <a:rPr lang="en-GB" sz="1100" kern="100" spc="-5" dirty="0">
                          <a:solidFill>
                            <a:schemeClr val="accent2">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(0.29,1.16)</a:t>
                      </a:r>
                      <a:endParaRPr lang="en-GB" sz="1100" kern="100" dirty="0">
                        <a:solidFill>
                          <a:schemeClr val="accent2">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2.96</a:t>
                      </a:r>
                      <a:br>
                        <a:rPr lang="en-GB" sz="1100" kern="100" spc="-5" dirty="0">
                          <a:solidFill>
                            <a:schemeClr val="accent2">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(0.72,12.11)</a:t>
                      </a:r>
                      <a:endParaRPr lang="en-GB" sz="1100" kern="100" dirty="0">
                        <a:solidFill>
                          <a:schemeClr val="accent2">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b="1" kern="100" spc="-10" dirty="0">
                          <a:solidFill>
                            <a:srgbClr val="231F20"/>
                          </a:solidFill>
                          <a:effectLst/>
                          <a:latin typeface="+mn-lt"/>
                          <a:ea typeface="Times New Roman" panose="02020603050405020304" pitchFamily="18" charset="0"/>
                          <a:cs typeface="Times New Roman" panose="02020603050405020304" pitchFamily="18" charset="0"/>
                        </a:rPr>
                        <a:t>Psycho-education</a:t>
                      </a:r>
                      <a:endParaRPr lang="en-GB" sz="1100" b="1" kern="100" dirty="0">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10" dirty="0">
                          <a:solidFill>
                            <a:schemeClr val="accent5">
                              <a:lumMod val="50000"/>
                            </a:schemeClr>
                          </a:solidFill>
                          <a:effectLst/>
                          <a:latin typeface="+mn-lt"/>
                          <a:ea typeface="Times New Roman" panose="02020603050405020304" pitchFamily="18" charset="0"/>
                          <a:cs typeface="Times New Roman" panose="02020603050405020304" pitchFamily="18" charset="0"/>
                        </a:rPr>
                        <a:t>0.54</a:t>
                      </a:r>
                      <a:br>
                        <a:rPr lang="en-GB" sz="1100" kern="100" spc="-5" dirty="0">
                          <a:solidFill>
                            <a:schemeClr val="accent5">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5">
                              <a:lumMod val="50000"/>
                            </a:schemeClr>
                          </a:solidFill>
                          <a:effectLst/>
                          <a:latin typeface="+mn-lt"/>
                          <a:ea typeface="Times New Roman" panose="02020603050405020304" pitchFamily="18" charset="0"/>
                          <a:cs typeface="Times New Roman" panose="02020603050405020304" pitchFamily="18" charset="0"/>
                        </a:rPr>
                        <a:t>(0.28,1.03)</a:t>
                      </a:r>
                      <a:endParaRPr lang="en-GB" sz="1100" kern="100" dirty="0">
                        <a:solidFill>
                          <a:schemeClr val="accent5">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10" dirty="0">
                          <a:solidFill>
                            <a:schemeClr val="accent5">
                              <a:lumMod val="50000"/>
                            </a:schemeClr>
                          </a:solidFill>
                          <a:effectLst/>
                          <a:latin typeface="+mn-lt"/>
                          <a:ea typeface="Times New Roman" panose="02020603050405020304" pitchFamily="18" charset="0"/>
                          <a:cs typeface="Times New Roman" panose="02020603050405020304" pitchFamily="18" charset="0"/>
                        </a:rPr>
                        <a:t>0.51</a:t>
                      </a:r>
                      <a:br>
                        <a:rPr lang="en-GB" sz="1100" kern="100" spc="-5" dirty="0">
                          <a:solidFill>
                            <a:schemeClr val="accent5">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5">
                              <a:lumMod val="50000"/>
                            </a:schemeClr>
                          </a:solidFill>
                          <a:effectLst/>
                          <a:latin typeface="+mn-lt"/>
                          <a:ea typeface="Times New Roman" panose="02020603050405020304" pitchFamily="18" charset="0"/>
                          <a:cs typeface="Times New Roman" panose="02020603050405020304" pitchFamily="18" charset="0"/>
                        </a:rPr>
                        <a:t>(0.26,0.99)</a:t>
                      </a:r>
                      <a:endParaRPr lang="en-GB" sz="1100" kern="100" dirty="0">
                        <a:solidFill>
                          <a:schemeClr val="accent5">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9384254"/>
                  </a:ext>
                </a:extLst>
              </a:tr>
              <a:tr h="540000">
                <a:tc>
                  <a:txBody>
                    <a:bodyPr/>
                    <a:lstStyle/>
                    <a:p>
                      <a:pPr marL="0" algn="ctr" eaLnBrk="0" hangingPunct="0">
                        <a:lnSpc>
                          <a:spcPct val="107000"/>
                        </a:lnSpc>
                        <a:spcBef>
                          <a:spcPts val="60"/>
                        </a:spcBef>
                        <a:spcAft>
                          <a:spcPts val="0"/>
                        </a:spcAft>
                      </a:pP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0.39</a:t>
                      </a:r>
                      <a:br>
                        <a:rPr lang="en-GB" sz="1100" kern="100" spc="-5" dirty="0">
                          <a:solidFill>
                            <a:schemeClr val="accent2">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(0.14,1.08)</a:t>
                      </a:r>
                      <a:endParaRPr lang="en-GB" sz="1100" kern="100" dirty="0">
                        <a:solidFill>
                          <a:schemeClr val="accent2">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0.60</a:t>
                      </a:r>
                      <a:br>
                        <a:rPr lang="en-GB" sz="1100" kern="100" spc="-5" dirty="0">
                          <a:solidFill>
                            <a:schemeClr val="accent2">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(0.30,1.19)</a:t>
                      </a:r>
                      <a:endParaRPr lang="en-GB" sz="1100" kern="100" dirty="0">
                        <a:solidFill>
                          <a:schemeClr val="accent2">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0.34</a:t>
                      </a:r>
                      <a:br>
                        <a:rPr lang="en-GB" sz="1100" kern="100" spc="-5" dirty="0">
                          <a:solidFill>
                            <a:schemeClr val="accent2">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(0.14,0.82)</a:t>
                      </a:r>
                      <a:endParaRPr lang="en-GB" sz="1100" kern="100" dirty="0">
                        <a:solidFill>
                          <a:schemeClr val="accent2">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1.76</a:t>
                      </a:r>
                      <a:br>
                        <a:rPr lang="en-GB" sz="1100" kern="100" spc="-5" dirty="0">
                          <a:solidFill>
                            <a:schemeClr val="accent2">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(0.49,6.35)</a:t>
                      </a:r>
                      <a:endParaRPr lang="en-GB" sz="1100" kern="100" dirty="0">
                        <a:solidFill>
                          <a:schemeClr val="accent2">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0.59</a:t>
                      </a:r>
                      <a:br>
                        <a:rPr lang="en-GB" sz="1100" kern="100" spc="-5" dirty="0">
                          <a:solidFill>
                            <a:schemeClr val="accent2">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(0.33,1.06)</a:t>
                      </a:r>
                      <a:endParaRPr lang="en-GB" sz="1100" kern="100" dirty="0">
                        <a:solidFill>
                          <a:schemeClr val="accent2">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b="1" kern="100" spc="-10" dirty="0">
                          <a:solidFill>
                            <a:srgbClr val="231F20"/>
                          </a:solidFill>
                          <a:effectLst/>
                          <a:latin typeface="+mn-lt"/>
                          <a:ea typeface="Times New Roman" panose="02020603050405020304" pitchFamily="18" charset="0"/>
                          <a:cs typeface="Times New Roman" panose="02020603050405020304" pitchFamily="18" charset="0"/>
                        </a:rPr>
                        <a:t>Supportive therapy</a:t>
                      </a:r>
                      <a:endParaRPr lang="en-GB" sz="1100" b="1" kern="100" dirty="0">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25" dirty="0">
                          <a:solidFill>
                            <a:schemeClr val="accent5">
                              <a:lumMod val="50000"/>
                            </a:schemeClr>
                          </a:solidFill>
                          <a:effectLst/>
                          <a:latin typeface="+mn-lt"/>
                          <a:ea typeface="Times New Roman" panose="02020603050405020304" pitchFamily="18" charset="0"/>
                          <a:cs typeface="Times New Roman" panose="02020603050405020304" pitchFamily="18" charset="0"/>
                        </a:rPr>
                        <a:t>NA</a:t>
                      </a:r>
                      <a:endParaRPr lang="en-GB" sz="1100" kern="100" dirty="0">
                        <a:solidFill>
                          <a:schemeClr val="accent5">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1280873"/>
                  </a:ext>
                </a:extLst>
              </a:tr>
              <a:tr h="540000">
                <a:tc>
                  <a:txBody>
                    <a:bodyPr/>
                    <a:lstStyle/>
                    <a:p>
                      <a:pPr marL="0" algn="ctr" eaLnBrk="0" hangingPunct="0">
                        <a:lnSpc>
                          <a:spcPct val="107000"/>
                        </a:lnSpc>
                        <a:spcBef>
                          <a:spcPts val="60"/>
                        </a:spcBef>
                        <a:spcAft>
                          <a:spcPts val="0"/>
                        </a:spcAft>
                      </a:pP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0.34</a:t>
                      </a:r>
                      <a:br>
                        <a:rPr lang="en-GB" sz="1100" kern="100" spc="-5" dirty="0">
                          <a:solidFill>
                            <a:schemeClr val="accent2">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(0.16,0.74)</a:t>
                      </a:r>
                      <a:endParaRPr lang="en-GB" sz="1100" kern="100" dirty="0">
                        <a:solidFill>
                          <a:schemeClr val="accent2">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0.52</a:t>
                      </a:r>
                      <a:br>
                        <a:rPr lang="en-GB" sz="1100" kern="100" spc="-5" dirty="0">
                          <a:solidFill>
                            <a:schemeClr val="accent2">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(0.34,0.79)</a:t>
                      </a:r>
                      <a:endParaRPr lang="en-GB" sz="1100" kern="100" dirty="0">
                        <a:solidFill>
                          <a:schemeClr val="accent2">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0.30</a:t>
                      </a:r>
                      <a:br>
                        <a:rPr lang="en-GB" sz="1100" kern="100" spc="-5" dirty="0">
                          <a:solidFill>
                            <a:schemeClr val="accent2">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(0.17,0.53)</a:t>
                      </a:r>
                      <a:endParaRPr lang="en-GB" sz="1100" kern="100" dirty="0">
                        <a:solidFill>
                          <a:schemeClr val="accent2">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1.53</a:t>
                      </a:r>
                      <a:br>
                        <a:rPr lang="en-GB" sz="1100" kern="100" spc="-5" dirty="0">
                          <a:solidFill>
                            <a:schemeClr val="accent2">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(0.35,6.62)</a:t>
                      </a:r>
                      <a:endParaRPr lang="en-GB" sz="1100" kern="100" dirty="0">
                        <a:solidFill>
                          <a:schemeClr val="accent2">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0.52</a:t>
                      </a:r>
                      <a:br>
                        <a:rPr lang="en-GB" sz="1100" kern="100" spc="-5" dirty="0">
                          <a:solidFill>
                            <a:schemeClr val="accent2">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(0.32,0.84)</a:t>
                      </a:r>
                      <a:endParaRPr lang="en-GB" sz="1100" kern="100" dirty="0">
                        <a:solidFill>
                          <a:schemeClr val="accent2">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0.87</a:t>
                      </a:r>
                      <a:br>
                        <a:rPr lang="en-GB" sz="1100" kern="100" spc="-5" dirty="0">
                          <a:solidFill>
                            <a:schemeClr val="accent2">
                              <a:lumMod val="50000"/>
                            </a:schemeClr>
                          </a:solidFill>
                          <a:effectLst/>
                          <a:latin typeface="+mn-lt"/>
                          <a:ea typeface="Times New Roman" panose="02020603050405020304" pitchFamily="18" charset="0"/>
                          <a:cs typeface="Times New Roman" panose="02020603050405020304" pitchFamily="18" charset="0"/>
                        </a:rPr>
                      </a:br>
                      <a:r>
                        <a:rPr lang="en-GB" sz="1100" kern="100" spc="-10" dirty="0">
                          <a:solidFill>
                            <a:schemeClr val="accent2">
                              <a:lumMod val="50000"/>
                            </a:schemeClr>
                          </a:solidFill>
                          <a:effectLst/>
                          <a:latin typeface="+mn-lt"/>
                          <a:ea typeface="Times New Roman" panose="02020603050405020304" pitchFamily="18" charset="0"/>
                          <a:cs typeface="Times New Roman" panose="02020603050405020304" pitchFamily="18" charset="0"/>
                        </a:rPr>
                        <a:t>(0.43,1.76)</a:t>
                      </a:r>
                      <a:endParaRPr lang="en-GB" sz="1100" kern="100" dirty="0">
                        <a:solidFill>
                          <a:schemeClr val="accent2">
                            <a:lumMod val="50000"/>
                          </a:schemeClr>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eaLnBrk="0" hangingPunct="0">
                        <a:lnSpc>
                          <a:spcPct val="107000"/>
                        </a:lnSpc>
                        <a:spcBef>
                          <a:spcPts val="60"/>
                        </a:spcBef>
                        <a:spcAft>
                          <a:spcPts val="0"/>
                        </a:spcAft>
                      </a:pPr>
                      <a:r>
                        <a:rPr lang="en-GB" sz="1100" b="1" kern="100" spc="-25" dirty="0">
                          <a:solidFill>
                            <a:srgbClr val="231F20"/>
                          </a:solidFill>
                          <a:effectLst/>
                          <a:latin typeface="+mn-lt"/>
                          <a:ea typeface="Times New Roman" panose="02020603050405020304" pitchFamily="18" charset="0"/>
                          <a:cs typeface="Times New Roman" panose="02020603050405020304" pitchFamily="18" charset="0"/>
                        </a:rPr>
                        <a:t>Treatment</a:t>
                      </a:r>
                      <a:br>
                        <a:rPr lang="en-GB" sz="1100" b="1" kern="100" spc="-25" dirty="0">
                          <a:solidFill>
                            <a:srgbClr val="231F20"/>
                          </a:solidFill>
                          <a:effectLst/>
                          <a:latin typeface="+mn-lt"/>
                          <a:ea typeface="Times New Roman" panose="02020603050405020304" pitchFamily="18" charset="0"/>
                          <a:cs typeface="Times New Roman" panose="02020603050405020304" pitchFamily="18" charset="0"/>
                        </a:rPr>
                      </a:br>
                      <a:r>
                        <a:rPr lang="en-GB" sz="1100" b="1" kern="100" spc="-25" dirty="0">
                          <a:solidFill>
                            <a:srgbClr val="231F20"/>
                          </a:solidFill>
                          <a:effectLst/>
                          <a:latin typeface="+mn-lt"/>
                          <a:ea typeface="Times New Roman" panose="02020603050405020304" pitchFamily="18" charset="0"/>
                          <a:cs typeface="Times New Roman" panose="02020603050405020304" pitchFamily="18" charset="0"/>
                        </a:rPr>
                        <a:t>as usual</a:t>
                      </a:r>
                      <a:endParaRPr lang="en-GB" sz="1100" b="1" kern="100" dirty="0">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8839770"/>
                  </a:ext>
                </a:extLst>
              </a:tr>
            </a:tbl>
          </a:graphicData>
        </a:graphic>
      </p:graphicFrame>
      <p:sp>
        <p:nvSpPr>
          <p:cNvPr id="25" name="TextBox 24">
            <a:extLst>
              <a:ext uri="{FF2B5EF4-FFF2-40B4-BE49-F238E27FC236}">
                <a16:creationId xmlns:a16="http://schemas.microsoft.com/office/drawing/2014/main" id="{114B7D74-3FAF-CF65-AF8F-BA834DAB67BD}"/>
              </a:ext>
            </a:extLst>
          </p:cNvPr>
          <p:cNvSpPr txBox="1"/>
          <p:nvPr/>
        </p:nvSpPr>
        <p:spPr>
          <a:xfrm>
            <a:off x="8166917" y="1825764"/>
            <a:ext cx="1425390" cy="246221"/>
          </a:xfrm>
          <a:prstGeom prst="rect">
            <a:avLst/>
          </a:prstGeom>
          <a:solidFill>
            <a:schemeClr val="bg1"/>
          </a:solidFill>
        </p:spPr>
        <p:txBody>
          <a:bodyPr wrap="none" rtlCol="0">
            <a:spAutoFit/>
          </a:bodyPr>
          <a:lstStyle/>
          <a:p>
            <a:pPr algn="ctr"/>
            <a:r>
              <a:rPr lang="en-GB" sz="1000" b="1" dirty="0">
                <a:solidFill>
                  <a:schemeClr val="accent5">
                    <a:lumMod val="50000"/>
                  </a:schemeClr>
                </a:solidFill>
              </a:rPr>
              <a:t>Direct evidence only</a:t>
            </a:r>
          </a:p>
        </p:txBody>
      </p:sp>
      <p:sp>
        <p:nvSpPr>
          <p:cNvPr id="26" name="TextBox 25">
            <a:extLst>
              <a:ext uri="{FF2B5EF4-FFF2-40B4-BE49-F238E27FC236}">
                <a16:creationId xmlns:a16="http://schemas.microsoft.com/office/drawing/2014/main" id="{3BA52CD4-851F-72AA-8E5A-1A91A79FAD5B}"/>
              </a:ext>
            </a:extLst>
          </p:cNvPr>
          <p:cNvSpPr txBox="1"/>
          <p:nvPr/>
        </p:nvSpPr>
        <p:spPr>
          <a:xfrm>
            <a:off x="7682956" y="5992085"/>
            <a:ext cx="1872629" cy="246221"/>
          </a:xfrm>
          <a:prstGeom prst="rect">
            <a:avLst/>
          </a:prstGeom>
          <a:solidFill>
            <a:schemeClr val="bg1"/>
          </a:solidFill>
        </p:spPr>
        <p:txBody>
          <a:bodyPr wrap="none" rtlCol="0">
            <a:spAutoFit/>
          </a:bodyPr>
          <a:lstStyle/>
          <a:p>
            <a:pPr algn="ctr"/>
            <a:r>
              <a:rPr lang="en-GB" sz="1000" b="1" dirty="0">
                <a:solidFill>
                  <a:schemeClr val="accent2">
                    <a:lumMod val="50000"/>
                  </a:schemeClr>
                </a:solidFill>
              </a:rPr>
              <a:t>Indirect and direct evidence</a:t>
            </a:r>
          </a:p>
        </p:txBody>
      </p:sp>
    </p:spTree>
    <p:extLst>
      <p:ext uri="{BB962C8B-B14F-4D97-AF65-F5344CB8AC3E}">
        <p14:creationId xmlns:p14="http://schemas.microsoft.com/office/powerpoint/2010/main" val="21809565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EA964B6-550C-1415-96BB-D4DF00D338D5}"/>
              </a:ext>
            </a:extLst>
          </p:cNvPr>
          <p:cNvPicPr>
            <a:picLocks noChangeAspect="1"/>
          </p:cNvPicPr>
          <p:nvPr/>
        </p:nvPicPr>
        <p:blipFill rotWithShape="1">
          <a:blip r:embed="rId3"/>
          <a:srcRect r="9603" b="12465"/>
          <a:stretch/>
        </p:blipFill>
        <p:spPr>
          <a:xfrm>
            <a:off x="539748" y="2122992"/>
            <a:ext cx="9063766" cy="3395213"/>
          </a:xfrm>
          <a:prstGeom prst="rect">
            <a:avLst/>
          </a:prstGeom>
        </p:spPr>
      </p:pic>
      <p:sp>
        <p:nvSpPr>
          <p:cNvPr id="2" name="Content Placeholder 1">
            <a:extLst>
              <a:ext uri="{FF2B5EF4-FFF2-40B4-BE49-F238E27FC236}">
                <a16:creationId xmlns:a16="http://schemas.microsoft.com/office/drawing/2014/main" id="{AFB69D35-256D-5C4B-27B8-ABB1590BD72B}"/>
              </a:ext>
            </a:extLst>
          </p:cNvPr>
          <p:cNvSpPr>
            <a:spLocks noGrp="1"/>
          </p:cNvSpPr>
          <p:nvPr>
            <p:ph sz="half" idx="1"/>
          </p:nvPr>
        </p:nvSpPr>
        <p:spPr>
          <a:xfrm>
            <a:off x="9753600" y="1416785"/>
            <a:ext cx="2438401" cy="4415215"/>
          </a:xfrm>
        </p:spPr>
        <p:txBody>
          <a:bodyPr/>
          <a:lstStyle/>
          <a:p>
            <a:pPr marL="0" indent="0">
              <a:buNone/>
            </a:pPr>
            <a:r>
              <a:rPr lang="en-GB" dirty="0"/>
              <a:t>Whilst there is generally a lack of evidence about the use of psychotherapy for acute manic episodes, there is evidence in favour of psychoeducation, CBT, FFT, IPSRT, and peer support in the maintenance phase of BD</a:t>
            </a:r>
          </a:p>
        </p:txBody>
      </p:sp>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nchor="t"/>
          <a:lstStyle/>
          <a:p>
            <a:r>
              <a:rPr kumimoji="0" lang="en-GB" sz="2400" b="1" i="0" u="none" strike="noStrike" kern="1200" cap="none" spc="0" normalizeH="0" baseline="0" noProof="0" dirty="0">
                <a:ln>
                  <a:noFill/>
                </a:ln>
                <a:solidFill>
                  <a:srgbClr val="3F1A01"/>
                </a:solidFill>
                <a:effectLst/>
                <a:uLnTx/>
                <a:uFillTx/>
                <a:latin typeface="Arial"/>
                <a:ea typeface="+mj-ea"/>
                <a:cs typeface="+mj-cs"/>
              </a:rPr>
              <a:t>CANMAT/ISBD guidelines</a:t>
            </a:r>
            <a:br>
              <a:rPr kumimoji="0" lang="en-GB" sz="2400" b="1" i="0" u="none" strike="noStrike" kern="1200" cap="none" spc="0" normalizeH="0" baseline="0" noProof="0" dirty="0">
                <a:ln>
                  <a:noFill/>
                </a:ln>
                <a:solidFill>
                  <a:srgbClr val="3F1A01"/>
                </a:solidFill>
                <a:effectLst/>
                <a:uLnTx/>
                <a:uFillTx/>
                <a:latin typeface="Arial"/>
                <a:ea typeface="+mj-ea"/>
                <a:cs typeface="+mj-cs"/>
              </a:rPr>
            </a:br>
            <a:r>
              <a:rPr lang="en-GB" sz="1400" dirty="0"/>
              <a:t>Psychotherapy for bipolar disorder</a:t>
            </a:r>
          </a:p>
        </p:txBody>
      </p:sp>
      <p:sp>
        <p:nvSpPr>
          <p:cNvPr id="3" name="Text Placeholder 2">
            <a:extLst>
              <a:ext uri="{FF2B5EF4-FFF2-40B4-BE49-F238E27FC236}">
                <a16:creationId xmlns:a16="http://schemas.microsoft.com/office/drawing/2014/main" id="{90510364-C432-D06C-8F9B-CBA25D1C00E8}"/>
              </a:ext>
            </a:extLst>
          </p:cNvPr>
          <p:cNvSpPr>
            <a:spLocks noGrp="1"/>
          </p:cNvSpPr>
          <p:nvPr>
            <p:ph type="body" sz="quarter" idx="18"/>
          </p:nvPr>
        </p:nvSpPr>
        <p:spPr/>
        <p:txBody>
          <a:bodyPr/>
          <a:lstStyle/>
          <a:p>
            <a:r>
              <a:rPr lang="en-GB" dirty="0"/>
              <a:t>BD=bipolar disorder; CBT=cognitive–behavioural therapy; FFT=</a:t>
            </a:r>
            <a:r>
              <a:rPr lang="en-US" dirty="0"/>
              <a:t>family-focused therapy; IPSRT=interpersonal and social rhythm therapy </a:t>
            </a:r>
            <a:endParaRPr lang="en-GB" dirty="0"/>
          </a:p>
          <a:p>
            <a:endParaRPr lang="en-GB" dirty="0"/>
          </a:p>
          <a:p>
            <a:r>
              <a:rPr lang="en-GB" dirty="0"/>
              <a:t>Yatham et al. Bipolar </a:t>
            </a:r>
            <a:r>
              <a:rPr lang="en-GB" dirty="0" err="1"/>
              <a:t>Disord</a:t>
            </a:r>
            <a:r>
              <a:rPr lang="en-GB" dirty="0"/>
              <a:t> 2018;20(2):97–170</a:t>
            </a:r>
          </a:p>
        </p:txBody>
      </p:sp>
      <p:sp>
        <p:nvSpPr>
          <p:cNvPr id="6" name="Slide Number Placeholder 5">
            <a:extLst>
              <a:ext uri="{FF2B5EF4-FFF2-40B4-BE49-F238E27FC236}">
                <a16:creationId xmlns:a16="http://schemas.microsoft.com/office/drawing/2014/main" id="{56A75B1F-7E89-50D0-5FD3-2F888DBF8C99}"/>
              </a:ext>
            </a:extLst>
          </p:cNvPr>
          <p:cNvSpPr>
            <a:spLocks noGrp="1"/>
          </p:cNvSpPr>
          <p:nvPr>
            <p:ph type="sldNum" sz="quarter" idx="4"/>
          </p:nvPr>
        </p:nvSpPr>
        <p:spPr/>
        <p:txBody>
          <a:bodyPr/>
          <a:lstStyle/>
          <a:p>
            <a:fld id="{C5E73D8C-6D1C-4360-8101-83ED279A0FF1}" type="slidenum">
              <a:rPr lang="en-GB" smtClean="0"/>
              <a:pPr/>
              <a:t>25</a:t>
            </a:fld>
            <a:endParaRPr lang="en-GB" dirty="0"/>
          </a:p>
        </p:txBody>
      </p:sp>
      <p:sp>
        <p:nvSpPr>
          <p:cNvPr id="12" name="TextBox 11">
            <a:extLst>
              <a:ext uri="{FF2B5EF4-FFF2-40B4-BE49-F238E27FC236}">
                <a16:creationId xmlns:a16="http://schemas.microsoft.com/office/drawing/2014/main" id="{F93FD133-10F3-CF2F-916B-E1C68C5397E7}"/>
              </a:ext>
            </a:extLst>
          </p:cNvPr>
          <p:cNvSpPr txBox="1"/>
          <p:nvPr/>
        </p:nvSpPr>
        <p:spPr>
          <a:xfrm>
            <a:off x="539749" y="1729881"/>
            <a:ext cx="8244000" cy="307777"/>
          </a:xfrm>
          <a:prstGeom prst="rect">
            <a:avLst/>
          </a:prstGeom>
          <a:noFill/>
        </p:spPr>
        <p:txBody>
          <a:bodyPr wrap="square" rtlCol="0">
            <a:spAutoFit/>
          </a:bodyPr>
          <a:lstStyle/>
          <a:p>
            <a:pPr algn="ctr"/>
            <a:r>
              <a:rPr lang="en-GB" sz="1400" b="1" dirty="0">
                <a:solidFill>
                  <a:schemeClr val="accent5">
                    <a:lumMod val="50000"/>
                  </a:schemeClr>
                </a:solidFill>
              </a:rPr>
              <a:t>Strength of evidence for adjunctive psychosocial treatments for BD</a:t>
            </a:r>
          </a:p>
        </p:txBody>
      </p:sp>
      <p:sp>
        <p:nvSpPr>
          <p:cNvPr id="9" name="TextBox 8">
            <a:extLst>
              <a:ext uri="{FF2B5EF4-FFF2-40B4-BE49-F238E27FC236}">
                <a16:creationId xmlns:a16="http://schemas.microsoft.com/office/drawing/2014/main" id="{35526456-C094-D199-24FC-382513558E54}"/>
              </a:ext>
            </a:extLst>
          </p:cNvPr>
          <p:cNvSpPr txBox="1"/>
          <p:nvPr/>
        </p:nvSpPr>
        <p:spPr>
          <a:xfrm>
            <a:off x="539748" y="5647334"/>
            <a:ext cx="8243999" cy="369332"/>
          </a:xfrm>
          <a:prstGeom prst="rect">
            <a:avLst/>
          </a:prstGeom>
          <a:noFill/>
        </p:spPr>
        <p:txBody>
          <a:bodyPr wrap="square">
            <a:spAutoFit/>
          </a:bodyPr>
          <a:lstStyle/>
          <a:p>
            <a:r>
              <a:rPr lang="en-GB" sz="900" dirty="0"/>
              <a:t>This work is from Yatham et al. Bipolar Disorders, licensed under CC BY-NC-ND. Published by John Wiley &amp; Sons Ltd. The work cannot be changed in any way or used commercially without permission from the journal. </a:t>
            </a:r>
            <a:r>
              <a:rPr lang="en-GB" sz="900" dirty="0">
                <a:hlinkClick r:id="rId4"/>
              </a:rPr>
              <a:t>https://creativecommons.org/licenses/by-nc-nd/4.0/</a:t>
            </a:r>
            <a:r>
              <a:rPr lang="en-GB" sz="900" dirty="0"/>
              <a:t>. </a:t>
            </a:r>
          </a:p>
        </p:txBody>
      </p:sp>
    </p:spTree>
    <p:extLst>
      <p:ext uri="{BB962C8B-B14F-4D97-AF65-F5344CB8AC3E}">
        <p14:creationId xmlns:p14="http://schemas.microsoft.com/office/powerpoint/2010/main" val="2436148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DE32E63-0255-FD41-3511-0D9BC6B7E0C7}"/>
              </a:ext>
            </a:extLst>
          </p:cNvPr>
          <p:cNvSpPr>
            <a:spLocks noGrp="1"/>
          </p:cNvSpPr>
          <p:nvPr>
            <p:ph type="title"/>
          </p:nvPr>
        </p:nvSpPr>
        <p:spPr>
          <a:xfrm>
            <a:off x="1219200" y="573088"/>
            <a:ext cx="6642100" cy="2105818"/>
          </a:xfrm>
        </p:spPr>
        <p:txBody>
          <a:bodyPr/>
          <a:lstStyle/>
          <a:p>
            <a:r>
              <a:rPr lang="en-GB" dirty="0"/>
              <a:t>Other interventions for bipolar disorder</a:t>
            </a:r>
          </a:p>
        </p:txBody>
      </p:sp>
      <p:sp>
        <p:nvSpPr>
          <p:cNvPr id="8" name="Text Placeholder 7">
            <a:extLst>
              <a:ext uri="{FF2B5EF4-FFF2-40B4-BE49-F238E27FC236}">
                <a16:creationId xmlns:a16="http://schemas.microsoft.com/office/drawing/2014/main" id="{93A1D2EA-9757-2CB2-1280-582D548C2F93}"/>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097366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a:t>Bipolar disorder – Acute treatment</a:t>
            </a:r>
            <a:endParaRPr lang="en-GB" dirty="0"/>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Electroconvulsive therapy (ECT)</a:t>
            </a:r>
          </a:p>
        </p:txBody>
      </p:sp>
      <p:sp>
        <p:nvSpPr>
          <p:cNvPr id="12" name="Content Placeholder 11">
            <a:extLst>
              <a:ext uri="{FF2B5EF4-FFF2-40B4-BE49-F238E27FC236}">
                <a16:creationId xmlns:a16="http://schemas.microsoft.com/office/drawing/2014/main" id="{BCEF943F-93ED-E83C-E977-F10C653A6961}"/>
              </a:ext>
            </a:extLst>
          </p:cNvPr>
          <p:cNvSpPr>
            <a:spLocks noGrp="1"/>
          </p:cNvSpPr>
          <p:nvPr>
            <p:ph idx="20"/>
          </p:nvPr>
        </p:nvSpPr>
        <p:spPr/>
        <p:txBody>
          <a:bodyPr/>
          <a:lstStyle/>
          <a:p>
            <a:r>
              <a:rPr lang="en-GB" dirty="0">
                <a:solidFill>
                  <a:schemeClr val="tx1"/>
                </a:solidFill>
              </a:rPr>
              <a:t>ECT was introduced as a therapy in the 1930s, and has been adapted and refined in the period since</a:t>
            </a:r>
            <a:r>
              <a:rPr lang="en-GB" baseline="30000" dirty="0">
                <a:solidFill>
                  <a:schemeClr val="tx1"/>
                </a:solidFill>
              </a:rPr>
              <a:t>1</a:t>
            </a:r>
            <a:endParaRPr lang="en-GB" dirty="0">
              <a:solidFill>
                <a:schemeClr val="tx1"/>
              </a:solidFill>
            </a:endParaRPr>
          </a:p>
          <a:p>
            <a:r>
              <a:rPr lang="en-GB" dirty="0">
                <a:solidFill>
                  <a:schemeClr val="tx1"/>
                </a:solidFill>
              </a:rPr>
              <a:t>A meta-analysis compared the response and remission rates between patients with BD and MDD treated with ECT, and found very similar levels of efficacy:</a:t>
            </a:r>
            <a:r>
              <a:rPr lang="en-GB" baseline="30000" dirty="0">
                <a:solidFill>
                  <a:schemeClr val="tx1"/>
                </a:solidFill>
              </a:rPr>
              <a:t>2</a:t>
            </a:r>
            <a:endParaRPr lang="en-GB" dirty="0">
              <a:solidFill>
                <a:schemeClr val="tx1"/>
              </a:solidFill>
            </a:endParaRPr>
          </a:p>
          <a:p>
            <a:pPr lvl="1"/>
            <a:r>
              <a:rPr lang="en-US" sz="1500" dirty="0">
                <a:solidFill>
                  <a:schemeClr val="tx1"/>
                </a:solidFill>
              </a:rPr>
              <a:t>Response rate in BD:</a:t>
            </a:r>
            <a:r>
              <a:rPr lang="en-US" sz="1500" b="1" dirty="0">
                <a:solidFill>
                  <a:schemeClr val="tx1"/>
                </a:solidFill>
              </a:rPr>
              <a:t> 77.1%</a:t>
            </a:r>
          </a:p>
          <a:p>
            <a:pPr lvl="1"/>
            <a:r>
              <a:rPr lang="en-US" sz="1500" dirty="0">
                <a:solidFill>
                  <a:schemeClr val="tx1"/>
                </a:solidFill>
              </a:rPr>
              <a:t>Remission rate in BD: </a:t>
            </a:r>
            <a:r>
              <a:rPr lang="en-US" sz="1500" b="1" dirty="0">
                <a:solidFill>
                  <a:schemeClr val="tx1"/>
                </a:solidFill>
              </a:rPr>
              <a:t>52.3%</a:t>
            </a:r>
          </a:p>
          <a:p>
            <a:pPr lvl="1"/>
            <a:r>
              <a:rPr lang="en-US" sz="1500" dirty="0">
                <a:solidFill>
                  <a:schemeClr val="tx1"/>
                </a:solidFill>
              </a:rPr>
              <a:t>Response rate in MDD</a:t>
            </a:r>
            <a:r>
              <a:rPr lang="en-US" sz="1500" b="1" dirty="0">
                <a:solidFill>
                  <a:schemeClr val="tx1"/>
                </a:solidFill>
              </a:rPr>
              <a:t>: 74.2%</a:t>
            </a:r>
          </a:p>
          <a:p>
            <a:pPr lvl="1"/>
            <a:r>
              <a:rPr lang="en-US" sz="1500" dirty="0">
                <a:solidFill>
                  <a:schemeClr val="tx1"/>
                </a:solidFill>
              </a:rPr>
              <a:t>Remission rate in MDD: </a:t>
            </a:r>
            <a:r>
              <a:rPr lang="en-US" sz="1500" b="1" dirty="0">
                <a:solidFill>
                  <a:schemeClr val="tx1"/>
                </a:solidFill>
              </a:rPr>
              <a:t>52.3%</a:t>
            </a:r>
          </a:p>
          <a:p>
            <a:r>
              <a:rPr lang="en-GB" dirty="0">
                <a:solidFill>
                  <a:schemeClr val="tx1"/>
                </a:solidFill>
              </a:rPr>
              <a:t>In acute mania, a meta-analysis found that ECT combined with medication achieved greater reduction in manic symptoms scores compared with medication alone:</a:t>
            </a:r>
            <a:r>
              <a:rPr lang="en-GB" baseline="30000" dirty="0">
                <a:solidFill>
                  <a:schemeClr val="tx1"/>
                </a:solidFill>
              </a:rPr>
              <a:t>3</a:t>
            </a:r>
            <a:endParaRPr lang="en-GB" dirty="0">
              <a:solidFill>
                <a:schemeClr val="tx1"/>
              </a:solidFill>
            </a:endParaRPr>
          </a:p>
          <a:p>
            <a:pPr lvl="1"/>
            <a:r>
              <a:rPr lang="it-IT" sz="1500" dirty="0">
                <a:solidFill>
                  <a:schemeClr val="tx1"/>
                </a:solidFill>
              </a:rPr>
              <a:t>SMD: </a:t>
            </a:r>
            <a:r>
              <a:rPr lang="it-IT" sz="1500" b="1" dirty="0">
                <a:solidFill>
                  <a:schemeClr val="tx1"/>
                </a:solidFill>
              </a:rPr>
              <a:t>-3.50 </a:t>
            </a:r>
            <a:r>
              <a:rPr lang="it-IT" sz="1500" dirty="0">
                <a:solidFill>
                  <a:schemeClr val="tx1"/>
                </a:solidFill>
              </a:rPr>
              <a:t>(95% CI: -4.57, -2.44; p&lt;0.001)</a:t>
            </a:r>
          </a:p>
          <a:p>
            <a:r>
              <a:rPr lang="it-IT" dirty="0">
                <a:solidFill>
                  <a:schemeClr val="tx1"/>
                </a:solidFill>
              </a:rPr>
              <a:t>Manic symptoms can often respond quickly to ECT</a:t>
            </a:r>
            <a:r>
              <a:rPr lang="it-IT" baseline="30000" dirty="0">
                <a:solidFill>
                  <a:schemeClr val="tx1"/>
                </a:solidFill>
              </a:rPr>
              <a:t>4</a:t>
            </a:r>
            <a:endParaRPr lang="en-GB" dirty="0">
              <a:solidFill>
                <a:schemeClr val="tx1"/>
              </a:solidFill>
            </a:endParaRPr>
          </a:p>
        </p:txBody>
      </p:sp>
      <p:sp>
        <p:nvSpPr>
          <p:cNvPr id="11" name="Text Placeholder 10">
            <a:extLst>
              <a:ext uri="{FF2B5EF4-FFF2-40B4-BE49-F238E27FC236}">
                <a16:creationId xmlns:a16="http://schemas.microsoft.com/office/drawing/2014/main" id="{497BEC5E-E50F-18C0-685C-217FCACCD9EA}"/>
              </a:ext>
            </a:extLst>
          </p:cNvPr>
          <p:cNvSpPr>
            <a:spLocks noGrp="1"/>
          </p:cNvSpPr>
          <p:nvPr>
            <p:ph type="body" sz="quarter" idx="18"/>
          </p:nvPr>
        </p:nvSpPr>
        <p:spPr/>
        <p:txBody>
          <a:bodyPr/>
          <a:lstStyle/>
          <a:p>
            <a:r>
              <a:rPr lang="en-GB" dirty="0"/>
              <a:t>BD=bipolar disorder; CI=confidence interval; ECT=electroconvulsive therapy; MDD=major depressive disorder; SMD=standardized mean difference</a:t>
            </a:r>
          </a:p>
          <a:p>
            <a:endParaRPr lang="en-GB" dirty="0"/>
          </a:p>
          <a:p>
            <a:r>
              <a:rPr lang="en-GB" dirty="0"/>
              <a:t>1. Mutz. Bipolar </a:t>
            </a:r>
            <a:r>
              <a:rPr lang="en-GB" dirty="0" err="1"/>
              <a:t>Disord</a:t>
            </a:r>
            <a:r>
              <a:rPr lang="en-GB" dirty="0"/>
              <a:t> 2023;25(1):9–24; 2. </a:t>
            </a:r>
            <a:r>
              <a:rPr lang="en-GB" dirty="0" err="1"/>
              <a:t>Bahji</a:t>
            </a:r>
            <a:r>
              <a:rPr lang="en-GB" dirty="0"/>
              <a:t> et al. Acta </a:t>
            </a:r>
            <a:r>
              <a:rPr lang="en-GB" dirty="0" err="1"/>
              <a:t>Psychiatr</a:t>
            </a:r>
            <a:r>
              <a:rPr lang="en-GB" dirty="0"/>
              <a:t> </a:t>
            </a:r>
            <a:r>
              <a:rPr lang="en-GB" dirty="0" err="1"/>
              <a:t>Scand</a:t>
            </a:r>
            <a:r>
              <a:rPr lang="en-GB" dirty="0"/>
              <a:t> 2019;139(3):214–226; </a:t>
            </a:r>
            <a:br>
              <a:rPr lang="en-GB" dirty="0"/>
            </a:br>
            <a:r>
              <a:rPr lang="en-GB" dirty="0"/>
              <a:t>3. Zhang et al. Psychiatry Res 2021;302:114019; 4. </a:t>
            </a:r>
            <a:r>
              <a:rPr lang="en-US" dirty="0"/>
              <a:t>Elias et al. Am J Psychiatry 2021;178(3):229–239</a:t>
            </a:r>
          </a:p>
        </p:txBody>
      </p:sp>
      <p:sp>
        <p:nvSpPr>
          <p:cNvPr id="6" name="Slide Number Placeholder 5">
            <a:extLst>
              <a:ext uri="{FF2B5EF4-FFF2-40B4-BE49-F238E27FC236}">
                <a16:creationId xmlns:a16="http://schemas.microsoft.com/office/drawing/2014/main" id="{56A75B1F-7E89-50D0-5FD3-2F888DBF8C99}"/>
              </a:ext>
            </a:extLst>
          </p:cNvPr>
          <p:cNvSpPr>
            <a:spLocks noGrp="1"/>
          </p:cNvSpPr>
          <p:nvPr>
            <p:ph type="sldNum" sz="quarter" idx="4"/>
          </p:nvPr>
        </p:nvSpPr>
        <p:spPr/>
        <p:txBody>
          <a:bodyPr/>
          <a:lstStyle/>
          <a:p>
            <a:fld id="{C5E73D8C-6D1C-4360-8101-83ED279A0FF1}" type="slidenum">
              <a:rPr lang="en-GB" smtClean="0"/>
              <a:pPr/>
              <a:t>27</a:t>
            </a:fld>
            <a:endParaRPr lang="en-GB"/>
          </a:p>
        </p:txBody>
      </p:sp>
      <p:pic>
        <p:nvPicPr>
          <p:cNvPr id="15" name="Picture 14">
            <a:extLst>
              <a:ext uri="{FF2B5EF4-FFF2-40B4-BE49-F238E27FC236}">
                <a16:creationId xmlns:a16="http://schemas.microsoft.com/office/drawing/2014/main" id="{CE42E4F0-B790-E134-6525-55A62F23193B}"/>
              </a:ext>
            </a:extLst>
          </p:cNvPr>
          <p:cNvPicPr>
            <a:picLocks noChangeAspect="1"/>
          </p:cNvPicPr>
          <p:nvPr/>
        </p:nvPicPr>
        <p:blipFill>
          <a:blip r:embed="rId3"/>
          <a:stretch>
            <a:fillRect/>
          </a:stretch>
        </p:blipFill>
        <p:spPr>
          <a:xfrm>
            <a:off x="6230938" y="2051636"/>
            <a:ext cx="5419725" cy="2686133"/>
          </a:xfrm>
          <a:prstGeom prst="rect">
            <a:avLst/>
          </a:prstGeom>
        </p:spPr>
      </p:pic>
      <p:sp>
        <p:nvSpPr>
          <p:cNvPr id="18" name="TextBox 17">
            <a:extLst>
              <a:ext uri="{FF2B5EF4-FFF2-40B4-BE49-F238E27FC236}">
                <a16:creationId xmlns:a16="http://schemas.microsoft.com/office/drawing/2014/main" id="{74E2B294-B2CF-28E4-9F61-7876292D4968}"/>
              </a:ext>
            </a:extLst>
          </p:cNvPr>
          <p:cNvSpPr txBox="1"/>
          <p:nvPr/>
        </p:nvSpPr>
        <p:spPr>
          <a:xfrm>
            <a:off x="6634731" y="1416785"/>
            <a:ext cx="4405446" cy="307777"/>
          </a:xfrm>
          <a:prstGeom prst="rect">
            <a:avLst/>
          </a:prstGeom>
          <a:noFill/>
        </p:spPr>
        <p:txBody>
          <a:bodyPr wrap="square" rtlCol="0">
            <a:spAutoFit/>
          </a:bodyPr>
          <a:lstStyle/>
          <a:p>
            <a:pPr algn="ctr"/>
            <a:r>
              <a:rPr lang="en-GB" sz="1400" b="1" dirty="0">
                <a:solidFill>
                  <a:schemeClr val="accent2">
                    <a:lumMod val="50000"/>
                  </a:schemeClr>
                </a:solidFill>
              </a:rPr>
              <a:t>ECT electrode placement in treatment of BD</a:t>
            </a:r>
            <a:r>
              <a:rPr lang="en-GB" sz="1400" b="1" baseline="30000" dirty="0">
                <a:solidFill>
                  <a:schemeClr val="accent2">
                    <a:lumMod val="50000"/>
                  </a:schemeClr>
                </a:solidFill>
              </a:rPr>
              <a:t>1</a:t>
            </a:r>
            <a:endParaRPr lang="en-GB" sz="1400" b="1" dirty="0">
              <a:solidFill>
                <a:schemeClr val="accent2">
                  <a:lumMod val="50000"/>
                </a:schemeClr>
              </a:solidFill>
            </a:endParaRPr>
          </a:p>
        </p:txBody>
      </p:sp>
      <p:sp>
        <p:nvSpPr>
          <p:cNvPr id="2" name="TextBox 1">
            <a:extLst>
              <a:ext uri="{FF2B5EF4-FFF2-40B4-BE49-F238E27FC236}">
                <a16:creationId xmlns:a16="http://schemas.microsoft.com/office/drawing/2014/main" id="{8F5ECF89-6181-8C23-3F9B-03D6A328324B}"/>
              </a:ext>
            </a:extLst>
          </p:cNvPr>
          <p:cNvSpPr txBox="1"/>
          <p:nvPr/>
        </p:nvSpPr>
        <p:spPr>
          <a:xfrm>
            <a:off x="6409369" y="4808402"/>
            <a:ext cx="5258150" cy="369332"/>
          </a:xfrm>
          <a:prstGeom prst="rect">
            <a:avLst/>
          </a:prstGeom>
          <a:noFill/>
        </p:spPr>
        <p:txBody>
          <a:bodyPr wrap="square">
            <a:spAutoFit/>
          </a:bodyPr>
          <a:lstStyle/>
          <a:p>
            <a:r>
              <a:rPr lang="en-GB" sz="900" dirty="0"/>
              <a:t>This figure is from ‘Brain stimulation treatment for bipolar disorder’ by Mutz, used under CC-BY 4.0. </a:t>
            </a:r>
          </a:p>
          <a:p>
            <a:r>
              <a:rPr lang="en-GB" sz="900" dirty="0"/>
              <a:t>This work is licensed under Creative Commons license CC-BY-SA by The Lundbeck Foundation.</a:t>
            </a:r>
          </a:p>
        </p:txBody>
      </p:sp>
    </p:spTree>
    <p:extLst>
      <p:ext uri="{BB962C8B-B14F-4D97-AF65-F5344CB8AC3E}">
        <p14:creationId xmlns:p14="http://schemas.microsoft.com/office/powerpoint/2010/main" val="24709854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Transcranial magnetic stimulation (TMS)</a:t>
            </a:r>
          </a:p>
        </p:txBody>
      </p:sp>
      <p:sp>
        <p:nvSpPr>
          <p:cNvPr id="3" name="Content Placeholder 2">
            <a:extLst>
              <a:ext uri="{FF2B5EF4-FFF2-40B4-BE49-F238E27FC236}">
                <a16:creationId xmlns:a16="http://schemas.microsoft.com/office/drawing/2014/main" id="{C15C2A4F-1802-996D-D0FB-B92F1D0A182B}"/>
              </a:ext>
            </a:extLst>
          </p:cNvPr>
          <p:cNvSpPr>
            <a:spLocks noGrp="1"/>
          </p:cNvSpPr>
          <p:nvPr>
            <p:ph idx="20"/>
          </p:nvPr>
        </p:nvSpPr>
        <p:spPr>
          <a:xfrm>
            <a:off x="539750" y="1416785"/>
            <a:ext cx="5691188" cy="4415215"/>
          </a:xfrm>
        </p:spPr>
        <p:txBody>
          <a:bodyPr/>
          <a:lstStyle/>
          <a:p>
            <a:r>
              <a:rPr lang="en-GB" dirty="0">
                <a:solidFill>
                  <a:schemeClr val="tx1"/>
                </a:solidFill>
              </a:rPr>
              <a:t>TMS is a non-invasive brain stimulation technique, whereby an </a:t>
            </a:r>
            <a:r>
              <a:rPr lang="en-US" dirty="0">
                <a:solidFill>
                  <a:schemeClr val="tx1"/>
                </a:solidFill>
              </a:rPr>
              <a:t>electromagnetic coil is placed over a patient’s scalp and certain regions of the brain are targeted with magnetic pulses that depolarize neurons</a:t>
            </a:r>
            <a:r>
              <a:rPr lang="en-US" baseline="30000" dirty="0">
                <a:solidFill>
                  <a:schemeClr val="tx1"/>
                </a:solidFill>
              </a:rPr>
              <a:t>1</a:t>
            </a:r>
            <a:endParaRPr lang="en-US" dirty="0">
              <a:solidFill>
                <a:schemeClr val="tx1"/>
              </a:solidFill>
            </a:endParaRPr>
          </a:p>
          <a:p>
            <a:r>
              <a:rPr lang="en-GB" dirty="0">
                <a:solidFill>
                  <a:schemeClr val="tx1"/>
                </a:solidFill>
              </a:rPr>
              <a:t>A meta-analysis found that TMS was an effective treatment for depressive symptoms in BD versus sham therapy:</a:t>
            </a:r>
            <a:r>
              <a:rPr lang="en-GB" baseline="30000" dirty="0">
                <a:solidFill>
                  <a:schemeClr val="tx1"/>
                </a:solidFill>
              </a:rPr>
              <a:t>2</a:t>
            </a:r>
            <a:endParaRPr lang="en-GB" dirty="0">
              <a:solidFill>
                <a:schemeClr val="tx1"/>
              </a:solidFill>
            </a:endParaRPr>
          </a:p>
          <a:p>
            <a:pPr lvl="1"/>
            <a:r>
              <a:rPr lang="en-GB" sz="1500" dirty="0">
                <a:solidFill>
                  <a:schemeClr val="tx1"/>
                </a:solidFill>
              </a:rPr>
              <a:t>Improvement in depressive symptoms, SMD: </a:t>
            </a:r>
            <a:r>
              <a:rPr lang="en-GB" sz="1500" b="1" dirty="0">
                <a:solidFill>
                  <a:schemeClr val="tx1"/>
                </a:solidFill>
              </a:rPr>
              <a:t>0.302</a:t>
            </a:r>
            <a:r>
              <a:rPr lang="en-GB" sz="1500" dirty="0">
                <a:solidFill>
                  <a:schemeClr val="tx1"/>
                </a:solidFill>
              </a:rPr>
              <a:t> (p&lt;0.05)</a:t>
            </a:r>
          </a:p>
          <a:p>
            <a:pPr lvl="1"/>
            <a:r>
              <a:rPr lang="en-GB" sz="1500" dirty="0">
                <a:solidFill>
                  <a:schemeClr val="tx1"/>
                </a:solidFill>
              </a:rPr>
              <a:t>Improvement in remission rate, risk difference: </a:t>
            </a:r>
            <a:r>
              <a:rPr lang="en-GB" sz="1500" b="1" dirty="0">
                <a:solidFill>
                  <a:schemeClr val="tx1"/>
                </a:solidFill>
              </a:rPr>
              <a:t>0.104</a:t>
            </a:r>
            <a:r>
              <a:rPr lang="en-GB" sz="1500" dirty="0">
                <a:solidFill>
                  <a:schemeClr val="tx1"/>
                </a:solidFill>
              </a:rPr>
              <a:t> (p&lt;0.05)</a:t>
            </a:r>
          </a:p>
          <a:p>
            <a:r>
              <a:rPr lang="en-GB" dirty="0">
                <a:solidFill>
                  <a:schemeClr val="tx1"/>
                </a:solidFill>
              </a:rPr>
              <a:t>Another meta-analysis concluded that repeated TMS was more effective in treating bipolar depression than sham therapy when response rates were compared:</a:t>
            </a:r>
            <a:r>
              <a:rPr lang="en-GB" baseline="30000" dirty="0">
                <a:solidFill>
                  <a:schemeClr val="tx1"/>
                </a:solidFill>
              </a:rPr>
              <a:t>3</a:t>
            </a:r>
            <a:endParaRPr lang="en-GB" dirty="0">
              <a:solidFill>
                <a:schemeClr val="tx1"/>
              </a:solidFill>
            </a:endParaRPr>
          </a:p>
          <a:p>
            <a:pPr lvl="1"/>
            <a:r>
              <a:rPr lang="en-GB" sz="1500" dirty="0">
                <a:solidFill>
                  <a:schemeClr val="tx1"/>
                </a:solidFill>
              </a:rPr>
              <a:t>OR: </a:t>
            </a:r>
            <a:r>
              <a:rPr lang="en-GB" sz="1500" b="1" dirty="0">
                <a:solidFill>
                  <a:schemeClr val="tx1"/>
                </a:solidFill>
              </a:rPr>
              <a:t>2.72 </a:t>
            </a:r>
            <a:r>
              <a:rPr lang="en-GB" sz="1500" dirty="0">
                <a:solidFill>
                  <a:schemeClr val="tx1"/>
                </a:solidFill>
              </a:rPr>
              <a:t>(95% CI: 1.44, 5.14)</a:t>
            </a:r>
          </a:p>
          <a:p>
            <a:r>
              <a:rPr lang="en-GB" dirty="0">
                <a:solidFill>
                  <a:schemeClr val="tx1"/>
                </a:solidFill>
              </a:rPr>
              <a:t>More high-quality studies are needed to recommend TMS in the treatment of BD</a:t>
            </a:r>
            <a:r>
              <a:rPr lang="en-GB" baseline="30000" dirty="0">
                <a:solidFill>
                  <a:schemeClr val="tx1"/>
                </a:solidFill>
              </a:rPr>
              <a:t>2,3</a:t>
            </a:r>
            <a:endParaRPr lang="en-GB" dirty="0">
              <a:solidFill>
                <a:schemeClr val="tx1"/>
              </a:solidFill>
            </a:endParaRPr>
          </a:p>
        </p:txBody>
      </p:sp>
      <p:sp>
        <p:nvSpPr>
          <p:cNvPr id="2" name="Text Placeholder 1">
            <a:extLst>
              <a:ext uri="{FF2B5EF4-FFF2-40B4-BE49-F238E27FC236}">
                <a16:creationId xmlns:a16="http://schemas.microsoft.com/office/drawing/2014/main" id="{707ACABD-A89A-E0FC-60A6-176575107B50}"/>
              </a:ext>
            </a:extLst>
          </p:cNvPr>
          <p:cNvSpPr>
            <a:spLocks noGrp="1"/>
          </p:cNvSpPr>
          <p:nvPr>
            <p:ph type="body" sz="quarter" idx="18"/>
          </p:nvPr>
        </p:nvSpPr>
        <p:spPr/>
        <p:txBody>
          <a:bodyPr/>
          <a:lstStyle/>
          <a:p>
            <a:r>
              <a:rPr lang="en-GB" dirty="0"/>
              <a:t>BD=bipolar disorder; CI=confidence interval; OR=odds ratio; SMD=standardized mean difference; TBS=theta burst stimulation; TMS=transcranial magnetic stimulation</a:t>
            </a:r>
          </a:p>
          <a:p>
            <a:endParaRPr lang="en-GB" dirty="0"/>
          </a:p>
          <a:p>
            <a:r>
              <a:rPr lang="en-GB" dirty="0"/>
              <a:t>1. </a:t>
            </a:r>
            <a:r>
              <a:rPr lang="en-GB" dirty="0" err="1"/>
              <a:t>Hett</a:t>
            </a:r>
            <a:r>
              <a:rPr lang="en-GB" dirty="0"/>
              <a:t> &amp; Marwaha. </a:t>
            </a:r>
            <a:r>
              <a:rPr lang="en-GB" dirty="0" err="1"/>
              <a:t>Ther</a:t>
            </a:r>
            <a:r>
              <a:rPr lang="en-GB" dirty="0"/>
              <a:t> Adv </a:t>
            </a:r>
            <a:r>
              <a:rPr lang="en-GB" dirty="0" err="1"/>
              <a:t>Psychopharmacol</a:t>
            </a:r>
            <a:r>
              <a:rPr lang="en-GB" dirty="0"/>
              <a:t> 2020;10:2045125320973790; 2. Tee &amp; Au. </a:t>
            </a:r>
            <a:r>
              <a:rPr lang="en-GB" dirty="0" err="1"/>
              <a:t>Psychiatr</a:t>
            </a:r>
            <a:r>
              <a:rPr lang="en-GB" dirty="0"/>
              <a:t> Q 2020;91(4):1225–1247; </a:t>
            </a:r>
          </a:p>
          <a:p>
            <a:r>
              <a:rPr lang="en-GB" dirty="0"/>
              <a:t>3. Nguyen et al. J Affect </a:t>
            </a:r>
            <a:r>
              <a:rPr lang="en-GB" dirty="0" err="1"/>
              <a:t>Disord</a:t>
            </a:r>
            <a:r>
              <a:rPr lang="en-GB" dirty="0"/>
              <a:t> 2021279:250–255; 4. Mutz. Bipolar </a:t>
            </a:r>
            <a:r>
              <a:rPr lang="en-GB" dirty="0" err="1"/>
              <a:t>Disord</a:t>
            </a:r>
            <a:r>
              <a:rPr lang="en-GB" dirty="0"/>
              <a:t> 2023;25(1):9–24</a:t>
            </a:r>
          </a:p>
        </p:txBody>
      </p:sp>
      <p:sp>
        <p:nvSpPr>
          <p:cNvPr id="6" name="Slide Number Placeholder 5">
            <a:extLst>
              <a:ext uri="{FF2B5EF4-FFF2-40B4-BE49-F238E27FC236}">
                <a16:creationId xmlns:a16="http://schemas.microsoft.com/office/drawing/2014/main" id="{56A75B1F-7E89-50D0-5FD3-2F888DBF8C99}"/>
              </a:ext>
            </a:extLst>
          </p:cNvPr>
          <p:cNvSpPr>
            <a:spLocks noGrp="1"/>
          </p:cNvSpPr>
          <p:nvPr>
            <p:ph type="sldNum" sz="quarter" idx="4"/>
          </p:nvPr>
        </p:nvSpPr>
        <p:spPr/>
        <p:txBody>
          <a:bodyPr/>
          <a:lstStyle/>
          <a:p>
            <a:fld id="{C5E73D8C-6D1C-4360-8101-83ED279A0FF1}" type="slidenum">
              <a:rPr lang="en-GB" smtClean="0"/>
              <a:pPr/>
              <a:t>28</a:t>
            </a:fld>
            <a:endParaRPr lang="en-GB"/>
          </a:p>
        </p:txBody>
      </p:sp>
      <p:pic>
        <p:nvPicPr>
          <p:cNvPr id="11" name="Picture 10">
            <a:extLst>
              <a:ext uri="{FF2B5EF4-FFF2-40B4-BE49-F238E27FC236}">
                <a16:creationId xmlns:a16="http://schemas.microsoft.com/office/drawing/2014/main" id="{CD3033B8-FD2C-61FC-A62E-8876F01ACF06}"/>
              </a:ext>
            </a:extLst>
          </p:cNvPr>
          <p:cNvPicPr>
            <a:picLocks noChangeAspect="1"/>
          </p:cNvPicPr>
          <p:nvPr/>
        </p:nvPicPr>
        <p:blipFill rotWithShape="1">
          <a:blip r:embed="rId3"/>
          <a:srcRect b="27655"/>
          <a:stretch/>
        </p:blipFill>
        <p:spPr>
          <a:xfrm>
            <a:off x="6230938" y="2111804"/>
            <a:ext cx="5436581" cy="2510996"/>
          </a:xfrm>
          <a:prstGeom prst="rect">
            <a:avLst/>
          </a:prstGeom>
        </p:spPr>
      </p:pic>
      <p:sp>
        <p:nvSpPr>
          <p:cNvPr id="13" name="TextBox 12">
            <a:extLst>
              <a:ext uri="{FF2B5EF4-FFF2-40B4-BE49-F238E27FC236}">
                <a16:creationId xmlns:a16="http://schemas.microsoft.com/office/drawing/2014/main" id="{214FC788-E3E2-7B46-0DEB-B28A1A106BE7}"/>
              </a:ext>
            </a:extLst>
          </p:cNvPr>
          <p:cNvSpPr txBox="1"/>
          <p:nvPr/>
        </p:nvSpPr>
        <p:spPr>
          <a:xfrm>
            <a:off x="6394100" y="1416785"/>
            <a:ext cx="4886708" cy="307777"/>
          </a:xfrm>
          <a:prstGeom prst="rect">
            <a:avLst/>
          </a:prstGeom>
          <a:noFill/>
        </p:spPr>
        <p:txBody>
          <a:bodyPr wrap="square" rtlCol="0">
            <a:spAutoFit/>
          </a:bodyPr>
          <a:lstStyle/>
          <a:p>
            <a:pPr algn="ctr"/>
            <a:r>
              <a:rPr lang="en-GB" sz="1400" b="1" dirty="0">
                <a:solidFill>
                  <a:schemeClr val="accent2">
                    <a:lumMod val="50000"/>
                  </a:schemeClr>
                </a:solidFill>
              </a:rPr>
              <a:t>Different forms of TMS protocols in treatment of BD</a:t>
            </a:r>
            <a:r>
              <a:rPr lang="en-GB" sz="1400" b="1" baseline="30000" dirty="0">
                <a:solidFill>
                  <a:schemeClr val="accent2">
                    <a:lumMod val="50000"/>
                  </a:schemeClr>
                </a:solidFill>
              </a:rPr>
              <a:t>4</a:t>
            </a:r>
            <a:endParaRPr lang="en-GB" sz="1400" b="1" dirty="0">
              <a:solidFill>
                <a:schemeClr val="accent2">
                  <a:lumMod val="50000"/>
                </a:schemeClr>
              </a:solidFill>
            </a:endParaRPr>
          </a:p>
        </p:txBody>
      </p:sp>
      <p:sp>
        <p:nvSpPr>
          <p:cNvPr id="5" name="TextBox 4">
            <a:extLst>
              <a:ext uri="{FF2B5EF4-FFF2-40B4-BE49-F238E27FC236}">
                <a16:creationId xmlns:a16="http://schemas.microsoft.com/office/drawing/2014/main" id="{F3428608-7FC7-0790-52F1-006E3142A9A8}"/>
              </a:ext>
            </a:extLst>
          </p:cNvPr>
          <p:cNvSpPr txBox="1"/>
          <p:nvPr/>
        </p:nvSpPr>
        <p:spPr>
          <a:xfrm>
            <a:off x="6409369" y="4808402"/>
            <a:ext cx="5258150" cy="369332"/>
          </a:xfrm>
          <a:prstGeom prst="rect">
            <a:avLst/>
          </a:prstGeom>
          <a:noFill/>
        </p:spPr>
        <p:txBody>
          <a:bodyPr wrap="square">
            <a:spAutoFit/>
          </a:bodyPr>
          <a:lstStyle/>
          <a:p>
            <a:r>
              <a:rPr lang="en-GB" sz="900" dirty="0"/>
              <a:t>This figure is from ‘Brain stimulation treatment for bipolar disorder’ by Mutz, used under CC-BY 4.0. </a:t>
            </a:r>
          </a:p>
          <a:p>
            <a:r>
              <a:rPr lang="en-GB" sz="900" dirty="0"/>
              <a:t>This work is licensed under Creative Commons license CC-BY-SA by The Lundbeck Foundation.</a:t>
            </a:r>
          </a:p>
        </p:txBody>
      </p:sp>
    </p:spTree>
    <p:extLst>
      <p:ext uri="{BB962C8B-B14F-4D97-AF65-F5344CB8AC3E}">
        <p14:creationId xmlns:p14="http://schemas.microsoft.com/office/powerpoint/2010/main" val="12667723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71C232-B52F-9CFD-5712-55C143EE8866}"/>
              </a:ext>
            </a:extLst>
          </p:cNvPr>
          <p:cNvSpPr>
            <a:spLocks noGrp="1"/>
          </p:cNvSpPr>
          <p:nvPr>
            <p:ph type="body" sz="quarter" idx="17"/>
          </p:nvPr>
        </p:nvSpPr>
        <p:spPr/>
        <p:txBody>
          <a:bodyPr/>
          <a:lstStyle/>
          <a:p>
            <a:r>
              <a:rPr lang="en-GB" dirty="0"/>
              <a:t>Bipolar disorder – Acute treatment</a:t>
            </a:r>
          </a:p>
        </p:txBody>
      </p:sp>
      <p:sp>
        <p:nvSpPr>
          <p:cNvPr id="3" name="Title 2">
            <a:extLst>
              <a:ext uri="{FF2B5EF4-FFF2-40B4-BE49-F238E27FC236}">
                <a16:creationId xmlns:a16="http://schemas.microsoft.com/office/drawing/2014/main" id="{04799A5D-8ECF-6069-42C8-C14E69F9A174}"/>
              </a:ext>
            </a:extLst>
          </p:cNvPr>
          <p:cNvSpPr>
            <a:spLocks noGrp="1"/>
          </p:cNvSpPr>
          <p:nvPr>
            <p:ph type="title"/>
          </p:nvPr>
        </p:nvSpPr>
        <p:spPr/>
        <p:txBody>
          <a:bodyPr/>
          <a:lstStyle/>
          <a:p>
            <a:r>
              <a:rPr lang="en-GB" dirty="0"/>
              <a:t>Other treatments and interventions</a:t>
            </a:r>
          </a:p>
        </p:txBody>
      </p:sp>
      <p:sp>
        <p:nvSpPr>
          <p:cNvPr id="10" name="Content Placeholder 9">
            <a:extLst>
              <a:ext uri="{FF2B5EF4-FFF2-40B4-BE49-F238E27FC236}">
                <a16:creationId xmlns:a16="http://schemas.microsoft.com/office/drawing/2014/main" id="{525AA5F8-E1AD-F043-A676-5DE7C4670A30}"/>
              </a:ext>
            </a:extLst>
          </p:cNvPr>
          <p:cNvSpPr>
            <a:spLocks noGrp="1"/>
          </p:cNvSpPr>
          <p:nvPr>
            <p:ph idx="19"/>
          </p:nvPr>
        </p:nvSpPr>
        <p:spPr/>
        <p:txBody>
          <a:bodyPr/>
          <a:lstStyle/>
          <a:p>
            <a:r>
              <a:rPr lang="en-GB" dirty="0">
                <a:solidFill>
                  <a:schemeClr val="tx1"/>
                </a:solidFill>
              </a:rPr>
              <a:t>There are many so-called chronotherapeutic treatments of BD (which target a patient’s biological rhythms and biological timekeeping systems), including:</a:t>
            </a:r>
            <a:r>
              <a:rPr lang="en-GB" baseline="30000" dirty="0">
                <a:solidFill>
                  <a:schemeClr val="tx1"/>
                </a:solidFill>
              </a:rPr>
              <a:t>1</a:t>
            </a:r>
            <a:endParaRPr lang="en-GB" dirty="0">
              <a:solidFill>
                <a:schemeClr val="tx1"/>
              </a:solidFill>
            </a:endParaRPr>
          </a:p>
          <a:p>
            <a:pPr lvl="1"/>
            <a:r>
              <a:rPr lang="en-GB" sz="1500" dirty="0">
                <a:solidFill>
                  <a:schemeClr val="tx1"/>
                </a:solidFill>
              </a:rPr>
              <a:t>Bright-light therapy</a:t>
            </a:r>
          </a:p>
          <a:p>
            <a:pPr lvl="1"/>
            <a:r>
              <a:rPr lang="en-GB" sz="1500" dirty="0">
                <a:solidFill>
                  <a:schemeClr val="tx1"/>
                </a:solidFill>
              </a:rPr>
              <a:t>Dark therapy</a:t>
            </a:r>
          </a:p>
          <a:p>
            <a:pPr lvl="1"/>
            <a:r>
              <a:rPr lang="en-GB" sz="1500" dirty="0">
                <a:solidFill>
                  <a:schemeClr val="tx1"/>
                </a:solidFill>
              </a:rPr>
              <a:t>Treatments using sleep deprivation</a:t>
            </a:r>
          </a:p>
          <a:p>
            <a:pPr lvl="1"/>
            <a:r>
              <a:rPr lang="en-GB" sz="1500" dirty="0" err="1">
                <a:solidFill>
                  <a:schemeClr val="tx1"/>
                </a:solidFill>
              </a:rPr>
              <a:t>Melatonergic</a:t>
            </a:r>
            <a:r>
              <a:rPr lang="en-GB" sz="1500" dirty="0">
                <a:solidFill>
                  <a:schemeClr val="tx1"/>
                </a:solidFill>
              </a:rPr>
              <a:t> agonists</a:t>
            </a:r>
          </a:p>
          <a:p>
            <a:pPr lvl="1"/>
            <a:r>
              <a:rPr lang="en-GB" sz="1500" dirty="0">
                <a:solidFill>
                  <a:schemeClr val="tx1"/>
                </a:solidFill>
              </a:rPr>
              <a:t>IPSRT</a:t>
            </a:r>
          </a:p>
          <a:p>
            <a:pPr lvl="1"/>
            <a:r>
              <a:rPr lang="en-GB" sz="1500" dirty="0">
                <a:solidFill>
                  <a:schemeClr val="tx1"/>
                </a:solidFill>
              </a:rPr>
              <a:t>Cognitive–behavioural therapy adapted for BD</a:t>
            </a:r>
          </a:p>
          <a:p>
            <a:r>
              <a:rPr lang="en-GB" dirty="0">
                <a:solidFill>
                  <a:schemeClr val="tx1"/>
                </a:solidFill>
              </a:rPr>
              <a:t>A systematic review of studies of chronotherapeutic treatments of BD found variable evidence behind these different approaches</a:t>
            </a:r>
            <a:r>
              <a:rPr lang="en-GB" baseline="30000" dirty="0">
                <a:solidFill>
                  <a:schemeClr val="tx1"/>
                </a:solidFill>
              </a:rPr>
              <a:t>1</a:t>
            </a:r>
            <a:endParaRPr lang="en-GB" dirty="0">
              <a:solidFill>
                <a:schemeClr val="tx1"/>
              </a:solidFill>
            </a:endParaRPr>
          </a:p>
          <a:p>
            <a:r>
              <a:rPr lang="en-GB" dirty="0">
                <a:solidFill>
                  <a:schemeClr val="tx1"/>
                </a:solidFill>
              </a:rPr>
              <a:t>Whilst there was some evidence to support dark therapy for acute mania, and light therapy, sleep deprivation, and IPSRT for acute depression, more research is needed</a:t>
            </a:r>
            <a:r>
              <a:rPr lang="en-GB" baseline="30000" dirty="0">
                <a:solidFill>
                  <a:schemeClr val="tx1"/>
                </a:solidFill>
              </a:rPr>
              <a:t>1</a:t>
            </a:r>
            <a:endParaRPr lang="en-GB" sz="1600" dirty="0">
              <a:solidFill>
                <a:schemeClr val="tx1"/>
              </a:solidFill>
            </a:endParaRPr>
          </a:p>
        </p:txBody>
      </p:sp>
      <p:sp>
        <p:nvSpPr>
          <p:cNvPr id="11" name="Content Placeholder 10">
            <a:extLst>
              <a:ext uri="{FF2B5EF4-FFF2-40B4-BE49-F238E27FC236}">
                <a16:creationId xmlns:a16="http://schemas.microsoft.com/office/drawing/2014/main" id="{E341AAE0-F28B-932F-8CCE-F3BF5765338F}"/>
              </a:ext>
            </a:extLst>
          </p:cNvPr>
          <p:cNvSpPr>
            <a:spLocks noGrp="1"/>
          </p:cNvSpPr>
          <p:nvPr>
            <p:ph sz="half" idx="20"/>
          </p:nvPr>
        </p:nvSpPr>
        <p:spPr/>
        <p:txBody>
          <a:bodyPr/>
          <a:lstStyle/>
          <a:p>
            <a:r>
              <a:rPr lang="en-GB" dirty="0">
                <a:solidFill>
                  <a:schemeClr val="tx1"/>
                </a:solidFill>
              </a:rPr>
              <a:t>There has been increasing interest in the idea of digital health – smartphone-based mobile apps that empower people with BD to self-manage</a:t>
            </a:r>
            <a:r>
              <a:rPr lang="en-GB" baseline="30000" dirty="0">
                <a:solidFill>
                  <a:schemeClr val="tx1"/>
                </a:solidFill>
              </a:rPr>
              <a:t>2</a:t>
            </a:r>
            <a:endParaRPr lang="en-GB" dirty="0">
              <a:solidFill>
                <a:schemeClr val="tx1"/>
              </a:solidFill>
            </a:endParaRPr>
          </a:p>
          <a:p>
            <a:r>
              <a:rPr lang="en-GB" dirty="0">
                <a:solidFill>
                  <a:schemeClr val="tx1"/>
                </a:solidFill>
              </a:rPr>
              <a:t>One review found and analyzed 93 such apps for people with BD, </a:t>
            </a:r>
            <a:r>
              <a:rPr lang="en-GB" b="1" dirty="0">
                <a:solidFill>
                  <a:schemeClr val="tx1"/>
                </a:solidFill>
              </a:rPr>
              <a:t>only 1 of which was supported </a:t>
            </a:r>
            <a:r>
              <a:rPr lang="en-GB" dirty="0">
                <a:solidFill>
                  <a:schemeClr val="tx1"/>
                </a:solidFill>
              </a:rPr>
              <a:t>by peer-reviewed feasibility and efficacy studies</a:t>
            </a:r>
            <a:r>
              <a:rPr lang="en-GB" baseline="30000" dirty="0">
                <a:solidFill>
                  <a:schemeClr val="tx1"/>
                </a:solidFill>
              </a:rPr>
              <a:t>2</a:t>
            </a:r>
            <a:endParaRPr lang="en-GB" dirty="0">
              <a:solidFill>
                <a:schemeClr val="tx1"/>
              </a:solidFill>
            </a:endParaRPr>
          </a:p>
          <a:p>
            <a:r>
              <a:rPr lang="en-GB" dirty="0">
                <a:solidFill>
                  <a:schemeClr val="tx1"/>
                </a:solidFill>
              </a:rPr>
              <a:t>There is an unmet need for digital mood management software, and better systems of evaluation are needed for the future</a:t>
            </a:r>
            <a:r>
              <a:rPr lang="en-GB" baseline="30000" dirty="0">
                <a:solidFill>
                  <a:schemeClr val="tx1"/>
                </a:solidFill>
              </a:rPr>
              <a:t>2</a:t>
            </a:r>
            <a:endParaRPr lang="en-GB" sz="1600" dirty="0">
              <a:solidFill>
                <a:schemeClr val="tx1"/>
              </a:solidFill>
            </a:endParaRPr>
          </a:p>
        </p:txBody>
      </p:sp>
      <p:sp>
        <p:nvSpPr>
          <p:cNvPr id="9" name="Text Placeholder 8">
            <a:extLst>
              <a:ext uri="{FF2B5EF4-FFF2-40B4-BE49-F238E27FC236}">
                <a16:creationId xmlns:a16="http://schemas.microsoft.com/office/drawing/2014/main" id="{EE14DE54-DE9F-4C48-0BC1-E17028D10A12}"/>
              </a:ext>
            </a:extLst>
          </p:cNvPr>
          <p:cNvSpPr>
            <a:spLocks noGrp="1"/>
          </p:cNvSpPr>
          <p:nvPr>
            <p:ph type="body" sz="quarter" idx="18"/>
          </p:nvPr>
        </p:nvSpPr>
        <p:spPr/>
        <p:txBody>
          <a:bodyPr/>
          <a:lstStyle/>
          <a:p>
            <a:r>
              <a:rPr lang="en-GB" dirty="0"/>
              <a:t>BD=bipolar disorder; IPSRT=interpersonal and social rhythm therapy</a:t>
            </a:r>
          </a:p>
          <a:p>
            <a:endParaRPr lang="en-GB" dirty="0"/>
          </a:p>
          <a:p>
            <a:r>
              <a:rPr lang="en-GB" dirty="0"/>
              <a:t>1. Gottlieb det al. Bipolar </a:t>
            </a:r>
            <a:r>
              <a:rPr lang="en-GB" dirty="0" err="1"/>
              <a:t>Disord</a:t>
            </a:r>
            <a:r>
              <a:rPr lang="en-GB" dirty="0"/>
              <a:t> 2019;21(8):741–773; 2. Lagan et al. Int J Bipolar </a:t>
            </a:r>
            <a:r>
              <a:rPr lang="en-GB" dirty="0" err="1"/>
              <a:t>Disord</a:t>
            </a:r>
            <a:r>
              <a:rPr lang="en-GB" dirty="0"/>
              <a:t> 2020;8(1):39</a:t>
            </a:r>
          </a:p>
        </p:txBody>
      </p:sp>
      <p:sp>
        <p:nvSpPr>
          <p:cNvPr id="6" name="Slide Number Placeholder 5">
            <a:extLst>
              <a:ext uri="{FF2B5EF4-FFF2-40B4-BE49-F238E27FC236}">
                <a16:creationId xmlns:a16="http://schemas.microsoft.com/office/drawing/2014/main" id="{A75858BB-9BB5-FFD7-1CB0-62D1166F6DD0}"/>
              </a:ext>
            </a:extLst>
          </p:cNvPr>
          <p:cNvSpPr>
            <a:spLocks noGrp="1"/>
          </p:cNvSpPr>
          <p:nvPr>
            <p:ph type="sldNum" sz="quarter" idx="4"/>
          </p:nvPr>
        </p:nvSpPr>
        <p:spPr/>
        <p:txBody>
          <a:bodyPr/>
          <a:lstStyle/>
          <a:p>
            <a:fld id="{C5E73D8C-6D1C-4360-8101-83ED279A0FF1}" type="slidenum">
              <a:rPr lang="en-GB" smtClean="0"/>
              <a:pPr/>
              <a:t>29</a:t>
            </a:fld>
            <a:endParaRPr lang="en-GB" dirty="0"/>
          </a:p>
        </p:txBody>
      </p:sp>
      <p:grpSp>
        <p:nvGrpSpPr>
          <p:cNvPr id="18" name="Group 17">
            <a:extLst>
              <a:ext uri="{FF2B5EF4-FFF2-40B4-BE49-F238E27FC236}">
                <a16:creationId xmlns:a16="http://schemas.microsoft.com/office/drawing/2014/main" id="{068EDC53-C1E7-3055-66A5-06EFD936A27C}"/>
              </a:ext>
            </a:extLst>
          </p:cNvPr>
          <p:cNvGrpSpPr/>
          <p:nvPr/>
        </p:nvGrpSpPr>
        <p:grpSpPr>
          <a:xfrm>
            <a:off x="8006737" y="4736215"/>
            <a:ext cx="1868128" cy="1868128"/>
            <a:chOff x="8006737" y="4509053"/>
            <a:chExt cx="1868128" cy="1868128"/>
          </a:xfrm>
        </p:grpSpPr>
        <p:sp>
          <p:nvSpPr>
            <p:cNvPr id="14" name="Rectangle 13">
              <a:extLst>
                <a:ext uri="{FF2B5EF4-FFF2-40B4-BE49-F238E27FC236}">
                  <a16:creationId xmlns:a16="http://schemas.microsoft.com/office/drawing/2014/main" id="{42BDB2F6-A82C-E885-5A76-1C2C4266461A}"/>
                </a:ext>
              </a:extLst>
            </p:cNvPr>
            <p:cNvSpPr/>
            <p:nvPr/>
          </p:nvSpPr>
          <p:spPr>
            <a:xfrm>
              <a:off x="8514735" y="4739148"/>
              <a:ext cx="845575" cy="13628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Graphic 12" descr="Smart Phone with solid fill">
              <a:extLst>
                <a:ext uri="{FF2B5EF4-FFF2-40B4-BE49-F238E27FC236}">
                  <a16:creationId xmlns:a16="http://schemas.microsoft.com/office/drawing/2014/main" id="{6F835490-05F5-9B31-E96E-51A7A1356CC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0800000">
              <a:off x="8006737" y="4509053"/>
              <a:ext cx="1868128" cy="1868128"/>
            </a:xfrm>
            <a:prstGeom prst="rect">
              <a:avLst/>
            </a:prstGeom>
          </p:spPr>
        </p:pic>
      </p:grpSp>
    </p:spTree>
    <p:extLst>
      <p:ext uri="{BB962C8B-B14F-4D97-AF65-F5344CB8AC3E}">
        <p14:creationId xmlns:p14="http://schemas.microsoft.com/office/powerpoint/2010/main" val="42184481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42238E2-DD6D-378D-BE6D-3D27BD111777}"/>
              </a:ext>
            </a:extLst>
          </p:cNvPr>
          <p:cNvSpPr>
            <a:spLocks noGrp="1"/>
          </p:cNvSpPr>
          <p:nvPr>
            <p:ph type="title"/>
          </p:nvPr>
        </p:nvSpPr>
        <p:spPr/>
        <p:txBody>
          <a:bodyPr/>
          <a:lstStyle/>
          <a:p>
            <a:r>
              <a:rPr lang="en-GB" dirty="0"/>
              <a:t>Summary</a:t>
            </a:r>
          </a:p>
        </p:txBody>
      </p:sp>
      <p:sp>
        <p:nvSpPr>
          <p:cNvPr id="2" name="Text Placeholder 1">
            <a:extLst>
              <a:ext uri="{FF2B5EF4-FFF2-40B4-BE49-F238E27FC236}">
                <a16:creationId xmlns:a16="http://schemas.microsoft.com/office/drawing/2014/main" id="{D93A2129-96C8-8590-9776-27185E01D3EC}"/>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9432960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Summary</a:t>
            </a:r>
          </a:p>
        </p:txBody>
      </p:sp>
      <p:sp>
        <p:nvSpPr>
          <p:cNvPr id="10" name="Content Placeholder 9">
            <a:extLst>
              <a:ext uri="{FF2B5EF4-FFF2-40B4-BE49-F238E27FC236}">
                <a16:creationId xmlns:a16="http://schemas.microsoft.com/office/drawing/2014/main" id="{0F96372D-E947-59CF-BD3E-F957441ACF52}"/>
              </a:ext>
            </a:extLst>
          </p:cNvPr>
          <p:cNvSpPr>
            <a:spLocks noGrp="1"/>
          </p:cNvSpPr>
          <p:nvPr>
            <p:ph idx="19"/>
          </p:nvPr>
        </p:nvSpPr>
        <p:spPr/>
        <p:txBody>
          <a:bodyPr/>
          <a:lstStyle/>
          <a:p>
            <a:r>
              <a:rPr lang="en-GB" dirty="0"/>
              <a:t>The management of BD involves acute treatment, which alleviates the immediate symptoms, after which the patient moves on to maintenance treatment, which aims to prevent the reoccurrence of mood disturbances</a:t>
            </a:r>
          </a:p>
          <a:p>
            <a:r>
              <a:rPr lang="en-GB" dirty="0"/>
              <a:t>Several therapies have been approved for acute bipolar mania, including mood stabilizing medications, and antipsychotics</a:t>
            </a:r>
          </a:p>
          <a:p>
            <a:r>
              <a:rPr lang="en-GB" dirty="0"/>
              <a:t>Manic episodes are often accompanied by impaired judgement, which can lead to high-risk behaviours – a key goal of treatment alongside treating manic symptoms is to restore the individual’s baseline judgement and functioning</a:t>
            </a:r>
          </a:p>
          <a:p>
            <a:r>
              <a:rPr lang="en-GB" dirty="0"/>
              <a:t>Several therapies have been approved for the treatment of acute bipolar depression, including some antipsychotics and mood stabilizers – antidepressant drugs should be avoided in monotherapy if possible</a:t>
            </a:r>
          </a:p>
          <a:p>
            <a:r>
              <a:rPr lang="en-GB" dirty="0"/>
              <a:t>Psychotherapy can be useful in helping patients with BD, including cognitive–behavioural therapy, family therapy, interpersonal and social rhythm therapy, psychoeducation, and integrated care management, as can other interventions including electroconvulsive therapy</a:t>
            </a:r>
          </a:p>
        </p:txBody>
      </p:sp>
      <p:sp>
        <p:nvSpPr>
          <p:cNvPr id="9" name="Text Placeholder 8">
            <a:extLst>
              <a:ext uri="{FF2B5EF4-FFF2-40B4-BE49-F238E27FC236}">
                <a16:creationId xmlns:a16="http://schemas.microsoft.com/office/drawing/2014/main" id="{B6A2D9BB-2BF4-80F8-1696-A83EB2A09BD9}"/>
              </a:ext>
            </a:extLst>
          </p:cNvPr>
          <p:cNvSpPr>
            <a:spLocks noGrp="1"/>
          </p:cNvSpPr>
          <p:nvPr>
            <p:ph type="body" sz="quarter" idx="18"/>
          </p:nvPr>
        </p:nvSpPr>
        <p:spPr/>
        <p:txBody>
          <a:bodyPr/>
          <a:lstStyle/>
          <a:p>
            <a:endParaRPr lang="en-GB" dirty="0"/>
          </a:p>
        </p:txBody>
      </p:sp>
      <p:sp>
        <p:nvSpPr>
          <p:cNvPr id="6" name="Slide Number Placeholder 5">
            <a:extLst>
              <a:ext uri="{FF2B5EF4-FFF2-40B4-BE49-F238E27FC236}">
                <a16:creationId xmlns:a16="http://schemas.microsoft.com/office/drawing/2014/main" id="{56A75B1F-7E89-50D0-5FD3-2F888DBF8C99}"/>
              </a:ext>
            </a:extLst>
          </p:cNvPr>
          <p:cNvSpPr>
            <a:spLocks noGrp="1"/>
          </p:cNvSpPr>
          <p:nvPr>
            <p:ph type="sldNum" sz="quarter" idx="4"/>
          </p:nvPr>
        </p:nvSpPr>
        <p:spPr/>
        <p:txBody>
          <a:bodyPr/>
          <a:lstStyle/>
          <a:p>
            <a:fld id="{C5E73D8C-6D1C-4360-8101-83ED279A0FF1}" type="slidenum">
              <a:rPr lang="en-GB" smtClean="0"/>
              <a:pPr/>
              <a:t>31</a:t>
            </a:fld>
            <a:endParaRPr lang="en-GB" dirty="0"/>
          </a:p>
        </p:txBody>
      </p:sp>
    </p:spTree>
    <p:extLst>
      <p:ext uri="{BB962C8B-B14F-4D97-AF65-F5344CB8AC3E}">
        <p14:creationId xmlns:p14="http://schemas.microsoft.com/office/powerpoint/2010/main" val="1785513574"/>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090FA4C0-807E-4B20-B9E3-BE4D33CA6932}">
  <ds:schemaRefs>
    <ds:schemaRef ds:uri="http://schemas.microsoft.com/sharepoint/v3/contenttype/forms"/>
  </ds:schemaRefs>
</ds:datastoreItem>
</file>

<file path=customXml/itemProps2.xml><?xml version="1.0" encoding="utf-8"?>
<ds:datastoreItem xmlns:ds="http://schemas.openxmlformats.org/officeDocument/2006/customXml" ds:itemID="{2B43B9CB-87A7-457C-A0CB-6B9A855D4D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14E3334-BC67-4578-B9B6-FB2C697BED54}">
  <ds:schemaRefs>
    <ds:schemaRef ds:uri="28627d7c-4416-4bc1-86cf-ca6c3a42a8f2"/>
    <ds:schemaRef ds:uri="http://schemas.openxmlformats.org/package/2006/metadata/core-properties"/>
    <ds:schemaRef ds:uri="08562aa6-c0ad-4fb9-8a82-15409d3a28b4"/>
    <ds:schemaRef ds:uri="http://schemas.microsoft.com/office/2006/documentManagement/types"/>
    <ds:schemaRef ds:uri="http://purl.org/dc/dcmitype/"/>
    <ds:schemaRef ds:uri="http://schemas.microsoft.com/office/infopath/2007/PartnerControls"/>
    <ds:schemaRef ds:uri="http://purl.org/dc/terms/"/>
    <ds:schemaRef ds:uri="http://schemas.microsoft.com/office/2006/metadata/propertie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482</TotalTime>
  <Words>10645</Words>
  <Application>Microsoft Office PowerPoint</Application>
  <PresentationFormat>Widescreen</PresentationFormat>
  <Paragraphs>759</Paragraphs>
  <Slides>31</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Times New Roman</vt:lpstr>
      <vt:lpstr>1_Office Theme</vt:lpstr>
      <vt:lpstr>PowerPoint Presentation</vt:lpstr>
      <vt:lpstr>History of treating people with bipolar disorder</vt:lpstr>
      <vt:lpstr>Treatment of bipolar disorder</vt:lpstr>
      <vt:lpstr>Guidelines for the acute treatment of mania</vt:lpstr>
      <vt:lpstr>Guidelines for the acute treatment of bipolar depression</vt:lpstr>
      <vt:lpstr>The importance of early and personalized intervention</vt:lpstr>
      <vt:lpstr>Pharmacological interventions for bipolar disorder</vt:lpstr>
      <vt:lpstr>Pharmacotherapy for bipolar disorder</vt:lpstr>
      <vt:lpstr>CANMAT/ISBD guidelines Pharmacological treatment of acute bipolar mania</vt:lpstr>
      <vt:lpstr>Treatment of acute bipolar mania</vt:lpstr>
      <vt:lpstr>CANMAT/ISBD guidelines Pharmacological treatment of acute bipolar depression</vt:lpstr>
      <vt:lpstr>Treatment of acute depression</vt:lpstr>
      <vt:lpstr>Mood stabilizers for bipolar disorder</vt:lpstr>
      <vt:lpstr>Lithium for bipolar disorder</vt:lpstr>
      <vt:lpstr>Valproate for bipolar disorder</vt:lpstr>
      <vt:lpstr>Antipsychotics and bipolar mania</vt:lpstr>
      <vt:lpstr>Antipsychotics and bipolar depression</vt:lpstr>
      <vt:lpstr>Antidepressants and bipolar depression</vt:lpstr>
      <vt:lpstr>Investigational therapies and novel developments</vt:lpstr>
      <vt:lpstr>Psychosocial interventions for bipolar disorder</vt:lpstr>
      <vt:lpstr>Psychosocial interventions for bipolar disorder</vt:lpstr>
      <vt:lpstr>Psychoeducation</vt:lpstr>
      <vt:lpstr>Psychotherapeutic approaches to treating bipolar disorder</vt:lpstr>
      <vt:lpstr>Efficacy of psychotherapy in bipolar disorder</vt:lpstr>
      <vt:lpstr>CANMAT/ISBD guidelines Psychotherapy for bipolar disorder</vt:lpstr>
      <vt:lpstr>Other interventions for bipolar disorder</vt:lpstr>
      <vt:lpstr>Electroconvulsive therapy (ECT)</vt:lpstr>
      <vt:lpstr>Transcranial magnetic stimulation (TMS)</vt:lpstr>
      <vt:lpstr>Other treatments and interventions</vt:lpstr>
      <vt:lpstr>Summary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Rachel Jagger</cp:lastModifiedBy>
  <cp:revision>31</cp:revision>
  <cp:lastPrinted>2024-02-29T18:50:23Z</cp:lastPrinted>
  <dcterms:created xsi:type="dcterms:W3CDTF">2022-06-30T09:48:17Z</dcterms:created>
  <dcterms:modified xsi:type="dcterms:W3CDTF">2024-07-18T15:46:53Z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