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53" r:id="rId5"/>
  </p:sldIdLst>
  <p:sldSz cx="12192000" cy="6858000"/>
  <p:notesSz cx="6797675" cy="9929813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01E724-D880-589D-7847-075D7484F967}" name="Khoula Afzal" initials="KA" userId="S::Khoula.Afzal@primeglobalpeople.com::8e77703b-8248-40cc-a055-dddb939bf3b5" providerId="AD"/>
  <p188:author id="{A650F12B-C64C-074B-07F6-F48D2265D014}" name="Christoph U. Correll" initials="CC" userId="eaee6724343eddb1" providerId="Windows Live"/>
  <p188:author id="{45252C3A-5349-81E1-9C4F-980A23EB28AB}" name="שני שטרן" initials="שש" userId="שני שטרן" providerId="None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5ACDF9C1-C97A-4004-6B13-08511EB5CE41}" name="Rachel Jagger" initials="RJ" userId="S::Rachel.Jagger@primeglobalpeople.com::cf4acb15-657a-45e0-bad4-d602a69c192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F0F0"/>
    <a:srgbClr val="1A1A17"/>
    <a:srgbClr val="3F1A01"/>
    <a:srgbClr val="A7B7C6"/>
    <a:srgbClr val="899BAD"/>
    <a:srgbClr val="CCD8E5"/>
    <a:srgbClr val="ECF1F5"/>
    <a:srgbClr val="EBF0EE"/>
    <a:srgbClr val="D9D1C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50" autoAdjust="0"/>
    <p:restoredTop sz="89709" autoAdjust="0"/>
  </p:normalViewPr>
  <p:slideViewPr>
    <p:cSldViewPr snapToGrid="0" showGuides="1">
      <p:cViewPr varScale="1">
        <p:scale>
          <a:sx n="54" d="100"/>
          <a:sy n="54" d="100"/>
        </p:scale>
        <p:origin x="1280" y="5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518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50" d="100"/>
          <a:sy n="150" d="100"/>
        </p:scale>
        <p:origin x="8178" y="-7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15-08-2024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71475" y="1127125"/>
            <a:ext cx="6054725" cy="34067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0847" y="4778722"/>
            <a:ext cx="5455982" cy="39758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a-D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71475" y="1127125"/>
            <a:ext cx="6054725" cy="34067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Attention–deficit/hyperactivity disorder (ADHD) is commonly comorbid with bipolar disorder, however, because the two disorders share some common symptoms, differential diagnosis is important.</a:t>
            </a:r>
            <a:r>
              <a:rPr lang="en-GB" baseline="30000" dirty="0"/>
              <a:t>1-3</a:t>
            </a:r>
            <a:r>
              <a:rPr lang="en-GB" dirty="0"/>
              <a:t> People with bipolar disorder can experience periods of increased activity, poor concentration, and impulsivity, but these periods are typically episodic, rather than chronic as in ADHD.</a:t>
            </a:r>
            <a:r>
              <a:rPr lang="en-GB" baseline="30000" dirty="0"/>
              <a:t>1</a:t>
            </a:r>
            <a:r>
              <a:rPr lang="en-GB" dirty="0"/>
              <a:t> Additionally, whilst bipolar disorder in very young children is rare, ADHD is more common.</a:t>
            </a:r>
            <a:r>
              <a:rPr lang="en-GB" baseline="30000" dirty="0"/>
              <a:t>1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American Psychiatric Association (APA). Diagnostic and Statistical Manual of Mental Disorders. Fifth edition, text revision. Washington DC: APA; 2022.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Schiweck</a:t>
            </a:r>
            <a:r>
              <a:rPr lang="en-GB" dirty="0"/>
              <a:t> C, Arteaga-Henriquez G, </a:t>
            </a:r>
            <a:r>
              <a:rPr lang="en-GB" dirty="0" err="1"/>
              <a:t>Aichholzer</a:t>
            </a:r>
            <a:r>
              <a:rPr lang="en-GB" dirty="0"/>
              <a:t> M, et al. Comorbidity of ADHD and adult bipolar disorder: a systematic review and meta-analysis. </a:t>
            </a:r>
            <a:r>
              <a:rPr lang="en-GB" dirty="0" err="1"/>
              <a:t>Neurosci</a:t>
            </a:r>
            <a:r>
              <a:rPr lang="en-GB" dirty="0"/>
              <a:t> </a:t>
            </a:r>
            <a:r>
              <a:rPr lang="en-GB" dirty="0" err="1"/>
              <a:t>Biobehav</a:t>
            </a:r>
            <a:r>
              <a:rPr lang="en-GB" dirty="0"/>
              <a:t> Rev 2021; 124: 100–123.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Salvi V, </a:t>
            </a:r>
            <a:r>
              <a:rPr lang="en-GB" dirty="0" err="1"/>
              <a:t>Ribuoli</a:t>
            </a:r>
            <a:r>
              <a:rPr lang="en-GB" dirty="0"/>
              <a:t> E, </a:t>
            </a:r>
            <a:r>
              <a:rPr lang="en-GB" dirty="0" err="1"/>
              <a:t>Servasi</a:t>
            </a:r>
            <a:r>
              <a:rPr lang="en-GB" dirty="0"/>
              <a:t> M, et al. ADHD and bipolar disorder in adulthood: clinical and treatment implications. </a:t>
            </a:r>
            <a:r>
              <a:rPr lang="en-GB" dirty="0" err="1"/>
              <a:t>Medicina</a:t>
            </a:r>
            <a:r>
              <a:rPr lang="en-GB" dirty="0"/>
              <a:t> (Kaunas) 2021; 57 (5): 466.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70BF-B400-48B4-BD31-9AEFB95A087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148889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</a:t>
            </a:r>
            <a:r>
              <a:rPr lang="en-GB" sz="3600" b="1" dirty="0" err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masterslides</a:t>
            </a:r>
            <a:r>
              <a:rPr lang="en-GB" sz="3600" b="1" dirty="0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 after this slide.</a:t>
            </a:r>
          </a:p>
          <a:p>
            <a:r>
              <a:rPr lang="en-GB" sz="2800" dirty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6C1969-3DC3-3EF5-0760-3AD75267FFA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Bipolar disorder – Comorbidities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ED147F2-7912-EAD8-8A21-42734709BA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ADHD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2F51AB6-4C1A-1C43-DC93-3324386C71A8}"/>
              </a:ext>
            </a:extLst>
          </p:cNvPr>
          <p:cNvSpPr>
            <a:spLocks noGrp="1"/>
          </p:cNvSpPr>
          <p:nvPr>
            <p:ph sz="half" idx="20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b="1" dirty="0">
                <a:solidFill>
                  <a:schemeClr val="accent5">
                    <a:lumMod val="50000"/>
                  </a:schemeClr>
                </a:solidFill>
              </a:rPr>
              <a:t>Meta-analysis of the comorbidity</a:t>
            </a:r>
            <a:br>
              <a:rPr lang="en-GB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GB" b="1" dirty="0">
                <a:solidFill>
                  <a:schemeClr val="accent5">
                    <a:lumMod val="50000"/>
                  </a:schemeClr>
                </a:solidFill>
              </a:rPr>
              <a:t>of ADHD and BD</a:t>
            </a:r>
            <a:r>
              <a:rPr lang="en-GB" b="1" baseline="30000" dirty="0">
                <a:solidFill>
                  <a:schemeClr val="accent5">
                    <a:lumMod val="50000"/>
                  </a:schemeClr>
                </a:solidFill>
              </a:rPr>
              <a:t>2</a:t>
            </a:r>
            <a:endParaRPr lang="en-GB" b="1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About </a:t>
            </a:r>
            <a:r>
              <a:rPr lang="en-GB" b="1" dirty="0"/>
              <a:t>1 in 13 people </a:t>
            </a:r>
            <a:r>
              <a:rPr lang="en-GB" dirty="0"/>
              <a:t>with ADHD had BD</a:t>
            </a:r>
            <a:br>
              <a:rPr lang="en-GB" dirty="0"/>
            </a:br>
            <a:r>
              <a:rPr lang="en-GB" dirty="0"/>
              <a:t>(7.95%; 95% CI: 5.31, 11.06)</a:t>
            </a:r>
          </a:p>
          <a:p>
            <a:r>
              <a:rPr lang="en-GB" dirty="0"/>
              <a:t>About </a:t>
            </a:r>
            <a:r>
              <a:rPr lang="en-GB" b="1" dirty="0"/>
              <a:t>1 in 6 people </a:t>
            </a:r>
            <a:r>
              <a:rPr lang="en-GB" dirty="0"/>
              <a:t>with BD had ADHD</a:t>
            </a:r>
            <a:br>
              <a:rPr lang="en-GB" dirty="0"/>
            </a:br>
            <a:r>
              <a:rPr lang="en-GB" dirty="0"/>
              <a:t>(17.11%; 95% CI: 13.02, 21.63)</a:t>
            </a:r>
          </a:p>
          <a:p>
            <a:r>
              <a:rPr lang="en-GB" dirty="0"/>
              <a:t>Interestingly, the average age of onset of BD was earlier in people with comorbid ADHD</a:t>
            </a:r>
          </a:p>
          <a:p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22B7090-C597-A9E8-2205-5B295B42B8B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ADHD=attention–deficit/hyperactivity disorder; BD=bipolar disorder; CI=confidence interval</a:t>
            </a:r>
          </a:p>
          <a:p>
            <a:endParaRPr lang="en-GB" dirty="0"/>
          </a:p>
          <a:p>
            <a:r>
              <a:rPr lang="en-GB" dirty="0"/>
              <a:t>1. APA. DSM-5-TR. 2022; 2. </a:t>
            </a:r>
            <a:r>
              <a:rPr lang="en-GB" dirty="0" err="1"/>
              <a:t>Schiweck</a:t>
            </a:r>
            <a:r>
              <a:rPr lang="en-GB" dirty="0"/>
              <a:t> et al. </a:t>
            </a:r>
            <a:r>
              <a:rPr lang="en-GB" dirty="0" err="1"/>
              <a:t>Neurosci</a:t>
            </a:r>
            <a:r>
              <a:rPr lang="en-GB" dirty="0"/>
              <a:t> </a:t>
            </a:r>
            <a:r>
              <a:rPr lang="en-GB" dirty="0" err="1"/>
              <a:t>Biobehav</a:t>
            </a:r>
            <a:r>
              <a:rPr lang="en-GB" dirty="0"/>
              <a:t> Rev 2021;124:100–123; 3. Salvi et al. </a:t>
            </a:r>
            <a:r>
              <a:rPr lang="en-GB" dirty="0" err="1"/>
              <a:t>Medicina</a:t>
            </a:r>
            <a:r>
              <a:rPr lang="en-GB" dirty="0"/>
              <a:t> (Kaunas) 2021;57(5):466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15ECDDEB-4E67-2A57-6A69-531028FB3386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r>
              <a:rPr lang="en-GB" dirty="0"/>
              <a:t>ADHD describes a </a:t>
            </a:r>
            <a:r>
              <a:rPr lang="en-US" dirty="0"/>
              <a:t>persistent pattern of inattention and/or hyperactivity/impulsivity that interferes with functioning or development</a:t>
            </a:r>
            <a:r>
              <a:rPr lang="en-US" baseline="30000" dirty="0"/>
              <a:t>1</a:t>
            </a:r>
            <a:endParaRPr lang="en-US" dirty="0"/>
          </a:p>
          <a:p>
            <a:r>
              <a:rPr lang="en-US" dirty="0"/>
              <a:t>ADHD is commonly comorbid with BD – with reported rates of comorbidity as high as </a:t>
            </a:r>
            <a:r>
              <a:rPr lang="en-US" b="1" dirty="0"/>
              <a:t>20%</a:t>
            </a:r>
            <a:r>
              <a:rPr lang="en-US" baseline="30000" dirty="0"/>
              <a:t>2,3</a:t>
            </a:r>
            <a:endParaRPr lang="en-US" dirty="0"/>
          </a:p>
          <a:p>
            <a:r>
              <a:rPr lang="en-US" dirty="0"/>
              <a:t>In patients with BD and comorbid ADHD, the first goal of treatment should be </a:t>
            </a:r>
            <a:r>
              <a:rPr lang="en-US" b="1" dirty="0"/>
              <a:t>mood stabilization</a:t>
            </a:r>
            <a:r>
              <a:rPr lang="en-US" dirty="0"/>
              <a:t>, although there is a poor evidence base to guide treatment decisions</a:t>
            </a:r>
            <a:r>
              <a:rPr lang="en-US" baseline="30000" dirty="0"/>
              <a:t>3</a:t>
            </a:r>
            <a:endParaRPr lang="en-US" dirty="0"/>
          </a:p>
          <a:p>
            <a:r>
              <a:rPr lang="en-GB" dirty="0"/>
              <a:t>Clinicians and healthcare workers should be aware of this highly comorbid condition, to avoid possible misdiagnosis and provide the best care for both disorders</a:t>
            </a:r>
            <a:r>
              <a:rPr lang="en-GB" baseline="30000" dirty="0"/>
              <a:t>1</a:t>
            </a:r>
            <a:endParaRPr lang="en-GB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425DA7E-7514-66BC-B7E6-BB8A72E5F44E}"/>
              </a:ext>
            </a:extLst>
          </p:cNvPr>
          <p:cNvSpPr txBox="1"/>
          <p:nvPr/>
        </p:nvSpPr>
        <p:spPr>
          <a:xfrm>
            <a:off x="10412561" y="2516816"/>
            <a:ext cx="11168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chemeClr val="accent5">
                    <a:lumMod val="50000"/>
                  </a:schemeClr>
                </a:solidFill>
              </a:rPr>
              <a:t>18</a:t>
            </a:r>
            <a:br>
              <a:rPr lang="en-GB" dirty="0"/>
            </a:br>
            <a:r>
              <a:rPr lang="en-GB" dirty="0"/>
              <a:t>countries</a:t>
            </a:r>
          </a:p>
        </p:txBody>
      </p:sp>
      <p:pic>
        <p:nvPicPr>
          <p:cNvPr id="30" name="Content Placeholder 22" descr="Earth globe: Africa and Europe with solid fill">
            <a:extLst>
              <a:ext uri="{FF2B5EF4-FFF2-40B4-BE49-F238E27FC236}">
                <a16:creationId xmlns:a16="http://schemas.microsoft.com/office/drawing/2014/main" id="{5DD40855-6B0C-6564-8321-C205DC94B6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46185" y="2479981"/>
            <a:ext cx="720000" cy="7200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EB4A988-4DE9-5880-2B3C-AEA5665999B2}"/>
              </a:ext>
            </a:extLst>
          </p:cNvPr>
          <p:cNvSpPr txBox="1"/>
          <p:nvPr/>
        </p:nvSpPr>
        <p:spPr>
          <a:xfrm>
            <a:off x="8507672" y="2515981"/>
            <a:ext cx="1371732" cy="64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chemeClr val="accent5">
                    <a:lumMod val="50000"/>
                  </a:schemeClr>
                </a:solidFill>
              </a:rPr>
              <a:t>646,766</a:t>
            </a:r>
            <a:br>
              <a:rPr lang="en-GB" dirty="0"/>
            </a:br>
            <a:r>
              <a:rPr lang="en-GB" dirty="0"/>
              <a:t>participants </a:t>
            </a:r>
          </a:p>
        </p:txBody>
      </p:sp>
      <p:pic>
        <p:nvPicPr>
          <p:cNvPr id="31" name="Graphic 30" descr="Group with solid fill">
            <a:extLst>
              <a:ext uri="{FF2B5EF4-FFF2-40B4-BE49-F238E27FC236}">
                <a16:creationId xmlns:a16="http://schemas.microsoft.com/office/drawing/2014/main" id="{71DC2141-FA6D-2C97-A629-C8A286F22A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879956" y="2479981"/>
            <a:ext cx="720000" cy="7200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4C673A1-26E7-A7A6-279E-801996DFB6E7}"/>
              </a:ext>
            </a:extLst>
          </p:cNvPr>
          <p:cNvSpPr txBox="1"/>
          <p:nvPr/>
        </p:nvSpPr>
        <p:spPr>
          <a:xfrm>
            <a:off x="7004778" y="2515981"/>
            <a:ext cx="908398" cy="64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chemeClr val="accent5">
                    <a:lumMod val="50000"/>
                  </a:schemeClr>
                </a:solidFill>
              </a:rPr>
              <a:t>71</a:t>
            </a:r>
            <a:br>
              <a:rPr lang="en-GB" dirty="0"/>
            </a:br>
            <a:r>
              <a:rPr lang="en-GB" dirty="0"/>
              <a:t>studies</a:t>
            </a:r>
          </a:p>
        </p:txBody>
      </p:sp>
      <p:pic>
        <p:nvPicPr>
          <p:cNvPr id="32" name="Graphic 31" descr="Books with solid fill">
            <a:extLst>
              <a:ext uri="{FF2B5EF4-FFF2-40B4-BE49-F238E27FC236}">
                <a16:creationId xmlns:a16="http://schemas.microsoft.com/office/drawing/2014/main" id="{75DB99AF-6600-9055-6916-2DD132E570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40435" y="2479981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92282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98C005F-4BC7-4033-A6B0-BBBA872ABC6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14E3334-BC67-4578-B9B6-FB2C697BED54}">
  <ds:schemaRefs>
    <ds:schemaRef ds:uri="http://schemas.microsoft.com/office/2006/metadata/properties"/>
    <ds:schemaRef ds:uri="http://purl.org/dc/dcmitype/"/>
    <ds:schemaRef ds:uri="http://purl.org/dc/terms/"/>
    <ds:schemaRef ds:uri="http://schemas.microsoft.com/office/infopath/2007/PartnerControls"/>
    <ds:schemaRef ds:uri="http://purl.org/dc/elements/1.1/"/>
    <ds:schemaRef ds:uri="http://www.w3.org/XML/1998/namespace"/>
    <ds:schemaRef ds:uri="http://schemas.microsoft.com/office/2006/documentManagement/types"/>
    <ds:schemaRef ds:uri="08562aa6-c0ad-4fb9-8a82-15409d3a28b4"/>
    <ds:schemaRef ds:uri="28627d7c-4416-4bc1-86cf-ca6c3a42a8f2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8092</TotalTime>
  <Words>404</Words>
  <Application>Microsoft Office PowerPoint</Application>
  <PresentationFormat>Widescreen</PresentationFormat>
  <Paragraphs>25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1_Office Theme</vt:lpstr>
      <vt:lpstr>ADHD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228</cp:revision>
  <cp:lastPrinted>2024-05-22T16:12:17Z</cp:lastPrinted>
  <dcterms:created xsi:type="dcterms:W3CDTF">2022-06-30T09:48:17Z</dcterms:created>
  <dcterms:modified xsi:type="dcterms:W3CDTF">2024-08-15T08:59:44Z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0x0101007624F5F2B767614E9B54E34B918641FF</vt:lpwstr>
  </property>
  <property fmtid="{D5CDD505-2E9C-101B-9397-08002B2CF9AE}" pid="3" name="MediaServiceImageTags">
    <vt:lpwstr/>
  </property>
</Properties>
</file>