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6"/>
  </p:notesMasterIdLst>
  <p:sldIdLst>
    <p:sldId id="1097" r:id="rId5"/>
  </p:sldIdLst>
  <p:sldSz cx="12192000" cy="6858000"/>
  <p:notesSz cx="6797675" cy="9929813"/>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801E724-D880-589D-7847-075D7484F967}" name="Khoula Afzal" initials="KA" userId="S::Khoula.Afzal@primeglobalpeople.com::8e77703b-8248-40cc-a055-dddb939bf3b5" providerId="AD"/>
  <p188:author id="{A650F12B-C64C-074B-07F6-F48D2265D014}" name="Christoph U. Correll" initials="CC" userId="eaee6724343eddb1" providerId="Windows Live"/>
  <p188:author id="{45252C3A-5349-81E1-9C4F-980A23EB28AB}" name="שני שטרן" initials="שש" userId="שני שטרן" providerId="None"/>
  <p188:author id="{C07A505D-5E7E-6BEB-4195-801D42364FA7}" name="Ceren Akdeniz Vogt" initials="CA" userId="S::cak@lundbeckfonden.com::6291f9b8-8487-4396-8769-615d243e0f4b" providerId="AD"/>
  <p188:author id="{F286F46B-D11B-7411-908D-9B4A368D0C37}" name="Chris Edge" initials="CE" userId="S::Chris.Edge@primeglobalpeople.com::9878e1fe-fc43-4c11-846c-29f97c46eb4b" providerId="AD"/>
  <p188:author id="{5ACDF9C1-C97A-4004-6B13-08511EB5CE41}" name="Rachel Jagger" initials="RJ" userId="S::Rachel.Jagger@primeglobalpeople.com::cf4acb15-657a-45e0-bad4-d602a69c192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F0F0"/>
    <a:srgbClr val="1A1A17"/>
    <a:srgbClr val="3F1A01"/>
    <a:srgbClr val="A7B7C6"/>
    <a:srgbClr val="899BAD"/>
    <a:srgbClr val="CCD8E5"/>
    <a:srgbClr val="ECF1F5"/>
    <a:srgbClr val="EBF0EE"/>
    <a:srgbClr val="D9D1C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750" autoAdjust="0"/>
    <p:restoredTop sz="89709" autoAdjust="0"/>
  </p:normalViewPr>
  <p:slideViewPr>
    <p:cSldViewPr snapToGrid="0" showGuides="1">
      <p:cViewPr varScale="1">
        <p:scale>
          <a:sx n="54" d="100"/>
          <a:sy n="54" d="100"/>
        </p:scale>
        <p:origin x="1280" y="56"/>
      </p:cViewPr>
      <p:guideLst>
        <p:guide orient="horz" pos="2160"/>
        <p:guide pos="3840"/>
      </p:guideLst>
    </p:cSldViewPr>
  </p:slideViewPr>
  <p:outlineViewPr>
    <p:cViewPr>
      <p:scale>
        <a:sx n="33" d="100"/>
        <a:sy n="33" d="100"/>
      </p:scale>
      <p:origin x="0" y="-15186"/>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p:scale>
          <a:sx n="150" d="100"/>
          <a:sy n="150" d="100"/>
        </p:scale>
        <p:origin x="8178" y="-76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8/10/relationships/authors" Target="authors.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215"/>
          </a:xfrm>
          <a:prstGeom prst="rect">
            <a:avLst/>
          </a:prstGeom>
        </p:spPr>
        <p:txBody>
          <a:bodyPr vert="horz" lIns="91440" tIns="45720" rIns="91440" bIns="45720" rtlCol="0"/>
          <a:lstStyle>
            <a:lvl1pPr algn="l">
              <a:defRPr sz="1200"/>
            </a:lvl1pPr>
          </a:lstStyle>
          <a:p>
            <a:endParaRPr lang="da-DK"/>
          </a:p>
        </p:txBody>
      </p:sp>
      <p:sp>
        <p:nvSpPr>
          <p:cNvPr id="3" name="Date Placeholder 2"/>
          <p:cNvSpPr>
            <a:spLocks noGrp="1"/>
          </p:cNvSpPr>
          <p:nvPr>
            <p:ph type="dt" idx="1"/>
          </p:nvPr>
        </p:nvSpPr>
        <p:spPr>
          <a:xfrm>
            <a:off x="3850443" y="0"/>
            <a:ext cx="2945659" cy="498215"/>
          </a:xfrm>
          <a:prstGeom prst="rect">
            <a:avLst/>
          </a:prstGeom>
        </p:spPr>
        <p:txBody>
          <a:bodyPr vert="horz" lIns="91440" tIns="45720" rIns="91440" bIns="45720" rtlCol="0"/>
          <a:lstStyle>
            <a:lvl1pPr algn="r">
              <a:defRPr sz="1200"/>
            </a:lvl1pPr>
          </a:lstStyle>
          <a:p>
            <a:fld id="{C2BB6E7B-8C32-4825-8DA0-080E630493A9}" type="datetimeFigureOut">
              <a:rPr lang="da-DK" smtClean="0"/>
              <a:t>15-08-2024</a:t>
            </a:fld>
            <a:endParaRPr lang="da-DK"/>
          </a:p>
        </p:txBody>
      </p:sp>
      <p:sp>
        <p:nvSpPr>
          <p:cNvPr id="4" name="Slide Image Placeholder 3"/>
          <p:cNvSpPr>
            <a:spLocks noGrp="1" noRot="1" noChangeAspect="1"/>
          </p:cNvSpPr>
          <p:nvPr>
            <p:ph type="sldImg" idx="2"/>
          </p:nvPr>
        </p:nvSpPr>
        <p:spPr>
          <a:xfrm>
            <a:off x="371475" y="1127125"/>
            <a:ext cx="6054725" cy="3406775"/>
          </a:xfrm>
          <a:prstGeom prst="rect">
            <a:avLst/>
          </a:prstGeom>
          <a:noFill/>
          <a:ln w="12700">
            <a:solidFill>
              <a:prstClr val="black"/>
            </a:solidFill>
          </a:ln>
        </p:spPr>
        <p:txBody>
          <a:bodyPr vert="horz" lIns="91440" tIns="45720" rIns="91440" bIns="45720" rtlCol="0" anchor="ctr"/>
          <a:lstStyle/>
          <a:p>
            <a:endParaRPr lang="da-DK"/>
          </a:p>
        </p:txBody>
      </p:sp>
      <p:sp>
        <p:nvSpPr>
          <p:cNvPr id="5" name="Notes Placeholder 4"/>
          <p:cNvSpPr>
            <a:spLocks noGrp="1"/>
          </p:cNvSpPr>
          <p:nvPr>
            <p:ph type="body" sz="quarter" idx="3"/>
          </p:nvPr>
        </p:nvSpPr>
        <p:spPr>
          <a:xfrm>
            <a:off x="670847" y="4778722"/>
            <a:ext cx="5455982" cy="3975835"/>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a-DK" dirty="0"/>
          </a:p>
        </p:txBody>
      </p:sp>
      <p:sp>
        <p:nvSpPr>
          <p:cNvPr id="6" name="Footer Placeholder 5"/>
          <p:cNvSpPr>
            <a:spLocks noGrp="1"/>
          </p:cNvSpPr>
          <p:nvPr>
            <p:ph type="ftr" sz="quarter" idx="4"/>
          </p:nvPr>
        </p:nvSpPr>
        <p:spPr>
          <a:xfrm>
            <a:off x="0" y="9431600"/>
            <a:ext cx="2945659" cy="498214"/>
          </a:xfrm>
          <a:prstGeom prst="rect">
            <a:avLst/>
          </a:prstGeom>
        </p:spPr>
        <p:txBody>
          <a:bodyPr vert="horz" lIns="91440" tIns="45720" rIns="91440" bIns="45720" rtlCol="0" anchor="b"/>
          <a:lstStyle>
            <a:lvl1pPr algn="l">
              <a:defRPr sz="1200"/>
            </a:lvl1pPr>
          </a:lstStyle>
          <a:p>
            <a:endParaRPr lang="da-DK"/>
          </a:p>
        </p:txBody>
      </p:sp>
      <p:sp>
        <p:nvSpPr>
          <p:cNvPr id="7" name="Slide Number Placeholder 6"/>
          <p:cNvSpPr>
            <a:spLocks noGrp="1"/>
          </p:cNvSpPr>
          <p:nvPr>
            <p:ph type="sldNum" sz="quarter" idx="5"/>
          </p:nvPr>
        </p:nvSpPr>
        <p:spPr>
          <a:xfrm>
            <a:off x="3850443" y="9431600"/>
            <a:ext cx="2945659" cy="498214"/>
          </a:xfrm>
          <a:prstGeom prst="rect">
            <a:avLst/>
          </a:prstGeom>
        </p:spPr>
        <p:txBody>
          <a:bodyPr vert="horz" lIns="91440" tIns="45720" rIns="91440" bIns="45720" rtlCol="0" anchor="b"/>
          <a:lstStyle>
            <a:lvl1pPr algn="r">
              <a:defRPr sz="1200"/>
            </a:lvl1pPr>
          </a:lstStyle>
          <a:p>
            <a:fld id="{DE4970BF-B400-48B4-BD31-9AEFB95A0870}" type="slidenum">
              <a:rPr lang="da-DK" smtClean="0"/>
              <a:t>‹#›</a:t>
            </a:fld>
            <a:endParaRPr lang="da-DK"/>
          </a:p>
        </p:txBody>
      </p:sp>
    </p:spTree>
    <p:extLst>
      <p:ext uri="{BB962C8B-B14F-4D97-AF65-F5344CB8AC3E}">
        <p14:creationId xmlns:p14="http://schemas.microsoft.com/office/powerpoint/2010/main" val="26254155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a:xfrm>
            <a:off x="670847" y="4778722"/>
            <a:ext cx="5455982" cy="4192588"/>
          </a:xfrm>
        </p:spPr>
        <p:txBody>
          <a:bodyPr/>
          <a:lstStyle/>
          <a:p>
            <a:r>
              <a:rPr lang="en-GB" dirty="0"/>
              <a:t>Despite the high levels of comorbidity, there is not much evidence to guide treatment of patients with bipolar disorder who also experience alcohol-use disorder.</a:t>
            </a:r>
            <a:r>
              <a:rPr lang="en-GB" baseline="30000" dirty="0"/>
              <a:t>5</a:t>
            </a:r>
            <a:r>
              <a:rPr lang="en-GB" dirty="0"/>
              <a:t> It is important to consider treatment compliance when managing patients with bipolar disorder and comorbid alcohol abuse, and this may guide treatment options, such as lithium (which patients are sometimes instructed not to mix with alcohol), valproate, or psychosocial interventions.</a:t>
            </a:r>
            <a:r>
              <a:rPr lang="en-GB" baseline="30000" dirty="0"/>
              <a:t>5</a:t>
            </a:r>
            <a:endParaRPr lang="en-GB" dirty="0"/>
          </a:p>
          <a:p>
            <a:endParaRPr lang="en-GB" dirty="0"/>
          </a:p>
          <a:p>
            <a:r>
              <a:rPr lang="en-GB" dirty="0"/>
              <a:t>References:</a:t>
            </a:r>
          </a:p>
          <a:p>
            <a:pPr marL="228600" indent="-228600">
              <a:buFont typeface="+mj-lt"/>
              <a:buAutoNum type="arabicPeriod"/>
            </a:pPr>
            <a:r>
              <a:rPr lang="en-GB" dirty="0"/>
              <a:t>Hunt GE, Malhi GS, Cleary M, et al. Prevalence of comorbid bipolar and substance use disorders in clinical settings, 1990–2015: systematic review and meta-analysis. J Affect </a:t>
            </a:r>
            <a:r>
              <a:rPr lang="en-GB" dirty="0" err="1"/>
              <a:t>Disord</a:t>
            </a:r>
            <a:r>
              <a:rPr lang="en-GB" dirty="0"/>
              <a:t> 2016; 206: 331–349.</a:t>
            </a:r>
          </a:p>
          <a:p>
            <a:pPr marL="228600" indent="-228600">
              <a:buFont typeface="+mj-lt"/>
              <a:buAutoNum type="arabicPeriod"/>
            </a:pPr>
            <a:r>
              <a:rPr lang="en-GB" dirty="0"/>
              <a:t>Hunt GE, Malhi GS, Cleary M, et al. Comorbidity of bipolar and substance use disorders in national surveys of general populations, 1990–2015: systematic review and meta-analysis. J Affect </a:t>
            </a:r>
            <a:r>
              <a:rPr lang="en-GB" dirty="0" err="1"/>
              <a:t>Disord</a:t>
            </a:r>
            <a:r>
              <a:rPr lang="en-GB" dirty="0"/>
              <a:t> 2016; 206: 321–330.</a:t>
            </a:r>
          </a:p>
          <a:p>
            <a:pPr marL="228600" indent="-228600">
              <a:buFont typeface="+mj-lt"/>
              <a:buAutoNum type="arabicPeriod"/>
            </a:pPr>
            <a:r>
              <a:rPr lang="en-GB" dirty="0"/>
              <a:t>Di Florio A, Craddock N, van den Bree M. Alcohol misuse in bipolar disorder. A systematic review and meta-analysis of comorbidity rates. </a:t>
            </a:r>
            <a:r>
              <a:rPr lang="en-GB" dirty="0" err="1"/>
              <a:t>Eur</a:t>
            </a:r>
            <a:r>
              <a:rPr lang="en-GB" dirty="0"/>
              <a:t> Psychiatry 2014; 29 (3): 117–124.</a:t>
            </a:r>
          </a:p>
          <a:p>
            <a:pPr marL="228600" indent="-228600">
              <a:buFont typeface="+mj-lt"/>
              <a:buAutoNum type="arabicPeriod"/>
            </a:pPr>
            <a:r>
              <a:rPr lang="en-GB" dirty="0"/>
              <a:t>Grunze H, Schaefer M, </a:t>
            </a:r>
            <a:r>
              <a:rPr lang="en-GB" dirty="0" err="1"/>
              <a:t>Scherk</a:t>
            </a:r>
            <a:r>
              <a:rPr lang="en-GB" dirty="0"/>
              <a:t> H, et al. Comorbid bipolar and alcohol use disorder – a therapeutic challenge. Front Psychiatry 2021; 12: 660432.</a:t>
            </a:r>
          </a:p>
          <a:p>
            <a:pPr marL="228600" indent="-228600">
              <a:buFont typeface="+mj-lt"/>
              <a:buAutoNum type="arabicPeriod"/>
            </a:pPr>
            <a:r>
              <a:rPr lang="en-GB" dirty="0" err="1"/>
              <a:t>Sonne</a:t>
            </a:r>
            <a:r>
              <a:rPr lang="en-GB" dirty="0"/>
              <a:t> SC, Brady KT. Bipolar disorder and alcoholism. Alcohol Res Health 2002; 26 (2): 103–108.</a:t>
            </a:r>
          </a:p>
        </p:txBody>
      </p:sp>
      <p:sp>
        <p:nvSpPr>
          <p:cNvPr id="4" name="Slide Number Placeholder 3"/>
          <p:cNvSpPr>
            <a:spLocks noGrp="1"/>
          </p:cNvSpPr>
          <p:nvPr>
            <p:ph type="sldNum" sz="quarter" idx="5"/>
          </p:nvPr>
        </p:nvSpPr>
        <p:spPr/>
        <p:txBody>
          <a:bodyPr/>
          <a:lstStyle/>
          <a:p>
            <a:fld id="{DE4970BF-B400-48B4-BD31-9AEFB95A0870}" type="slidenum">
              <a:rPr lang="da-DK" smtClean="0"/>
              <a:t>1</a:t>
            </a:fld>
            <a:endParaRPr lang="da-DK" dirty="0"/>
          </a:p>
        </p:txBody>
      </p:sp>
    </p:spTree>
    <p:extLst>
      <p:ext uri="{BB962C8B-B14F-4D97-AF65-F5344CB8AC3E}">
        <p14:creationId xmlns:p14="http://schemas.microsoft.com/office/powerpoint/2010/main" val="16704046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95ADC762-8706-49BF-B0C9-DB8B18411C25}"/>
              </a:ext>
            </a:extLst>
          </p:cNvPr>
          <p:cNvSpPr/>
          <p:nvPr userDrawn="1"/>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dirty="0"/>
              <a:t>Click icon to add picture</a:t>
            </a:r>
            <a:endParaRPr lang="da-DK" dirty="0"/>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dirty="0"/>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userDrawn="1"/>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8166805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3541395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9767747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137274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3249573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1496525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1464176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652512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36447271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35716521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4958172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3254708374"/>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lang="da-DK" dirty="0"/>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42593351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2" name="ExternalLogo" hidden="1">
            <a:extLst>
              <a:ext uri="{FF2B5EF4-FFF2-40B4-BE49-F238E27FC236}">
                <a16:creationId xmlns:a16="http://schemas.microsoft.com/office/drawing/2014/main" id="{F253FA73-F8E5-49E6-B795-4EEF95E9B435}"/>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8470154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36510471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6254791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15210398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userDrawn="1"/>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1" name="Logo">
            <a:extLst>
              <a:ext uri="{FF2B5EF4-FFF2-40B4-BE49-F238E27FC236}">
                <a16:creationId xmlns:a16="http://schemas.microsoft.com/office/drawing/2014/main" id="{4FEAB3C7-1F67-4064-B58F-EF2762E1660F}"/>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FD50EF6D-554E-48C8-946C-CD540205D22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4092337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userDrawn="1"/>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F664AED-89BC-4F6A-BDA5-EAE8B745D777}"/>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0012971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userDrawn="1"/>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97D30EE-39AB-4BA8-8232-12CFBA7BF0BC}"/>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7264444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userDrawn="1"/>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8A904900-0CB5-44DD-94DE-7ED587513920}"/>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7523527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userDrawn="1"/>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2FFA38B6-55C7-488D-B8F0-60C88514DD9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364770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userDrawn="1"/>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A06926E-B963-4389-B26A-6E1EB0DED5EE}"/>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A7CB6955-843C-4B5E-8320-F419CE6F818B}"/>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8941714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userDrawn="1"/>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1F6D4E9-51A7-498C-B915-66E0EAF3CE6D}"/>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8D8B5B80-B8FE-4386-AD74-364BA8EEE5D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1904870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userDrawn="1"/>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85DF6064-7F5D-4C69-AAE5-824283C29DC0}"/>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785F50A2-FEAD-4B66-A58D-1F6C2BB6A70A}"/>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4919563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userDrawn="1"/>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BD245161-57E0-41D6-9F32-BFC30FCF8F88}"/>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F386AFA9-1557-4349-8F44-88C1CC93F21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2907837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userDrawn="1"/>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DB19305-59F9-405C-84BE-675FD40C5C6C}"/>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3F6C35DF-345B-471E-BB1A-9898955FCA3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969355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userDrawn="1"/>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AB909CE-222C-48CF-865C-8AAD4BAF45B1}"/>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D4F1D16A-8D8C-4F72-BCB5-7B9FA4066259}"/>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40713932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8154194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131974655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0265996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319955677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175365410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40636372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userDrawn="1"/>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userDrawn="1"/>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userDrawn="1"/>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userDrawn="1"/>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dirty="0"/>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userDrawn="1"/>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dirty="0"/>
          </a:p>
        </p:txBody>
      </p:sp>
      <p:sp>
        <p:nvSpPr>
          <p:cNvPr id="15" name="Content Placeholder 7">
            <a:extLst>
              <a:ext uri="{FF2B5EF4-FFF2-40B4-BE49-F238E27FC236}">
                <a16:creationId xmlns:a16="http://schemas.microsoft.com/office/drawing/2014/main" id="{48445BAE-D8A3-4827-AC54-6EA8BA6F766B}"/>
              </a:ext>
            </a:extLst>
          </p:cNvPr>
          <p:cNvSpPr txBox="1">
            <a:spLocks/>
          </p:cNvSpPr>
          <p:nvPr userDrawn="1"/>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latin typeface="+mn-lt"/>
              </a:rPr>
              <a:t>Copy &amp; Paste</a:t>
            </a: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Font typeface="Arial" panose="020B0604020202020204" pitchFamily="34" charset="0"/>
              <a:buNone/>
            </a:pPr>
            <a:r>
              <a:rPr lang="en-GB" sz="1000" dirty="0">
                <a:solidFill>
                  <a:srgbClr val="3F1A01"/>
                </a:solidFill>
                <a:latin typeface="+mn-lt"/>
              </a:rPr>
              <a:t>When you need to paste text into the presentation </a:t>
            </a:r>
            <a:r>
              <a:rPr lang="en-GB" sz="1000" b="1" dirty="0">
                <a:solidFill>
                  <a:srgbClr val="3F1A01"/>
                </a:solidFill>
                <a:latin typeface="+mn-lt"/>
              </a:rPr>
              <a:t>– Right-Click</a:t>
            </a:r>
            <a:r>
              <a:rPr lang="en-GB" sz="1000" dirty="0">
                <a:solidFill>
                  <a:srgbClr val="3F1A01"/>
                </a:solidFill>
                <a:latin typeface="+mn-lt"/>
              </a:rPr>
              <a:t> and choose </a:t>
            </a:r>
            <a:br>
              <a:rPr lang="en-GB" sz="1000" dirty="0">
                <a:solidFill>
                  <a:srgbClr val="3F1A01"/>
                </a:solidFill>
                <a:latin typeface="+mn-lt"/>
              </a:rPr>
            </a:br>
            <a:r>
              <a:rPr lang="en-GB" sz="1000" dirty="0">
                <a:solidFill>
                  <a:srgbClr val="3F1A01"/>
                </a:solidFill>
                <a:latin typeface="+mn-lt"/>
              </a:rPr>
              <a:t>”</a:t>
            </a:r>
            <a:r>
              <a:rPr lang="en-GB" sz="1000" b="1" dirty="0">
                <a:solidFill>
                  <a:srgbClr val="3F1A01"/>
                </a:solidFill>
                <a:latin typeface="+mn-lt"/>
              </a:rPr>
              <a:t>Keep text only</a:t>
            </a:r>
            <a:r>
              <a:rPr lang="en-GB" sz="1000" dirty="0">
                <a:solidFill>
                  <a:srgbClr val="3F1A01"/>
                </a:solidFill>
                <a:latin typeface="+mn-lt"/>
              </a:rPr>
              <a:t>”.</a:t>
            </a:r>
          </a:p>
          <a:p>
            <a:pPr marL="0" indent="0">
              <a:spcBef>
                <a:spcPts val="0"/>
              </a:spcBef>
              <a:buFont typeface="Arial" panose="020B0604020202020204" pitchFamily="34" charset="0"/>
              <a:buNone/>
            </a:pPr>
            <a:endParaRPr lang="en-GB" sz="1000" dirty="0">
              <a:solidFill>
                <a:srgbClr val="3F1A01"/>
              </a:solidFill>
              <a:latin typeface="+mn-lt"/>
            </a:endParaRPr>
          </a:p>
          <a:p>
            <a:pPr marL="0" indent="0">
              <a:spcBef>
                <a:spcPts val="0"/>
              </a:spcBef>
              <a:buFont typeface="Arial" panose="020B0604020202020204" pitchFamily="34" charset="0"/>
              <a:buNone/>
            </a:pPr>
            <a:endParaRPr lang="en-GB" sz="1000" dirty="0">
              <a:solidFill>
                <a:srgbClr val="3F1A01"/>
              </a:solidFill>
              <a:latin typeface="+mn-lt"/>
            </a:endParaRPr>
          </a:p>
          <a:p>
            <a:pPr marL="0" indent="0">
              <a:spcBef>
                <a:spcPts val="0"/>
              </a:spcBef>
              <a:spcAft>
                <a:spcPts val="600"/>
              </a:spcAft>
              <a:buFont typeface="Arial" panose="020B0604020202020204" pitchFamily="34" charset="0"/>
              <a:buNone/>
            </a:pPr>
            <a:r>
              <a:rPr lang="en-GB" sz="1000" b="1" dirty="0">
                <a:solidFill>
                  <a:srgbClr val="3F1A01"/>
                </a:solidFill>
                <a:latin typeface="+mn-lt"/>
              </a:rPr>
              <a:t>Text styles</a:t>
            </a:r>
          </a:p>
          <a:p>
            <a:pPr marL="0" indent="0">
              <a:spcBef>
                <a:spcPts val="0"/>
              </a:spcBef>
              <a:buFont typeface="Arial" panose="020B0604020202020204" pitchFamily="34" charset="0"/>
              <a:buNone/>
            </a:pPr>
            <a:r>
              <a:rPr lang="en-GB" sz="1000" dirty="0">
                <a:solidFill>
                  <a:srgbClr val="3F1A01"/>
                </a:solidFill>
                <a:latin typeface="+mn-lt"/>
              </a:rPr>
              <a:t>Use the </a:t>
            </a:r>
            <a:r>
              <a:rPr lang="en-GB" sz="1000" b="1" dirty="0">
                <a:solidFill>
                  <a:srgbClr val="3F1A01"/>
                </a:solidFill>
                <a:latin typeface="+mn-lt"/>
              </a:rPr>
              <a:t>TAB-key</a:t>
            </a:r>
            <a:r>
              <a:rPr lang="en-GB" sz="1000" dirty="0">
                <a:solidFill>
                  <a:srgbClr val="3F1A01"/>
                </a:solidFill>
                <a:latin typeface="+mn-lt"/>
              </a:rPr>
              <a:t> to jump through </a:t>
            </a:r>
            <a:br>
              <a:rPr lang="en-GB" sz="1000" dirty="0">
                <a:solidFill>
                  <a:srgbClr val="3F1A01"/>
                </a:solidFill>
                <a:latin typeface="+mn-lt"/>
              </a:rPr>
            </a:br>
            <a:r>
              <a:rPr lang="en-GB" sz="1000" dirty="0">
                <a:solidFill>
                  <a:srgbClr val="3F1A01"/>
                </a:solidFill>
                <a:latin typeface="+mn-lt"/>
              </a:rPr>
              <a:t>levels. Click </a:t>
            </a:r>
            <a:r>
              <a:rPr lang="en-GB" sz="1000" b="1" dirty="0">
                <a:solidFill>
                  <a:srgbClr val="3F1A01"/>
                </a:solidFill>
                <a:latin typeface="+mn-lt"/>
              </a:rPr>
              <a:t>ENTER</a:t>
            </a:r>
            <a:r>
              <a:rPr lang="en-GB" sz="1000" dirty="0">
                <a:solidFill>
                  <a:srgbClr val="3F1A01"/>
                </a:solidFill>
                <a:latin typeface="+mn-lt"/>
              </a:rPr>
              <a:t>, then </a:t>
            </a:r>
            <a:r>
              <a:rPr lang="en-GB" sz="1000" b="1" dirty="0">
                <a:solidFill>
                  <a:srgbClr val="3F1A01"/>
                </a:solidFill>
                <a:latin typeface="+mn-lt"/>
              </a:rPr>
              <a:t>TAB</a:t>
            </a:r>
            <a:r>
              <a:rPr lang="en-GB" sz="1000" dirty="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dirty="0">
                <a:solidFill>
                  <a:srgbClr val="3F1A01"/>
                </a:solidFill>
                <a:latin typeface="+mn-lt"/>
              </a:rPr>
              <a:t>To go back in levels use </a:t>
            </a:r>
            <a:r>
              <a:rPr lang="en-GB" sz="1000" b="1" dirty="0">
                <a:solidFill>
                  <a:srgbClr val="3F1A01"/>
                </a:solidFill>
                <a:latin typeface="+mn-lt"/>
              </a:rPr>
              <a:t>SHIFT-TAB</a:t>
            </a:r>
          </a:p>
          <a:p>
            <a:pPr marL="0" indent="0">
              <a:spcBef>
                <a:spcPts val="0"/>
              </a:spcBef>
              <a:buFont typeface="Arial" panose="020B0604020202020204" pitchFamily="34" charset="0"/>
              <a:buNone/>
            </a:pPr>
            <a:endParaRPr lang="en-GB" sz="1000" dirty="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userDrawn="1"/>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userDrawn="1"/>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Building blocks</a:t>
            </a:r>
          </a:p>
          <a:p>
            <a:pPr marL="0" indent="0">
              <a:spcBef>
                <a:spcPts val="0"/>
              </a:spcBef>
              <a:buNone/>
            </a:pPr>
            <a:r>
              <a:rPr lang="en-GB" sz="1000" dirty="0">
                <a:solidFill>
                  <a:srgbClr val="3F1A01"/>
                </a:solidFill>
              </a:rPr>
              <a:t>The building block slides are made to help you build the presentation. You find them after this slide</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Among the building blocks you find, </a:t>
            </a:r>
            <a:r>
              <a:rPr lang="en-GB" sz="1000" dirty="0" err="1">
                <a:solidFill>
                  <a:srgbClr val="3F1A01"/>
                </a:solidFill>
              </a:rPr>
              <a:t>colorguides</a:t>
            </a:r>
            <a:r>
              <a:rPr lang="en-GB" sz="1000" dirty="0">
                <a:solidFill>
                  <a:srgbClr val="3F1A01"/>
                </a:solidFill>
              </a:rPr>
              <a:t>, Tables and elements that you can pick from when you need to build your presentation.</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Delete these slides after use. </a:t>
            </a:r>
            <a:r>
              <a:rPr lang="en-GB" sz="1000" b="1" dirty="0">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userDrawn="1"/>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Guides – Show / Hide</a:t>
            </a:r>
          </a:p>
          <a:p>
            <a:pPr marL="0" indent="0">
              <a:spcBef>
                <a:spcPts val="0"/>
              </a:spcBef>
              <a:buNone/>
            </a:pPr>
            <a:r>
              <a:rPr lang="en-GB" sz="1000" b="0" dirty="0">
                <a:solidFill>
                  <a:srgbClr val="3F1A01"/>
                </a:solidFill>
              </a:rPr>
              <a:t>From the View-tab </a:t>
            </a:r>
          </a:p>
          <a:p>
            <a:pPr marL="0" indent="0">
              <a:spcBef>
                <a:spcPts val="0"/>
              </a:spcBef>
              <a:buNone/>
            </a:pPr>
            <a:r>
              <a:rPr lang="en-GB" sz="1000" b="0" dirty="0">
                <a:solidFill>
                  <a:srgbClr val="3F1A01"/>
                </a:solidFill>
              </a:rPr>
              <a:t>or Alt + F9</a:t>
            </a:r>
          </a:p>
          <a:p>
            <a:pPr marL="0" indent="0">
              <a:spcBef>
                <a:spcPts val="0"/>
              </a:spcBef>
              <a:buNone/>
            </a:pPr>
            <a:endParaRPr lang="en-GB" sz="1000" b="0" dirty="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userDrawn="1"/>
        </p:nvSpPr>
        <p:spPr>
          <a:xfrm>
            <a:off x="539750" y="540000"/>
            <a:ext cx="9213850" cy="215444"/>
          </a:xfrm>
          <a:prstGeom prst="rect">
            <a:avLst/>
          </a:prstGeom>
          <a:noFill/>
        </p:spPr>
        <p:txBody>
          <a:bodyPr wrap="square" lIns="0" tIns="0" rIns="0" bIns="0" rtlCol="0">
            <a:spAutoFit/>
          </a:bodyPr>
          <a:lstStyle/>
          <a:p>
            <a:r>
              <a:rPr lang="en-GB" sz="1400" dirty="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userDrawn="1"/>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userDrawn="1"/>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userDrawn="1"/>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userDrawn="1"/>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userDrawn="1"/>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userDrawn="1"/>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userDrawn="1"/>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dirty="0">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userDrawn="1"/>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userDrawn="1"/>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userDrawn="1"/>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userDrawn="1"/>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dirty="0">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dirty="0">
                <a:solidFill>
                  <a:srgbClr val="000000"/>
                </a:solidFill>
                <a:latin typeface="Arial" panose="020B0604020202020204" pitchFamily="34" charset="0"/>
                <a:ea typeface="Times New Roman" panose="02020603050405020304" pitchFamily="18" charset="0"/>
              </a:rPr>
              <a:t>Click on the arrow next to </a:t>
            </a:r>
            <a:r>
              <a:rPr lang="en-GB" sz="1000" b="1" dirty="0">
                <a:solidFill>
                  <a:srgbClr val="000000"/>
                </a:solidFill>
                <a:latin typeface="Arial" panose="020B0604020202020204" pitchFamily="34" charset="0"/>
                <a:ea typeface="Times New Roman" panose="02020603050405020304" pitchFamily="18" charset="0"/>
              </a:rPr>
              <a:t>Layout</a:t>
            </a:r>
            <a:br>
              <a:rPr lang="en-GB" sz="1000" b="1" dirty="0">
                <a:solidFill>
                  <a:srgbClr val="000000"/>
                </a:solidFill>
                <a:latin typeface="Arial" panose="020B0604020202020204" pitchFamily="34" charset="0"/>
                <a:ea typeface="Times New Roman" panose="02020603050405020304" pitchFamily="18" charset="0"/>
              </a:rPr>
            </a:br>
            <a:r>
              <a:rPr lang="en-GB" sz="1000" dirty="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dirty="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dirty="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9197470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userDrawn="1"/>
        </p:nvSpPr>
        <p:spPr>
          <a:xfrm>
            <a:off x="1485900" y="2781000"/>
            <a:ext cx="9220200" cy="1077218"/>
          </a:xfrm>
          <a:prstGeom prst="rect">
            <a:avLst/>
          </a:prstGeom>
          <a:noFill/>
        </p:spPr>
        <p:txBody>
          <a:bodyPr wrap="square" rtlCol="0">
            <a:spAutoFit/>
          </a:bodyPr>
          <a:lstStyle/>
          <a:p>
            <a:r>
              <a:rPr lang="en-GB" sz="3600" b="1" dirty="0">
                <a:solidFill>
                  <a:srgbClr val="3F1A01"/>
                </a:solidFill>
                <a:latin typeface="+mj-lt"/>
                <a:cs typeface="Times New Roman" panose="02020603050405020304" pitchFamily="18" charset="0"/>
              </a:rPr>
              <a:t>Delete all </a:t>
            </a:r>
            <a:r>
              <a:rPr lang="en-GB" sz="3600" b="1" dirty="0" err="1">
                <a:solidFill>
                  <a:srgbClr val="3F1A01"/>
                </a:solidFill>
                <a:latin typeface="+mj-lt"/>
                <a:cs typeface="Times New Roman" panose="02020603050405020304" pitchFamily="18" charset="0"/>
              </a:rPr>
              <a:t>masterslides</a:t>
            </a:r>
            <a:r>
              <a:rPr lang="en-GB" sz="3600" b="1" dirty="0">
                <a:solidFill>
                  <a:srgbClr val="3F1A01"/>
                </a:solidFill>
                <a:latin typeface="+mj-lt"/>
                <a:cs typeface="Times New Roman" panose="02020603050405020304" pitchFamily="18" charset="0"/>
              </a:rPr>
              <a:t> after this slide.</a:t>
            </a:r>
          </a:p>
          <a:p>
            <a:r>
              <a:rPr lang="en-GB" sz="2800" dirty="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3929728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pic>
        <p:nvPicPr>
          <p:cNvPr id="8" name="Logo">
            <a:extLst>
              <a:ext uri="{FF2B5EF4-FFF2-40B4-BE49-F238E27FC236}">
                <a16:creationId xmlns:a16="http://schemas.microsoft.com/office/drawing/2014/main" id="{34F9AA81-9D35-4E0D-9E78-3F5C44655638}"/>
              </a:ext>
            </a:extLst>
          </p:cNvPr>
          <p:cNvPicPr>
            <a:picLocks noChangeAspect="1"/>
          </p:cNvPicPr>
          <p:nvPr userDrawn="1"/>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userDrawn="1"/>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2402246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326EC9-B1FA-0C70-8F23-BBB396099881}"/>
              </a:ext>
            </a:extLst>
          </p:cNvPr>
          <p:cNvSpPr>
            <a:spLocks noGrp="1"/>
          </p:cNvSpPr>
          <p:nvPr>
            <p:ph type="body" sz="quarter" idx="17"/>
          </p:nvPr>
        </p:nvSpPr>
        <p:spPr>
          <a:xfrm>
            <a:off x="539749" y="539750"/>
            <a:ext cx="9213851" cy="266676"/>
          </a:xfrm>
        </p:spPr>
        <p:txBody>
          <a:bodyPr/>
          <a:lstStyle/>
          <a:p>
            <a:r>
              <a:rPr lang="en-US" dirty="0"/>
              <a:t>Bipolar disorder – Comorbidities</a:t>
            </a:r>
          </a:p>
        </p:txBody>
      </p:sp>
      <p:sp>
        <p:nvSpPr>
          <p:cNvPr id="3" name="Title 2">
            <a:extLst>
              <a:ext uri="{FF2B5EF4-FFF2-40B4-BE49-F238E27FC236}">
                <a16:creationId xmlns:a16="http://schemas.microsoft.com/office/drawing/2014/main" id="{4984E549-3C16-3539-CDE8-C21C0EA971A8}"/>
              </a:ext>
            </a:extLst>
          </p:cNvPr>
          <p:cNvSpPr>
            <a:spLocks noGrp="1"/>
          </p:cNvSpPr>
          <p:nvPr>
            <p:ph type="title"/>
          </p:nvPr>
        </p:nvSpPr>
        <p:spPr>
          <a:xfrm>
            <a:off x="539749" y="814386"/>
            <a:ext cx="9213851" cy="332399"/>
          </a:xfrm>
        </p:spPr>
        <p:txBody>
          <a:bodyPr/>
          <a:lstStyle/>
          <a:p>
            <a:r>
              <a:rPr lang="en-GB" dirty="0"/>
              <a:t>Alcohol-use disorders</a:t>
            </a:r>
          </a:p>
        </p:txBody>
      </p:sp>
      <p:sp>
        <p:nvSpPr>
          <p:cNvPr id="4" name="Content Placeholder 3">
            <a:extLst>
              <a:ext uri="{FF2B5EF4-FFF2-40B4-BE49-F238E27FC236}">
                <a16:creationId xmlns:a16="http://schemas.microsoft.com/office/drawing/2014/main" id="{B550F832-0957-E80B-C4BA-12097EDB68ED}"/>
              </a:ext>
            </a:extLst>
          </p:cNvPr>
          <p:cNvSpPr>
            <a:spLocks noGrp="1"/>
          </p:cNvSpPr>
          <p:nvPr>
            <p:ph idx="19"/>
          </p:nvPr>
        </p:nvSpPr>
        <p:spPr>
          <a:xfrm>
            <a:off x="539750" y="1416785"/>
            <a:ext cx="9213849" cy="4415215"/>
          </a:xfrm>
        </p:spPr>
        <p:txBody>
          <a:bodyPr/>
          <a:lstStyle/>
          <a:p>
            <a:r>
              <a:rPr lang="en-US" dirty="0"/>
              <a:t>People with BD very commonly use and abuse substances and alcohol – in some studies </a:t>
            </a:r>
            <a:r>
              <a:rPr lang="en-US" b="1" dirty="0"/>
              <a:t>more than half of patients with BD have a comorbid alcohol- or substance-use disorder</a:t>
            </a:r>
            <a:r>
              <a:rPr lang="en-US" baseline="30000" dirty="0"/>
              <a:t>1-5</a:t>
            </a:r>
          </a:p>
          <a:p>
            <a:r>
              <a:rPr lang="en-GB" dirty="0"/>
              <a:t>Depending on when the comorbidity develops, one can cloud the diagnosis of the other:</a:t>
            </a:r>
            <a:r>
              <a:rPr lang="en-GB" baseline="30000" dirty="0"/>
              <a:t>4,5</a:t>
            </a:r>
            <a:endParaRPr lang="en-GB" dirty="0"/>
          </a:p>
          <a:p>
            <a:pPr lvl="1"/>
            <a:r>
              <a:rPr lang="en-GB" sz="1600" dirty="0"/>
              <a:t>Alcohol-use disorder is often accompanied by mood swings</a:t>
            </a:r>
          </a:p>
          <a:p>
            <a:pPr lvl="1"/>
            <a:r>
              <a:rPr lang="en-GB" sz="1600" dirty="0"/>
              <a:t>Intoxication can produce a state similar to mania, characterized by euphoria, increased energy, and grandiosity</a:t>
            </a:r>
          </a:p>
          <a:p>
            <a:pPr lvl="1"/>
            <a:r>
              <a:rPr lang="en-GB" sz="1600" dirty="0"/>
              <a:t>Alcohol withdrawal can produce symptoms of depression</a:t>
            </a:r>
          </a:p>
          <a:p>
            <a:r>
              <a:rPr lang="en-GB" dirty="0"/>
              <a:t>The presence of alcohol-use disorder substantially complicates the treatment of BD, and can worsen the prognosis – increasing the chance of a rapid cycling presentation, and increasing the severity of BD symptoms and the risk of hospitalization</a:t>
            </a:r>
            <a:r>
              <a:rPr lang="en-GB" baseline="30000" dirty="0"/>
              <a:t>4,5</a:t>
            </a:r>
          </a:p>
          <a:p>
            <a:r>
              <a:rPr lang="en-US" dirty="0"/>
              <a:t>Talking therapies such as motivational interviewing, CBT, and therapies incorporating the family and social environment can be useful tools for helping patients with comorbid alcohol- or substance-use disorders, as are pharmacotherapies that can reduce cravings and help to stabilize mood</a:t>
            </a:r>
            <a:r>
              <a:rPr lang="en-US" baseline="30000" dirty="0"/>
              <a:t>4</a:t>
            </a:r>
          </a:p>
        </p:txBody>
      </p:sp>
      <p:sp>
        <p:nvSpPr>
          <p:cNvPr id="7" name="Text Placeholder 6">
            <a:extLst>
              <a:ext uri="{FF2B5EF4-FFF2-40B4-BE49-F238E27FC236}">
                <a16:creationId xmlns:a16="http://schemas.microsoft.com/office/drawing/2014/main" id="{1D0EFAA2-5852-ABD9-F23C-AB8E3551877A}"/>
              </a:ext>
            </a:extLst>
          </p:cNvPr>
          <p:cNvSpPr>
            <a:spLocks noGrp="1"/>
          </p:cNvSpPr>
          <p:nvPr>
            <p:ph type="body" sz="quarter" idx="18"/>
          </p:nvPr>
        </p:nvSpPr>
        <p:spPr>
          <a:xfrm>
            <a:off x="539749" y="6102000"/>
            <a:ext cx="9213851" cy="619200"/>
          </a:xfrm>
        </p:spPr>
        <p:txBody>
          <a:bodyPr/>
          <a:lstStyle/>
          <a:p>
            <a:r>
              <a:rPr lang="en-GB" dirty="0"/>
              <a:t>BD=bipolar disorder; CBT=cognitive–behavioural therapy</a:t>
            </a:r>
          </a:p>
          <a:p>
            <a:endParaRPr lang="en-GB" dirty="0"/>
          </a:p>
          <a:p>
            <a:r>
              <a:rPr lang="en-US" dirty="0"/>
              <a:t>1. Hunt et al. J Affect </a:t>
            </a:r>
            <a:r>
              <a:rPr lang="en-US" dirty="0" err="1"/>
              <a:t>Disord</a:t>
            </a:r>
            <a:r>
              <a:rPr lang="en-US" dirty="0"/>
              <a:t> 2016;206:331–349; 2. Hunt et al. J Affect </a:t>
            </a:r>
            <a:r>
              <a:rPr lang="en-US" dirty="0" err="1"/>
              <a:t>Disord</a:t>
            </a:r>
            <a:r>
              <a:rPr lang="en-US" dirty="0"/>
              <a:t> 2016;206:321–330; </a:t>
            </a:r>
            <a:r>
              <a:rPr lang="en-GB" dirty="0"/>
              <a:t>3. Di Florio et al. </a:t>
            </a:r>
            <a:r>
              <a:rPr lang="en-GB" dirty="0" err="1"/>
              <a:t>Eur</a:t>
            </a:r>
            <a:r>
              <a:rPr lang="en-GB" dirty="0"/>
              <a:t> Psychiatry 2014;29(3):117–124; </a:t>
            </a:r>
            <a:br>
              <a:rPr lang="en-GB" dirty="0"/>
            </a:br>
            <a:r>
              <a:rPr lang="en-GB" dirty="0"/>
              <a:t>4. Grunze et al. Front Psychiatry 2021;12:660432; </a:t>
            </a:r>
            <a:r>
              <a:rPr lang="en-US" dirty="0"/>
              <a:t>5. </a:t>
            </a:r>
            <a:r>
              <a:rPr lang="en-GB" dirty="0" err="1"/>
              <a:t>Sonne</a:t>
            </a:r>
            <a:r>
              <a:rPr lang="en-GB" dirty="0"/>
              <a:t> &amp; Brady. Alcohol Res Health 2002;26(2):103–108</a:t>
            </a:r>
          </a:p>
        </p:txBody>
      </p:sp>
    </p:spTree>
    <p:extLst>
      <p:ext uri="{BB962C8B-B14F-4D97-AF65-F5344CB8AC3E}">
        <p14:creationId xmlns:p14="http://schemas.microsoft.com/office/powerpoint/2010/main" val="813813823"/>
      </p:ext>
    </p:extLst>
  </p:cSld>
  <p:clrMapOvr>
    <a:masterClrMapping/>
  </p:clrMapOvr>
</p:sld>
</file>

<file path=ppt/theme/theme1.xml><?xml version="1.0" encoding="utf-8"?>
<a:theme xmlns:a="http://schemas.openxmlformats.org/drawingml/2006/main" name="1_Office Theme">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v4" id="{B78E2528-6A34-4D57-9586-40EB99C5AB5F}" vid="{5BD959D7-3C72-4A14-ABA8-21435FAD6A9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f3e46bd671af22874b8b36d04e1c77ea">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9f69a753dd815c958e9a0d3771e06274"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Props1.xml><?xml version="1.0" encoding="utf-8"?>
<ds:datastoreItem xmlns:ds="http://schemas.openxmlformats.org/officeDocument/2006/customXml" ds:itemID="{090FA4C0-807E-4B20-B9E3-BE4D33CA6932}">
  <ds:schemaRefs>
    <ds:schemaRef ds:uri="http://schemas.microsoft.com/sharepoint/v3/contenttype/forms"/>
  </ds:schemaRefs>
</ds:datastoreItem>
</file>

<file path=customXml/itemProps2.xml><?xml version="1.0" encoding="utf-8"?>
<ds:datastoreItem xmlns:ds="http://schemas.openxmlformats.org/officeDocument/2006/customXml" ds:itemID="{798C005F-4BC7-4033-A6B0-BBBA872ABC6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627d7c-4416-4bc1-86cf-ca6c3a42a8f2"/>
    <ds:schemaRef ds:uri="08562aa6-c0ad-4fb9-8a82-15409d3a28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14E3334-BC67-4578-B9B6-FB2C697BED54}">
  <ds:schemaRefs>
    <ds:schemaRef ds:uri="http://schemas.microsoft.com/office/2006/metadata/properties"/>
    <ds:schemaRef ds:uri="http://purl.org/dc/dcmitype/"/>
    <ds:schemaRef ds:uri="http://purl.org/dc/terms/"/>
    <ds:schemaRef ds:uri="http://schemas.microsoft.com/office/infopath/2007/PartnerControls"/>
    <ds:schemaRef ds:uri="http://purl.org/dc/elements/1.1/"/>
    <ds:schemaRef ds:uri="http://www.w3.org/XML/1998/namespace"/>
    <ds:schemaRef ds:uri="http://schemas.microsoft.com/office/2006/documentManagement/types"/>
    <ds:schemaRef ds:uri="08562aa6-c0ad-4fb9-8a82-15409d3a28b4"/>
    <ds:schemaRef ds:uri="28627d7c-4416-4bc1-86cf-ca6c3a42a8f2"/>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otalTime>8092</TotalTime>
  <Words>485</Words>
  <Application>Microsoft Office PowerPoint</Application>
  <PresentationFormat>Widescreen</PresentationFormat>
  <Paragraphs>21</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1_Office Theme</vt:lpstr>
      <vt:lpstr>Alcohol-use disorders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Maria Nordfang</dc:creator>
  <cp:lastModifiedBy>Viktoria-Maria Hvidtfelt Lykke</cp:lastModifiedBy>
  <cp:revision>229</cp:revision>
  <cp:lastPrinted>2024-05-22T16:12:17Z</cp:lastPrinted>
  <dcterms:created xsi:type="dcterms:W3CDTF">2022-06-30T09:48:17Z</dcterms:created>
  <dcterms:modified xsi:type="dcterms:W3CDTF">2024-08-15T09:00:06Z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0x0101007624F5F2B767614E9B54E34B918641FF</vt:lpwstr>
  </property>
  <property fmtid="{D5CDD505-2E9C-101B-9397-08002B2CF9AE}" pid="3" name="MediaServiceImageTags">
    <vt:lpwstr/>
  </property>
</Properties>
</file>