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98" r:id="rId5"/>
  </p:sldIdLst>
  <p:sldSz cx="12192000" cy="6858000"/>
  <p:notesSz cx="6797675" cy="99298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A650F12B-C64C-074B-07F6-F48D2265D014}" name="Christoph U. Correll" initials="CC" userId="eaee6724343eddb1" providerId="Windows Live"/>
  <p188:author id="{45252C3A-5349-81E1-9C4F-980A23EB28AB}" name="שני שטרן" initials="שש" userId="שני שטרן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0F0"/>
    <a:srgbClr val="1A1A17"/>
    <a:srgbClr val="3F1A01"/>
    <a:srgbClr val="A7B7C6"/>
    <a:srgbClr val="899BAD"/>
    <a:srgbClr val="CCD8E5"/>
    <a:srgbClr val="ECF1F5"/>
    <a:srgbClr val="EBF0EE"/>
    <a:srgbClr val="D9D1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50" autoAdjust="0"/>
    <p:restoredTop sz="89709" autoAdjust="0"/>
  </p:normalViewPr>
  <p:slideViewPr>
    <p:cSldViewPr snapToGrid="0" showGuides="1">
      <p:cViewPr varScale="1">
        <p:scale>
          <a:sx n="54" d="100"/>
          <a:sy n="54" d="100"/>
        </p:scale>
        <p:origin x="1280" y="5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518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50" d="100"/>
          <a:sy n="150" d="100"/>
        </p:scale>
        <p:origin x="8178" y="-7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15-08-2024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1475" y="1127125"/>
            <a:ext cx="6054725" cy="34067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0847" y="4778722"/>
            <a:ext cx="5455982" cy="39758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1475" y="1127125"/>
            <a:ext cx="6054725" cy="3406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0847" y="4778722"/>
            <a:ext cx="5455982" cy="4192588"/>
          </a:xfrm>
        </p:spPr>
        <p:txBody>
          <a:bodyPr/>
          <a:lstStyle/>
          <a:p>
            <a:r>
              <a:rPr lang="en-GB" dirty="0"/>
              <a:t>Bipolar disorder is associated with alcohol- and substance-use disorders, which are associated with a worse clinical course.</a:t>
            </a:r>
            <a:r>
              <a:rPr lang="en-GB" baseline="30000" dirty="0"/>
              <a:t>1-4</a:t>
            </a:r>
            <a:r>
              <a:rPr lang="en-GB" dirty="0"/>
              <a:t> However, the exact nature of the interaction is not clear, because there appears to be at least a partly bidirectional relationship.</a:t>
            </a:r>
            <a:r>
              <a:rPr lang="en-GB" baseline="30000" dirty="0"/>
              <a:t>4</a:t>
            </a:r>
            <a:r>
              <a:rPr lang="en-GB" dirty="0"/>
              <a:t> Ultimately, more research is needed to form a good evidence base for making treatment decisions for people with bipolar disorder and comorbid alcohol- or substance-use disorder.</a:t>
            </a:r>
            <a:r>
              <a:rPr lang="en-GB" baseline="30000" dirty="0"/>
              <a:t>4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Hunt GE, Malhi GS, Cleary M, et al. Prevalence of comorbid bipolar and substance use disorders in clinical settings, 1990–2015: systematic review and meta-analysis. J Affect </a:t>
            </a:r>
            <a:r>
              <a:rPr lang="en-GB" dirty="0" err="1"/>
              <a:t>Disord</a:t>
            </a:r>
            <a:r>
              <a:rPr lang="en-GB" dirty="0"/>
              <a:t> 2016; 206: 331–349.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Hunt GE, Malhi GS, Cleary M, et al. Comorbidity of bipolar and substance use disorders in national surveys of general populations, 1990–2015: systematic review and meta-analysis. J Affect </a:t>
            </a:r>
            <a:r>
              <a:rPr lang="en-GB" dirty="0" err="1"/>
              <a:t>Disord</a:t>
            </a:r>
            <a:r>
              <a:rPr lang="en-GB" dirty="0"/>
              <a:t> 2016; 206: 321–330.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Di Florio A, Craddock N, van den Bree M. Alcohol misuse in bipolar disorder. A systematic review and meta-analysis of comorbidity rates. </a:t>
            </a:r>
            <a:r>
              <a:rPr lang="en-GB" dirty="0" err="1"/>
              <a:t>Eur</a:t>
            </a:r>
            <a:r>
              <a:rPr lang="en-GB" dirty="0"/>
              <a:t> Psychiatry 2014; 29 (3): 117–124.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Grunze H, Schaefer M, </a:t>
            </a:r>
            <a:r>
              <a:rPr lang="en-GB" dirty="0" err="1"/>
              <a:t>Scherk</a:t>
            </a:r>
            <a:r>
              <a:rPr lang="en-GB" dirty="0"/>
              <a:t> H, et al. Comorbid bipolar and alcohol use disorder – a therapeutic challenge. Front Psychiatry 2021; 12: 660432.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885235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</a:t>
            </a:r>
            <a:r>
              <a:rPr lang="en-GB" sz="3600" b="1" dirty="0" err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masterslides</a:t>
            </a:r>
            <a:r>
              <a:rPr lang="en-GB" sz="3600" b="1" dirty="0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 after this slide.</a:t>
            </a:r>
          </a:p>
          <a:p>
            <a:r>
              <a:rPr lang="en-GB" sz="2800" dirty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4326EC9-B1FA-0C70-8F23-BBB39609988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Bipolar disorder – Comorbidities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984E549-3C16-3539-CDE8-C21C0EA97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Substance-use disorders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F792F3B-18CA-DE25-3871-9990AC665008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GB" dirty="0"/>
              <a:t>A meta-analysis of BD with comorbid substance-use disorders in clinical settings found high rates of comorbidity of many disorders</a:t>
            </a:r>
            <a:r>
              <a:rPr lang="en-GB" baseline="30000" dirty="0"/>
              <a:t>1</a:t>
            </a:r>
            <a:endParaRPr lang="en-GB" dirty="0"/>
          </a:p>
          <a:p>
            <a:pPr lvl="1"/>
            <a:r>
              <a:rPr lang="en-GB" sz="1600" dirty="0"/>
              <a:t>Alcohol-use disorder – </a:t>
            </a:r>
            <a:r>
              <a:rPr lang="en-GB" sz="1600" b="1" dirty="0"/>
              <a:t>42%</a:t>
            </a:r>
          </a:p>
          <a:p>
            <a:pPr lvl="1"/>
            <a:r>
              <a:rPr lang="en-GB" sz="1600" dirty="0"/>
              <a:t>Cannabis-use disorder – </a:t>
            </a:r>
            <a:r>
              <a:rPr lang="en-GB" sz="1600" b="1" dirty="0"/>
              <a:t>20%</a:t>
            </a:r>
          </a:p>
          <a:p>
            <a:pPr lvl="1"/>
            <a:r>
              <a:rPr lang="en-GB" sz="1600" dirty="0"/>
              <a:t>Illicit drug use – </a:t>
            </a:r>
            <a:r>
              <a:rPr lang="en-GB" sz="1600" b="1" dirty="0"/>
              <a:t>17%</a:t>
            </a:r>
          </a:p>
          <a:p>
            <a:r>
              <a:rPr lang="en-GB" dirty="0"/>
              <a:t>Patients with BD who had a comorbid substance-use disorder had an earlier age of onset of BD, and were at greater risk of hospitalization than people without comorbid substance-use disorders</a:t>
            </a:r>
            <a:r>
              <a:rPr lang="en-GB" baseline="30000" dirty="0"/>
              <a:t>1</a:t>
            </a:r>
            <a:endParaRPr lang="en-GB" dirty="0"/>
          </a:p>
          <a:p>
            <a:r>
              <a:rPr lang="en-GB" dirty="0"/>
              <a:t>A companion meta-analysis of the comorbidity outside of clinical settings found similarly high rates, compared with the general population:</a:t>
            </a:r>
            <a:r>
              <a:rPr lang="en-GB" baseline="30000" dirty="0"/>
              <a:t>2</a:t>
            </a:r>
            <a:endParaRPr lang="en-GB" dirty="0"/>
          </a:p>
          <a:p>
            <a:pPr lvl="1"/>
            <a:r>
              <a:rPr lang="en-GB" sz="1600" dirty="0"/>
              <a:t>Illicit drug-use increased the rate of BD by </a:t>
            </a:r>
            <a:r>
              <a:rPr lang="en-GB" sz="1600" b="1" dirty="0"/>
              <a:t>5 times</a:t>
            </a:r>
          </a:p>
          <a:p>
            <a:pPr lvl="1"/>
            <a:r>
              <a:rPr lang="en-GB" sz="1600" dirty="0"/>
              <a:t>Alcohol-use disorder increased the rate of BD by </a:t>
            </a:r>
            <a:r>
              <a:rPr lang="en-GB" sz="1600" b="1" dirty="0"/>
              <a:t>4 times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D0EFAA2-5852-ABD9-F23C-AB8E3551877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BD=bipolar disorder</a:t>
            </a:r>
          </a:p>
          <a:p>
            <a:endParaRPr lang="en-GB" dirty="0"/>
          </a:p>
          <a:p>
            <a:r>
              <a:rPr lang="en-US" dirty="0"/>
              <a:t>1. Hunt et al. J Affect </a:t>
            </a:r>
            <a:r>
              <a:rPr lang="en-US" dirty="0" err="1"/>
              <a:t>Disord</a:t>
            </a:r>
            <a:r>
              <a:rPr lang="en-US" dirty="0"/>
              <a:t> 2016;206:331–349; 2. Hunt et al. J Affect </a:t>
            </a:r>
            <a:r>
              <a:rPr lang="en-US" dirty="0" err="1"/>
              <a:t>Disord</a:t>
            </a:r>
            <a:r>
              <a:rPr lang="en-US" dirty="0"/>
              <a:t> 2016;206:321–330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881750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98C005F-4BC7-4033-A6B0-BBBA872ABC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14E3334-BC67-4578-B9B6-FB2C697BED54}">
  <ds:schemaRefs>
    <ds:schemaRef ds:uri="http://schemas.microsoft.com/office/2006/metadata/properties"/>
    <ds:schemaRef ds:uri="http://purl.org/dc/dcmitype/"/>
    <ds:schemaRef ds:uri="http://purl.org/dc/terms/"/>
    <ds:schemaRef ds:uri="http://schemas.microsoft.com/office/infopath/2007/PartnerControls"/>
    <ds:schemaRef ds:uri="http://purl.org/dc/elements/1.1/"/>
    <ds:schemaRef ds:uri="http://www.w3.org/XML/1998/namespace"/>
    <ds:schemaRef ds:uri="http://schemas.microsoft.com/office/2006/documentManagement/types"/>
    <ds:schemaRef ds:uri="08562aa6-c0ad-4fb9-8a82-15409d3a28b4"/>
    <ds:schemaRef ds:uri="28627d7c-4416-4bc1-86cf-ca6c3a42a8f2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8092</TotalTime>
  <Words>366</Words>
  <Application>Microsoft Office PowerPoint</Application>
  <PresentationFormat>Widescreen</PresentationFormat>
  <Paragraphs>21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Substance-use disorders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230</cp:revision>
  <cp:lastPrinted>2024-05-22T16:12:17Z</cp:lastPrinted>
  <dcterms:created xsi:type="dcterms:W3CDTF">2022-06-30T09:48:17Z</dcterms:created>
  <dcterms:modified xsi:type="dcterms:W3CDTF">2024-08-15T09:00:27Z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0x0101007624F5F2B767614E9B54E34B918641FF</vt:lpwstr>
  </property>
  <property fmtid="{D5CDD505-2E9C-101B-9397-08002B2CF9AE}" pid="3" name="MediaServiceImageTags">
    <vt:lpwstr/>
  </property>
</Properties>
</file>