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55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1A1A17"/>
    <a:srgbClr val="3F1A01"/>
    <a:srgbClr val="A7B7C6"/>
    <a:srgbClr val="899BAD"/>
    <a:srgbClr val="CCD8E5"/>
    <a:srgbClr val="ECF1F5"/>
    <a:srgbClr val="EBF0EE"/>
    <a:srgbClr val="D9D1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89709" autoAdjust="0"/>
  </p:normalViewPr>
  <p:slideViewPr>
    <p:cSldViewPr snapToGrid="0" showGuides="1">
      <p:cViewPr varScale="1">
        <p:scale>
          <a:sx n="54" d="100"/>
          <a:sy n="54" d="100"/>
        </p:scale>
        <p:origin x="1280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50" d="100"/>
          <a:sy n="150" d="100"/>
        </p:scale>
        <p:origin x="8178" y="-7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15-08-2024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0847" y="4778723"/>
            <a:ext cx="5455982" cy="4275336"/>
          </a:xfrm>
        </p:spPr>
        <p:txBody>
          <a:bodyPr/>
          <a:lstStyle/>
          <a:p>
            <a:r>
              <a:rPr lang="en-GB" dirty="0"/>
              <a:t>There is a relatively broad range of symptomatologic overlap between bipolar disorder and eating disorders, including emotional reactivity, impulsivity, cyclicity, depressive symptoms, and weight changes.</a:t>
            </a:r>
            <a:r>
              <a:rPr lang="en-GB" baseline="30000" dirty="0"/>
              <a:t>2,3</a:t>
            </a:r>
            <a:r>
              <a:rPr lang="en-GB" dirty="0"/>
              <a:t> Whilst sharing some symptoms, bipolar disorder and various eating disorders commonly present in the same patient, as outlined on the slide.</a:t>
            </a:r>
            <a:r>
              <a:rPr lang="en-GB" baseline="30000" dirty="0"/>
              <a:t>2-4</a:t>
            </a:r>
            <a:r>
              <a:rPr lang="en-GB" dirty="0"/>
              <a:t> However, studies into this comorbidity widely vary – by the populations that are studied and the tools used to diagnose patients – making comparisons and conclusions across the literature a challenge.</a:t>
            </a:r>
            <a:r>
              <a:rPr lang="en-GB" baseline="30000" dirty="0"/>
              <a:t>3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American Psychiatric Association (APA). Diagnostic and Statistical Manual of Mental Disorders. Fifth edition, text revision. Washington DC: APA; 2022.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Yakovleva YV, Kasyanov ED, </a:t>
            </a:r>
            <a:r>
              <a:rPr lang="en-GB" dirty="0" err="1"/>
              <a:t>Mazo</a:t>
            </a:r>
            <a:r>
              <a:rPr lang="en-GB" dirty="0"/>
              <a:t> GE. Prevalence of eating disorders in patients with bipolar disorder: a scoping review of the literature. Consort </a:t>
            </a:r>
            <a:r>
              <a:rPr lang="en-GB" dirty="0" err="1"/>
              <a:t>Psychiatr</a:t>
            </a:r>
            <a:r>
              <a:rPr lang="en-GB" dirty="0"/>
              <a:t> 2023; 4 (2): 91–106.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Craba</a:t>
            </a:r>
            <a:r>
              <a:rPr lang="en-GB" dirty="0"/>
              <a:t> A, Mazza M, </a:t>
            </a:r>
            <a:r>
              <a:rPr lang="en-GB" dirty="0" err="1"/>
              <a:t>Marano</a:t>
            </a:r>
            <a:r>
              <a:rPr lang="en-GB" dirty="0"/>
              <a:t> G, et al. Which comes first? New insights on comorbidity between eating disorders and bipolar disorders. </a:t>
            </a:r>
            <a:r>
              <a:rPr lang="en-US" dirty="0" err="1"/>
              <a:t>Emerg</a:t>
            </a:r>
            <a:r>
              <a:rPr lang="en-US" dirty="0"/>
              <a:t> Trends Drugs Addict Health 2021; 1: 100023. </a:t>
            </a: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Fornaro M, </a:t>
            </a:r>
            <a:r>
              <a:rPr lang="en-GB" dirty="0" err="1"/>
              <a:t>Daray</a:t>
            </a:r>
            <a:r>
              <a:rPr lang="en-GB" dirty="0"/>
              <a:t> FM, Hunter F, et al. The prevalence, odds and predictors of lifespan comorbid eating disorder among people with a primary diagnosis of bipolar disorders, and vice-versa: systematic review and meta-analysis. J Affect </a:t>
            </a:r>
            <a:r>
              <a:rPr lang="en-GB" dirty="0" err="1"/>
              <a:t>Disord</a:t>
            </a:r>
            <a:r>
              <a:rPr lang="en-GB" dirty="0"/>
              <a:t> 2021; 280 (Pt A): 409–431.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0423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dirty="0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 dirty="0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 dirty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6C1969-3DC3-3EF5-0760-3AD75267FFA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Bipolar disorder – Comorbidities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ED147F2-7912-EAD8-8A21-42734709B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Eating disorders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BA2368-CFA4-7259-30BB-EC0E532A088A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/>
              <a:t>Eating disorders include several disorders characterized by persistent disturbance of eating behaviour resulting in significantly impaired functioning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Eating disorders are commonly comorbid with BD, and can worsen the prognosis of BD</a:t>
            </a:r>
            <a:r>
              <a:rPr lang="en-GB" baseline="30000" dirty="0"/>
              <a:t>2</a:t>
            </a:r>
            <a:endParaRPr lang="en-GB" dirty="0"/>
          </a:p>
          <a:p>
            <a:r>
              <a:rPr lang="en-GB" dirty="0"/>
              <a:t>Furthermore, the comorbidity can complicate treatment, because some treatments for BD or eating disorders can worsen the symptoms of the other</a:t>
            </a:r>
            <a:r>
              <a:rPr lang="en-GB" baseline="30000" dirty="0"/>
              <a:t>2</a:t>
            </a:r>
            <a:endParaRPr lang="en-GB" dirty="0"/>
          </a:p>
          <a:p>
            <a:pPr lvl="1"/>
            <a:r>
              <a:rPr lang="en-GB" dirty="0"/>
              <a:t>e.g., mood episodes as a result of a medication for an eating disorder, or pharmacotherapies for BD that can cause weight changes</a:t>
            </a:r>
          </a:p>
          <a:p>
            <a:r>
              <a:rPr lang="en-GB" dirty="0"/>
              <a:t>Ideally, therapies will be chosen that do not worsen the symptoms of either BD or the comorbid eating disorder</a:t>
            </a:r>
            <a:r>
              <a:rPr lang="en-GB" baseline="30000" dirty="0"/>
              <a:t>2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4F8A6-0B2D-6DF6-05BE-B1FC1CE06127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 lIns="180000" rIns="180000"/>
          <a:lstStyle/>
          <a:p>
            <a:pPr marL="0" indent="0" algn="ctr">
              <a:buNone/>
            </a:pPr>
            <a:r>
              <a:rPr lang="en-GB" b="1" dirty="0"/>
              <a:t>Comorbidity of BD and eating disorders</a:t>
            </a:r>
            <a:br>
              <a:rPr lang="en-GB" b="1" dirty="0"/>
            </a:br>
            <a:r>
              <a:rPr lang="en-GB" b="1" dirty="0"/>
              <a:t>in a large meta-analysis</a:t>
            </a:r>
            <a:r>
              <a:rPr lang="en-GB" b="1" baseline="30000" dirty="0"/>
              <a:t>a,4</a:t>
            </a:r>
            <a:endParaRPr lang="en-GB" sz="1200" b="1" dirty="0"/>
          </a:p>
          <a:p>
            <a:r>
              <a:rPr lang="en-GB" dirty="0"/>
              <a:t>Occurrence of eating disorders in people with BD:</a:t>
            </a:r>
          </a:p>
          <a:p>
            <a:pPr lvl="1"/>
            <a:r>
              <a:rPr lang="en-GB" dirty="0"/>
              <a:t>Binge-eating disorder: </a:t>
            </a:r>
            <a:r>
              <a:rPr lang="en-GB" b="1" dirty="0"/>
              <a:t>12.5%</a:t>
            </a:r>
          </a:p>
          <a:p>
            <a:pPr lvl="1"/>
            <a:r>
              <a:rPr lang="en-GB" dirty="0"/>
              <a:t>Bulimia nervosa: </a:t>
            </a:r>
            <a:r>
              <a:rPr lang="en-GB" b="1" dirty="0"/>
              <a:t>7.4%</a:t>
            </a:r>
          </a:p>
          <a:p>
            <a:pPr lvl="1"/>
            <a:r>
              <a:rPr lang="en-GB" dirty="0"/>
              <a:t>Anorexia nervosa: </a:t>
            </a:r>
            <a:r>
              <a:rPr lang="en-GB" b="1" dirty="0"/>
              <a:t>3.8% </a:t>
            </a:r>
          </a:p>
          <a:p>
            <a:r>
              <a:rPr lang="en-GB" dirty="0"/>
              <a:t>Occurrence of BD in people with an eating disorder:</a:t>
            </a:r>
          </a:p>
          <a:p>
            <a:pPr lvl="1"/>
            <a:r>
              <a:rPr lang="en-GB" dirty="0"/>
              <a:t>Binge-eating disorder: </a:t>
            </a:r>
            <a:r>
              <a:rPr lang="en-GB" b="1" dirty="0"/>
              <a:t>9.1%</a:t>
            </a:r>
          </a:p>
          <a:p>
            <a:pPr lvl="1"/>
            <a:r>
              <a:rPr lang="en-GB" dirty="0"/>
              <a:t>Bulimia nervosa: </a:t>
            </a:r>
            <a:r>
              <a:rPr lang="en-GB" b="1" dirty="0"/>
              <a:t>6.7%</a:t>
            </a:r>
          </a:p>
          <a:p>
            <a:pPr lvl="1"/>
            <a:r>
              <a:rPr lang="en-GB" dirty="0"/>
              <a:t>Anorexia nervosa: </a:t>
            </a:r>
            <a:r>
              <a:rPr lang="en-GB" b="1" dirty="0"/>
              <a:t>2.0%</a:t>
            </a:r>
          </a:p>
          <a:p>
            <a:r>
              <a:rPr lang="en-GB" dirty="0"/>
              <a:t>Generally, the comorbidity was higher in females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22B7090-C597-A9E8-2205-5B295B42B8B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baseline="30000" dirty="0"/>
              <a:t>a</a:t>
            </a:r>
            <a:r>
              <a:rPr lang="en-US" dirty="0"/>
              <a:t>n=15,084 people with BD, and n=15,146 people with eating disorders</a:t>
            </a:r>
          </a:p>
          <a:p>
            <a:r>
              <a:rPr lang="en-US" dirty="0"/>
              <a:t>BD=bipolar disorder</a:t>
            </a:r>
          </a:p>
          <a:p>
            <a:endParaRPr lang="en-US" dirty="0"/>
          </a:p>
          <a:p>
            <a:r>
              <a:rPr lang="en-GB" dirty="0"/>
              <a:t>1. APA. DSM-5-TR. 2022; 2. Yakovleva et al. Consort </a:t>
            </a:r>
            <a:r>
              <a:rPr lang="en-GB" dirty="0" err="1"/>
              <a:t>Psychiatr</a:t>
            </a:r>
            <a:r>
              <a:rPr lang="en-GB" dirty="0"/>
              <a:t> 2023;4(2):91–106;</a:t>
            </a:r>
          </a:p>
          <a:p>
            <a:r>
              <a:rPr lang="en-GB" dirty="0"/>
              <a:t>3. </a:t>
            </a:r>
            <a:r>
              <a:rPr lang="en-GB" dirty="0" err="1"/>
              <a:t>Craba</a:t>
            </a:r>
            <a:r>
              <a:rPr lang="en-GB" dirty="0"/>
              <a:t> et al. </a:t>
            </a:r>
            <a:r>
              <a:rPr lang="en-GB" dirty="0" err="1"/>
              <a:t>Emerg</a:t>
            </a:r>
            <a:r>
              <a:rPr lang="en-GB" dirty="0"/>
              <a:t> Trends Drugs Addict Health 2021;1:100023; 4. Fornaro et al. J Affect </a:t>
            </a:r>
            <a:r>
              <a:rPr lang="en-GB" dirty="0" err="1"/>
              <a:t>Disord</a:t>
            </a:r>
            <a:r>
              <a:rPr lang="en-GB" dirty="0"/>
              <a:t> 2021;280(Pt A):409–431</a:t>
            </a:r>
          </a:p>
        </p:txBody>
      </p:sp>
    </p:spTree>
    <p:extLst>
      <p:ext uri="{BB962C8B-B14F-4D97-AF65-F5344CB8AC3E}">
        <p14:creationId xmlns:p14="http://schemas.microsoft.com/office/powerpoint/2010/main" val="34016573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8C005F-4BC7-4033-A6B0-BBBA872AB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purl.org/dc/dcmitype/"/>
    <ds:schemaRef ds:uri="http://purl.org/dc/terms/"/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office/2006/documentManagement/types"/>
    <ds:schemaRef ds:uri="08562aa6-c0ad-4fb9-8a82-15409d3a28b4"/>
    <ds:schemaRef ds:uri="28627d7c-4416-4bc1-86cf-ca6c3a42a8f2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8093</TotalTime>
  <Words>492</Words>
  <Application>Microsoft Office PowerPoint</Application>
  <PresentationFormat>Widescreen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Eating disorders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231</cp:revision>
  <cp:lastPrinted>2024-05-22T16:12:17Z</cp:lastPrinted>
  <dcterms:created xsi:type="dcterms:W3CDTF">2022-06-30T09:48:17Z</dcterms:created>
  <dcterms:modified xsi:type="dcterms:W3CDTF">2024-08-15T09:00:47Z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