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56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1A1A17"/>
    <a:srgbClr val="3F1A01"/>
    <a:srgbClr val="A7B7C6"/>
    <a:srgbClr val="899BAD"/>
    <a:srgbClr val="CCD8E5"/>
    <a:srgbClr val="ECF1F5"/>
    <a:srgbClr val="EBF0EE"/>
    <a:srgbClr val="D9D1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89709" autoAdjust="0"/>
  </p:normalViewPr>
  <p:slideViewPr>
    <p:cSldViewPr snapToGrid="0" showGuides="1">
      <p:cViewPr varScale="1">
        <p:scale>
          <a:sx n="54" d="100"/>
          <a:sy n="54" d="100"/>
        </p:scale>
        <p:origin x="1280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8178" y="-7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16038174947641"/>
          <c:y val="0.20717975990067955"/>
          <c:w val="0.80924587279376026"/>
          <c:h val="0.37482046855133333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15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</c:spPr>
          </c:marker>
          <c:errBars>
            <c:errDir val="x"/>
            <c:errBarType val="both"/>
            <c:errValType val="cust"/>
            <c:noEndCap val="0"/>
            <c:plus>
              <c:numRef>
                <c:f>Sheet1!$G$2:$G$2</c:f>
                <c:numCache>
                  <c:formatCode>General</c:formatCode>
                  <c:ptCount val="1"/>
                  <c:pt idx="0">
                    <c:v>6.8999999999999978E-2</c:v>
                  </c:pt>
                </c:numCache>
              </c:numRef>
            </c:plus>
            <c:minus>
              <c:numRef>
                <c:f>Sheet1!$C$2:$C$2</c:f>
                <c:numCache>
                  <c:formatCode>General</c:formatCode>
                  <c:ptCount val="1"/>
                  <c:pt idx="0">
                    <c:v>5.2000000000000005E-2</c:v>
                  </c:pt>
                </c:numCache>
              </c:numRef>
            </c:minus>
            <c:spPr>
              <a:ln w="12700">
                <a:solidFill>
                  <a:schemeClr val="accent4">
                    <a:lumMod val="50000"/>
                  </a:schemeClr>
                </a:solidFill>
              </a:ln>
            </c:spPr>
          </c:errBars>
          <c:xVal>
            <c:numRef>
              <c:f>Sheet1!$E$2:$E$2</c:f>
              <c:numCache>
                <c:formatCode>General</c:formatCode>
                <c:ptCount val="1"/>
                <c:pt idx="0">
                  <c:v>0.16600000000000001</c:v>
                </c:pt>
              </c:numCache>
            </c:numRef>
          </c:xVal>
          <c:yVal>
            <c:numRef>
              <c:f>Sheet1!$B$2:$B$2</c:f>
              <c:numCache>
                <c:formatCode>General</c:formatCode>
                <c:ptCount val="1"/>
                <c:pt idx="0">
                  <c:v>0.5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D98-44C7-9F64-A6C363FFE2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1647448"/>
        <c:axId val="321649016"/>
      </c:scatterChart>
      <c:valAx>
        <c:axId val="321647448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 w="12700">
            <a:solidFill>
              <a:srgbClr val="000000"/>
            </a:solidFill>
          </a:ln>
        </c:spPr>
        <c:crossAx val="321649016"/>
        <c:crosses val="autoZero"/>
        <c:crossBetween val="midCat"/>
        <c:majorUnit val="1"/>
      </c:valAx>
      <c:valAx>
        <c:axId val="321649016"/>
        <c:scaling>
          <c:orientation val="minMax"/>
          <c:max val="1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12700">
            <a:solidFill>
              <a:srgbClr val="000000"/>
            </a:solidFill>
          </a:ln>
        </c:spPr>
        <c:crossAx val="321647448"/>
        <c:crossesAt val="1"/>
        <c:crossBetween val="midCat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da-DK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There has been much debate about the diagnostic categories of bipolar disorder and borderline personality disorder; they are treated as separate diagnoses, even though there are many overlapping symptoms.</a:t>
            </a:r>
            <a:r>
              <a:rPr lang="en-GB" baseline="30000" dirty="0"/>
              <a:t>1-3</a:t>
            </a:r>
            <a:r>
              <a:rPr lang="en-GB" dirty="0"/>
              <a:t> Perhaps partly as a result of this categorical confusion, there are high rates of comorbidity between bipolar disorder and borderline personality disorder.</a:t>
            </a:r>
            <a:r>
              <a:rPr lang="en-GB" baseline="30000" dirty="0"/>
              <a:t>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American Psychiatric Association (APA). Diagnostic and Statistical Manual of Mental Disorders. Fifth edition, text revision. Washington DC: APA; 2022.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Fornaro</a:t>
            </a:r>
            <a:r>
              <a:rPr lang="en-GB" dirty="0"/>
              <a:t> M, Orsolini L, Marini S, et al. The prevalence and predictors of bipolar and borderline personality disorders comorbidity: systematic review and meta-analysis. J Affect </a:t>
            </a:r>
            <a:r>
              <a:rPr lang="en-GB" dirty="0" err="1"/>
              <a:t>Disord</a:t>
            </a:r>
            <a:r>
              <a:rPr lang="en-GB" dirty="0"/>
              <a:t> 2016; 195: 105–118.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Durdurak</a:t>
            </a:r>
            <a:r>
              <a:rPr lang="en-GB" dirty="0"/>
              <a:t> BB, </a:t>
            </a:r>
            <a:r>
              <a:rPr lang="en-GB" dirty="0" err="1"/>
              <a:t>Altaweel</a:t>
            </a:r>
            <a:r>
              <a:rPr lang="en-GB" dirty="0"/>
              <a:t> N, </a:t>
            </a:r>
            <a:r>
              <a:rPr lang="en-GB" dirty="0" err="1"/>
              <a:t>Upthegrove</a:t>
            </a:r>
            <a:r>
              <a:rPr lang="en-GB" dirty="0"/>
              <a:t> R, Marwaha S. Understanding the development of bipolar disorder and borderline personality disorder in young people: a meta-review of systematic reviews. </a:t>
            </a:r>
            <a:r>
              <a:rPr lang="en-GB" dirty="0" err="1"/>
              <a:t>Psychol</a:t>
            </a:r>
            <a:r>
              <a:rPr lang="en-GB" dirty="0"/>
              <a:t> Med 2022; 52 (16): 3769–3782.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1499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dirty="0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 dirty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326EC9-B1FA-0C70-8F23-BBB39609988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Bipolar disorder – Comorbidities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84E549-3C16-3539-CDE8-C21C0EA97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Borderline personality disorder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2DB0C9B-E3D6-23A7-3DC1-1391137E1B66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sz="1400" dirty="0"/>
              <a:t>BPD represents a </a:t>
            </a:r>
            <a:r>
              <a:rPr lang="en-US" sz="1400" dirty="0"/>
              <a:t>pervasive pattern of instable interpersonal relationships, self-image, and affect, with marked impulsivity</a:t>
            </a:r>
            <a:r>
              <a:rPr lang="en-US" sz="1400" baseline="30000" dirty="0"/>
              <a:t>1</a:t>
            </a:r>
          </a:p>
          <a:p>
            <a:r>
              <a:rPr lang="en-US" sz="1400" dirty="0"/>
              <a:t>Although differential diagnosis of BD and BPD is challenging – because of the overlap in symptoms – there is a high rate of comorbidity between the two</a:t>
            </a:r>
            <a:r>
              <a:rPr lang="en-US" sz="1400" baseline="30000" dirty="0"/>
              <a:t>2,3</a:t>
            </a:r>
            <a:endParaRPr lang="en-GB" sz="1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404879-14D1-C8EF-DE1A-32EB05A4B0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disorder; BPD=borderline personality disorder; CI=confidence interval</a:t>
            </a:r>
          </a:p>
          <a:p>
            <a:endParaRPr lang="en-GB" dirty="0"/>
          </a:p>
          <a:p>
            <a:r>
              <a:rPr lang="en-GB" dirty="0"/>
              <a:t>1. APA. DSM-5-TR. 2022; 2. Fornaro et al. J Affect </a:t>
            </a:r>
            <a:r>
              <a:rPr lang="en-GB" dirty="0" err="1"/>
              <a:t>Disord</a:t>
            </a:r>
            <a:r>
              <a:rPr lang="en-GB" dirty="0"/>
              <a:t> 2016;195:105–118; 3. </a:t>
            </a:r>
            <a:r>
              <a:rPr lang="en-GB" dirty="0" err="1"/>
              <a:t>Durdurak</a:t>
            </a:r>
            <a:r>
              <a:rPr lang="en-GB" dirty="0"/>
              <a:t> et al. </a:t>
            </a:r>
            <a:r>
              <a:rPr lang="en-GB" dirty="0" err="1"/>
              <a:t>Psychol</a:t>
            </a:r>
            <a:r>
              <a:rPr lang="en-GB" dirty="0"/>
              <a:t> Med 2022;52(16):3769–3782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4B477A-B8CF-570F-FAC4-EFCBBBF5F973}"/>
              </a:ext>
            </a:extLst>
          </p:cNvPr>
          <p:cNvSpPr txBox="1"/>
          <p:nvPr/>
        </p:nvSpPr>
        <p:spPr>
          <a:xfrm>
            <a:off x="6230938" y="1256765"/>
            <a:ext cx="5419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Overlap between BD and BPD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F329E9-BA37-B552-FD5D-2AD855E4F9C1}"/>
              </a:ext>
            </a:extLst>
          </p:cNvPr>
          <p:cNvSpPr txBox="1"/>
          <p:nvPr/>
        </p:nvSpPr>
        <p:spPr>
          <a:xfrm>
            <a:off x="539749" y="3043316"/>
            <a:ext cx="523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Prevalence of BD in people with BPD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83AF48C-2B07-0D1C-2CF0-824A5C43A2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383347"/>
              </p:ext>
            </p:extLst>
          </p:nvPr>
        </p:nvGraphicFramePr>
        <p:xfrm>
          <a:off x="6132800" y="1643744"/>
          <a:ext cx="56160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108230282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4054691850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404639095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6005116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BD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BPD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Shared elements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6780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100" b="1" dirty="0"/>
                        <a:t>Childhood adversity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Risk factor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Risk factor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A shared risk factor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3289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100" b="1" dirty="0"/>
                        <a:t>Sleep disturbances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Various disturbances to sleep patterns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Chronic nightmares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A shared factor in both disorders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90435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100" b="1" dirty="0"/>
                        <a:t>Depression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Bipolar depression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Unipolar depression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Depression is shared but differentiated by the polarity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171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100" b="1" dirty="0"/>
                        <a:t>Suicidality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Recurrent thoughts of death and planning for suicide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Risk of self-harm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Suicidality is a shared factor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2714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100" b="1" dirty="0"/>
                        <a:t>Family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Family history of BD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Family histories of various psychopathologies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Family history is a shared risk factor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9245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100" b="1" dirty="0"/>
                        <a:t>Comorbidity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Various comorbidities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Various comorbidities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Substance-use disorders, affective instability, and anxiety disorders are common in both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8879016"/>
                  </a:ext>
                </a:extLst>
              </a:tr>
            </a:tbl>
          </a:graphicData>
        </a:graphic>
      </p:graphicFrame>
      <p:graphicFrame>
        <p:nvGraphicFramePr>
          <p:cNvPr id="7" name="Table 11">
            <a:extLst>
              <a:ext uri="{FF2B5EF4-FFF2-40B4-BE49-F238E27FC236}">
                <a16:creationId xmlns:a16="http://schemas.microsoft.com/office/drawing/2014/main" id="{FFFA2877-EB80-9E88-6DA8-4CD2E3E301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2736985"/>
              </p:ext>
            </p:extLst>
          </p:nvPr>
        </p:nvGraphicFramePr>
        <p:xfrm>
          <a:off x="539749" y="3472890"/>
          <a:ext cx="5234400" cy="68747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53133">
                  <a:extLst>
                    <a:ext uri="{9D8B030D-6E8A-4147-A177-3AD203B41FA5}">
                      <a16:colId xmlns:a16="http://schemas.microsoft.com/office/drawing/2014/main" val="211284293"/>
                    </a:ext>
                  </a:extLst>
                </a:gridCol>
                <a:gridCol w="2881267">
                  <a:extLst>
                    <a:ext uri="{9D8B030D-6E8A-4147-A177-3AD203B41FA5}">
                      <a16:colId xmlns:a16="http://schemas.microsoft.com/office/drawing/2014/main" val="1159505650"/>
                    </a:ext>
                  </a:extLst>
                </a:gridCol>
              </a:tblGrid>
              <a:tr h="285666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endParaRPr lang="en-GB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Prevalence (95% CI)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149425"/>
                  </a:ext>
                </a:extLst>
              </a:tr>
              <a:tr h="40181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Meta-analysis of 14 studies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67199"/>
                  </a:ext>
                </a:extLst>
              </a:tr>
            </a:tbl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CDE08DE0-3B14-D27B-1CA5-DCFDDFC633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0531835"/>
              </p:ext>
            </p:extLst>
          </p:nvPr>
        </p:nvGraphicFramePr>
        <p:xfrm>
          <a:off x="2529241" y="3542646"/>
          <a:ext cx="3566759" cy="1068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A96759A0-5AA9-3ABD-639B-AF44BB415B23}"/>
              </a:ext>
            </a:extLst>
          </p:cNvPr>
          <p:cNvSpPr txBox="1"/>
          <p:nvPr/>
        </p:nvSpPr>
        <p:spPr>
          <a:xfrm>
            <a:off x="539749" y="4626846"/>
            <a:ext cx="5234400" cy="52322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In this meta-analysis, the prevalence of BD in a pooled sample of 1,814 people with BPD was 16.58%</a:t>
            </a:r>
            <a:r>
              <a:rPr lang="en-GB" sz="1400" b="1" baseline="30000" dirty="0">
                <a:solidFill>
                  <a:schemeClr val="bg1"/>
                </a:solidFill>
              </a:rPr>
              <a:t>2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DB07C2-A74D-A587-3185-E9CFF8E38D1B}"/>
              </a:ext>
            </a:extLst>
          </p:cNvPr>
          <p:cNvSpPr txBox="1"/>
          <p:nvPr/>
        </p:nvSpPr>
        <p:spPr>
          <a:xfrm>
            <a:off x="6181868" y="5774182"/>
            <a:ext cx="551786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/>
              <a:t>This work is adapted from ‘Understanding the development of bipolar disorder and borderline personality disorder in young people: a meta-review of systematic reviews’ by </a:t>
            </a:r>
            <a:r>
              <a:rPr lang="en-GB" sz="900" dirty="0" err="1"/>
              <a:t>Durdurak</a:t>
            </a:r>
            <a:r>
              <a:rPr lang="en-GB" sz="900" dirty="0"/>
              <a:t> et al., used under CC-BY. This work is licensed under Creative Commons license CC-BY-SA by The Lundbeck Foundation</a:t>
            </a:r>
          </a:p>
        </p:txBody>
      </p:sp>
    </p:spTree>
    <p:extLst>
      <p:ext uri="{BB962C8B-B14F-4D97-AF65-F5344CB8AC3E}">
        <p14:creationId xmlns:p14="http://schemas.microsoft.com/office/powerpoint/2010/main" val="20145722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08562aa6-c0ad-4fb9-8a82-15409d3a28b4"/>
    <ds:schemaRef ds:uri="28627d7c-4416-4bc1-86cf-ca6c3a42a8f2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8093</TotalTime>
  <Words>448</Words>
  <Application>Microsoft Office PowerPoint</Application>
  <PresentationFormat>Widescreen</PresentationFormat>
  <Paragraphs>47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Borderline personality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232</cp:revision>
  <cp:lastPrinted>2024-05-22T16:12:17Z</cp:lastPrinted>
  <dcterms:created xsi:type="dcterms:W3CDTF">2022-06-30T09:48:17Z</dcterms:created>
  <dcterms:modified xsi:type="dcterms:W3CDTF">2024-08-15T09:01:07Z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