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72"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1A1A17"/>
    <a:srgbClr val="3F1A01"/>
    <a:srgbClr val="A7B7C6"/>
    <a:srgbClr val="899BAD"/>
    <a:srgbClr val="CCD8E5"/>
    <a:srgbClr val="ECF1F5"/>
    <a:srgbClr val="EBF0EE"/>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0" autoAdjust="0"/>
    <p:restoredTop sz="89709" autoAdjust="0"/>
  </p:normalViewPr>
  <p:slideViewPr>
    <p:cSldViewPr snapToGrid="0" showGuides="1">
      <p:cViewPr varScale="1">
        <p:scale>
          <a:sx n="54" d="100"/>
          <a:sy n="54" d="100"/>
        </p:scale>
        <p:origin x="1280" y="56"/>
      </p:cViewPr>
      <p:guideLst>
        <p:guide orient="horz" pos="2160"/>
        <p:guide pos="3840"/>
      </p:guideLst>
    </p:cSldViewPr>
  </p:slideViewPr>
  <p:outlineViewPr>
    <p:cViewPr>
      <p:scale>
        <a:sx n="33" d="100"/>
        <a:sy n="33" d="100"/>
      </p:scale>
      <p:origin x="0" y="-15186"/>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50" d="100"/>
          <a:sy n="150" d="100"/>
        </p:scale>
        <p:origin x="8178" y="-7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757086383534217"/>
          <c:y val="7.0686406011714178E-2"/>
          <c:w val="0.8308115264150856"/>
          <c:h val="0.75878726942785513"/>
        </c:manualLayout>
      </c:layout>
      <c:barChart>
        <c:barDir val="col"/>
        <c:grouping val="clustered"/>
        <c:varyColors val="0"/>
        <c:ser>
          <c:idx val="0"/>
          <c:order val="0"/>
          <c:tx>
            <c:strRef>
              <c:f>Sheet1!$B$1</c:f>
              <c:strCache>
                <c:ptCount val="1"/>
                <c:pt idx="0">
                  <c:v>All BD</c:v>
                </c:pt>
              </c:strCache>
            </c:strRef>
          </c:tx>
          <c:spPr>
            <a:solidFill>
              <a:schemeClr val="accent1"/>
            </a:solidFill>
            <a:ln>
              <a:noFill/>
            </a:ln>
            <a:effectLst/>
          </c:spPr>
          <c:invertIfNegative val="0"/>
          <c:dLbls>
            <c:dLbl>
              <c:idx val="0"/>
              <c:layout>
                <c:manualLayout>
                  <c:x val="-4.2959863028819662E-17"/>
                  <c:y val="7.604560460896224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74D-46AD-A0D8-F2F5997FF73C}"/>
                </c:ext>
              </c:extLst>
            </c:dLbl>
            <c:dLbl>
              <c:idx val="1"/>
              <c:layout>
                <c:manualLayout>
                  <c:x val="2.3432923257175474E-3"/>
                  <c:y val="3.8034777990246403E-3"/>
                </c:manualLayout>
              </c:layout>
              <c:numFmt formatCode="#,##0.00" sourceLinked="0"/>
              <c:spPr>
                <a:noFill/>
                <a:ln>
                  <a:noFill/>
                </a:ln>
                <a:effectLst/>
              </c:spPr>
              <c:txPr>
                <a:bodyPr wrap="square" lIns="38100" tIns="19050" rIns="38100" bIns="19050" anchor="ctr">
                  <a:spAutoFit/>
                </a:bodyPr>
                <a:lstStyle/>
                <a:p>
                  <a:pPr>
                    <a:defRPr sz="1200" b="1">
                      <a:solidFill>
                        <a:schemeClr val="tx2"/>
                      </a:solidFill>
                    </a:defRPr>
                  </a:pPr>
                  <a:endParaRPr lang="da-DK"/>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74D-46AD-A0D8-F2F5997FF73C}"/>
                </c:ext>
              </c:extLst>
            </c:dLbl>
            <c:numFmt formatCode="#,##0.00" sourceLinked="0"/>
            <c:spPr>
              <a:noFill/>
              <a:ln>
                <a:noFill/>
              </a:ln>
              <a:effectLst/>
            </c:spPr>
            <c:txPr>
              <a:bodyPr wrap="square" lIns="38100" tIns="19050" rIns="38100" bIns="19050" anchor="ctr">
                <a:spAutoFit/>
              </a:bodyPr>
              <a:lstStyle/>
              <a:p>
                <a:pPr>
                  <a:defRPr sz="1200" b="1"/>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Current smoking</c:v>
                </c:pt>
                <c:pt idx="1">
                  <c:v>Smoking cessation</c:v>
                </c:pt>
              </c:strCache>
            </c:strRef>
          </c:cat>
          <c:val>
            <c:numRef>
              <c:f>Sheet1!$B$2:$B$3</c:f>
              <c:numCache>
                <c:formatCode>General</c:formatCode>
                <c:ptCount val="2"/>
                <c:pt idx="0">
                  <c:v>3.5</c:v>
                </c:pt>
                <c:pt idx="1">
                  <c:v>0.34</c:v>
                </c:pt>
              </c:numCache>
            </c:numRef>
          </c:val>
          <c:extLst>
            <c:ext xmlns:c16="http://schemas.microsoft.com/office/drawing/2014/chart" uri="{C3380CC4-5D6E-409C-BE32-E72D297353CC}">
              <c16:uniqueId val="{00000000-074D-46AD-A0D8-F2F5997FF73C}"/>
            </c:ext>
          </c:extLst>
        </c:ser>
        <c:ser>
          <c:idx val="1"/>
          <c:order val="1"/>
          <c:tx>
            <c:strRef>
              <c:f>Sheet1!$C$1</c:f>
              <c:strCache>
                <c:ptCount val="1"/>
                <c:pt idx="0">
                  <c:v>Men</c:v>
                </c:pt>
              </c:strCache>
            </c:strRef>
          </c:tx>
          <c:spPr>
            <a:solidFill>
              <a:schemeClr val="accent2"/>
            </a:solidFill>
            <a:ln>
              <a:noFill/>
            </a:ln>
            <a:effectLst/>
          </c:spPr>
          <c:invertIfNegative val="0"/>
          <c:dLbls>
            <c:dLbl>
              <c:idx val="1"/>
              <c:layout>
                <c:manualLayout>
                  <c:x val="-8.5919726057639324E-17"/>
                  <c:y val="1.140743947563262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48-41AB-8FDA-DCA49A98D9AA}"/>
                </c:ext>
              </c:extLst>
            </c:dLbl>
            <c:numFmt formatCode="#,##0.00" sourceLinked="0"/>
            <c:spPr>
              <a:noFill/>
              <a:ln>
                <a:noFill/>
              </a:ln>
              <a:effectLst/>
            </c:spPr>
            <c:txPr>
              <a:bodyPr wrap="square" lIns="38100" tIns="19050" rIns="38100" bIns="19050" anchor="ctr">
                <a:spAutoFit/>
              </a:bodyPr>
              <a:lstStyle/>
              <a:p>
                <a:pPr>
                  <a:defRPr sz="1200" b="1"/>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Current smoking</c:v>
                </c:pt>
                <c:pt idx="1">
                  <c:v>Smoking cessation</c:v>
                </c:pt>
              </c:strCache>
            </c:strRef>
          </c:cat>
          <c:val>
            <c:numRef>
              <c:f>Sheet1!$C$2:$C$3</c:f>
              <c:numCache>
                <c:formatCode>General</c:formatCode>
                <c:ptCount val="2"/>
                <c:pt idx="0">
                  <c:v>3.2</c:v>
                </c:pt>
                <c:pt idx="1">
                  <c:v>0.32</c:v>
                </c:pt>
              </c:numCache>
            </c:numRef>
          </c:val>
          <c:extLst>
            <c:ext xmlns:c16="http://schemas.microsoft.com/office/drawing/2014/chart" uri="{C3380CC4-5D6E-409C-BE32-E72D297353CC}">
              <c16:uniqueId val="{00000001-074D-46AD-A0D8-F2F5997FF73C}"/>
            </c:ext>
          </c:extLst>
        </c:ser>
        <c:ser>
          <c:idx val="2"/>
          <c:order val="2"/>
          <c:tx>
            <c:strRef>
              <c:f>Sheet1!$D$1</c:f>
              <c:strCache>
                <c:ptCount val="1"/>
                <c:pt idx="0">
                  <c:v>Women </c:v>
                </c:pt>
              </c:strCache>
            </c:strRef>
          </c:tx>
          <c:spPr>
            <a:solidFill>
              <a:schemeClr val="accent3"/>
            </a:solidFill>
            <a:ln>
              <a:noFill/>
            </a:ln>
            <a:effectLst/>
          </c:spPr>
          <c:invertIfNegative val="0"/>
          <c:dLbls>
            <c:dLbl>
              <c:idx val="1"/>
              <c:layout>
                <c:manualLayout>
                  <c:x val="-1.7183945211527865E-16"/>
                  <c:y val="7.604560460896381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48-41AB-8FDA-DCA49A98D9AA}"/>
                </c:ext>
              </c:extLst>
            </c:dLbl>
            <c:numFmt formatCode="#,##0.00" sourceLinked="0"/>
            <c:spPr>
              <a:noFill/>
              <a:ln>
                <a:noFill/>
              </a:ln>
              <a:effectLst/>
            </c:spPr>
            <c:txPr>
              <a:bodyPr wrap="square" lIns="38100" tIns="19050" rIns="38100" bIns="19050" anchor="ctr">
                <a:spAutoFit/>
              </a:bodyPr>
              <a:lstStyle/>
              <a:p>
                <a:pPr>
                  <a:defRPr sz="1200" b="1"/>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Current smoking</c:v>
                </c:pt>
                <c:pt idx="1">
                  <c:v>Smoking cessation</c:v>
                </c:pt>
              </c:strCache>
            </c:strRef>
          </c:cat>
          <c:val>
            <c:numRef>
              <c:f>Sheet1!$D$2:$D$3</c:f>
              <c:numCache>
                <c:formatCode>General</c:formatCode>
                <c:ptCount val="2"/>
                <c:pt idx="0">
                  <c:v>3.3</c:v>
                </c:pt>
                <c:pt idx="1">
                  <c:v>0.34</c:v>
                </c:pt>
              </c:numCache>
            </c:numRef>
          </c:val>
          <c:extLst>
            <c:ext xmlns:c16="http://schemas.microsoft.com/office/drawing/2014/chart" uri="{C3380CC4-5D6E-409C-BE32-E72D297353CC}">
              <c16:uniqueId val="{00000002-074D-46AD-A0D8-F2F5997FF73C}"/>
            </c:ext>
          </c:extLst>
        </c:ser>
        <c:dLbls>
          <c:showLegendKey val="0"/>
          <c:showVal val="0"/>
          <c:showCatName val="0"/>
          <c:showSerName val="0"/>
          <c:showPercent val="0"/>
          <c:showBubbleSize val="0"/>
        </c:dLbls>
        <c:gapWidth val="100"/>
        <c:overlap val="-10"/>
        <c:axId val="1237891039"/>
        <c:axId val="1"/>
      </c:barChart>
      <c:catAx>
        <c:axId val="1237891039"/>
        <c:scaling>
          <c:orientation val="minMax"/>
        </c:scaling>
        <c:delete val="0"/>
        <c:axPos val="b"/>
        <c:numFmt formatCode="General" sourceLinked="1"/>
        <c:majorTickMark val="out"/>
        <c:minorTickMark val="none"/>
        <c:tickLblPos val="low"/>
        <c:spPr>
          <a:noFill/>
          <a:ln w="19050" cap="flat" cmpd="sng" algn="ctr">
            <a:solidFill>
              <a:schemeClr val="tx2"/>
            </a:solidFill>
            <a:round/>
          </a:ln>
          <a:effectLst/>
        </c:spPr>
        <c:txPr>
          <a:bodyPr rot="-60000000" vert="horz"/>
          <a:lstStyle/>
          <a:p>
            <a:pPr>
              <a:defRPr/>
            </a:pPr>
            <a:endParaRPr lang="da-DK"/>
          </a:p>
        </c:txPr>
        <c:crossAx val="1"/>
        <c:crossesAt val="1"/>
        <c:auto val="1"/>
        <c:lblAlgn val="ctr"/>
        <c:lblOffset val="100"/>
        <c:noMultiLvlLbl val="0"/>
      </c:catAx>
      <c:valAx>
        <c:axId val="1"/>
        <c:scaling>
          <c:orientation val="minMax"/>
        </c:scaling>
        <c:delete val="0"/>
        <c:axPos val="l"/>
        <c:majorGridlines>
          <c:spPr>
            <a:ln w="9525" cap="flat" cmpd="sng" algn="ctr">
              <a:solidFill>
                <a:schemeClr val="bg1">
                  <a:lumMod val="75000"/>
                </a:schemeClr>
              </a:solidFill>
              <a:round/>
            </a:ln>
            <a:effectLst/>
          </c:spPr>
        </c:majorGridlines>
        <c:title>
          <c:tx>
            <c:rich>
              <a:bodyPr/>
              <a:lstStyle/>
              <a:p>
                <a:pPr>
                  <a:defRPr/>
                </a:pPr>
                <a:r>
                  <a:rPr lang="en-GB" dirty="0"/>
                  <a:t>Odds ratio</a:t>
                </a:r>
              </a:p>
            </c:rich>
          </c:tx>
          <c:layout>
            <c:manualLayout>
              <c:xMode val="edge"/>
              <c:yMode val="edge"/>
              <c:x val="6.0925600468658466E-3"/>
              <c:y val="0.30378961594275139"/>
            </c:manualLayout>
          </c:layout>
          <c:overlay val="0"/>
        </c:title>
        <c:numFmt formatCode="#,##0.0" sourceLinked="0"/>
        <c:majorTickMark val="out"/>
        <c:minorTickMark val="none"/>
        <c:tickLblPos val="nextTo"/>
        <c:spPr>
          <a:noFill/>
          <a:ln w="19050">
            <a:solidFill>
              <a:schemeClr val="tx2"/>
            </a:solidFill>
          </a:ln>
          <a:effectLst/>
        </c:spPr>
        <c:txPr>
          <a:bodyPr rot="-60000000" vert="horz"/>
          <a:lstStyle/>
          <a:p>
            <a:pPr>
              <a:defRPr/>
            </a:pPr>
            <a:endParaRPr lang="da-DK"/>
          </a:p>
        </c:txPr>
        <c:crossAx val="1237891039"/>
        <c:crossesAt val="1"/>
        <c:crossBetween val="between"/>
        <c:majorUnit val="1"/>
      </c:valAx>
      <c:spPr>
        <a:noFill/>
        <a:ln w="25382">
          <a:noFill/>
        </a:ln>
        <a:effectLst/>
      </c:spPr>
    </c:plotArea>
    <c:legend>
      <c:legendPos val="b"/>
      <c:layout>
        <c:manualLayout>
          <c:xMode val="edge"/>
          <c:yMode val="edge"/>
          <c:x val="0.65228955343675177"/>
          <c:y val="0.10910006687069992"/>
          <c:w val="0.26153965376472049"/>
          <c:h val="0.30959153630384229"/>
        </c:manualLayout>
      </c:layout>
      <c:overlay val="0"/>
      <c:spPr>
        <a:solidFill>
          <a:schemeClr val="bg1"/>
        </a:solidFill>
        <a:ln>
          <a:noFill/>
        </a:ln>
        <a:effectLst/>
      </c:spPr>
      <c:txPr>
        <a:bodyPr rot="0" vert="horz"/>
        <a:lstStyle/>
        <a:p>
          <a:pPr>
            <a:defRPr/>
          </a:pPr>
          <a:endParaRPr lang="da-DK"/>
        </a:p>
      </c:txPr>
    </c:legend>
    <c:plotVisOnly val="1"/>
    <c:dispBlanksAs val="gap"/>
    <c:showDLblsOverMax val="0"/>
  </c:chart>
  <c:spPr>
    <a:noFill/>
    <a:ln>
      <a:noFill/>
    </a:ln>
    <a:effectLst/>
  </c:spPr>
  <c:txPr>
    <a:bodyPr/>
    <a:lstStyle/>
    <a:p>
      <a:pPr>
        <a:defRPr sz="1600">
          <a:solidFill>
            <a:schemeClr val="tx2"/>
          </a:solidFill>
          <a:latin typeface="+mn-lt"/>
        </a:defRPr>
      </a:pPr>
      <a:endParaRPr lang="da-DK"/>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15-08-2024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meta-analysis shown on the slide found 56 publications of studies comparing the rates of current smoking behaviour, heavy smoking among current smokers, smoking cessation in people who have ever smoked, or ever smoking in people with bipolar disorder versus control groups.</a:t>
            </a:r>
            <a:r>
              <a:rPr lang="en-GB" baseline="30000" dirty="0"/>
              <a:t>3</a:t>
            </a:r>
            <a:r>
              <a:rPr lang="en-GB" dirty="0"/>
              <a:t> People with bipolar disorder were 3.5 times more likely to currently smoke than the general population.</a:t>
            </a:r>
            <a:r>
              <a:rPr lang="en-GB" baseline="30000" dirty="0"/>
              <a:t>3</a:t>
            </a:r>
            <a:endParaRPr lang="en-GB" dirty="0"/>
          </a:p>
          <a:p>
            <a:endParaRPr lang="en-GB" dirty="0"/>
          </a:p>
          <a:p>
            <a:r>
              <a:rPr lang="en-GB" dirty="0"/>
              <a:t>References:</a:t>
            </a:r>
          </a:p>
          <a:p>
            <a:pPr marL="228600" indent="-228600">
              <a:buFont typeface="+mj-lt"/>
              <a:buAutoNum type="arabicPeriod"/>
            </a:pPr>
            <a:r>
              <a:rPr lang="en-GB" dirty="0"/>
              <a:t>Grunze A, </a:t>
            </a:r>
            <a:r>
              <a:rPr lang="en-GB" dirty="0" err="1"/>
              <a:t>Mosolov</a:t>
            </a:r>
            <a:r>
              <a:rPr lang="en-GB" dirty="0"/>
              <a:t> S, Grunze H, Born C. The detrimental effects of smoking on the course and outcome in adults with bipolar disorder – a narrative review. Front Psychiatry 2023; 13: 1114432.</a:t>
            </a:r>
          </a:p>
          <a:p>
            <a:pPr marL="228600" indent="-228600">
              <a:buFont typeface="+mj-lt"/>
              <a:buAutoNum type="arabicPeriod"/>
            </a:pPr>
            <a:r>
              <a:rPr lang="en-GB" dirty="0"/>
              <a:t>Heffner JL, Strawn JR, </a:t>
            </a:r>
            <a:r>
              <a:rPr lang="en-GB" dirty="0" err="1"/>
              <a:t>DelBello</a:t>
            </a:r>
            <a:r>
              <a:rPr lang="en-GB" dirty="0"/>
              <a:t> MP, et al. The co-occurrence of cigarette smoking and bipolar disorder: phenomenology and treatment considerations. Bipolar </a:t>
            </a:r>
            <a:r>
              <a:rPr lang="en-GB" dirty="0" err="1"/>
              <a:t>Disord</a:t>
            </a:r>
            <a:r>
              <a:rPr lang="en-GB" dirty="0"/>
              <a:t> 2011; 13 (5–6): 439–453.</a:t>
            </a:r>
          </a:p>
          <a:p>
            <a:pPr marL="228600" indent="-228600">
              <a:buFont typeface="+mj-lt"/>
              <a:buAutoNum type="arabicPeriod"/>
            </a:pPr>
            <a:r>
              <a:rPr lang="en-GB" dirty="0"/>
              <a:t>Jackson JG, Diaz FJ, Lopez L, de Leon J. A combined analysis of worldwide studies demonstrates an association between bipolar disorder and tobacco smoking </a:t>
            </a:r>
            <a:r>
              <a:rPr lang="en-GB" dirty="0" err="1"/>
              <a:t>behaviors</a:t>
            </a:r>
            <a:r>
              <a:rPr lang="en-GB" dirty="0"/>
              <a:t> in adults. Bipolar </a:t>
            </a:r>
            <a:r>
              <a:rPr lang="en-GB" dirty="0" err="1"/>
              <a:t>Disord</a:t>
            </a:r>
            <a:r>
              <a:rPr lang="en-GB" dirty="0"/>
              <a:t> 2015; 17 (6): 575–597.</a:t>
            </a:r>
          </a:p>
        </p:txBody>
      </p:sp>
      <p:sp>
        <p:nvSpPr>
          <p:cNvPr id="4" name="Slide Number Placeholder 3"/>
          <p:cNvSpPr>
            <a:spLocks noGrp="1"/>
          </p:cNvSpPr>
          <p:nvPr>
            <p:ph type="sldNum" sz="quarter" idx="5"/>
          </p:nvPr>
        </p:nvSpPr>
        <p:spPr/>
        <p:txBody>
          <a:bodyPr/>
          <a:lstStyle/>
          <a:p>
            <a:fld id="{DE4970BF-B400-48B4-BD31-9AEFB95A0870}" type="slidenum">
              <a:rPr lang="en-GB" smtClean="0"/>
              <a:t>1</a:t>
            </a:fld>
            <a:endParaRPr lang="en-GB" dirty="0"/>
          </a:p>
        </p:txBody>
      </p:sp>
    </p:spTree>
    <p:extLst>
      <p:ext uri="{BB962C8B-B14F-4D97-AF65-F5344CB8AC3E}">
        <p14:creationId xmlns:p14="http://schemas.microsoft.com/office/powerpoint/2010/main" val="4165764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dirty="0"/>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dirty="0"/>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dirty="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dirty="0">
                <a:solidFill>
                  <a:srgbClr val="3F1A01"/>
                </a:solidFill>
                <a:latin typeface="+mj-lt"/>
                <a:cs typeface="Times New Roman" panose="02020603050405020304" pitchFamily="18" charset="0"/>
              </a:rPr>
              <a:t>Delete all </a:t>
            </a:r>
            <a:r>
              <a:rPr lang="en-GB" sz="3600" b="1" dirty="0" err="1">
                <a:solidFill>
                  <a:srgbClr val="3F1A01"/>
                </a:solidFill>
                <a:latin typeface="+mj-lt"/>
                <a:cs typeface="Times New Roman" panose="02020603050405020304" pitchFamily="18" charset="0"/>
              </a:rPr>
              <a:t>masterslides</a:t>
            </a:r>
            <a:r>
              <a:rPr lang="en-GB" sz="3600" b="1" dirty="0">
                <a:solidFill>
                  <a:srgbClr val="3F1A01"/>
                </a:solidFill>
                <a:latin typeface="+mj-lt"/>
                <a:cs typeface="Times New Roman" panose="02020603050405020304" pitchFamily="18" charset="0"/>
              </a:rPr>
              <a:t> after this slide.</a:t>
            </a:r>
          </a:p>
          <a:p>
            <a:r>
              <a:rPr lang="en-GB" sz="2800" dirty="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6.sv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5C6E0D-D141-66EB-CB9E-2E4058658FA8}"/>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B7E3AC95-196C-1BF3-B088-0E5436A8DE79}"/>
              </a:ext>
            </a:extLst>
          </p:cNvPr>
          <p:cNvSpPr>
            <a:spLocks noGrp="1"/>
          </p:cNvSpPr>
          <p:nvPr>
            <p:ph type="title"/>
          </p:nvPr>
        </p:nvSpPr>
        <p:spPr/>
        <p:txBody>
          <a:bodyPr/>
          <a:lstStyle/>
          <a:p>
            <a:r>
              <a:rPr lang="en-GB" dirty="0"/>
              <a:t>Smoking</a:t>
            </a:r>
          </a:p>
        </p:txBody>
      </p:sp>
      <p:sp>
        <p:nvSpPr>
          <p:cNvPr id="10" name="Content Placeholder 9">
            <a:extLst>
              <a:ext uri="{FF2B5EF4-FFF2-40B4-BE49-F238E27FC236}">
                <a16:creationId xmlns:a16="http://schemas.microsoft.com/office/drawing/2014/main" id="{D1A4ACC9-E573-EC83-CD47-FA7F3A7B266C}"/>
              </a:ext>
            </a:extLst>
          </p:cNvPr>
          <p:cNvSpPr>
            <a:spLocks noGrp="1"/>
          </p:cNvSpPr>
          <p:nvPr>
            <p:ph idx="20"/>
          </p:nvPr>
        </p:nvSpPr>
        <p:spPr>
          <a:xfrm>
            <a:off x="539750" y="1416785"/>
            <a:ext cx="5419725" cy="4415215"/>
          </a:xfrm>
        </p:spPr>
        <p:txBody>
          <a:bodyPr/>
          <a:lstStyle/>
          <a:p>
            <a:r>
              <a:rPr lang="en-GB" dirty="0"/>
              <a:t>Generally speaking, people with BD are more likely to smoke than those without BD, and are less likely to successfully stop smoking</a:t>
            </a:r>
            <a:r>
              <a:rPr lang="en-GB" baseline="30000" dirty="0"/>
              <a:t>1-3</a:t>
            </a:r>
          </a:p>
          <a:p>
            <a:r>
              <a:rPr lang="en-GB" dirty="0"/>
              <a:t>Alongside the well-known health risks of smoking, smoking behaviour in people with BD can have a </a:t>
            </a:r>
            <a:r>
              <a:rPr lang="en-GB" b="1" dirty="0"/>
              <a:t>detrimental effect on the course and prognosis of BD</a:t>
            </a:r>
            <a:r>
              <a:rPr lang="en-GB" baseline="30000" dirty="0"/>
              <a:t>1</a:t>
            </a:r>
            <a:endParaRPr lang="en-GB" dirty="0"/>
          </a:p>
          <a:p>
            <a:r>
              <a:rPr lang="en-GB" dirty="0"/>
              <a:t>Given the increased likelihood of people with BD to smoke, and their decreased cessation rate, the treatment of </a:t>
            </a:r>
            <a:r>
              <a:rPr lang="en-US" dirty="0"/>
              <a:t>tobacco-use disorder or nicotine dependence is important to consider in people with BD</a:t>
            </a:r>
            <a:r>
              <a:rPr lang="en-US" baseline="30000" dirty="0"/>
              <a:t>1</a:t>
            </a:r>
            <a:endParaRPr lang="en-GB" dirty="0"/>
          </a:p>
          <a:p>
            <a:r>
              <a:rPr lang="en-GB" dirty="0"/>
              <a:t>Helping people with BD to stop smoking involves an integrated approach treating BD and the smoking at the same time, although data on which to base treatment decisions is scarse</a:t>
            </a:r>
            <a:r>
              <a:rPr lang="en-GB" baseline="30000" dirty="0"/>
              <a:t>1</a:t>
            </a:r>
            <a:endParaRPr lang="en-GB" dirty="0"/>
          </a:p>
        </p:txBody>
      </p:sp>
      <p:sp>
        <p:nvSpPr>
          <p:cNvPr id="5" name="Text Placeholder 4">
            <a:extLst>
              <a:ext uri="{FF2B5EF4-FFF2-40B4-BE49-F238E27FC236}">
                <a16:creationId xmlns:a16="http://schemas.microsoft.com/office/drawing/2014/main" id="{1738BC87-5E21-21CE-8731-B445388385FB}"/>
              </a:ext>
            </a:extLst>
          </p:cNvPr>
          <p:cNvSpPr>
            <a:spLocks noGrp="1"/>
          </p:cNvSpPr>
          <p:nvPr>
            <p:ph type="body" sz="quarter" idx="18"/>
          </p:nvPr>
        </p:nvSpPr>
        <p:spPr/>
        <p:txBody>
          <a:bodyPr/>
          <a:lstStyle/>
          <a:p>
            <a:r>
              <a:rPr lang="en-US" dirty="0"/>
              <a:t>BD=bipolar disorder</a:t>
            </a:r>
          </a:p>
          <a:p>
            <a:endParaRPr lang="en-US" dirty="0"/>
          </a:p>
          <a:p>
            <a:r>
              <a:rPr lang="en-US" dirty="0"/>
              <a:t>1. </a:t>
            </a:r>
            <a:r>
              <a:rPr lang="en-US" dirty="0" err="1"/>
              <a:t>Grunze</a:t>
            </a:r>
            <a:r>
              <a:rPr lang="en-US" dirty="0"/>
              <a:t> et al. Front Psychiatry 2023;13:1114432; 2. Heffner et al. Bipolar </a:t>
            </a:r>
            <a:r>
              <a:rPr lang="en-US" dirty="0" err="1"/>
              <a:t>Disord</a:t>
            </a:r>
            <a:r>
              <a:rPr lang="en-US" dirty="0"/>
              <a:t> 2011;13(5–6):439–453; </a:t>
            </a:r>
            <a:r>
              <a:rPr lang="en-GB" dirty="0"/>
              <a:t>3. Jackson et al. Bipolar </a:t>
            </a:r>
            <a:r>
              <a:rPr lang="en-GB" dirty="0" err="1"/>
              <a:t>Disord</a:t>
            </a:r>
            <a:r>
              <a:rPr lang="en-GB" dirty="0"/>
              <a:t> 2015; 17(6):575–597</a:t>
            </a:r>
          </a:p>
        </p:txBody>
      </p:sp>
      <p:graphicFrame>
        <p:nvGraphicFramePr>
          <p:cNvPr id="9" name="Content Placeholder 6">
            <a:extLst>
              <a:ext uri="{FF2B5EF4-FFF2-40B4-BE49-F238E27FC236}">
                <a16:creationId xmlns:a16="http://schemas.microsoft.com/office/drawing/2014/main" id="{A1D53FE9-8808-54A2-2885-75FE8D23468F}"/>
              </a:ext>
            </a:extLst>
          </p:cNvPr>
          <p:cNvGraphicFramePr>
            <a:graphicFrameLocks/>
          </p:cNvGraphicFramePr>
          <p:nvPr>
            <p:extLst>
              <p:ext uri="{D42A27DB-BD31-4B8C-83A1-F6EECF244321}">
                <p14:modId xmlns:p14="http://schemas.microsoft.com/office/powerpoint/2010/main" val="3272401275"/>
              </p:ext>
            </p:extLst>
          </p:nvPr>
        </p:nvGraphicFramePr>
        <p:xfrm>
          <a:off x="6230938" y="1828799"/>
          <a:ext cx="5419725" cy="3340101"/>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02BBB290-F532-98F5-4AE8-563B12FC4AD0}"/>
              </a:ext>
            </a:extLst>
          </p:cNvPr>
          <p:cNvSpPr txBox="1"/>
          <p:nvPr/>
        </p:nvSpPr>
        <p:spPr>
          <a:xfrm>
            <a:off x="6230938" y="1313418"/>
            <a:ext cx="5419725" cy="584775"/>
          </a:xfrm>
          <a:prstGeom prst="rect">
            <a:avLst/>
          </a:prstGeom>
          <a:noFill/>
        </p:spPr>
        <p:txBody>
          <a:bodyPr wrap="square" rtlCol="0">
            <a:spAutoFit/>
          </a:bodyPr>
          <a:lstStyle/>
          <a:p>
            <a:pPr algn="ctr"/>
            <a:r>
              <a:rPr lang="en-GB" sz="1600" b="1" dirty="0">
                <a:solidFill>
                  <a:schemeClr val="accent2">
                    <a:lumMod val="50000"/>
                  </a:schemeClr>
                </a:solidFill>
              </a:rPr>
              <a:t>Risk of smoking behaviour in people with BD compared with the general population</a:t>
            </a:r>
            <a:r>
              <a:rPr lang="en-GB" sz="1600" b="1" baseline="30000" dirty="0">
                <a:solidFill>
                  <a:schemeClr val="accent2">
                    <a:lumMod val="50000"/>
                  </a:schemeClr>
                </a:solidFill>
              </a:rPr>
              <a:t>3</a:t>
            </a:r>
            <a:endParaRPr lang="en-GB" sz="1600" b="1" dirty="0">
              <a:solidFill>
                <a:schemeClr val="accent2">
                  <a:lumMod val="50000"/>
                </a:schemeClr>
              </a:solidFill>
            </a:endParaRPr>
          </a:p>
        </p:txBody>
      </p:sp>
      <p:sp>
        <p:nvSpPr>
          <p:cNvPr id="13" name="TextBox 12">
            <a:extLst>
              <a:ext uri="{FF2B5EF4-FFF2-40B4-BE49-F238E27FC236}">
                <a16:creationId xmlns:a16="http://schemas.microsoft.com/office/drawing/2014/main" id="{2BA79AE7-87BB-679C-D9EF-29B792475B04}"/>
              </a:ext>
            </a:extLst>
          </p:cNvPr>
          <p:cNvSpPr txBox="1"/>
          <p:nvPr/>
        </p:nvSpPr>
        <p:spPr>
          <a:xfrm>
            <a:off x="6108700" y="5247225"/>
            <a:ext cx="5664200" cy="584775"/>
          </a:xfrm>
          <a:prstGeom prst="rect">
            <a:avLst/>
          </a:prstGeom>
          <a:solidFill>
            <a:schemeClr val="accent2">
              <a:lumMod val="50000"/>
            </a:schemeClr>
          </a:solidFill>
        </p:spPr>
        <p:txBody>
          <a:bodyPr wrap="square" rtlCol="0">
            <a:spAutoFit/>
          </a:bodyPr>
          <a:lstStyle/>
          <a:p>
            <a:pPr algn="ctr"/>
            <a:r>
              <a:rPr lang="en-GB" sz="1600" dirty="0">
                <a:solidFill>
                  <a:schemeClr val="bg1"/>
                </a:solidFill>
              </a:rPr>
              <a:t>This meta-analysis found that BD increased the chance of smoking and decreased the odds of smoking cessation</a:t>
            </a:r>
            <a:r>
              <a:rPr lang="en-GB" sz="1600" baseline="30000" dirty="0">
                <a:solidFill>
                  <a:schemeClr val="bg1"/>
                </a:solidFill>
              </a:rPr>
              <a:t>3</a:t>
            </a:r>
            <a:endParaRPr lang="en-GB" sz="1600" dirty="0">
              <a:solidFill>
                <a:schemeClr val="bg1"/>
              </a:solidFill>
            </a:endParaRPr>
          </a:p>
        </p:txBody>
      </p:sp>
      <p:pic>
        <p:nvPicPr>
          <p:cNvPr id="15" name="Graphic 14" descr="Female with solid fill">
            <a:extLst>
              <a:ext uri="{FF2B5EF4-FFF2-40B4-BE49-F238E27FC236}">
                <a16:creationId xmlns:a16="http://schemas.microsoft.com/office/drawing/2014/main" id="{287EEC05-11A6-FC0D-DFDF-CB74B17D1D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33685" y="3062595"/>
            <a:ext cx="452130" cy="452130"/>
          </a:xfrm>
          <a:prstGeom prst="rect">
            <a:avLst/>
          </a:prstGeom>
        </p:spPr>
      </p:pic>
      <p:pic>
        <p:nvPicPr>
          <p:cNvPr id="17" name="Graphic 16" descr="Male with solid fill">
            <a:extLst>
              <a:ext uri="{FF2B5EF4-FFF2-40B4-BE49-F238E27FC236}">
                <a16:creationId xmlns:a16="http://schemas.microsoft.com/office/drawing/2014/main" id="{D2E4953C-2F31-B551-10B3-B957044422A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35972" y="3062595"/>
            <a:ext cx="452130" cy="452130"/>
          </a:xfrm>
          <a:prstGeom prst="rect">
            <a:avLst/>
          </a:prstGeom>
        </p:spPr>
      </p:pic>
      <p:pic>
        <p:nvPicPr>
          <p:cNvPr id="18" name="Graphic 17" descr="Female with solid fill">
            <a:extLst>
              <a:ext uri="{FF2B5EF4-FFF2-40B4-BE49-F238E27FC236}">
                <a16:creationId xmlns:a16="http://schemas.microsoft.com/office/drawing/2014/main" id="{92BFEA8C-C35B-349C-1B54-FF8C46F4855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81583" y="3959271"/>
            <a:ext cx="452130" cy="452130"/>
          </a:xfrm>
          <a:prstGeom prst="rect">
            <a:avLst/>
          </a:prstGeom>
        </p:spPr>
      </p:pic>
      <p:pic>
        <p:nvPicPr>
          <p:cNvPr id="19" name="Graphic 18" descr="Male with solid fill">
            <a:extLst>
              <a:ext uri="{FF2B5EF4-FFF2-40B4-BE49-F238E27FC236}">
                <a16:creationId xmlns:a16="http://schemas.microsoft.com/office/drawing/2014/main" id="{296498C4-A3D0-EB20-3078-6D8F7506A1B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88633" y="3959271"/>
            <a:ext cx="452130" cy="452130"/>
          </a:xfrm>
          <a:prstGeom prst="rect">
            <a:avLst/>
          </a:prstGeom>
        </p:spPr>
      </p:pic>
    </p:spTree>
    <p:extLst>
      <p:ext uri="{BB962C8B-B14F-4D97-AF65-F5344CB8AC3E}">
        <p14:creationId xmlns:p14="http://schemas.microsoft.com/office/powerpoint/2010/main" val="969162693"/>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798C005F-4BC7-4033-A6B0-BBBA872ABC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4E3334-BC67-4578-B9B6-FB2C697BED54}">
  <ds:schemaRefs>
    <ds:schemaRef ds:uri="http://schemas.microsoft.com/office/2006/metadata/properties"/>
    <ds:schemaRef ds:uri="http://purl.org/dc/dcmitype/"/>
    <ds:schemaRef ds:uri="http://purl.org/dc/terms/"/>
    <ds:schemaRef ds:uri="http://schemas.microsoft.com/office/infopath/2007/PartnerControls"/>
    <ds:schemaRef ds:uri="http://purl.org/dc/elements/1.1/"/>
    <ds:schemaRef ds:uri="http://www.w3.org/XML/1998/namespace"/>
    <ds:schemaRef ds:uri="http://schemas.microsoft.com/office/2006/documentManagement/types"/>
    <ds:schemaRef ds:uri="08562aa6-c0ad-4fb9-8a82-15409d3a28b4"/>
    <ds:schemaRef ds:uri="28627d7c-4416-4bc1-86cf-ca6c3a42a8f2"/>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8093</TotalTime>
  <Words>380</Words>
  <Application>Microsoft Office PowerPoint</Application>
  <PresentationFormat>Widescreen</PresentationFormat>
  <Paragraphs>23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Smoking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233</cp:revision>
  <cp:lastPrinted>2024-05-22T16:12:17Z</cp:lastPrinted>
  <dcterms:created xsi:type="dcterms:W3CDTF">2022-06-30T09:48:17Z</dcterms:created>
  <dcterms:modified xsi:type="dcterms:W3CDTF">2024-08-15T09:01:30Z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