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57" r:id="rId5"/>
  </p:sldIdLst>
  <p:sldSz cx="12192000" cy="6858000"/>
  <p:notesSz cx="6797675" cy="99298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1E724-D880-589D-7847-075D7484F967}" name="Khoula Afzal" initials="KA" userId="S::Khoula.Afzal@primeglobalpeople.com::8e77703b-8248-40cc-a055-dddb939bf3b5" providerId="AD"/>
  <p188:author id="{A650F12B-C64C-074B-07F6-F48D2265D014}" name="Christoph U. Correll" initials="CC" userId="eaee6724343eddb1" providerId="Windows Live"/>
  <p188:author id="{45252C3A-5349-81E1-9C4F-980A23EB28AB}" name="שני שטרן" initials="שש" userId="שני שטרן"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A1A17"/>
    <a:srgbClr val="3F1A01"/>
    <a:srgbClr val="A7B7C6"/>
    <a:srgbClr val="899BAD"/>
    <a:srgbClr val="CCD8E5"/>
    <a:srgbClr val="ECF1F5"/>
    <a:srgbClr val="EBF0EE"/>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0" autoAdjust="0"/>
    <p:restoredTop sz="89709" autoAdjust="0"/>
  </p:normalViewPr>
  <p:slideViewPr>
    <p:cSldViewPr snapToGrid="0" showGuides="1">
      <p:cViewPr varScale="1">
        <p:scale>
          <a:sx n="54" d="100"/>
          <a:sy n="54" d="100"/>
        </p:scale>
        <p:origin x="1280" y="56"/>
      </p:cViewPr>
      <p:guideLst>
        <p:guide orient="horz" pos="2160"/>
        <p:guide pos="3840"/>
      </p:guideLst>
    </p:cSldViewPr>
  </p:slideViewPr>
  <p:outlineViewPr>
    <p:cViewPr>
      <p:scale>
        <a:sx n="33" d="100"/>
        <a:sy n="33" d="100"/>
      </p:scale>
      <p:origin x="0" y="-1518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8178" y="-7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C2BB6E7B-8C32-4825-8DA0-080E630493A9}" type="datetimeFigureOut">
              <a:rPr lang="da-DK" smtClean="0"/>
              <a:t>15-08-2024</a:t>
            </a:fld>
            <a:endParaRPr lang="da-DK"/>
          </a:p>
        </p:txBody>
      </p:sp>
      <p:sp>
        <p:nvSpPr>
          <p:cNvPr id="4" name="Slide Image Placeholder 3"/>
          <p:cNvSpPr>
            <a:spLocks noGrp="1" noRot="1" noChangeAspect="1"/>
          </p:cNvSpPr>
          <p:nvPr>
            <p:ph type="sldImg" idx="2"/>
          </p:nvPr>
        </p:nvSpPr>
        <p:spPr>
          <a:xfrm>
            <a:off x="371475" y="1127125"/>
            <a:ext cx="6054725" cy="34067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0847" y="4778722"/>
            <a:ext cx="5455982" cy="397583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E4970BF-B400-48B4-BD31-9AEFB95A0870}" type="slidenum">
              <a:rPr lang="da-DK" smtClean="0"/>
              <a:t>‹#›</a:t>
            </a:fld>
            <a:endParaRPr lang="da-DK"/>
          </a:p>
        </p:txBody>
      </p:sp>
    </p:spTree>
    <p:extLst>
      <p:ext uri="{BB962C8B-B14F-4D97-AF65-F5344CB8AC3E}">
        <p14:creationId xmlns:p14="http://schemas.microsoft.com/office/powerpoint/2010/main" val="262541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1127125"/>
            <a:ext cx="6054725" cy="3406775"/>
          </a:xfrm>
        </p:spPr>
      </p:sp>
      <p:sp>
        <p:nvSpPr>
          <p:cNvPr id="3" name="Notes Placeholder 2"/>
          <p:cNvSpPr>
            <a:spLocks noGrp="1"/>
          </p:cNvSpPr>
          <p:nvPr>
            <p:ph type="body" idx="1"/>
          </p:nvPr>
        </p:nvSpPr>
        <p:spPr>
          <a:xfrm>
            <a:off x="670847" y="4778723"/>
            <a:ext cx="5455982" cy="4199483"/>
          </a:xfrm>
        </p:spPr>
        <p:txBody>
          <a:bodyPr/>
          <a:lstStyle/>
          <a:p>
            <a:r>
              <a:rPr lang="en-GB" dirty="0"/>
              <a:t>Alongside increasing the mortality rate in people with BD, the presence of a medical or psychiatric comorbidity can complicate treatment.</a:t>
            </a:r>
            <a:r>
              <a:rPr lang="en-GB" baseline="30000" dirty="0"/>
              <a:t>1</a:t>
            </a:r>
            <a:r>
              <a:rPr lang="en-GB" dirty="0"/>
              <a:t> Indeed, the evidence base on which to make decisions about treatment is scarce.</a:t>
            </a:r>
            <a:r>
              <a:rPr lang="en-GB" baseline="30000" dirty="0"/>
              <a:t>1</a:t>
            </a:r>
            <a:r>
              <a:rPr lang="en-GB" dirty="0"/>
              <a:t> Many larger clinical trials and registration studies actively exclude patients who have comorbid conditions, (e.g., clinical trials of bipolar disorder may exclude patients who have diabetes) which means that the treatments that are subsequently licensed are done so partly based on observations made outside the real-world of medical comorbidity.</a:t>
            </a:r>
            <a:r>
              <a:rPr lang="en-GB" baseline="30000" dirty="0"/>
              <a:t>1</a:t>
            </a:r>
            <a:endParaRPr lang="en-GB" dirty="0"/>
          </a:p>
          <a:p>
            <a:endParaRPr lang="en-GB" dirty="0"/>
          </a:p>
          <a:p>
            <a:r>
              <a:rPr lang="en-GB" dirty="0"/>
              <a:t>Reference:</a:t>
            </a:r>
          </a:p>
          <a:p>
            <a:pPr marL="228600" indent="-228600">
              <a:buFont typeface="+mj-lt"/>
              <a:buAutoNum type="arabicPeriod"/>
            </a:pPr>
            <a:r>
              <a:rPr lang="en-GB" dirty="0"/>
              <a:t>McIntyre RS, Rosenbluth M, </a:t>
            </a:r>
            <a:r>
              <a:rPr lang="en-GB" dirty="0" err="1"/>
              <a:t>Ramasubbu</a:t>
            </a:r>
            <a:r>
              <a:rPr lang="en-GB" dirty="0"/>
              <a:t> R, et al. Managing medical and psychiatric comorbidity in individuals with major depressive disorder and bipolar disorder. Ann Clin Psychiatry 2012; 24 (2): 163–169.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Tree>
    <p:extLst>
      <p:ext uri="{BB962C8B-B14F-4D97-AF65-F5344CB8AC3E}">
        <p14:creationId xmlns:p14="http://schemas.microsoft.com/office/powerpoint/2010/main" val="911670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dirty="0"/>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1668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5413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97677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727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4957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96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46417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5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4472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571652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9581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5470837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59335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4701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651047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25479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52103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9233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0129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26444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52352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647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94171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90487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91956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9078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6935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71393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15419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3197465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0265996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199556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5365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063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dirty="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97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dirty="0">
                <a:solidFill>
                  <a:srgbClr val="3F1A01"/>
                </a:solidFill>
                <a:latin typeface="+mj-lt"/>
                <a:cs typeface="Times New Roman" panose="02020603050405020304" pitchFamily="18" charset="0"/>
              </a:rPr>
              <a:t>Delete all </a:t>
            </a:r>
            <a:r>
              <a:rPr lang="en-GB" sz="3600" b="1" dirty="0" err="1">
                <a:solidFill>
                  <a:srgbClr val="3F1A01"/>
                </a:solidFill>
                <a:latin typeface="+mj-lt"/>
                <a:cs typeface="Times New Roman" panose="02020603050405020304" pitchFamily="18" charset="0"/>
              </a:rPr>
              <a:t>masterslides</a:t>
            </a:r>
            <a:r>
              <a:rPr lang="en-GB" sz="3600" b="1" dirty="0">
                <a:solidFill>
                  <a:srgbClr val="3F1A01"/>
                </a:solidFill>
                <a:latin typeface="+mj-lt"/>
                <a:cs typeface="Times New Roman" panose="02020603050405020304" pitchFamily="18" charset="0"/>
              </a:rPr>
              <a:t> after this slide.</a:t>
            </a:r>
          </a:p>
          <a:p>
            <a:r>
              <a:rPr lang="en-GB" sz="2800" dirty="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9297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40224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6C1969-3DC3-3EF5-0760-3AD75267FFAF}"/>
              </a:ext>
            </a:extLst>
          </p:cNvPr>
          <p:cNvSpPr>
            <a:spLocks noGrp="1"/>
          </p:cNvSpPr>
          <p:nvPr>
            <p:ph type="body" sz="quarter" idx="17"/>
          </p:nvPr>
        </p:nvSpPr>
        <p:spPr/>
        <p:txBody>
          <a:bodyPr/>
          <a:lstStyle/>
          <a:p>
            <a:r>
              <a:rPr lang="en-US"/>
              <a:t>Bipolar disorder – Comorbidities</a:t>
            </a:r>
            <a:endParaRPr lang="en-US" dirty="0"/>
          </a:p>
        </p:txBody>
      </p:sp>
      <p:sp>
        <p:nvSpPr>
          <p:cNvPr id="4" name="Title 3">
            <a:extLst>
              <a:ext uri="{FF2B5EF4-FFF2-40B4-BE49-F238E27FC236}">
                <a16:creationId xmlns:a16="http://schemas.microsoft.com/office/drawing/2014/main" id="{5ED147F2-7912-EAD8-8A21-42734709BAFD}"/>
              </a:ext>
            </a:extLst>
          </p:cNvPr>
          <p:cNvSpPr>
            <a:spLocks noGrp="1"/>
          </p:cNvSpPr>
          <p:nvPr>
            <p:ph type="title"/>
          </p:nvPr>
        </p:nvSpPr>
        <p:spPr/>
        <p:txBody>
          <a:bodyPr/>
          <a:lstStyle/>
          <a:p>
            <a:r>
              <a:rPr lang="en-GB" dirty="0"/>
              <a:t>The impact of comorbidity on treatment outcomes</a:t>
            </a:r>
          </a:p>
        </p:txBody>
      </p:sp>
      <p:sp>
        <p:nvSpPr>
          <p:cNvPr id="7" name="Content Placeholder 6">
            <a:extLst>
              <a:ext uri="{FF2B5EF4-FFF2-40B4-BE49-F238E27FC236}">
                <a16:creationId xmlns:a16="http://schemas.microsoft.com/office/drawing/2014/main" id="{13BCE97C-778C-0627-4C5E-F93B6B25991F}"/>
              </a:ext>
            </a:extLst>
          </p:cNvPr>
          <p:cNvSpPr>
            <a:spLocks noGrp="1"/>
          </p:cNvSpPr>
          <p:nvPr>
            <p:ph idx="19"/>
          </p:nvPr>
        </p:nvSpPr>
        <p:spPr/>
        <p:txBody>
          <a:bodyPr/>
          <a:lstStyle/>
          <a:p>
            <a:r>
              <a:rPr lang="en-US" dirty="0"/>
              <a:t>Compared with people with BD without a psychiatric or medical comorbidity, the presence of a psychiatric or medical comorbidity is associated with:</a:t>
            </a:r>
          </a:p>
          <a:p>
            <a:pPr lvl="1"/>
            <a:r>
              <a:rPr lang="en-US" sz="1600" dirty="0"/>
              <a:t>Earlier age of onset</a:t>
            </a:r>
          </a:p>
          <a:p>
            <a:pPr lvl="1"/>
            <a:r>
              <a:rPr lang="en-US" sz="1600" dirty="0"/>
              <a:t>Worse or intensified symptomatology</a:t>
            </a:r>
          </a:p>
          <a:p>
            <a:pPr lvl="1"/>
            <a:r>
              <a:rPr lang="en-US" sz="1600" dirty="0"/>
              <a:t>Increased suicidality</a:t>
            </a:r>
          </a:p>
          <a:p>
            <a:pPr lvl="1"/>
            <a:r>
              <a:rPr lang="en-US" sz="1600" dirty="0"/>
              <a:t>Poorer symptomatic and functional recovery</a:t>
            </a:r>
          </a:p>
          <a:p>
            <a:pPr lvl="1"/>
            <a:r>
              <a:rPr lang="en-US" sz="1600" dirty="0"/>
              <a:t>Diminished acute response to treatment </a:t>
            </a:r>
            <a:br>
              <a:rPr lang="en-US" sz="1600" dirty="0"/>
            </a:br>
            <a:r>
              <a:rPr lang="en-US" sz="1600" dirty="0"/>
              <a:t>(pharmacologic or psychosocial)</a:t>
            </a:r>
          </a:p>
          <a:p>
            <a:pPr lvl="1"/>
            <a:r>
              <a:rPr lang="en-US" sz="1600" dirty="0"/>
              <a:t>Decreased quality of life</a:t>
            </a:r>
          </a:p>
          <a:p>
            <a:pPr lvl="1"/>
            <a:r>
              <a:rPr lang="en-US" sz="1600" dirty="0"/>
              <a:t>A more complex presentation of affective disorder</a:t>
            </a:r>
          </a:p>
          <a:p>
            <a:pPr lvl="1"/>
            <a:r>
              <a:rPr lang="en-US" sz="1600" dirty="0"/>
              <a:t>A lower rate of recovery</a:t>
            </a:r>
          </a:p>
          <a:p>
            <a:pPr lvl="1"/>
            <a:r>
              <a:rPr lang="en-US" sz="1600" dirty="0"/>
              <a:t>Unfavorable course and outcome</a:t>
            </a:r>
          </a:p>
        </p:txBody>
      </p:sp>
      <p:sp>
        <p:nvSpPr>
          <p:cNvPr id="3" name="Text Placeholder 2">
            <a:extLst>
              <a:ext uri="{FF2B5EF4-FFF2-40B4-BE49-F238E27FC236}">
                <a16:creationId xmlns:a16="http://schemas.microsoft.com/office/drawing/2014/main" id="{CFB5B758-9A51-6F32-58E9-1EE88266DC5A}"/>
              </a:ext>
            </a:extLst>
          </p:cNvPr>
          <p:cNvSpPr>
            <a:spLocks noGrp="1"/>
          </p:cNvSpPr>
          <p:nvPr>
            <p:ph type="body" sz="quarter" idx="18"/>
          </p:nvPr>
        </p:nvSpPr>
        <p:spPr/>
        <p:txBody>
          <a:bodyPr/>
          <a:lstStyle/>
          <a:p>
            <a:r>
              <a:rPr lang="en-GB" dirty="0"/>
              <a:t>BD=bipolar disorder</a:t>
            </a:r>
          </a:p>
          <a:p>
            <a:endParaRPr lang="en-GB" dirty="0"/>
          </a:p>
          <a:p>
            <a:r>
              <a:rPr lang="en-GB" dirty="0"/>
              <a:t>McIntyre et al. Ann Clin Psychiatry 2012;24(2):163–169</a:t>
            </a:r>
          </a:p>
        </p:txBody>
      </p:sp>
    </p:spTree>
    <p:extLst>
      <p:ext uri="{BB962C8B-B14F-4D97-AF65-F5344CB8AC3E}">
        <p14:creationId xmlns:p14="http://schemas.microsoft.com/office/powerpoint/2010/main" val="2070593588"/>
      </p:ext>
    </p:extLst>
  </p:cSld>
  <p:clrMapOvr>
    <a:masterClrMapping/>
  </p:clrMapOvr>
</p:sld>
</file>

<file path=ppt/theme/theme1.xml><?xml version="1.0" encoding="utf-8"?>
<a:theme xmlns:a="http://schemas.openxmlformats.org/drawingml/2006/main" name="1_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090FA4C0-807E-4B20-B9E3-BE4D33CA6932}">
  <ds:schemaRefs>
    <ds:schemaRef ds:uri="http://schemas.microsoft.com/sharepoint/v3/contenttype/forms"/>
  </ds:schemaRefs>
</ds:datastoreItem>
</file>

<file path=customXml/itemProps2.xml><?xml version="1.0" encoding="utf-8"?>
<ds:datastoreItem xmlns:ds="http://schemas.openxmlformats.org/officeDocument/2006/customXml" ds:itemID="{798C005F-4BC7-4033-A6B0-BBBA872ABC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4E3334-BC67-4578-B9B6-FB2C697BED54}">
  <ds:schemaRefs>
    <ds:schemaRef ds:uri="http://schemas.microsoft.com/office/2006/metadata/propertie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08562aa6-c0ad-4fb9-8a82-15409d3a28b4"/>
    <ds:schemaRef ds:uri="28627d7c-4416-4bc1-86cf-ca6c3a42a8f2"/>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8097</TotalTime>
  <Words>232</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1_Office Theme</vt:lpstr>
      <vt:lpstr>The impact of comorbidity on treatment outcomes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Nordfang</dc:creator>
  <cp:lastModifiedBy>Viktoria-Maria Hvidtfelt Lykke</cp:lastModifiedBy>
  <cp:revision>242</cp:revision>
  <cp:lastPrinted>2024-05-22T16:12:17Z</cp:lastPrinted>
  <dcterms:created xsi:type="dcterms:W3CDTF">2022-06-30T09:48:17Z</dcterms:created>
  <dcterms:modified xsi:type="dcterms:W3CDTF">2024-08-15T09:04:43Z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0x0101007624F5F2B767614E9B54E34B918641FF</vt:lpwstr>
  </property>
  <property fmtid="{D5CDD505-2E9C-101B-9397-08002B2CF9AE}" pid="3" name="MediaServiceImageTags">
    <vt:lpwstr/>
  </property>
</Properties>
</file>