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78" r:id="rId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45252C3A-5349-81E1-9C4F-980A23EB28AB}" name="שני שטרן" initials="שש" userId="שני שטרן" providerId="None"/>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a:srgbClr val="1A1A17"/>
    <a:srgbClr val="3F1A01"/>
    <a:srgbClr val="A7B7C6"/>
    <a:srgbClr val="899BAD"/>
    <a:srgbClr val="CCD8E5"/>
    <a:srgbClr val="ECF1F5"/>
    <a:srgbClr val="EBF0EE"/>
    <a:srgbClr val="D9D1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50" autoAdjust="0"/>
    <p:restoredTop sz="89709" autoAdjust="0"/>
  </p:normalViewPr>
  <p:slideViewPr>
    <p:cSldViewPr snapToGrid="0" showGuides="1">
      <p:cViewPr varScale="1">
        <p:scale>
          <a:sx n="54" d="100"/>
          <a:sy n="54" d="100"/>
        </p:scale>
        <p:origin x="1280" y="56"/>
      </p:cViewPr>
      <p:guideLst>
        <p:guide orient="horz" pos="2160"/>
        <p:guide pos="3840"/>
      </p:guideLst>
    </p:cSldViewPr>
  </p:slideViewPr>
  <p:outlineViewPr>
    <p:cViewPr>
      <p:scale>
        <a:sx n="33" d="100"/>
        <a:sy n="33" d="100"/>
      </p:scale>
      <p:origin x="0" y="-15186"/>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150" d="100"/>
          <a:sy n="150" d="100"/>
        </p:scale>
        <p:origin x="8178" y="-7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15-08-2024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a-DK" dirty="0"/>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p:txBody>
          <a:bodyPr/>
          <a:lstStyle/>
          <a:p>
            <a:r>
              <a:rPr lang="en-GB" dirty="0"/>
              <a:t>The presence of alcohol-use disorder in a person with bipolar disorder can complicate the disease course and treatment outcomes of the bipolar disorder, and </a:t>
            </a:r>
            <a:r>
              <a:rPr lang="en-GB" i="1" dirty="0"/>
              <a:t>vice versa</a:t>
            </a:r>
            <a:r>
              <a:rPr lang="en-GB" dirty="0"/>
              <a:t>.</a:t>
            </a:r>
            <a:r>
              <a:rPr lang="en-GB" baseline="30000" dirty="0"/>
              <a:t>1</a:t>
            </a:r>
            <a:r>
              <a:rPr lang="en-GB" dirty="0"/>
              <a:t> An integrated approach to treatment can recognize this comorbidity, and the interaction between them.</a:t>
            </a:r>
            <a:r>
              <a:rPr lang="en-GB" baseline="30000" dirty="0"/>
              <a:t>1</a:t>
            </a:r>
            <a:endParaRPr lang="en-GB" dirty="0"/>
          </a:p>
          <a:p>
            <a:endParaRPr lang="en-GB" dirty="0"/>
          </a:p>
          <a:p>
            <a:r>
              <a:rPr lang="en-GB" dirty="0"/>
              <a:t>Reference:</a:t>
            </a:r>
          </a:p>
          <a:p>
            <a:pPr marL="228600" indent="-228600">
              <a:buFont typeface="+mj-lt"/>
              <a:buAutoNum type="arabicPeriod"/>
            </a:pPr>
            <a:r>
              <a:rPr lang="en-GB" dirty="0"/>
              <a:t>Grunze H, Schaefer M, </a:t>
            </a:r>
            <a:r>
              <a:rPr lang="en-GB" dirty="0" err="1"/>
              <a:t>Scherk</a:t>
            </a:r>
            <a:r>
              <a:rPr lang="en-GB" dirty="0"/>
              <a:t> H, et al. Comorbid bipolar and alcohol use disorder – a therapeutic challenge. Front Psychiatry 2021; 12: 660432.</a:t>
            </a:r>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3398111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dirty="0"/>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dirty="0"/>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dirty="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dirty="0">
                <a:solidFill>
                  <a:srgbClr val="3F1A01"/>
                </a:solidFill>
                <a:latin typeface="+mj-lt"/>
                <a:cs typeface="Times New Roman" panose="02020603050405020304" pitchFamily="18" charset="0"/>
              </a:rPr>
              <a:t>Delete all </a:t>
            </a:r>
            <a:r>
              <a:rPr lang="en-GB" sz="3600" b="1" dirty="0" err="1">
                <a:solidFill>
                  <a:srgbClr val="3F1A01"/>
                </a:solidFill>
                <a:latin typeface="+mj-lt"/>
                <a:cs typeface="Times New Roman" panose="02020603050405020304" pitchFamily="18" charset="0"/>
              </a:rPr>
              <a:t>masterslides</a:t>
            </a:r>
            <a:r>
              <a:rPr lang="en-GB" sz="3600" b="1" dirty="0">
                <a:solidFill>
                  <a:srgbClr val="3F1A01"/>
                </a:solidFill>
                <a:latin typeface="+mj-lt"/>
                <a:cs typeface="Times New Roman" panose="02020603050405020304" pitchFamily="18" charset="0"/>
              </a:rPr>
              <a:t> after this slide.</a:t>
            </a:r>
          </a:p>
          <a:p>
            <a:r>
              <a:rPr lang="en-GB" sz="2800" dirty="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Arrow: Down 23">
            <a:extLst>
              <a:ext uri="{FF2B5EF4-FFF2-40B4-BE49-F238E27FC236}">
                <a16:creationId xmlns:a16="http://schemas.microsoft.com/office/drawing/2014/main" id="{90E4DB22-7088-FC01-5332-D78C22454EF9}"/>
              </a:ext>
            </a:extLst>
          </p:cNvPr>
          <p:cNvSpPr/>
          <p:nvPr/>
        </p:nvSpPr>
        <p:spPr>
          <a:xfrm>
            <a:off x="8976785" y="1857434"/>
            <a:ext cx="1624539" cy="3019366"/>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Arrow: Down 24">
            <a:extLst>
              <a:ext uri="{FF2B5EF4-FFF2-40B4-BE49-F238E27FC236}">
                <a16:creationId xmlns:a16="http://schemas.microsoft.com/office/drawing/2014/main" id="{63F179FC-8B45-05C7-B17C-63300C6992B6}"/>
              </a:ext>
            </a:extLst>
          </p:cNvPr>
          <p:cNvSpPr/>
          <p:nvPr/>
        </p:nvSpPr>
        <p:spPr>
          <a:xfrm>
            <a:off x="3886201" y="1857434"/>
            <a:ext cx="1624539" cy="3019366"/>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Arrow: Down 27">
            <a:extLst>
              <a:ext uri="{FF2B5EF4-FFF2-40B4-BE49-F238E27FC236}">
                <a16:creationId xmlns:a16="http://schemas.microsoft.com/office/drawing/2014/main" id="{8559FDBC-3D6D-3282-A42D-C10E630C5E0F}"/>
              </a:ext>
            </a:extLst>
          </p:cNvPr>
          <p:cNvSpPr/>
          <p:nvPr/>
        </p:nvSpPr>
        <p:spPr>
          <a:xfrm>
            <a:off x="7298973" y="1857434"/>
            <a:ext cx="1624539" cy="3457516"/>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Arrow: Down 28">
            <a:extLst>
              <a:ext uri="{FF2B5EF4-FFF2-40B4-BE49-F238E27FC236}">
                <a16:creationId xmlns:a16="http://schemas.microsoft.com/office/drawing/2014/main" id="{B58C9F0A-DA4B-4EC2-1076-3A5CC1CFA4CC}"/>
              </a:ext>
            </a:extLst>
          </p:cNvPr>
          <p:cNvSpPr/>
          <p:nvPr/>
        </p:nvSpPr>
        <p:spPr>
          <a:xfrm>
            <a:off x="5583062" y="1857434"/>
            <a:ext cx="1624539" cy="3457516"/>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 Placeholder 4">
            <a:extLst>
              <a:ext uri="{FF2B5EF4-FFF2-40B4-BE49-F238E27FC236}">
                <a16:creationId xmlns:a16="http://schemas.microsoft.com/office/drawing/2014/main" id="{316C1969-3DC3-3EF5-0760-3AD75267FFAF}"/>
              </a:ext>
            </a:extLst>
          </p:cNvPr>
          <p:cNvSpPr>
            <a:spLocks noGrp="1"/>
          </p:cNvSpPr>
          <p:nvPr>
            <p:ph type="body" sz="quarter" idx="17"/>
          </p:nvPr>
        </p:nvSpPr>
        <p:spPr/>
        <p:txBody>
          <a:bodyPr/>
          <a:lstStyle/>
          <a:p>
            <a:r>
              <a:rPr lang="en-US" dirty="0"/>
              <a:t>Bipolar disorder – Comorbidities</a:t>
            </a:r>
          </a:p>
        </p:txBody>
      </p:sp>
      <p:sp>
        <p:nvSpPr>
          <p:cNvPr id="4" name="Title 3">
            <a:extLst>
              <a:ext uri="{FF2B5EF4-FFF2-40B4-BE49-F238E27FC236}">
                <a16:creationId xmlns:a16="http://schemas.microsoft.com/office/drawing/2014/main" id="{5ED147F2-7912-EAD8-8A21-42734709BAFD}"/>
              </a:ext>
            </a:extLst>
          </p:cNvPr>
          <p:cNvSpPr>
            <a:spLocks noGrp="1"/>
          </p:cNvSpPr>
          <p:nvPr>
            <p:ph type="title"/>
          </p:nvPr>
        </p:nvSpPr>
        <p:spPr/>
        <p:txBody>
          <a:bodyPr/>
          <a:lstStyle/>
          <a:p>
            <a:r>
              <a:rPr lang="en-GB" dirty="0"/>
              <a:t>Treatment of comorbid alcohol-use disorder</a:t>
            </a:r>
          </a:p>
        </p:txBody>
      </p:sp>
      <p:sp>
        <p:nvSpPr>
          <p:cNvPr id="2" name="Content Placeholder 1">
            <a:extLst>
              <a:ext uri="{FF2B5EF4-FFF2-40B4-BE49-F238E27FC236}">
                <a16:creationId xmlns:a16="http://schemas.microsoft.com/office/drawing/2014/main" id="{CAF8E3CB-8245-2093-ED76-ADB5B4AF09B4}"/>
              </a:ext>
            </a:extLst>
          </p:cNvPr>
          <p:cNvSpPr>
            <a:spLocks noGrp="1"/>
          </p:cNvSpPr>
          <p:nvPr>
            <p:ph sz="half" idx="21"/>
          </p:nvPr>
        </p:nvSpPr>
        <p:spPr>
          <a:xfrm>
            <a:off x="0" y="1416785"/>
            <a:ext cx="3114675" cy="4415215"/>
          </a:xfrm>
        </p:spPr>
        <p:txBody>
          <a:bodyPr/>
          <a:lstStyle/>
          <a:p>
            <a:pPr marL="0" indent="0">
              <a:buNone/>
            </a:pPr>
            <a:r>
              <a:rPr lang="en-GB" dirty="0"/>
              <a:t>Substance-use disorders are common among people with BD, and because alcohol is available and socially acceptable in many parts of the world, clinicians should be aware of the potential of alcohol-use disorder comorbid with BD</a:t>
            </a:r>
          </a:p>
        </p:txBody>
      </p:sp>
      <p:sp>
        <p:nvSpPr>
          <p:cNvPr id="6" name="Text Placeholder 5">
            <a:extLst>
              <a:ext uri="{FF2B5EF4-FFF2-40B4-BE49-F238E27FC236}">
                <a16:creationId xmlns:a16="http://schemas.microsoft.com/office/drawing/2014/main" id="{F22B7090-C597-A9E8-2205-5B295B42B8BE}"/>
              </a:ext>
            </a:extLst>
          </p:cNvPr>
          <p:cNvSpPr>
            <a:spLocks noGrp="1"/>
          </p:cNvSpPr>
          <p:nvPr>
            <p:ph type="body" sz="quarter" idx="18"/>
          </p:nvPr>
        </p:nvSpPr>
        <p:spPr/>
        <p:txBody>
          <a:bodyPr/>
          <a:lstStyle/>
          <a:p>
            <a:r>
              <a:rPr lang="en-GB" dirty="0"/>
              <a:t>BD=bipolar disorder</a:t>
            </a:r>
          </a:p>
          <a:p>
            <a:endParaRPr lang="en-GB" dirty="0"/>
          </a:p>
          <a:p>
            <a:r>
              <a:rPr lang="en-GB" dirty="0"/>
              <a:t>Grunze et al. Front Psychiatry 2021;12:660432</a:t>
            </a:r>
          </a:p>
        </p:txBody>
      </p:sp>
      <p:sp>
        <p:nvSpPr>
          <p:cNvPr id="8" name="Rectangle 7">
            <a:extLst>
              <a:ext uri="{FF2B5EF4-FFF2-40B4-BE49-F238E27FC236}">
                <a16:creationId xmlns:a16="http://schemas.microsoft.com/office/drawing/2014/main" id="{48AFE21D-C633-7AE8-DA77-085217B790B7}"/>
              </a:ext>
            </a:extLst>
          </p:cNvPr>
          <p:cNvSpPr/>
          <p:nvPr/>
        </p:nvSpPr>
        <p:spPr>
          <a:xfrm>
            <a:off x="3924302" y="1566158"/>
            <a:ext cx="3324224" cy="1043692"/>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spcBef>
                <a:spcPts val="120"/>
              </a:spcBef>
              <a:spcAft>
                <a:spcPts val="120"/>
              </a:spcAft>
              <a:buFont typeface="Arial" panose="020B0604020202020204" pitchFamily="34" charset="0"/>
              <a:buChar char="•"/>
            </a:pPr>
            <a:endParaRPr lang="en-GB" sz="1100" dirty="0">
              <a:solidFill>
                <a:schemeClr val="accent2">
                  <a:lumMod val="50000"/>
                </a:schemeClr>
              </a:solidFill>
            </a:endParaRP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Control vital signs</a:t>
            </a: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For severe withdrawal, and in patients at risk, initiate and taper medication</a:t>
            </a: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Check motivation for abstinence</a:t>
            </a:r>
          </a:p>
        </p:txBody>
      </p:sp>
      <p:sp>
        <p:nvSpPr>
          <p:cNvPr id="9" name="Rectangle 8">
            <a:extLst>
              <a:ext uri="{FF2B5EF4-FFF2-40B4-BE49-F238E27FC236}">
                <a16:creationId xmlns:a16="http://schemas.microsoft.com/office/drawing/2014/main" id="{797F139B-1726-D775-765A-0E66C6F94D08}"/>
              </a:ext>
            </a:extLst>
          </p:cNvPr>
          <p:cNvSpPr/>
          <p:nvPr/>
        </p:nvSpPr>
        <p:spPr>
          <a:xfrm>
            <a:off x="7600950" y="1566158"/>
            <a:ext cx="2676524" cy="1043692"/>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spcBef>
                <a:spcPts val="120"/>
              </a:spcBef>
              <a:spcAft>
                <a:spcPts val="120"/>
              </a:spcAft>
              <a:buFont typeface="Arial" panose="020B0604020202020204" pitchFamily="34" charset="0"/>
              <a:buChar char="•"/>
            </a:pPr>
            <a:endParaRPr lang="en-GB" sz="1100" dirty="0">
              <a:solidFill>
                <a:schemeClr val="accent2">
                  <a:lumMod val="50000"/>
                </a:schemeClr>
              </a:solidFill>
            </a:endParaRP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Symptomatic treatment of mania, mixed state, or depression</a:t>
            </a: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Check motivation for BD therapies</a:t>
            </a:r>
          </a:p>
        </p:txBody>
      </p:sp>
      <p:sp>
        <p:nvSpPr>
          <p:cNvPr id="10" name="TextBox 9">
            <a:extLst>
              <a:ext uri="{FF2B5EF4-FFF2-40B4-BE49-F238E27FC236}">
                <a16:creationId xmlns:a16="http://schemas.microsoft.com/office/drawing/2014/main" id="{15125E4C-4874-AFAC-4E11-87E1058425B9}"/>
              </a:ext>
            </a:extLst>
          </p:cNvPr>
          <p:cNvSpPr txBox="1"/>
          <p:nvPr/>
        </p:nvSpPr>
        <p:spPr>
          <a:xfrm>
            <a:off x="4147558" y="1350861"/>
            <a:ext cx="2877712" cy="430887"/>
          </a:xfrm>
          <a:prstGeom prst="rect">
            <a:avLst/>
          </a:prstGeom>
          <a:solidFill>
            <a:schemeClr val="bg1"/>
          </a:solidFill>
          <a:ln>
            <a:solidFill>
              <a:schemeClr val="accent2">
                <a:lumMod val="50000"/>
              </a:schemeClr>
            </a:solidFill>
          </a:ln>
        </p:spPr>
        <p:txBody>
          <a:bodyPr wrap="none" rtlCol="0">
            <a:spAutoFit/>
          </a:bodyPr>
          <a:lstStyle/>
          <a:p>
            <a:pPr algn="ctr"/>
            <a:r>
              <a:rPr lang="en-GB" sz="1100" b="1" dirty="0">
                <a:solidFill>
                  <a:schemeClr val="accent2">
                    <a:lumMod val="50000"/>
                  </a:schemeClr>
                </a:solidFill>
              </a:rPr>
              <a:t>Acute treatment of alcohol-use disorder</a:t>
            </a:r>
            <a:br>
              <a:rPr lang="en-GB" sz="1100" b="1" dirty="0">
                <a:solidFill>
                  <a:schemeClr val="accent2">
                    <a:lumMod val="50000"/>
                  </a:schemeClr>
                </a:solidFill>
              </a:rPr>
            </a:br>
            <a:r>
              <a:rPr lang="en-GB" sz="1100" dirty="0">
                <a:solidFill>
                  <a:schemeClr val="accent2">
                    <a:lumMod val="50000"/>
                  </a:schemeClr>
                </a:solidFill>
              </a:rPr>
              <a:t>Detoxification and withdrawal</a:t>
            </a:r>
          </a:p>
        </p:txBody>
      </p:sp>
      <p:sp>
        <p:nvSpPr>
          <p:cNvPr id="11" name="TextBox 10">
            <a:extLst>
              <a:ext uri="{FF2B5EF4-FFF2-40B4-BE49-F238E27FC236}">
                <a16:creationId xmlns:a16="http://schemas.microsoft.com/office/drawing/2014/main" id="{9D5458FF-6065-7A7E-2625-E796D0E934E6}"/>
              </a:ext>
            </a:extLst>
          </p:cNvPr>
          <p:cNvSpPr txBox="1"/>
          <p:nvPr/>
        </p:nvSpPr>
        <p:spPr>
          <a:xfrm>
            <a:off x="8103085" y="1342885"/>
            <a:ext cx="1672254" cy="430887"/>
          </a:xfrm>
          <a:prstGeom prst="rect">
            <a:avLst/>
          </a:prstGeom>
          <a:solidFill>
            <a:schemeClr val="bg1"/>
          </a:solidFill>
          <a:ln>
            <a:solidFill>
              <a:schemeClr val="accent2">
                <a:lumMod val="50000"/>
              </a:schemeClr>
            </a:solidFill>
          </a:ln>
        </p:spPr>
        <p:txBody>
          <a:bodyPr wrap="none" rtlCol="0">
            <a:spAutoFit/>
          </a:bodyPr>
          <a:lstStyle/>
          <a:p>
            <a:pPr algn="ctr"/>
            <a:r>
              <a:rPr lang="en-GB" sz="1100" b="1" dirty="0">
                <a:solidFill>
                  <a:schemeClr val="accent2">
                    <a:lumMod val="50000"/>
                  </a:schemeClr>
                </a:solidFill>
              </a:rPr>
              <a:t>Acute treatment of BD</a:t>
            </a:r>
            <a:br>
              <a:rPr lang="en-GB" sz="1100" b="1" dirty="0">
                <a:solidFill>
                  <a:schemeClr val="accent2">
                    <a:lumMod val="50000"/>
                  </a:schemeClr>
                </a:solidFill>
              </a:rPr>
            </a:br>
            <a:r>
              <a:rPr lang="en-GB" sz="1100" dirty="0">
                <a:solidFill>
                  <a:schemeClr val="accent2">
                    <a:lumMod val="50000"/>
                  </a:schemeClr>
                </a:solidFill>
              </a:rPr>
              <a:t>Control of mood</a:t>
            </a:r>
          </a:p>
        </p:txBody>
      </p:sp>
      <p:sp>
        <p:nvSpPr>
          <p:cNvPr id="14" name="Rectangle 13">
            <a:extLst>
              <a:ext uri="{FF2B5EF4-FFF2-40B4-BE49-F238E27FC236}">
                <a16:creationId xmlns:a16="http://schemas.microsoft.com/office/drawing/2014/main" id="{90CFDA5C-5B76-48D1-608F-7D763B385611}"/>
              </a:ext>
            </a:extLst>
          </p:cNvPr>
          <p:cNvSpPr/>
          <p:nvPr/>
        </p:nvSpPr>
        <p:spPr>
          <a:xfrm>
            <a:off x="4524376" y="2982583"/>
            <a:ext cx="5372099" cy="139970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spcBef>
                <a:spcPts val="120"/>
              </a:spcBef>
              <a:spcAft>
                <a:spcPts val="120"/>
              </a:spcAft>
              <a:buFont typeface="Arial" panose="020B0604020202020204" pitchFamily="34" charset="0"/>
              <a:buChar char="•"/>
            </a:pPr>
            <a:endParaRPr lang="en-GB" sz="1100" dirty="0">
              <a:solidFill>
                <a:schemeClr val="accent2">
                  <a:lumMod val="50000"/>
                </a:schemeClr>
              </a:solidFill>
            </a:endParaRP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Establish or consolidate the therapeutic alliance </a:t>
            </a: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Stop medications for withdrawal symptoms </a:t>
            </a: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Adjust BD treatment: initiate mood stabilizer if not already done so</a:t>
            </a: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Establish with patient the therapy programme, clarifying the focus (alcohol-use disorder versus BD), the setting, and the duration of treatment</a:t>
            </a: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Consider and initiate psychotherapies or community treatments, as appropriate</a:t>
            </a:r>
          </a:p>
        </p:txBody>
      </p:sp>
      <p:sp>
        <p:nvSpPr>
          <p:cNvPr id="15" name="TextBox 14">
            <a:extLst>
              <a:ext uri="{FF2B5EF4-FFF2-40B4-BE49-F238E27FC236}">
                <a16:creationId xmlns:a16="http://schemas.microsoft.com/office/drawing/2014/main" id="{110900CB-6935-5667-F6A1-5A558B17B3EB}"/>
              </a:ext>
            </a:extLst>
          </p:cNvPr>
          <p:cNvSpPr txBox="1"/>
          <p:nvPr/>
        </p:nvSpPr>
        <p:spPr>
          <a:xfrm>
            <a:off x="5987975" y="2855931"/>
            <a:ext cx="2444901" cy="261610"/>
          </a:xfrm>
          <a:prstGeom prst="rect">
            <a:avLst/>
          </a:prstGeom>
          <a:solidFill>
            <a:schemeClr val="bg1"/>
          </a:solidFill>
          <a:ln>
            <a:solidFill>
              <a:schemeClr val="accent2">
                <a:lumMod val="50000"/>
              </a:schemeClr>
            </a:solidFill>
          </a:ln>
        </p:spPr>
        <p:txBody>
          <a:bodyPr wrap="none" rtlCol="0">
            <a:spAutoFit/>
          </a:bodyPr>
          <a:lstStyle/>
          <a:p>
            <a:pPr algn="ctr"/>
            <a:r>
              <a:rPr lang="en-GB" sz="1100" b="1" dirty="0">
                <a:solidFill>
                  <a:schemeClr val="accent2">
                    <a:lumMod val="50000"/>
                  </a:schemeClr>
                </a:solidFill>
              </a:rPr>
              <a:t>Immediate/continuation treatment</a:t>
            </a:r>
            <a:endParaRPr lang="en-GB" sz="1100" dirty="0">
              <a:solidFill>
                <a:schemeClr val="accent2">
                  <a:lumMod val="50000"/>
                </a:schemeClr>
              </a:solidFill>
            </a:endParaRPr>
          </a:p>
        </p:txBody>
      </p:sp>
      <p:sp>
        <p:nvSpPr>
          <p:cNvPr id="16" name="Rectangle 15">
            <a:extLst>
              <a:ext uri="{FF2B5EF4-FFF2-40B4-BE49-F238E27FC236}">
                <a16:creationId xmlns:a16="http://schemas.microsoft.com/office/drawing/2014/main" id="{B93BB896-842C-25EE-55FA-C9A2DB95081F}"/>
              </a:ext>
            </a:extLst>
          </p:cNvPr>
          <p:cNvSpPr/>
          <p:nvPr/>
        </p:nvSpPr>
        <p:spPr>
          <a:xfrm>
            <a:off x="4048126" y="4755019"/>
            <a:ext cx="6324598" cy="1076981"/>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spcBef>
                <a:spcPts val="120"/>
              </a:spcBef>
              <a:spcAft>
                <a:spcPts val="120"/>
              </a:spcAft>
              <a:buFont typeface="Arial" panose="020B0604020202020204" pitchFamily="34" charset="0"/>
              <a:buChar char="•"/>
            </a:pPr>
            <a:endParaRPr lang="en-GB" sz="1100" dirty="0">
              <a:solidFill>
                <a:schemeClr val="accent2">
                  <a:lumMod val="50000"/>
                </a:schemeClr>
              </a:solidFill>
            </a:endParaRP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Maintain regular contact, and ensure adherence to BD therapies and medication </a:t>
            </a:r>
            <a:br>
              <a:rPr lang="en-GB" sz="1100" dirty="0">
                <a:solidFill>
                  <a:schemeClr val="accent2">
                    <a:lumMod val="50000"/>
                  </a:schemeClr>
                </a:solidFill>
              </a:rPr>
            </a:br>
            <a:r>
              <a:rPr lang="en-GB" sz="1100" dirty="0">
                <a:solidFill>
                  <a:schemeClr val="accent2">
                    <a:lumMod val="50000"/>
                  </a:schemeClr>
                </a:solidFill>
              </a:rPr>
              <a:t>(consider e-health to support adherence)</a:t>
            </a: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Motivate the patient to attend and participate in self-help groups for BD and alcohol-use disorder</a:t>
            </a:r>
          </a:p>
          <a:p>
            <a:pPr marL="171450" indent="-171450">
              <a:spcBef>
                <a:spcPts val="120"/>
              </a:spcBef>
              <a:spcAft>
                <a:spcPts val="120"/>
              </a:spcAft>
              <a:buFont typeface="Arial" panose="020B0604020202020204" pitchFamily="34" charset="0"/>
              <a:buChar char="•"/>
            </a:pPr>
            <a:r>
              <a:rPr lang="en-GB" sz="1100" dirty="0">
                <a:solidFill>
                  <a:schemeClr val="accent2">
                    <a:lumMod val="50000"/>
                  </a:schemeClr>
                </a:solidFill>
              </a:rPr>
              <a:t>Consider refresher of psychotherapies, as required, and anti-craving medications if necessary</a:t>
            </a:r>
          </a:p>
        </p:txBody>
      </p:sp>
      <p:sp>
        <p:nvSpPr>
          <p:cNvPr id="18" name="TextBox 17">
            <a:extLst>
              <a:ext uri="{FF2B5EF4-FFF2-40B4-BE49-F238E27FC236}">
                <a16:creationId xmlns:a16="http://schemas.microsoft.com/office/drawing/2014/main" id="{BA50093B-66D4-F407-5C65-0C82A27F7C53}"/>
              </a:ext>
            </a:extLst>
          </p:cNvPr>
          <p:cNvSpPr txBox="1"/>
          <p:nvPr/>
        </p:nvSpPr>
        <p:spPr>
          <a:xfrm>
            <a:off x="5979158" y="4640813"/>
            <a:ext cx="2462534" cy="261610"/>
          </a:xfrm>
          <a:prstGeom prst="rect">
            <a:avLst/>
          </a:prstGeom>
          <a:solidFill>
            <a:schemeClr val="bg1"/>
          </a:solidFill>
          <a:ln>
            <a:solidFill>
              <a:schemeClr val="accent2">
                <a:lumMod val="50000"/>
              </a:schemeClr>
            </a:solidFill>
          </a:ln>
        </p:spPr>
        <p:txBody>
          <a:bodyPr wrap="none" rtlCol="0">
            <a:spAutoFit/>
          </a:bodyPr>
          <a:lstStyle/>
          <a:p>
            <a:pPr algn="ctr"/>
            <a:r>
              <a:rPr lang="en-GB" sz="1100" b="1" dirty="0">
                <a:solidFill>
                  <a:schemeClr val="accent2">
                    <a:lumMod val="50000"/>
                  </a:schemeClr>
                </a:solidFill>
              </a:rPr>
              <a:t>Long-term/maintenance treatment</a:t>
            </a:r>
            <a:endParaRPr lang="en-GB" sz="1100" dirty="0">
              <a:solidFill>
                <a:schemeClr val="accent2">
                  <a:lumMod val="50000"/>
                </a:schemeClr>
              </a:solidFill>
            </a:endParaRPr>
          </a:p>
        </p:txBody>
      </p:sp>
      <p:sp>
        <p:nvSpPr>
          <p:cNvPr id="7" name="TextBox 6">
            <a:extLst>
              <a:ext uri="{FF2B5EF4-FFF2-40B4-BE49-F238E27FC236}">
                <a16:creationId xmlns:a16="http://schemas.microsoft.com/office/drawing/2014/main" id="{F4445ACE-A21A-F4E8-62B2-017068AC1E3F}"/>
              </a:ext>
            </a:extLst>
          </p:cNvPr>
          <p:cNvSpPr txBox="1"/>
          <p:nvPr/>
        </p:nvSpPr>
        <p:spPr>
          <a:xfrm>
            <a:off x="4136674" y="5946206"/>
            <a:ext cx="6324598" cy="369332"/>
          </a:xfrm>
          <a:prstGeom prst="rect">
            <a:avLst/>
          </a:prstGeom>
          <a:noFill/>
        </p:spPr>
        <p:txBody>
          <a:bodyPr wrap="square">
            <a:spAutoFit/>
          </a:bodyPr>
          <a:lstStyle/>
          <a:p>
            <a:r>
              <a:rPr lang="en-GB" sz="900" dirty="0"/>
              <a:t>This work is adapted from ‘Comorbid bipolar and alcohol use disorder – a therapeutic challenge’ by Grunze et al., used under CC-BY. This work is licensed under Creative Commons license CC-BY-SA by The Lundbeck Foundation</a:t>
            </a:r>
          </a:p>
        </p:txBody>
      </p:sp>
    </p:spTree>
    <p:extLst>
      <p:ext uri="{BB962C8B-B14F-4D97-AF65-F5344CB8AC3E}">
        <p14:creationId xmlns:p14="http://schemas.microsoft.com/office/powerpoint/2010/main" val="3871528907"/>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090FA4C0-807E-4B20-B9E3-BE4D33CA6932}">
  <ds:schemaRefs>
    <ds:schemaRef ds:uri="http://schemas.microsoft.com/sharepoint/v3/contenttype/forms"/>
  </ds:schemaRefs>
</ds:datastoreItem>
</file>

<file path=customXml/itemProps2.xml><?xml version="1.0" encoding="utf-8"?>
<ds:datastoreItem xmlns:ds="http://schemas.openxmlformats.org/officeDocument/2006/customXml" ds:itemID="{798C005F-4BC7-4033-A6B0-BBBA872ABC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14E3334-BC67-4578-B9B6-FB2C697BED54}">
  <ds:schemaRefs>
    <ds:schemaRef ds:uri="http://schemas.microsoft.com/office/2006/metadata/properties"/>
    <ds:schemaRef ds:uri="http://purl.org/dc/dcmitype/"/>
    <ds:schemaRef ds:uri="http://purl.org/dc/terms/"/>
    <ds:schemaRef ds:uri="http://schemas.microsoft.com/office/infopath/2007/PartnerControls"/>
    <ds:schemaRef ds:uri="http://purl.org/dc/elements/1.1/"/>
    <ds:schemaRef ds:uri="http://www.w3.org/XML/1998/namespace"/>
    <ds:schemaRef ds:uri="http://schemas.microsoft.com/office/2006/documentManagement/types"/>
    <ds:schemaRef ds:uri="08562aa6-c0ad-4fb9-8a82-15409d3a28b4"/>
    <ds:schemaRef ds:uri="28627d7c-4416-4bc1-86cf-ca6c3a42a8f2"/>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8098</TotalTime>
  <Words>342</Words>
  <Application>Microsoft Office PowerPoint</Application>
  <PresentationFormat>Widescreen</PresentationFormat>
  <Paragraphs>33</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Treatment of comorbid alcohol-use disorder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247</cp:revision>
  <cp:lastPrinted>2024-05-22T16:12:17Z</cp:lastPrinted>
  <dcterms:created xsi:type="dcterms:W3CDTF">2022-06-30T09:48:17Z</dcterms:created>
  <dcterms:modified xsi:type="dcterms:W3CDTF">2024-08-15T09:06:24Z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0x0101007624F5F2B767614E9B54E34B918641FF</vt:lpwstr>
  </property>
  <property fmtid="{D5CDD505-2E9C-101B-9397-08002B2CF9AE}" pid="3" name="MediaServiceImageTags">
    <vt:lpwstr/>
  </property>
</Properties>
</file>