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96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1A1A17"/>
    <a:srgbClr val="3F1A01"/>
    <a:srgbClr val="A7B7C6"/>
    <a:srgbClr val="899BAD"/>
    <a:srgbClr val="CCD8E5"/>
    <a:srgbClr val="ECF1F5"/>
    <a:srgbClr val="EBF0EE"/>
    <a:srgbClr val="D9D1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0" autoAdjust="0"/>
    <p:restoredTop sz="89709" autoAdjust="0"/>
  </p:normalViewPr>
  <p:slideViewPr>
    <p:cSldViewPr snapToGrid="0" showGuides="1">
      <p:cViewPr varScale="1">
        <p:scale>
          <a:sx n="54" d="100"/>
          <a:sy n="54" d="100"/>
        </p:scale>
        <p:origin x="1280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1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50" d="100"/>
          <a:sy n="150" d="100"/>
        </p:scale>
        <p:origin x="8178" y="-7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15-08-2024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Bland M. An Introduction to Medical Statistics, 4</a:t>
            </a:r>
            <a:r>
              <a:rPr lang="en-US" baseline="30000" dirty="0"/>
              <a:t>th</a:t>
            </a:r>
            <a:r>
              <a:rPr lang="en-US" dirty="0"/>
              <a:t> edition. Oxford University Press. 2015.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1840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dirty="0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 dirty="0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 dirty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DA9114B2-C4BF-EACD-1E6A-C9A0BB50D668}"/>
              </a:ext>
            </a:extLst>
          </p:cNvPr>
          <p:cNvSpPr/>
          <p:nvPr/>
        </p:nvSpPr>
        <p:spPr>
          <a:xfrm>
            <a:off x="3853416" y="2038423"/>
            <a:ext cx="7290834" cy="24234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70457F9-E68D-687B-2E49-C93F00D85ADB}"/>
              </a:ext>
            </a:extLst>
          </p:cNvPr>
          <p:cNvSpPr/>
          <p:nvPr/>
        </p:nvSpPr>
        <p:spPr>
          <a:xfrm>
            <a:off x="539749" y="2038423"/>
            <a:ext cx="2990749" cy="24234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521E28E2-3792-A818-20F9-B9C1CF99CB76}"/>
              </a:ext>
            </a:extLst>
          </p:cNvPr>
          <p:cNvSpPr/>
          <p:nvPr/>
        </p:nvSpPr>
        <p:spPr>
          <a:xfrm>
            <a:off x="1774588" y="2850172"/>
            <a:ext cx="521070" cy="921294"/>
          </a:xfrm>
          <a:prstGeom prst="down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9195AFA-F6C8-7781-2D36-FA4F9AB717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Bipolar disorder – Comorbidities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0ECC785-E7F2-C2B7-AF88-5F8D8B2E7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Correlation versus causation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8F0000A-B3F9-472C-8D1A-5090C740C6B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BD=bipolar disorder</a:t>
            </a:r>
          </a:p>
          <a:p>
            <a:endParaRPr lang="en-US" dirty="0"/>
          </a:p>
          <a:p>
            <a:r>
              <a:rPr lang="en-US" dirty="0"/>
              <a:t>Bland. An Introduction to Medical Statistics, 4</a:t>
            </a:r>
            <a:r>
              <a:rPr lang="en-US" baseline="30000" dirty="0"/>
              <a:t>th</a:t>
            </a:r>
            <a:r>
              <a:rPr lang="en-US" dirty="0"/>
              <a:t> ed. 2015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6B64C8-EA91-5EEC-8555-331392BE8144}"/>
              </a:ext>
            </a:extLst>
          </p:cNvPr>
          <p:cNvSpPr txBox="1"/>
          <p:nvPr/>
        </p:nvSpPr>
        <p:spPr>
          <a:xfrm>
            <a:off x="539749" y="1628800"/>
            <a:ext cx="2990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accent3">
                    <a:lumMod val="50000"/>
                  </a:schemeClr>
                </a:solidFill>
              </a:rPr>
              <a:t>Causation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3C4D46-1FB9-DD5C-4B3E-988DA3AB82D9}"/>
              </a:ext>
            </a:extLst>
          </p:cNvPr>
          <p:cNvSpPr txBox="1"/>
          <p:nvPr/>
        </p:nvSpPr>
        <p:spPr>
          <a:xfrm>
            <a:off x="3853416" y="1628800"/>
            <a:ext cx="7051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accent2">
                    <a:lumMod val="50000"/>
                  </a:schemeClr>
                </a:solidFill>
              </a:rPr>
              <a:t>Correlation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3FE9FB-C031-7819-40FE-A713FF793BFA}"/>
              </a:ext>
            </a:extLst>
          </p:cNvPr>
          <p:cNvSpPr txBox="1"/>
          <p:nvPr/>
        </p:nvSpPr>
        <p:spPr>
          <a:xfrm>
            <a:off x="1310407" y="2428050"/>
            <a:ext cx="14494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accent3">
                    <a:lumMod val="50000"/>
                  </a:schemeClr>
                </a:solidFill>
              </a:rPr>
              <a:t>Cause</a:t>
            </a:r>
            <a:r>
              <a:rPr lang="en-GB" sz="1600" dirty="0"/>
              <a:t> (gene)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091271-D847-7D65-D943-CCDB4935DAF9}"/>
              </a:ext>
            </a:extLst>
          </p:cNvPr>
          <p:cNvSpPr txBox="1"/>
          <p:nvPr/>
        </p:nvSpPr>
        <p:spPr>
          <a:xfrm>
            <a:off x="1207012" y="3882534"/>
            <a:ext cx="16562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accent3">
                    <a:lumMod val="50000"/>
                  </a:schemeClr>
                </a:solidFill>
              </a:rPr>
              <a:t>Effect</a:t>
            </a:r>
            <a:r>
              <a:rPr lang="en-GB" sz="1600" dirty="0"/>
              <a:t> (disease)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2BB8061-E8A9-5F13-DD4E-4F5A43672F00}"/>
              </a:ext>
            </a:extLst>
          </p:cNvPr>
          <p:cNvCxnSpPr>
            <a:cxnSpLocks/>
          </p:cNvCxnSpPr>
          <p:nvPr/>
        </p:nvCxnSpPr>
        <p:spPr>
          <a:xfrm>
            <a:off x="2035123" y="2930564"/>
            <a:ext cx="0" cy="743953"/>
          </a:xfrm>
          <a:prstGeom prst="straightConnector1">
            <a:avLst/>
          </a:prstGeom>
          <a:ln w="12700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D76E0F1-B8DB-4AC1-49BF-180AF60C570B}"/>
              </a:ext>
            </a:extLst>
          </p:cNvPr>
          <p:cNvSpPr txBox="1"/>
          <p:nvPr/>
        </p:nvSpPr>
        <p:spPr>
          <a:xfrm>
            <a:off x="4020989" y="2108591"/>
            <a:ext cx="23551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Factor 1 (e.g., genetics)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EB4745-DC78-38D3-637C-DD4C15B1900D}"/>
              </a:ext>
            </a:extLst>
          </p:cNvPr>
          <p:cNvSpPr txBox="1"/>
          <p:nvPr/>
        </p:nvSpPr>
        <p:spPr>
          <a:xfrm>
            <a:off x="4020989" y="2734283"/>
            <a:ext cx="2231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Factor 2 (e.g., trauma)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88CD8B-6C8A-0909-FA88-BDE249182138}"/>
              </a:ext>
            </a:extLst>
          </p:cNvPr>
          <p:cNvSpPr txBox="1"/>
          <p:nvPr/>
        </p:nvSpPr>
        <p:spPr>
          <a:xfrm>
            <a:off x="4020989" y="3359975"/>
            <a:ext cx="22749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/>
              <a:t>Factor 3 (e.g., lifestyle)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C8C04E-BCE7-B271-BC9F-F7BE082B9154}"/>
              </a:ext>
            </a:extLst>
          </p:cNvPr>
          <p:cNvSpPr txBox="1"/>
          <p:nvPr/>
        </p:nvSpPr>
        <p:spPr>
          <a:xfrm>
            <a:off x="8999067" y="3021350"/>
            <a:ext cx="15536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>
                <a:solidFill>
                  <a:schemeClr val="accent2">
                    <a:lumMod val="50000"/>
                  </a:schemeClr>
                </a:solidFill>
              </a:rPr>
              <a:t>Outcome (BD)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B9567B3-EBCF-E980-1125-9F796FD9BDB2}"/>
              </a:ext>
            </a:extLst>
          </p:cNvPr>
          <p:cNvSpPr txBox="1"/>
          <p:nvPr/>
        </p:nvSpPr>
        <p:spPr>
          <a:xfrm>
            <a:off x="4020989" y="3985668"/>
            <a:ext cx="26853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/>
              <a:t>Factor 4 (e.g., medications)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BFF857F-D862-59FF-B2F1-B1D020594EC0}"/>
              </a:ext>
            </a:extLst>
          </p:cNvPr>
          <p:cNvSpPr txBox="1"/>
          <p:nvPr/>
        </p:nvSpPr>
        <p:spPr>
          <a:xfrm>
            <a:off x="8999067" y="3531805"/>
            <a:ext cx="18630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Outcome (obesity)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AB714C6-4207-18AB-BB31-18533E8886E3}"/>
              </a:ext>
            </a:extLst>
          </p:cNvPr>
          <p:cNvSpPr txBox="1"/>
          <p:nvPr/>
        </p:nvSpPr>
        <p:spPr>
          <a:xfrm>
            <a:off x="8999067" y="2510896"/>
            <a:ext cx="1773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Outcome (stroke)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F700C06-C016-583D-6846-4F713BAA3290}"/>
              </a:ext>
            </a:extLst>
          </p:cNvPr>
          <p:cNvCxnSpPr>
            <a:cxnSpLocks/>
          </p:cNvCxnSpPr>
          <p:nvPr/>
        </p:nvCxnSpPr>
        <p:spPr>
          <a:xfrm>
            <a:off x="6376737" y="2280842"/>
            <a:ext cx="460979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Arrow: Left-Right 30">
            <a:extLst>
              <a:ext uri="{FF2B5EF4-FFF2-40B4-BE49-F238E27FC236}">
                <a16:creationId xmlns:a16="http://schemas.microsoft.com/office/drawing/2014/main" id="{31033DFC-DE16-DB1D-97DA-D7D7F59912C6}"/>
              </a:ext>
            </a:extLst>
          </p:cNvPr>
          <p:cNvSpPr/>
          <p:nvPr/>
        </p:nvSpPr>
        <p:spPr>
          <a:xfrm>
            <a:off x="6896099" y="2770128"/>
            <a:ext cx="2209799" cy="833808"/>
          </a:xfrm>
          <a:prstGeom prst="left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05A9FD9-F68D-3D3C-8FDB-296FD3158F50}"/>
              </a:ext>
            </a:extLst>
          </p:cNvPr>
          <p:cNvCxnSpPr>
            <a:cxnSpLocks/>
          </p:cNvCxnSpPr>
          <p:nvPr/>
        </p:nvCxnSpPr>
        <p:spPr>
          <a:xfrm>
            <a:off x="6256421" y="2904129"/>
            <a:ext cx="5812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2E3FCFA-BFCD-F2B1-256D-B9E70206A634}"/>
              </a:ext>
            </a:extLst>
          </p:cNvPr>
          <p:cNvCxnSpPr>
            <a:cxnSpLocks/>
          </p:cNvCxnSpPr>
          <p:nvPr/>
        </p:nvCxnSpPr>
        <p:spPr>
          <a:xfrm>
            <a:off x="6295971" y="3523786"/>
            <a:ext cx="5525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F288E5D-CF68-06E2-BC7C-C2DCDA1A1FC2}"/>
              </a:ext>
            </a:extLst>
          </p:cNvPr>
          <p:cNvCxnSpPr>
            <a:cxnSpLocks/>
          </p:cNvCxnSpPr>
          <p:nvPr/>
        </p:nvCxnSpPr>
        <p:spPr>
          <a:xfrm>
            <a:off x="6706340" y="4154945"/>
            <a:ext cx="1313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FEE45D2-29EF-11B0-D770-E3C71BFF320F}"/>
              </a:ext>
            </a:extLst>
          </p:cNvPr>
          <p:cNvCxnSpPr>
            <a:cxnSpLocks/>
          </p:cNvCxnSpPr>
          <p:nvPr/>
        </p:nvCxnSpPr>
        <p:spPr>
          <a:xfrm>
            <a:off x="6830741" y="2902984"/>
            <a:ext cx="768859" cy="240985"/>
          </a:xfrm>
          <a:prstGeom prst="line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D52CAFB2-29D0-2AD9-0EC1-688370B3AAF6}"/>
              </a:ext>
            </a:extLst>
          </p:cNvPr>
          <p:cNvCxnSpPr>
            <a:cxnSpLocks/>
          </p:cNvCxnSpPr>
          <p:nvPr/>
        </p:nvCxnSpPr>
        <p:spPr>
          <a:xfrm flipV="1">
            <a:off x="6847410" y="3264934"/>
            <a:ext cx="750093" cy="259557"/>
          </a:xfrm>
          <a:prstGeom prst="line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FFD4E9E-3E10-E403-FE7C-C5378367A5F2}"/>
              </a:ext>
            </a:extLst>
          </p:cNvPr>
          <p:cNvCxnSpPr>
            <a:cxnSpLocks/>
          </p:cNvCxnSpPr>
          <p:nvPr/>
        </p:nvCxnSpPr>
        <p:spPr>
          <a:xfrm flipV="1">
            <a:off x="6837885" y="3392379"/>
            <a:ext cx="786915" cy="763143"/>
          </a:xfrm>
          <a:prstGeom prst="line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BC0B63CE-74A2-648C-2C98-1595041172BB}"/>
              </a:ext>
            </a:extLst>
          </p:cNvPr>
          <p:cNvCxnSpPr>
            <a:cxnSpLocks/>
          </p:cNvCxnSpPr>
          <p:nvPr/>
        </p:nvCxnSpPr>
        <p:spPr>
          <a:xfrm>
            <a:off x="6835504" y="2281478"/>
            <a:ext cx="785710" cy="697465"/>
          </a:xfrm>
          <a:prstGeom prst="line">
            <a:avLst/>
          </a:prstGeom>
          <a:ln w="63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F825D1C7-CB15-82A1-1CD1-961C00A994BA}"/>
              </a:ext>
            </a:extLst>
          </p:cNvPr>
          <p:cNvSpPr txBox="1"/>
          <p:nvPr/>
        </p:nvSpPr>
        <p:spPr>
          <a:xfrm>
            <a:off x="539749" y="4542219"/>
            <a:ext cx="2990749" cy="83099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b="1">
                <a:solidFill>
                  <a:schemeClr val="bg1"/>
                </a:solidFill>
              </a:rPr>
              <a:t>One thing causes another – e.g., a gene mutation that causes a disease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5E5E307-8E18-5DEC-29FD-39008405140D}"/>
              </a:ext>
            </a:extLst>
          </p:cNvPr>
          <p:cNvSpPr txBox="1"/>
          <p:nvPr/>
        </p:nvSpPr>
        <p:spPr>
          <a:xfrm>
            <a:off x="3853415" y="4542219"/>
            <a:ext cx="7290833" cy="83099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b="1">
                <a:solidFill>
                  <a:schemeClr val="bg1"/>
                </a:solidFill>
              </a:rPr>
              <a:t>When there are multiple influences potentially influencing a disease course, such as is often the case with humans, determining which combination of factors cause a disease is challenging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8AAD494-5866-0F19-C4C7-79BC3D9AFB79}"/>
              </a:ext>
            </a:extLst>
          </p:cNvPr>
          <p:cNvSpPr txBox="1"/>
          <p:nvPr/>
        </p:nvSpPr>
        <p:spPr>
          <a:xfrm>
            <a:off x="576208" y="5455669"/>
            <a:ext cx="103655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/>
              <a:t>Correlation is necessary, but not sufficient, to suggest causality –</a:t>
            </a:r>
            <a:br>
              <a:rPr lang="en-GB"/>
            </a:br>
            <a:r>
              <a:rPr lang="en-GB"/>
              <a:t>randomized controlled trials are often necessary to help determine causality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28BA8B7-CB75-E2CC-8D7F-FCD799F00FF7}"/>
              </a:ext>
            </a:extLst>
          </p:cNvPr>
          <p:cNvCxnSpPr>
            <a:cxnSpLocks/>
          </p:cNvCxnSpPr>
          <p:nvPr/>
        </p:nvCxnSpPr>
        <p:spPr>
          <a:xfrm>
            <a:off x="8100060" y="3177539"/>
            <a:ext cx="883920" cy="0"/>
          </a:xfrm>
          <a:prstGeom prst="line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5377559-B381-53AD-BC6B-E73C88F4F268}"/>
              </a:ext>
            </a:extLst>
          </p:cNvPr>
          <p:cNvCxnSpPr>
            <a:cxnSpLocks/>
          </p:cNvCxnSpPr>
          <p:nvPr/>
        </p:nvCxnSpPr>
        <p:spPr>
          <a:xfrm flipV="1">
            <a:off x="8023860" y="2695413"/>
            <a:ext cx="960120" cy="474507"/>
          </a:xfrm>
          <a:prstGeom prst="line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F3583AA-19CC-97E8-EC64-E837F151F079}"/>
              </a:ext>
            </a:extLst>
          </p:cNvPr>
          <p:cNvCxnSpPr>
            <a:cxnSpLocks/>
          </p:cNvCxnSpPr>
          <p:nvPr/>
        </p:nvCxnSpPr>
        <p:spPr>
          <a:xfrm>
            <a:off x="8001000" y="3185160"/>
            <a:ext cx="982985" cy="547292"/>
          </a:xfrm>
          <a:prstGeom prst="line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Graphic 40" descr="Man with solid fill">
            <a:extLst>
              <a:ext uri="{FF2B5EF4-FFF2-40B4-BE49-F238E27FC236}">
                <a16:creationId xmlns:a16="http://schemas.microsoft.com/office/drawing/2014/main" id="{ADDD5A0B-E601-ED4D-6DCD-B4BBE26512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19907" y="2447145"/>
            <a:ext cx="1540130" cy="154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59907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98C005F-4BC7-4033-A6B0-BBBA872AB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purl.org/dc/dcmitype/"/>
    <ds:schemaRef ds:uri="http://purl.org/dc/terms/"/>
    <ds:schemaRef ds:uri="http://schemas.microsoft.com/office/infopath/2007/PartnerControls"/>
    <ds:schemaRef ds:uri="http://purl.org/dc/elements/1.1/"/>
    <ds:schemaRef ds:uri="http://www.w3.org/XML/1998/namespace"/>
    <ds:schemaRef ds:uri="http://schemas.microsoft.com/office/2006/documentManagement/types"/>
    <ds:schemaRef ds:uri="08562aa6-c0ad-4fb9-8a82-15409d3a28b4"/>
    <ds:schemaRef ds:uri="28627d7c-4416-4bc1-86cf-ca6c3a42a8f2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8089</TotalTime>
  <Words>171</Words>
  <Application>Microsoft Office PowerPoint</Application>
  <PresentationFormat>Widescreen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Correlation versus causation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222</cp:revision>
  <cp:lastPrinted>2024-05-22T16:12:17Z</cp:lastPrinted>
  <dcterms:created xsi:type="dcterms:W3CDTF">2022-06-30T09:48:17Z</dcterms:created>
  <dcterms:modified xsi:type="dcterms:W3CDTF">2024-08-15T08:57:31Z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