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42" r:id="rId5"/>
  </p:sldIdLst>
  <p:sldSz cx="12192000" cy="6858000"/>
  <p:notesSz cx="6797675" cy="99298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45252C3A-5349-81E1-9C4F-980A23EB28AB}" name="שני שטרן" initials="שש" userId="שני שטרן" providerId="None"/>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0F0"/>
    <a:srgbClr val="1A1A17"/>
    <a:srgbClr val="3F1A01"/>
    <a:srgbClr val="A7B7C6"/>
    <a:srgbClr val="899BAD"/>
    <a:srgbClr val="CCD8E5"/>
    <a:srgbClr val="ECF1F5"/>
    <a:srgbClr val="EBF0EE"/>
    <a:srgbClr val="D9D1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50" autoAdjust="0"/>
    <p:restoredTop sz="89709" autoAdjust="0"/>
  </p:normalViewPr>
  <p:slideViewPr>
    <p:cSldViewPr snapToGrid="0" showGuides="1">
      <p:cViewPr varScale="1">
        <p:scale>
          <a:sx n="54" d="100"/>
          <a:sy n="54" d="100"/>
        </p:scale>
        <p:origin x="1280" y="56"/>
      </p:cViewPr>
      <p:guideLst>
        <p:guide orient="horz" pos="2160"/>
        <p:guide pos="3840"/>
      </p:guideLst>
    </p:cSldViewPr>
  </p:slideViewPr>
  <p:outlineViewPr>
    <p:cViewPr>
      <p:scale>
        <a:sx n="33" d="100"/>
        <a:sy n="33" d="100"/>
      </p:scale>
      <p:origin x="0" y="-15186"/>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150" d="100"/>
          <a:sy n="150" d="100"/>
        </p:scale>
        <p:origin x="8178" y="-7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C2BB6E7B-8C32-4825-8DA0-080E630493A9}" type="datetimeFigureOut">
              <a:rPr lang="da-DK" smtClean="0"/>
              <a:t>15-08-2024</a:t>
            </a:fld>
            <a:endParaRPr lang="da-DK"/>
          </a:p>
        </p:txBody>
      </p:sp>
      <p:sp>
        <p:nvSpPr>
          <p:cNvPr id="4" name="Slide Image Placeholder 3"/>
          <p:cNvSpPr>
            <a:spLocks noGrp="1" noRot="1" noChangeAspect="1"/>
          </p:cNvSpPr>
          <p:nvPr>
            <p:ph type="sldImg" idx="2"/>
          </p:nvPr>
        </p:nvSpPr>
        <p:spPr>
          <a:xfrm>
            <a:off x="371475" y="1127125"/>
            <a:ext cx="6054725" cy="340677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0847" y="4778722"/>
            <a:ext cx="5455982" cy="3975835"/>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a-DK" dirty="0"/>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Disentangling the relationships between two disorders, in an individual patient and across populations, is complicated.</a:t>
            </a:r>
            <a:r>
              <a:rPr lang="en-GB" baseline="30000" dirty="0"/>
              <a:t>1,2</a:t>
            </a:r>
            <a:r>
              <a:rPr lang="en-GB" dirty="0"/>
              <a:t> Consider a person who has diabetes; patients with diabetes have an increased risk of certain eye disorders, because elevated glucose can lead to eye complications.</a:t>
            </a:r>
            <a:r>
              <a:rPr lang="en-GB" baseline="30000" dirty="0"/>
              <a:t>2</a:t>
            </a:r>
            <a:r>
              <a:rPr lang="en-GB" dirty="0"/>
              <a:t> For this reason, people with diabetes are often routinely screened for certain eye problems.</a:t>
            </a:r>
            <a:r>
              <a:rPr lang="en-GB" baseline="30000" dirty="0"/>
              <a:t>2</a:t>
            </a:r>
            <a:r>
              <a:rPr lang="en-GB" dirty="0"/>
              <a:t> During this screening, an optometrist may detect other, non-hyperglycaemic eye disorders.</a:t>
            </a:r>
            <a:r>
              <a:rPr lang="en-GB" baseline="30000" dirty="0"/>
              <a:t>2</a:t>
            </a:r>
            <a:r>
              <a:rPr lang="en-GB" dirty="0"/>
              <a:t> Therefore, in a sample of people with diabetes, one might expect a higher rate of eye disorders than seen in the general population, not because they are causally related, but because there are other factors mediating this correlation (in this instance one disorder makes another easier to diagnose).</a:t>
            </a:r>
            <a:r>
              <a:rPr lang="en-GB" baseline="30000" dirty="0"/>
              <a:t>2</a:t>
            </a:r>
            <a:endParaRPr lang="en-GB" dirty="0"/>
          </a:p>
          <a:p>
            <a:endParaRPr lang="en-GB" dirty="0"/>
          </a:p>
          <a:p>
            <a:r>
              <a:rPr lang="en-GB" b="0" dirty="0"/>
              <a:t>References:</a:t>
            </a:r>
          </a:p>
          <a:p>
            <a:pPr marL="228600" indent="-228600">
              <a:buFont typeface="+mj-lt"/>
              <a:buAutoNum type="arabicPeriod"/>
            </a:pPr>
            <a:r>
              <a:rPr lang="en-GB" dirty="0"/>
              <a:t>Parker GB. Comorbidities in bipolar disorder: models and management. Med J </a:t>
            </a:r>
            <a:r>
              <a:rPr lang="en-GB" dirty="0" err="1"/>
              <a:t>Aust</a:t>
            </a:r>
            <a:r>
              <a:rPr lang="en-GB" dirty="0"/>
              <a:t> 2010; 193 (S4): S18–20.</a:t>
            </a:r>
          </a:p>
          <a:p>
            <a:pPr marL="228600" indent="-228600">
              <a:buFont typeface="+mj-lt"/>
              <a:buAutoNum type="arabicPeriod"/>
            </a:pPr>
            <a:r>
              <a:rPr lang="en-GB" b="0" dirty="0" err="1"/>
              <a:t>Valderas</a:t>
            </a:r>
            <a:r>
              <a:rPr lang="en-GB" b="0" dirty="0"/>
              <a:t> JM, Starfield B, </a:t>
            </a:r>
            <a:r>
              <a:rPr lang="en-GB" b="0" dirty="0" err="1"/>
              <a:t>Sibbald</a:t>
            </a:r>
            <a:r>
              <a:rPr lang="en-GB" b="0" dirty="0"/>
              <a:t> B, et al. Defining comorbidity: implications for understanding health and health services. Ann Fam Med 2009; 7 (4): 357–363.</a:t>
            </a:r>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839738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dirty="0"/>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dirty="0"/>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dirty="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dirty="0">
                <a:solidFill>
                  <a:srgbClr val="3F1A01"/>
                </a:solidFill>
                <a:latin typeface="+mj-lt"/>
                <a:cs typeface="Times New Roman" panose="02020603050405020304" pitchFamily="18" charset="0"/>
              </a:rPr>
              <a:t>Delete all </a:t>
            </a:r>
            <a:r>
              <a:rPr lang="en-GB" sz="3600" b="1" dirty="0" err="1">
                <a:solidFill>
                  <a:srgbClr val="3F1A01"/>
                </a:solidFill>
                <a:latin typeface="+mj-lt"/>
                <a:cs typeface="Times New Roman" panose="02020603050405020304" pitchFamily="18" charset="0"/>
              </a:rPr>
              <a:t>masterslides</a:t>
            </a:r>
            <a:r>
              <a:rPr lang="en-GB" sz="3600" b="1" dirty="0">
                <a:solidFill>
                  <a:srgbClr val="3F1A01"/>
                </a:solidFill>
                <a:latin typeface="+mj-lt"/>
                <a:cs typeface="Times New Roman" panose="02020603050405020304" pitchFamily="18" charset="0"/>
              </a:rPr>
              <a:t> after this slide.</a:t>
            </a:r>
          </a:p>
          <a:p>
            <a:r>
              <a:rPr lang="en-GB" sz="2800" dirty="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326EC9-B1FA-0C70-8F23-BBB396099881}"/>
              </a:ext>
            </a:extLst>
          </p:cNvPr>
          <p:cNvSpPr>
            <a:spLocks noGrp="1"/>
          </p:cNvSpPr>
          <p:nvPr>
            <p:ph type="body" sz="quarter" idx="17"/>
          </p:nvPr>
        </p:nvSpPr>
        <p:spPr/>
        <p:txBody>
          <a:bodyPr/>
          <a:lstStyle/>
          <a:p>
            <a:r>
              <a:rPr lang="en-US" dirty="0"/>
              <a:t>Bipolar disorder – Comorbidities</a:t>
            </a:r>
          </a:p>
        </p:txBody>
      </p:sp>
      <p:sp>
        <p:nvSpPr>
          <p:cNvPr id="3" name="Title 2">
            <a:extLst>
              <a:ext uri="{FF2B5EF4-FFF2-40B4-BE49-F238E27FC236}">
                <a16:creationId xmlns:a16="http://schemas.microsoft.com/office/drawing/2014/main" id="{4984E549-3C16-3539-CDE8-C21C0EA971A8}"/>
              </a:ext>
            </a:extLst>
          </p:cNvPr>
          <p:cNvSpPr>
            <a:spLocks noGrp="1"/>
          </p:cNvSpPr>
          <p:nvPr>
            <p:ph type="title"/>
          </p:nvPr>
        </p:nvSpPr>
        <p:spPr/>
        <p:txBody>
          <a:bodyPr/>
          <a:lstStyle/>
          <a:p>
            <a:r>
              <a:rPr lang="en-GB" dirty="0"/>
              <a:t>Models of comorbidity in bipolar disorder</a:t>
            </a:r>
          </a:p>
        </p:txBody>
      </p:sp>
      <p:sp>
        <p:nvSpPr>
          <p:cNvPr id="7" name="Content Placeholder 6">
            <a:extLst>
              <a:ext uri="{FF2B5EF4-FFF2-40B4-BE49-F238E27FC236}">
                <a16:creationId xmlns:a16="http://schemas.microsoft.com/office/drawing/2014/main" id="{CA09809D-541B-1DF6-462D-F0228633D76F}"/>
              </a:ext>
            </a:extLst>
          </p:cNvPr>
          <p:cNvSpPr>
            <a:spLocks noGrp="1"/>
          </p:cNvSpPr>
          <p:nvPr>
            <p:ph sz="half" idx="20"/>
          </p:nvPr>
        </p:nvSpPr>
        <p:spPr>
          <a:xfrm>
            <a:off x="9083863" y="1416785"/>
            <a:ext cx="2566800" cy="4415215"/>
          </a:xfrm>
        </p:spPr>
        <p:txBody>
          <a:bodyPr/>
          <a:lstStyle/>
          <a:p>
            <a:pPr marL="0" indent="0">
              <a:buNone/>
            </a:pPr>
            <a:endParaRPr lang="en-GB" dirty="0"/>
          </a:p>
          <a:p>
            <a:pPr marL="0" indent="0" algn="ctr">
              <a:buNone/>
            </a:pPr>
            <a:r>
              <a:rPr lang="en-GB" b="1" dirty="0"/>
              <a:t>Other factors increase the risk of another condition and BD</a:t>
            </a:r>
            <a:br>
              <a:rPr lang="en-GB" b="1" dirty="0"/>
            </a:br>
            <a:endParaRPr lang="en-GB" b="1" dirty="0"/>
          </a:p>
          <a:p>
            <a:pPr marL="0" indent="0">
              <a:buNone/>
            </a:pPr>
            <a:endParaRPr lang="en-GB" dirty="0"/>
          </a:p>
          <a:p>
            <a:pPr marL="0" indent="0">
              <a:buNone/>
            </a:pPr>
            <a:endParaRPr lang="en-GB" dirty="0"/>
          </a:p>
          <a:p>
            <a:pPr marL="0" indent="0">
              <a:buNone/>
            </a:pPr>
            <a:endParaRPr lang="en-GB" dirty="0"/>
          </a:p>
          <a:p>
            <a:pPr marL="0" indent="0" algn="ctr">
              <a:buNone/>
            </a:pPr>
            <a:r>
              <a:rPr lang="en-GB" dirty="0"/>
              <a:t>Higher-order factors may influence both conditions, increasing independently the risk of both</a:t>
            </a:r>
          </a:p>
        </p:txBody>
      </p:sp>
      <p:sp>
        <p:nvSpPr>
          <p:cNvPr id="8" name="Content Placeholder 7">
            <a:extLst>
              <a:ext uri="{FF2B5EF4-FFF2-40B4-BE49-F238E27FC236}">
                <a16:creationId xmlns:a16="http://schemas.microsoft.com/office/drawing/2014/main" id="{DE1D8193-18AD-B70E-BC95-199200EAD731}"/>
              </a:ext>
            </a:extLst>
          </p:cNvPr>
          <p:cNvSpPr>
            <a:spLocks noGrp="1"/>
          </p:cNvSpPr>
          <p:nvPr>
            <p:ph sz="half" idx="21"/>
          </p:nvPr>
        </p:nvSpPr>
        <p:spPr>
          <a:xfrm>
            <a:off x="6235825" y="1416785"/>
            <a:ext cx="2566800" cy="4415215"/>
          </a:xfrm>
        </p:spPr>
        <p:txBody>
          <a:bodyPr/>
          <a:lstStyle/>
          <a:p>
            <a:pPr marL="0" indent="0" algn="ctr">
              <a:buNone/>
            </a:pPr>
            <a:endParaRPr lang="en-GB" dirty="0"/>
          </a:p>
          <a:p>
            <a:pPr marL="0" indent="0" algn="ctr">
              <a:buNone/>
            </a:pPr>
            <a:r>
              <a:rPr lang="en-GB" b="1" dirty="0"/>
              <a:t>Another disease increases the risk of BD</a:t>
            </a:r>
            <a:br>
              <a:rPr lang="en-GB" dirty="0"/>
            </a:br>
            <a:br>
              <a:rPr lang="en-GB" dirty="0"/>
            </a:br>
            <a:endParaRPr lang="en-GB" dirty="0"/>
          </a:p>
          <a:p>
            <a:pPr marL="0" indent="0" algn="ctr">
              <a:buNone/>
            </a:pPr>
            <a:endParaRPr lang="en-GB" dirty="0"/>
          </a:p>
          <a:p>
            <a:pPr marL="0" indent="0" algn="ctr">
              <a:buNone/>
            </a:pPr>
            <a:endParaRPr lang="en-GB" dirty="0"/>
          </a:p>
          <a:p>
            <a:pPr marL="0" indent="0" algn="ctr">
              <a:buNone/>
            </a:pPr>
            <a:endParaRPr lang="en-GB" dirty="0"/>
          </a:p>
          <a:p>
            <a:pPr marL="0" indent="0" algn="ctr">
              <a:buNone/>
            </a:pPr>
            <a:r>
              <a:rPr lang="en-GB" dirty="0"/>
              <a:t>Here BD is partly the result of another medical condition, e.g., drug abuse as a risk factor for BD episodes</a:t>
            </a:r>
          </a:p>
        </p:txBody>
      </p:sp>
      <p:sp>
        <p:nvSpPr>
          <p:cNvPr id="9" name="Content Placeholder 8">
            <a:extLst>
              <a:ext uri="{FF2B5EF4-FFF2-40B4-BE49-F238E27FC236}">
                <a16:creationId xmlns:a16="http://schemas.microsoft.com/office/drawing/2014/main" id="{DF9966A7-0F55-4AD7-B93A-3E5FB8E2F004}"/>
              </a:ext>
            </a:extLst>
          </p:cNvPr>
          <p:cNvSpPr>
            <a:spLocks noGrp="1"/>
          </p:cNvSpPr>
          <p:nvPr>
            <p:ph sz="half" idx="22"/>
          </p:nvPr>
        </p:nvSpPr>
        <p:spPr>
          <a:xfrm>
            <a:off x="3387787" y="1416785"/>
            <a:ext cx="2566800" cy="4415215"/>
          </a:xfrm>
        </p:spPr>
        <p:txBody>
          <a:bodyPr/>
          <a:lstStyle/>
          <a:p>
            <a:pPr marL="0" indent="0" algn="ctr">
              <a:buNone/>
            </a:pPr>
            <a:endParaRPr lang="en-GB" dirty="0"/>
          </a:p>
          <a:p>
            <a:pPr marL="0" indent="0" algn="ctr">
              <a:buNone/>
            </a:pPr>
            <a:r>
              <a:rPr lang="en-GB" b="1" dirty="0"/>
              <a:t>BD increases the risk of another disease</a:t>
            </a:r>
          </a:p>
          <a:p>
            <a:pPr marL="0" indent="0" algn="ctr">
              <a:buNone/>
            </a:pPr>
            <a:endParaRPr lang="en-GB" dirty="0"/>
          </a:p>
          <a:p>
            <a:pPr marL="0" indent="0" algn="ctr">
              <a:buNone/>
            </a:pPr>
            <a:endParaRPr lang="en-GB" dirty="0"/>
          </a:p>
          <a:p>
            <a:pPr marL="0" indent="0" algn="ctr">
              <a:buNone/>
            </a:pPr>
            <a:endParaRPr lang="en-GB" dirty="0"/>
          </a:p>
          <a:p>
            <a:pPr marL="0" indent="0" algn="ctr">
              <a:buNone/>
            </a:pPr>
            <a:endParaRPr lang="en-GB" dirty="0"/>
          </a:p>
          <a:p>
            <a:pPr marL="0" indent="0" algn="ctr">
              <a:buNone/>
            </a:pPr>
            <a:r>
              <a:rPr lang="en-GB" dirty="0"/>
              <a:t>BD forms the environment for another condition to develop, e.g., panic attacks in response to depression</a:t>
            </a:r>
          </a:p>
        </p:txBody>
      </p:sp>
      <p:sp>
        <p:nvSpPr>
          <p:cNvPr id="10" name="Content Placeholder 9">
            <a:extLst>
              <a:ext uri="{FF2B5EF4-FFF2-40B4-BE49-F238E27FC236}">
                <a16:creationId xmlns:a16="http://schemas.microsoft.com/office/drawing/2014/main" id="{AB0CEB56-9ABD-DA24-D362-AAA6E77AF91B}"/>
              </a:ext>
            </a:extLst>
          </p:cNvPr>
          <p:cNvSpPr>
            <a:spLocks noGrp="1"/>
          </p:cNvSpPr>
          <p:nvPr>
            <p:ph sz="half" idx="23"/>
          </p:nvPr>
        </p:nvSpPr>
        <p:spPr>
          <a:xfrm>
            <a:off x="539749" y="1416785"/>
            <a:ext cx="2566800" cy="4415215"/>
          </a:xfrm>
        </p:spPr>
        <p:txBody>
          <a:bodyPr/>
          <a:lstStyle/>
          <a:p>
            <a:pPr marL="0" indent="0" algn="ctr">
              <a:buNone/>
            </a:pPr>
            <a:br>
              <a:rPr lang="en-GB" dirty="0"/>
            </a:br>
            <a:br>
              <a:rPr lang="en-GB" dirty="0"/>
            </a:br>
            <a:r>
              <a:rPr lang="en-GB" b="1" dirty="0"/>
              <a:t>BD is associated with an increased rate of prior conditions</a:t>
            </a:r>
            <a:br>
              <a:rPr lang="en-GB" dirty="0"/>
            </a:br>
            <a:endParaRPr lang="en-GB" dirty="0"/>
          </a:p>
          <a:p>
            <a:pPr marL="0" indent="0" algn="ctr">
              <a:buNone/>
            </a:pPr>
            <a:endParaRPr lang="en-GB" dirty="0"/>
          </a:p>
          <a:p>
            <a:pPr marL="0" indent="0" algn="ctr">
              <a:buNone/>
            </a:pPr>
            <a:endParaRPr lang="en-GB" dirty="0"/>
          </a:p>
          <a:p>
            <a:pPr marL="0" indent="0" algn="ctr">
              <a:buNone/>
            </a:pPr>
            <a:endParaRPr lang="en-GB" dirty="0"/>
          </a:p>
          <a:p>
            <a:pPr marL="0" indent="0" algn="ctr">
              <a:buNone/>
            </a:pPr>
            <a:r>
              <a:rPr lang="en-GB" dirty="0"/>
              <a:t>Many patients experience disorders prior to BD onset, the relevance of any relationship is hard to establish</a:t>
            </a:r>
          </a:p>
        </p:txBody>
      </p:sp>
      <p:sp>
        <p:nvSpPr>
          <p:cNvPr id="5" name="Text Placeholder 4">
            <a:extLst>
              <a:ext uri="{FF2B5EF4-FFF2-40B4-BE49-F238E27FC236}">
                <a16:creationId xmlns:a16="http://schemas.microsoft.com/office/drawing/2014/main" id="{FD404879-14D1-C8EF-DE1A-32EB05A4B0E8}"/>
              </a:ext>
            </a:extLst>
          </p:cNvPr>
          <p:cNvSpPr>
            <a:spLocks noGrp="1"/>
          </p:cNvSpPr>
          <p:nvPr>
            <p:ph type="body" sz="quarter" idx="18"/>
          </p:nvPr>
        </p:nvSpPr>
        <p:spPr/>
        <p:txBody>
          <a:bodyPr/>
          <a:lstStyle/>
          <a:p>
            <a:r>
              <a:rPr lang="en-GB" dirty="0"/>
              <a:t>BD=bipolar disorder</a:t>
            </a:r>
          </a:p>
          <a:p>
            <a:endParaRPr lang="en-GB" dirty="0"/>
          </a:p>
          <a:p>
            <a:r>
              <a:rPr lang="en-GB" dirty="0"/>
              <a:t>Adapted from: Parker. Med J </a:t>
            </a:r>
            <a:r>
              <a:rPr lang="en-GB" dirty="0" err="1"/>
              <a:t>Aust</a:t>
            </a:r>
            <a:r>
              <a:rPr lang="en-GB" dirty="0"/>
              <a:t> 2010;193(S4):S18–20; </a:t>
            </a:r>
            <a:r>
              <a:rPr lang="en-GB" dirty="0" err="1"/>
              <a:t>Valderas</a:t>
            </a:r>
            <a:r>
              <a:rPr lang="en-GB" dirty="0"/>
              <a:t> et al. Ann Fam Med 2009;7(4):357–363</a:t>
            </a:r>
          </a:p>
        </p:txBody>
      </p:sp>
      <p:sp>
        <p:nvSpPr>
          <p:cNvPr id="11" name="Rectangle 10">
            <a:extLst>
              <a:ext uri="{FF2B5EF4-FFF2-40B4-BE49-F238E27FC236}">
                <a16:creationId xmlns:a16="http://schemas.microsoft.com/office/drawing/2014/main" id="{E5EA57E1-427F-EA86-86A6-56083541B3A1}"/>
              </a:ext>
            </a:extLst>
          </p:cNvPr>
          <p:cNvSpPr/>
          <p:nvPr/>
        </p:nvSpPr>
        <p:spPr>
          <a:xfrm>
            <a:off x="9142412" y="3059062"/>
            <a:ext cx="2449702" cy="11609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a:extLst>
              <a:ext uri="{FF2B5EF4-FFF2-40B4-BE49-F238E27FC236}">
                <a16:creationId xmlns:a16="http://schemas.microsoft.com/office/drawing/2014/main" id="{F972834B-8B4C-C78C-AB59-CA434FD16AB7}"/>
              </a:ext>
            </a:extLst>
          </p:cNvPr>
          <p:cNvCxnSpPr>
            <a:cxnSpLocks/>
          </p:cNvCxnSpPr>
          <p:nvPr/>
        </p:nvCxnSpPr>
        <p:spPr>
          <a:xfrm>
            <a:off x="10572096" y="3771256"/>
            <a:ext cx="0" cy="35537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8B02183-EDA4-EC47-79F7-5F2D49AECCA0}"/>
              </a:ext>
            </a:extLst>
          </p:cNvPr>
          <p:cNvSpPr txBox="1"/>
          <p:nvPr/>
        </p:nvSpPr>
        <p:spPr>
          <a:xfrm>
            <a:off x="10749203" y="3824918"/>
            <a:ext cx="405880" cy="276999"/>
          </a:xfrm>
          <a:prstGeom prst="rect">
            <a:avLst/>
          </a:prstGeom>
          <a:noFill/>
        </p:spPr>
        <p:txBody>
          <a:bodyPr wrap="none" rtlCol="0">
            <a:spAutoFit/>
          </a:bodyPr>
          <a:lstStyle/>
          <a:p>
            <a:r>
              <a:rPr lang="en-GB" sz="1200" b="1" dirty="0"/>
              <a:t>BD</a:t>
            </a:r>
          </a:p>
        </p:txBody>
      </p:sp>
      <p:sp>
        <p:nvSpPr>
          <p:cNvPr id="17" name="TextBox 16">
            <a:extLst>
              <a:ext uri="{FF2B5EF4-FFF2-40B4-BE49-F238E27FC236}">
                <a16:creationId xmlns:a16="http://schemas.microsoft.com/office/drawing/2014/main" id="{8B6900FA-A619-93A8-A9DD-5FA1CE51EAA4}"/>
              </a:ext>
            </a:extLst>
          </p:cNvPr>
          <p:cNvSpPr txBox="1"/>
          <p:nvPr/>
        </p:nvSpPr>
        <p:spPr>
          <a:xfrm>
            <a:off x="9421755" y="3830375"/>
            <a:ext cx="1002197" cy="276999"/>
          </a:xfrm>
          <a:prstGeom prst="rect">
            <a:avLst/>
          </a:prstGeom>
          <a:noFill/>
        </p:spPr>
        <p:txBody>
          <a:bodyPr wrap="none" rtlCol="0">
            <a:spAutoFit/>
          </a:bodyPr>
          <a:lstStyle/>
          <a:p>
            <a:r>
              <a:rPr lang="en-GB" sz="1200"/>
              <a:t>Comorbidity</a:t>
            </a:r>
          </a:p>
        </p:txBody>
      </p:sp>
      <p:sp>
        <p:nvSpPr>
          <p:cNvPr id="24" name="TextBox 23">
            <a:extLst>
              <a:ext uri="{FF2B5EF4-FFF2-40B4-BE49-F238E27FC236}">
                <a16:creationId xmlns:a16="http://schemas.microsoft.com/office/drawing/2014/main" id="{848E625B-C8FD-6F83-E544-47535E5EC8F9}"/>
              </a:ext>
            </a:extLst>
          </p:cNvPr>
          <p:cNvSpPr txBox="1"/>
          <p:nvPr/>
        </p:nvSpPr>
        <p:spPr>
          <a:xfrm>
            <a:off x="10078211" y="3167049"/>
            <a:ext cx="987771" cy="276999"/>
          </a:xfrm>
          <a:prstGeom prst="rect">
            <a:avLst/>
          </a:prstGeom>
          <a:noFill/>
        </p:spPr>
        <p:txBody>
          <a:bodyPr wrap="none" rtlCol="0">
            <a:spAutoFit/>
          </a:bodyPr>
          <a:lstStyle/>
          <a:p>
            <a:r>
              <a:rPr lang="en-GB" sz="1200" dirty="0"/>
              <a:t>Risk factors</a:t>
            </a:r>
          </a:p>
        </p:txBody>
      </p:sp>
      <p:grpSp>
        <p:nvGrpSpPr>
          <p:cNvPr id="25" name="Group 24">
            <a:extLst>
              <a:ext uri="{FF2B5EF4-FFF2-40B4-BE49-F238E27FC236}">
                <a16:creationId xmlns:a16="http://schemas.microsoft.com/office/drawing/2014/main" id="{5DC60F9D-4376-FD3E-681A-ACB5BF09ACAD}"/>
              </a:ext>
            </a:extLst>
          </p:cNvPr>
          <p:cNvGrpSpPr/>
          <p:nvPr/>
        </p:nvGrpSpPr>
        <p:grpSpPr>
          <a:xfrm>
            <a:off x="10209642" y="3444048"/>
            <a:ext cx="724909" cy="259665"/>
            <a:chOff x="1462953" y="2443748"/>
            <a:chExt cx="724909" cy="259665"/>
          </a:xfrm>
        </p:grpSpPr>
        <p:cxnSp>
          <p:nvCxnSpPr>
            <p:cNvPr id="26" name="Straight Connector 25">
              <a:extLst>
                <a:ext uri="{FF2B5EF4-FFF2-40B4-BE49-F238E27FC236}">
                  <a16:creationId xmlns:a16="http://schemas.microsoft.com/office/drawing/2014/main" id="{A6E389AA-D38D-D033-0C52-9FD08EEBE678}"/>
                </a:ext>
              </a:extLst>
            </p:cNvPr>
            <p:cNvCxnSpPr>
              <a:cxnSpLocks/>
            </p:cNvCxnSpPr>
            <p:nvPr/>
          </p:nvCxnSpPr>
          <p:spPr>
            <a:xfrm>
              <a:off x="1928197" y="2443748"/>
              <a:ext cx="259665" cy="259665"/>
            </a:xfrm>
            <a:prstGeom prst="line">
              <a:avLst/>
            </a:prstGeom>
            <a:ln w="19050">
              <a:solidFill>
                <a:schemeClr val="tx2"/>
              </a:solidFill>
              <a:prstDash val="sysDash"/>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9144823-3C38-2A55-1BF4-B5F784B76B34}"/>
                </a:ext>
              </a:extLst>
            </p:cNvPr>
            <p:cNvCxnSpPr>
              <a:cxnSpLocks/>
            </p:cNvCxnSpPr>
            <p:nvPr/>
          </p:nvCxnSpPr>
          <p:spPr>
            <a:xfrm rot="5400000">
              <a:off x="1462953" y="2443748"/>
              <a:ext cx="259665" cy="259665"/>
            </a:xfrm>
            <a:prstGeom prst="line">
              <a:avLst/>
            </a:prstGeom>
            <a:ln w="19050">
              <a:solidFill>
                <a:schemeClr val="tx2"/>
              </a:solidFill>
              <a:prstDash val="sysDash"/>
              <a:tailEnd type="triangle" w="med" len="med"/>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ABDAE3F1-E8B8-0A30-5427-DDE1C6A95AD7}"/>
              </a:ext>
            </a:extLst>
          </p:cNvPr>
          <p:cNvSpPr/>
          <p:nvPr/>
        </p:nvSpPr>
        <p:spPr>
          <a:xfrm>
            <a:off x="3446336" y="3059062"/>
            <a:ext cx="2449702" cy="11609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28079B26-7103-BF1C-D672-E8993E52E82E}"/>
              </a:ext>
            </a:extLst>
          </p:cNvPr>
          <p:cNvSpPr txBox="1"/>
          <p:nvPr/>
        </p:nvSpPr>
        <p:spPr>
          <a:xfrm>
            <a:off x="3670847" y="3501017"/>
            <a:ext cx="405880" cy="276999"/>
          </a:xfrm>
          <a:prstGeom prst="rect">
            <a:avLst/>
          </a:prstGeom>
          <a:noFill/>
        </p:spPr>
        <p:txBody>
          <a:bodyPr wrap="none" rtlCol="0">
            <a:spAutoFit/>
          </a:bodyPr>
          <a:lstStyle/>
          <a:p>
            <a:pPr algn="ctr"/>
            <a:r>
              <a:rPr lang="en-GB" sz="1200" b="1" dirty="0"/>
              <a:t>BD</a:t>
            </a:r>
          </a:p>
        </p:txBody>
      </p:sp>
      <p:cxnSp>
        <p:nvCxnSpPr>
          <p:cNvPr id="32" name="Straight Connector 31">
            <a:extLst>
              <a:ext uri="{FF2B5EF4-FFF2-40B4-BE49-F238E27FC236}">
                <a16:creationId xmlns:a16="http://schemas.microsoft.com/office/drawing/2014/main" id="{1E5495CE-2027-0E6A-CB6E-38165A91CE8C}"/>
              </a:ext>
            </a:extLst>
          </p:cNvPr>
          <p:cNvCxnSpPr>
            <a:cxnSpLocks/>
          </p:cNvCxnSpPr>
          <p:nvPr/>
        </p:nvCxnSpPr>
        <p:spPr>
          <a:xfrm>
            <a:off x="4175536" y="3639516"/>
            <a:ext cx="613936" cy="0"/>
          </a:xfrm>
          <a:prstGeom prst="line">
            <a:avLst/>
          </a:prstGeom>
          <a:ln w="19050">
            <a:solidFill>
              <a:schemeClr val="tx2"/>
            </a:solidFill>
            <a:prstDash val="solid"/>
            <a:tailEnd type="triangle" w="lg" len="lg"/>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231007E1-A068-FEA6-4FB8-B19F31FCE1DD}"/>
              </a:ext>
            </a:extLst>
          </p:cNvPr>
          <p:cNvSpPr txBox="1"/>
          <p:nvPr/>
        </p:nvSpPr>
        <p:spPr>
          <a:xfrm>
            <a:off x="4866475" y="3501017"/>
            <a:ext cx="972000" cy="276999"/>
          </a:xfrm>
          <a:prstGeom prst="rect">
            <a:avLst/>
          </a:prstGeom>
          <a:noFill/>
        </p:spPr>
        <p:txBody>
          <a:bodyPr wrap="none" rtlCol="0">
            <a:spAutoFit/>
          </a:bodyPr>
          <a:lstStyle/>
          <a:p>
            <a:pPr algn="ctr"/>
            <a:r>
              <a:rPr lang="en-GB" sz="1200" dirty="0"/>
              <a:t>Comorbidity</a:t>
            </a:r>
          </a:p>
        </p:txBody>
      </p:sp>
      <p:sp>
        <p:nvSpPr>
          <p:cNvPr id="39" name="Rectangle 38">
            <a:extLst>
              <a:ext uri="{FF2B5EF4-FFF2-40B4-BE49-F238E27FC236}">
                <a16:creationId xmlns:a16="http://schemas.microsoft.com/office/drawing/2014/main" id="{6AA75E0F-1C5A-B69E-0A17-E9E497759714}"/>
              </a:ext>
            </a:extLst>
          </p:cNvPr>
          <p:cNvSpPr/>
          <p:nvPr/>
        </p:nvSpPr>
        <p:spPr>
          <a:xfrm>
            <a:off x="6294374" y="3059062"/>
            <a:ext cx="2449702" cy="11609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TextBox 39">
            <a:extLst>
              <a:ext uri="{FF2B5EF4-FFF2-40B4-BE49-F238E27FC236}">
                <a16:creationId xmlns:a16="http://schemas.microsoft.com/office/drawing/2014/main" id="{18AF959D-64BE-E349-A453-6B6BF5540BCE}"/>
              </a:ext>
            </a:extLst>
          </p:cNvPr>
          <p:cNvSpPr txBox="1"/>
          <p:nvPr/>
        </p:nvSpPr>
        <p:spPr>
          <a:xfrm>
            <a:off x="6336839" y="3501017"/>
            <a:ext cx="1002198" cy="276999"/>
          </a:xfrm>
          <a:prstGeom prst="rect">
            <a:avLst/>
          </a:prstGeom>
          <a:noFill/>
        </p:spPr>
        <p:txBody>
          <a:bodyPr wrap="none" rtlCol="0">
            <a:spAutoFit/>
          </a:bodyPr>
          <a:lstStyle/>
          <a:p>
            <a:pPr algn="ctr"/>
            <a:r>
              <a:rPr lang="en-GB" sz="1200" dirty="0"/>
              <a:t>Comorbidity</a:t>
            </a:r>
          </a:p>
        </p:txBody>
      </p:sp>
      <p:cxnSp>
        <p:nvCxnSpPr>
          <p:cNvPr id="41" name="Straight Connector 40">
            <a:extLst>
              <a:ext uri="{FF2B5EF4-FFF2-40B4-BE49-F238E27FC236}">
                <a16:creationId xmlns:a16="http://schemas.microsoft.com/office/drawing/2014/main" id="{BB724083-F6D5-C7D6-7E04-2E2D5299DC15}"/>
              </a:ext>
            </a:extLst>
          </p:cNvPr>
          <p:cNvCxnSpPr>
            <a:cxnSpLocks/>
          </p:cNvCxnSpPr>
          <p:nvPr/>
        </p:nvCxnSpPr>
        <p:spPr>
          <a:xfrm>
            <a:off x="7357401" y="3639516"/>
            <a:ext cx="613936" cy="0"/>
          </a:xfrm>
          <a:prstGeom prst="line">
            <a:avLst/>
          </a:prstGeom>
          <a:ln w="19050">
            <a:solidFill>
              <a:schemeClr val="tx2"/>
            </a:solidFill>
            <a:prstDash val="solid"/>
            <a:tailEnd type="triangle" w="lg" len="lg"/>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BE79ECCD-A55A-C498-2E2F-E35954D9B725}"/>
              </a:ext>
            </a:extLst>
          </p:cNvPr>
          <p:cNvSpPr txBox="1"/>
          <p:nvPr/>
        </p:nvSpPr>
        <p:spPr>
          <a:xfrm>
            <a:off x="8113685" y="3501017"/>
            <a:ext cx="405881" cy="276999"/>
          </a:xfrm>
          <a:prstGeom prst="rect">
            <a:avLst/>
          </a:prstGeom>
          <a:noFill/>
        </p:spPr>
        <p:txBody>
          <a:bodyPr wrap="none" rtlCol="0">
            <a:spAutoFit/>
          </a:bodyPr>
          <a:lstStyle/>
          <a:p>
            <a:pPr algn="ctr"/>
            <a:r>
              <a:rPr lang="en-GB" sz="1200" b="1" dirty="0"/>
              <a:t>BD</a:t>
            </a:r>
          </a:p>
        </p:txBody>
      </p:sp>
      <p:sp>
        <p:nvSpPr>
          <p:cNvPr id="12" name="Rectangle 11">
            <a:extLst>
              <a:ext uri="{FF2B5EF4-FFF2-40B4-BE49-F238E27FC236}">
                <a16:creationId xmlns:a16="http://schemas.microsoft.com/office/drawing/2014/main" id="{11CF69F1-1069-49CE-708A-4BBFF4F08FB0}"/>
              </a:ext>
            </a:extLst>
          </p:cNvPr>
          <p:cNvSpPr/>
          <p:nvPr/>
        </p:nvSpPr>
        <p:spPr>
          <a:xfrm>
            <a:off x="598298" y="3059062"/>
            <a:ext cx="2449702" cy="11609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A55142AE-A2D2-AEB1-7A03-614F5FA47371}"/>
              </a:ext>
            </a:extLst>
          </p:cNvPr>
          <p:cNvSpPr txBox="1"/>
          <p:nvPr/>
        </p:nvSpPr>
        <p:spPr>
          <a:xfrm>
            <a:off x="2496803" y="3436627"/>
            <a:ext cx="405880" cy="276999"/>
          </a:xfrm>
          <a:prstGeom prst="rect">
            <a:avLst/>
          </a:prstGeom>
          <a:noFill/>
        </p:spPr>
        <p:txBody>
          <a:bodyPr wrap="none" rtlCol="0">
            <a:spAutoFit/>
          </a:bodyPr>
          <a:lstStyle/>
          <a:p>
            <a:r>
              <a:rPr lang="en-GB" sz="1200" b="1" dirty="0"/>
              <a:t>BD</a:t>
            </a:r>
          </a:p>
        </p:txBody>
      </p:sp>
      <p:sp>
        <p:nvSpPr>
          <p:cNvPr id="19" name="TextBox 18">
            <a:extLst>
              <a:ext uri="{FF2B5EF4-FFF2-40B4-BE49-F238E27FC236}">
                <a16:creationId xmlns:a16="http://schemas.microsoft.com/office/drawing/2014/main" id="{4B0DB65D-7247-F687-C633-D3C5D903ADA7}"/>
              </a:ext>
            </a:extLst>
          </p:cNvPr>
          <p:cNvSpPr txBox="1"/>
          <p:nvPr/>
        </p:nvSpPr>
        <p:spPr>
          <a:xfrm>
            <a:off x="673547" y="3436627"/>
            <a:ext cx="987771" cy="276999"/>
          </a:xfrm>
          <a:prstGeom prst="rect">
            <a:avLst/>
          </a:prstGeom>
          <a:noFill/>
        </p:spPr>
        <p:txBody>
          <a:bodyPr wrap="none" rtlCol="0">
            <a:spAutoFit/>
          </a:bodyPr>
          <a:lstStyle/>
          <a:p>
            <a:r>
              <a:rPr lang="en-GB" sz="1200" dirty="0"/>
              <a:t>Risk factors</a:t>
            </a:r>
          </a:p>
        </p:txBody>
      </p:sp>
      <p:cxnSp>
        <p:nvCxnSpPr>
          <p:cNvPr id="20" name="Straight Connector 19">
            <a:extLst>
              <a:ext uri="{FF2B5EF4-FFF2-40B4-BE49-F238E27FC236}">
                <a16:creationId xmlns:a16="http://schemas.microsoft.com/office/drawing/2014/main" id="{1554BA95-61D0-DD8F-A1A1-0A08ACD91FDC}"/>
              </a:ext>
            </a:extLst>
          </p:cNvPr>
          <p:cNvCxnSpPr>
            <a:cxnSpLocks/>
          </p:cNvCxnSpPr>
          <p:nvPr/>
        </p:nvCxnSpPr>
        <p:spPr>
          <a:xfrm>
            <a:off x="1662563" y="3575126"/>
            <a:ext cx="740398" cy="0"/>
          </a:xfrm>
          <a:prstGeom prst="line">
            <a:avLst/>
          </a:prstGeom>
          <a:ln w="1905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99F0E6CB-72B5-CD92-A353-DF56F09733AF}"/>
              </a:ext>
            </a:extLst>
          </p:cNvPr>
          <p:cNvSpPr txBox="1"/>
          <p:nvPr/>
        </p:nvSpPr>
        <p:spPr>
          <a:xfrm>
            <a:off x="1505361" y="3683653"/>
            <a:ext cx="1002198" cy="276999"/>
          </a:xfrm>
          <a:prstGeom prst="rect">
            <a:avLst/>
          </a:prstGeom>
          <a:noFill/>
        </p:spPr>
        <p:txBody>
          <a:bodyPr wrap="none" rtlCol="0">
            <a:spAutoFit/>
          </a:bodyPr>
          <a:lstStyle/>
          <a:p>
            <a:pPr algn="ctr"/>
            <a:r>
              <a:rPr lang="en-GB" sz="1200" dirty="0"/>
              <a:t>Comorbidity</a:t>
            </a:r>
          </a:p>
        </p:txBody>
      </p:sp>
      <p:sp>
        <p:nvSpPr>
          <p:cNvPr id="58" name="Oval 57">
            <a:extLst>
              <a:ext uri="{FF2B5EF4-FFF2-40B4-BE49-F238E27FC236}">
                <a16:creationId xmlns:a16="http://schemas.microsoft.com/office/drawing/2014/main" id="{A18AA8F4-61B4-A94D-C4A0-C2EF4B2CC01D}"/>
              </a:ext>
            </a:extLst>
          </p:cNvPr>
          <p:cNvSpPr/>
          <p:nvPr/>
        </p:nvSpPr>
        <p:spPr>
          <a:xfrm>
            <a:off x="1614922" y="1241558"/>
            <a:ext cx="416454" cy="41645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Oval 58">
            <a:extLst>
              <a:ext uri="{FF2B5EF4-FFF2-40B4-BE49-F238E27FC236}">
                <a16:creationId xmlns:a16="http://schemas.microsoft.com/office/drawing/2014/main" id="{9283485B-42CE-3370-2D0C-6DE8E573360D}"/>
              </a:ext>
            </a:extLst>
          </p:cNvPr>
          <p:cNvSpPr/>
          <p:nvPr/>
        </p:nvSpPr>
        <p:spPr>
          <a:xfrm>
            <a:off x="4462960" y="1241558"/>
            <a:ext cx="416454" cy="41645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Oval 59">
            <a:extLst>
              <a:ext uri="{FF2B5EF4-FFF2-40B4-BE49-F238E27FC236}">
                <a16:creationId xmlns:a16="http://schemas.microsoft.com/office/drawing/2014/main" id="{5EABD39B-3122-C8CC-6627-06268879665D}"/>
              </a:ext>
            </a:extLst>
          </p:cNvPr>
          <p:cNvSpPr/>
          <p:nvPr/>
        </p:nvSpPr>
        <p:spPr>
          <a:xfrm>
            <a:off x="7310998" y="1244644"/>
            <a:ext cx="416454" cy="41645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Oval 60">
            <a:extLst>
              <a:ext uri="{FF2B5EF4-FFF2-40B4-BE49-F238E27FC236}">
                <a16:creationId xmlns:a16="http://schemas.microsoft.com/office/drawing/2014/main" id="{7315B0F5-EA0A-AF08-0972-EC87897D3B16}"/>
              </a:ext>
            </a:extLst>
          </p:cNvPr>
          <p:cNvSpPr/>
          <p:nvPr/>
        </p:nvSpPr>
        <p:spPr>
          <a:xfrm>
            <a:off x="10160624" y="1241558"/>
            <a:ext cx="416454" cy="41645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6" name="Graphic 45" descr="Badge 1 with solid fill">
            <a:extLst>
              <a:ext uri="{FF2B5EF4-FFF2-40B4-BE49-F238E27FC236}">
                <a16:creationId xmlns:a16="http://schemas.microsoft.com/office/drawing/2014/main" id="{EB509059-064A-003C-B8C9-9B0CF842233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86742" y="1113378"/>
            <a:ext cx="672814" cy="672814"/>
          </a:xfrm>
          <a:prstGeom prst="rect">
            <a:avLst/>
          </a:prstGeom>
        </p:spPr>
      </p:pic>
      <p:pic>
        <p:nvPicPr>
          <p:cNvPr id="48" name="Graphic 47" descr="Badge with solid fill">
            <a:extLst>
              <a:ext uri="{FF2B5EF4-FFF2-40B4-BE49-F238E27FC236}">
                <a16:creationId xmlns:a16="http://schemas.microsoft.com/office/drawing/2014/main" id="{C06C428D-70C6-E4A3-8623-FB6C8248CF3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34780" y="1113378"/>
            <a:ext cx="672814" cy="672814"/>
          </a:xfrm>
          <a:prstGeom prst="rect">
            <a:avLst/>
          </a:prstGeom>
        </p:spPr>
      </p:pic>
      <p:pic>
        <p:nvPicPr>
          <p:cNvPr id="50" name="Graphic 49" descr="Badge 3 with solid fill">
            <a:extLst>
              <a:ext uri="{FF2B5EF4-FFF2-40B4-BE49-F238E27FC236}">
                <a16:creationId xmlns:a16="http://schemas.microsoft.com/office/drawing/2014/main" id="{2B481B06-BD4C-20A9-6C2E-ACCD2F4DEBA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182818" y="1113378"/>
            <a:ext cx="672814" cy="672814"/>
          </a:xfrm>
          <a:prstGeom prst="rect">
            <a:avLst/>
          </a:prstGeom>
        </p:spPr>
      </p:pic>
      <p:pic>
        <p:nvPicPr>
          <p:cNvPr id="52" name="Graphic 51" descr="Badge 4 with solid fill">
            <a:extLst>
              <a:ext uri="{FF2B5EF4-FFF2-40B4-BE49-F238E27FC236}">
                <a16:creationId xmlns:a16="http://schemas.microsoft.com/office/drawing/2014/main" id="{EC0BB173-15CA-59F9-0A15-51694D8F497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030856" y="1113378"/>
            <a:ext cx="672814" cy="672814"/>
          </a:xfrm>
          <a:prstGeom prst="rect">
            <a:avLst/>
          </a:prstGeom>
        </p:spPr>
      </p:pic>
    </p:spTree>
    <p:extLst>
      <p:ext uri="{BB962C8B-B14F-4D97-AF65-F5344CB8AC3E}">
        <p14:creationId xmlns:p14="http://schemas.microsoft.com/office/powerpoint/2010/main" val="1397582853"/>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090FA4C0-807E-4B20-B9E3-BE4D33CA6932}">
  <ds:schemaRefs>
    <ds:schemaRef ds:uri="http://schemas.microsoft.com/sharepoint/v3/contenttype/forms"/>
  </ds:schemaRefs>
</ds:datastoreItem>
</file>

<file path=customXml/itemProps2.xml><?xml version="1.0" encoding="utf-8"?>
<ds:datastoreItem xmlns:ds="http://schemas.openxmlformats.org/officeDocument/2006/customXml" ds:itemID="{798C005F-4BC7-4033-A6B0-BBBA872ABC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14E3334-BC67-4578-B9B6-FB2C697BED54}">
  <ds:schemaRefs>
    <ds:schemaRef ds:uri="http://schemas.microsoft.com/office/2006/metadata/properties"/>
    <ds:schemaRef ds:uri="http://purl.org/dc/dcmitype/"/>
    <ds:schemaRef ds:uri="http://purl.org/dc/terms/"/>
    <ds:schemaRef ds:uri="http://schemas.microsoft.com/office/infopath/2007/PartnerControls"/>
    <ds:schemaRef ds:uri="http://purl.org/dc/elements/1.1/"/>
    <ds:schemaRef ds:uri="http://www.w3.org/XML/1998/namespace"/>
    <ds:schemaRef ds:uri="http://schemas.microsoft.com/office/2006/documentManagement/types"/>
    <ds:schemaRef ds:uri="08562aa6-c0ad-4fb9-8a82-15409d3a28b4"/>
    <ds:schemaRef ds:uri="28627d7c-4416-4bc1-86cf-ca6c3a42a8f2"/>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8090</TotalTime>
  <Words>360</Words>
  <Application>Microsoft Office PowerPoint</Application>
  <PresentationFormat>Widescreen</PresentationFormat>
  <Paragraphs>45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Models of comorbidity in bipolar disorder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223</cp:revision>
  <cp:lastPrinted>2024-05-22T16:12:17Z</cp:lastPrinted>
  <dcterms:created xsi:type="dcterms:W3CDTF">2022-06-30T09:48:17Z</dcterms:created>
  <dcterms:modified xsi:type="dcterms:W3CDTF">2024-08-15T08:57:58Z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0x0101007624F5F2B767614E9B54E34B918641FF</vt:lpwstr>
  </property>
  <property fmtid="{D5CDD505-2E9C-101B-9397-08002B2CF9AE}" pid="3" name="MediaServiceImageTags">
    <vt:lpwstr/>
  </property>
</Properties>
</file>