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4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28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large cross-sectional analysis studied the medical records of more than 27 million people admitted to hospital (1.15% of whom had bipolar disorder) between 2010–2014, using data from the US nationwide inpatient sample (NIS) database.</a:t>
            </a:r>
            <a:r>
              <a:rPr lang="en-GB" baseline="30000" dirty="0"/>
              <a:t>1</a:t>
            </a:r>
            <a:r>
              <a:rPr lang="en-GB" dirty="0"/>
              <a:t> The rates of various conditions were compared between the samples of people with bipolar disorder and the rest of the population using bivariate analysis.</a:t>
            </a:r>
            <a:r>
              <a:rPr lang="en-GB" baseline="30000" dirty="0"/>
              <a:t>1</a:t>
            </a:r>
            <a:r>
              <a:rPr lang="en-GB" dirty="0"/>
              <a:t> As shown on the slide, there were many significant differences, including that people with bipolar disorder had increased rates of hypothyroidism, asthma, and migraine,</a:t>
            </a:r>
            <a:r>
              <a:rPr lang="en-US" dirty="0"/>
              <a:t> anxiety disorders, and drug and alcohol abuse.</a:t>
            </a:r>
            <a:r>
              <a:rPr lang="en-US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Hossain S, </a:t>
            </a:r>
            <a:r>
              <a:rPr lang="en-GB" dirty="0" err="1"/>
              <a:t>Mainali</a:t>
            </a:r>
            <a:r>
              <a:rPr lang="en-GB" dirty="0"/>
              <a:t> P, </a:t>
            </a:r>
            <a:r>
              <a:rPr lang="en-GB" dirty="0" err="1"/>
              <a:t>Bhimanadham</a:t>
            </a:r>
            <a:r>
              <a:rPr lang="en-GB" dirty="0"/>
              <a:t> NN, et al. Medical and psychiatric comorbidities in bipolar disorder: insights from national inpatient population-based study. </a:t>
            </a:r>
            <a:r>
              <a:rPr lang="en-GB" dirty="0" err="1"/>
              <a:t>Cureus</a:t>
            </a:r>
            <a:r>
              <a:rPr lang="en-GB" dirty="0"/>
              <a:t> 2019; 11 (9): e5636.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620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49B38EC-3469-6927-152D-F992B5B4C5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This observational study compared demographic and comorbidity data between 316,025 people with BD and 27,250,255 control individuals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54177D-A7A6-D75F-1048-01395DC5DF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Comorbidities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5E44301-11D5-AB32-ED4E-C5D31AD2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423401" cy="332399"/>
          </a:xfrm>
        </p:spPr>
        <p:txBody>
          <a:bodyPr/>
          <a:lstStyle/>
          <a:p>
            <a:r>
              <a:rPr lang="en-GB" dirty="0"/>
              <a:t>Comorbidities of bipolar disorder in a study of 27 million people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3834637-2F3B-C4FE-B665-13A9DDE7EB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ADHD=attention–deficit/hyperactivity disorder; BD=bipolar disorder; CI=confidence interval; MDD=major depressive disorder; PTSD=post-traumatic stress disorder</a:t>
            </a:r>
          </a:p>
          <a:p>
            <a:endParaRPr lang="en-GB" dirty="0"/>
          </a:p>
          <a:p>
            <a:r>
              <a:rPr lang="en-GB" dirty="0"/>
              <a:t>Hossain et al. </a:t>
            </a:r>
            <a:r>
              <a:rPr lang="en-GB" dirty="0" err="1"/>
              <a:t>Cureus</a:t>
            </a:r>
            <a:r>
              <a:rPr lang="en-GB" dirty="0"/>
              <a:t> 2019;11(9):e5636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C4D1BDB-8797-BEA6-D244-3BFA2ACAD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303802"/>
              </p:ext>
            </p:extLst>
          </p:nvPr>
        </p:nvGraphicFramePr>
        <p:xfrm>
          <a:off x="1608597" y="3743012"/>
          <a:ext cx="6840000" cy="2072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140166318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20174229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95595415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210693322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8014135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940954089"/>
                    </a:ext>
                  </a:extLst>
                </a:gridCol>
              </a:tblGrid>
              <a:tr h="25636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</a:rPr>
                        <a:t>Diabetes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19.1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11.2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0.96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0.95–0.97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00419"/>
                  </a:ext>
                </a:extLst>
              </a:tr>
              <a:tr h="25636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</a:rPr>
                        <a:t>Hypertension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50.5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31.1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0.86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0.85–0.87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63073"/>
                  </a:ext>
                </a:extLst>
              </a:tr>
              <a:tr h="25636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</a:rPr>
                        <a:t>Obesity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13.4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11.1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0.82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0.81–0.83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255900"/>
                  </a:ext>
                </a:extLst>
              </a:tr>
              <a:tr h="25636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</a:rPr>
                        <a:t>Asthma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6.6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11.7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1.37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1.35–1.38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599435"/>
                  </a:ext>
                </a:extLst>
              </a:tr>
              <a:tr h="25636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>
                          <a:effectLst/>
                        </a:rPr>
                        <a:t>Rheumatoid arthritis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2.9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1.4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0.64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0.63–0.66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7750082"/>
                  </a:ext>
                </a:extLst>
              </a:tr>
              <a:tr h="25636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</a:rPr>
                        <a:t>Hypothyroidism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12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1.59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1.58–1.62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221833"/>
                  </a:ext>
                </a:extLst>
              </a:tr>
              <a:tr h="25636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>
                          <a:effectLst/>
                        </a:rPr>
                        <a:t>Migraine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2.6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5.5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1.23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1.21–1.25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142134"/>
                  </a:ext>
                </a:extLst>
              </a:tr>
              <a:tr h="25636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</a:rPr>
                        <a:t>Multiple sclerosis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0.4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0.4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0.82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0.77–0.87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394059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8FDAFDA-5719-E210-DA72-733D36ADD5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745753"/>
              </p:ext>
            </p:extLst>
          </p:nvPr>
        </p:nvGraphicFramePr>
        <p:xfrm>
          <a:off x="1608597" y="1426310"/>
          <a:ext cx="68400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3192715717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39911561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5157670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84021245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27537216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909585677"/>
                    </a:ext>
                  </a:extLst>
                </a:gridCol>
              </a:tblGrid>
              <a:tr h="163997">
                <a:tc>
                  <a:txBody>
                    <a:bodyPr/>
                    <a:lstStyle/>
                    <a:p>
                      <a:pPr algn="l" rtl="0" fontAlgn="ctr"/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Control group</a:t>
                      </a:r>
                      <a:b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(% prevalence)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People with BD (% prevalence)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Odds ratio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95% CI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P-value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497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MDD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1.2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1.6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0.51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0.49–0.52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352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Anxiety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10.3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31.8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2.1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2.08–2.12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108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ADHD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0.5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5.2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3.06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2.99–3.11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708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Borderline personality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0.2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6.9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6.93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6.81–7.07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443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PTSD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0.8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10.1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2.44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2.39–2.47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574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Alcohol abuse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4.7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18.3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1.94</a:t>
                      </a:r>
                      <a:endParaRPr lang="en-GB" sz="1100" b="0" i="0" u="none" strike="noStrike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1.92–1.96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03655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Drug abuse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4.7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33.5</a:t>
                      </a:r>
                      <a:endParaRPr lang="en-GB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4.33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4.29–4.37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  <a:latin typeface="+mn-lt"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3F1A0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249319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D186AA-FB3A-E4D5-83A2-13EF88A96D45}"/>
              </a:ext>
            </a:extLst>
          </p:cNvPr>
          <p:cNvSpPr txBox="1"/>
          <p:nvPr/>
        </p:nvSpPr>
        <p:spPr>
          <a:xfrm rot="16200000">
            <a:off x="421017" y="2516861"/>
            <a:ext cx="18187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solidFill>
                  <a:schemeClr val="accent5">
                    <a:lumMod val="75000"/>
                  </a:schemeClr>
                </a:solidFill>
              </a:rPr>
              <a:t>Psychiatric </a:t>
            </a:r>
            <a:br>
              <a:rPr lang="en-GB" sz="12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1200" b="1" dirty="0">
                <a:solidFill>
                  <a:schemeClr val="accent5">
                    <a:lumMod val="75000"/>
                  </a:schemeClr>
                </a:solidFill>
              </a:rPr>
              <a:t>comorbidities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20C89F-BDD5-ACAD-0C54-E48DD7A3EFAB}"/>
              </a:ext>
            </a:extLst>
          </p:cNvPr>
          <p:cNvSpPr txBox="1"/>
          <p:nvPr/>
        </p:nvSpPr>
        <p:spPr>
          <a:xfrm rot="16200000">
            <a:off x="294069" y="4538974"/>
            <a:ext cx="2072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solidFill>
                  <a:schemeClr val="accent5">
                    <a:lumMod val="75000"/>
                  </a:schemeClr>
                </a:solidFill>
              </a:rPr>
              <a:t>Medical</a:t>
            </a:r>
            <a:br>
              <a:rPr lang="en-GB" sz="12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1200" b="1" dirty="0">
                <a:solidFill>
                  <a:schemeClr val="accent5">
                    <a:lumMod val="75000"/>
                  </a:schemeClr>
                </a:solidFill>
              </a:rPr>
              <a:t>comorbidities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DE4965-53F6-BED2-46BC-90CCAA848D0F}"/>
              </a:ext>
            </a:extLst>
          </p:cNvPr>
          <p:cNvSpPr txBox="1"/>
          <p:nvPr/>
        </p:nvSpPr>
        <p:spPr>
          <a:xfrm>
            <a:off x="1515497" y="5852404"/>
            <a:ext cx="74719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This work is adapted from ‘Medical and psychiatric comorbidities in bipolar disorder: insights from national inpatient population-based study’ </a:t>
            </a:r>
            <a:br>
              <a:rPr lang="en-GB" sz="900" dirty="0"/>
            </a:br>
            <a:r>
              <a:rPr lang="en-GB" sz="900" dirty="0"/>
              <a:t>by Hossain et al., used under CC-BY. This work is licensed under Creative Commons license CC-BY-SA by The Lundbeck Foundation</a:t>
            </a:r>
          </a:p>
        </p:txBody>
      </p:sp>
    </p:spTree>
    <p:extLst>
      <p:ext uri="{BB962C8B-B14F-4D97-AF65-F5344CB8AC3E}">
        <p14:creationId xmlns:p14="http://schemas.microsoft.com/office/powerpoint/2010/main" val="35726966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8090</TotalTime>
  <Words>395</Words>
  <Application>Microsoft Office PowerPoint</Application>
  <PresentationFormat>Widescreen</PresentationFormat>
  <Paragraphs>109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Comorbidities of bipolar disorder in a study of 27 million people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224</cp:revision>
  <cp:lastPrinted>2024-05-22T16:12:17Z</cp:lastPrinted>
  <dcterms:created xsi:type="dcterms:W3CDTF">2022-06-30T09:48:17Z</dcterms:created>
  <dcterms:modified xsi:type="dcterms:W3CDTF">2024-08-15T08:58:18Z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