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4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Rate of comorbidity</c:v>
                </c:pt>
              </c:strCache>
            </c:strRef>
          </c:tx>
          <c:spPr>
            <a:solidFill>
              <a:schemeClr val="accent2">
                <a:lumMod val="75000"/>
              </a:schemeClr>
            </a:solidFill>
            <a:ln>
              <a:noFill/>
            </a:ln>
            <a:effectLst/>
          </c:spPr>
          <c:invertIfNegative val="0"/>
          <c:dLbls>
            <c:dLbl>
              <c:idx val="15"/>
              <c:numFmt formatCode="#,##0&quot;%&quot;"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extLst>
                <c:ext xmlns:c16="http://schemas.microsoft.com/office/drawing/2014/chart" uri="{C3380CC4-5D6E-409C-BE32-E72D297353CC}">
                  <c16:uniqueId val="{00000003-03D2-4117-9C4F-5E2498EF0A8F}"/>
                </c:ext>
              </c:extLst>
            </c:dLbl>
            <c:numFmt formatCode="#,##0&quot;%&quot;" sourceLinked="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Any axis I disorder</c:v>
                </c:pt>
                <c:pt idx="1">
                  <c:v>Substance-use disorder</c:v>
                </c:pt>
                <c:pt idx="2">
                  <c:v>Alcohol abuse</c:v>
                </c:pt>
                <c:pt idx="3">
                  <c:v>Other drug abuse</c:v>
                </c:pt>
                <c:pt idx="4">
                  <c:v>Anxiety disorder</c:v>
                </c:pt>
                <c:pt idx="5">
                  <c:v>Social phobia</c:v>
                </c:pt>
                <c:pt idx="6">
                  <c:v>PTSD</c:v>
                </c:pt>
                <c:pt idx="7">
                  <c:v>Panic disorder</c:v>
                </c:pt>
                <c:pt idx="8">
                  <c:v>OCD</c:v>
                </c:pt>
                <c:pt idx="9">
                  <c:v>Binge-eating disorder</c:v>
                </c:pt>
                <c:pt idx="10">
                  <c:v>Personality disorder</c:v>
                </c:pt>
                <c:pt idx="11">
                  <c:v>Migraine</c:v>
                </c:pt>
                <c:pt idx="12">
                  <c:v>Overweight</c:v>
                </c:pt>
                <c:pt idx="13">
                  <c:v>Obesity</c:v>
                </c:pt>
                <c:pt idx="14">
                  <c:v>Type 2 diabetes</c:v>
                </c:pt>
                <c:pt idx="15">
                  <c:v>Hypothyroidism</c:v>
                </c:pt>
              </c:strCache>
            </c:strRef>
          </c:cat>
          <c:val>
            <c:numRef>
              <c:f>Sheet1!$B$2:$B$17</c:f>
              <c:numCache>
                <c:formatCode>General</c:formatCode>
                <c:ptCount val="16"/>
                <c:pt idx="0">
                  <c:v>65</c:v>
                </c:pt>
                <c:pt idx="1">
                  <c:v>56</c:v>
                </c:pt>
                <c:pt idx="2">
                  <c:v>49</c:v>
                </c:pt>
                <c:pt idx="3">
                  <c:v>44</c:v>
                </c:pt>
                <c:pt idx="4">
                  <c:v>71</c:v>
                </c:pt>
                <c:pt idx="5">
                  <c:v>47</c:v>
                </c:pt>
                <c:pt idx="6">
                  <c:v>39</c:v>
                </c:pt>
                <c:pt idx="7">
                  <c:v>11</c:v>
                </c:pt>
                <c:pt idx="8">
                  <c:v>10</c:v>
                </c:pt>
                <c:pt idx="9">
                  <c:v>13</c:v>
                </c:pt>
                <c:pt idx="10">
                  <c:v>36</c:v>
                </c:pt>
                <c:pt idx="11">
                  <c:v>28</c:v>
                </c:pt>
                <c:pt idx="12">
                  <c:v>58</c:v>
                </c:pt>
                <c:pt idx="13">
                  <c:v>21</c:v>
                </c:pt>
                <c:pt idx="14">
                  <c:v>10</c:v>
                </c:pt>
                <c:pt idx="15">
                  <c:v>9</c:v>
                </c:pt>
              </c:numCache>
            </c:numRef>
          </c:val>
          <c:extLst>
            <c:ext xmlns:c16="http://schemas.microsoft.com/office/drawing/2014/chart" uri="{C3380CC4-5D6E-409C-BE32-E72D297353CC}">
              <c16:uniqueId val="{00000000-03D2-4117-9C4F-5E2498EF0A8F}"/>
            </c:ext>
          </c:extLst>
        </c:ser>
        <c:dLbls>
          <c:showLegendKey val="0"/>
          <c:showVal val="0"/>
          <c:showCatName val="0"/>
          <c:showSerName val="0"/>
          <c:showPercent val="0"/>
          <c:showBubbleSize val="0"/>
        </c:dLbls>
        <c:gapWidth val="50"/>
        <c:axId val="613716799"/>
        <c:axId val="613719679"/>
      </c:barChart>
      <c:catAx>
        <c:axId val="613716799"/>
        <c:scaling>
          <c:orientation val="maxMin"/>
        </c:scaling>
        <c:delete val="0"/>
        <c:axPos val="l"/>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crossAx val="613719679"/>
        <c:crosses val="autoZero"/>
        <c:auto val="1"/>
        <c:lblAlgn val="ctr"/>
        <c:lblOffset val="100"/>
        <c:noMultiLvlLbl val="0"/>
      </c:catAx>
      <c:valAx>
        <c:axId val="613719679"/>
        <c:scaling>
          <c:orientation val="minMax"/>
        </c:scaling>
        <c:delete val="0"/>
        <c:axPos val="b"/>
        <c:majorGridlines>
          <c:spPr>
            <a:ln w="9525" cap="flat" cmpd="sng" algn="ctr">
              <a:solidFill>
                <a:schemeClr val="bg2">
                  <a:lumMod val="7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GB"/>
                  <a:t>Mean rate of comorbidity (%)</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a-DK"/>
          </a:p>
        </c:txPr>
        <c:crossAx val="613716799"/>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558060"/>
          </a:xfrm>
        </p:spPr>
        <p:txBody>
          <a:bodyPr/>
          <a:lstStyle/>
          <a:p>
            <a:r>
              <a:rPr lang="en-GB" dirty="0"/>
              <a:t>There are many different conditions, both psychiatric and medical, that appear to be associated with bipolar disorder, inasmuch as these conditions are more prevalent in populations of people with bipolar disorder than they are in the general population.</a:t>
            </a:r>
            <a:r>
              <a:rPr lang="en-GB" baseline="30000" dirty="0"/>
              <a:t>1,2</a:t>
            </a:r>
            <a:r>
              <a:rPr lang="en-GB" dirty="0"/>
              <a:t> However, because the reported prevalences can vary quite greatly, depending on the study designs and the populations studied, interpretation of these observations is challenging.</a:t>
            </a:r>
            <a:r>
              <a:rPr lang="en-GB" baseline="30000" dirty="0"/>
              <a:t>1,2</a:t>
            </a:r>
            <a:r>
              <a:rPr lang="en-GB" dirty="0"/>
              <a:t> One naturalistic study followed 284 people with bipolar disorder who were consecutively admitted to a hospital over a period of 4 years.</a:t>
            </a:r>
            <a:r>
              <a:rPr lang="en-GB" baseline="30000" dirty="0"/>
              <a:t>3</a:t>
            </a:r>
            <a:r>
              <a:rPr lang="en-GB" dirty="0"/>
              <a:t> More than a fifth of the patients also had a metabolic disease, and more than half had nicotine dependence.</a:t>
            </a:r>
            <a:r>
              <a:rPr lang="en-GB" baseline="30000" dirty="0"/>
              <a:t>3</a:t>
            </a:r>
            <a:r>
              <a:rPr lang="en-GB" dirty="0"/>
              <a:t> The study showed that the presence of comorbid hypothyroidism had a negative impact on bipolar disorder, increasing the risk of manic relapse.</a:t>
            </a:r>
            <a:r>
              <a:rPr lang="en-GB" baseline="30000" dirty="0"/>
              <a:t>3</a:t>
            </a:r>
            <a:r>
              <a:rPr lang="en-GB" dirty="0"/>
              <a:t> This underscores the importance of considering comorbidity when helping a patient manage bipolar disorder.</a:t>
            </a:r>
            <a:r>
              <a:rPr lang="en-GB" baseline="30000" dirty="0"/>
              <a:t>1-3</a:t>
            </a:r>
            <a:endParaRPr lang="en-GB" dirty="0"/>
          </a:p>
          <a:p>
            <a:endParaRPr lang="en-GB" dirty="0"/>
          </a:p>
          <a:p>
            <a:r>
              <a:rPr lang="en-GB" dirty="0"/>
              <a:t>References:</a:t>
            </a:r>
          </a:p>
          <a:p>
            <a:pPr marL="228600" indent="-228600">
              <a:buFont typeface="+mj-lt"/>
              <a:buAutoNum type="arabicPeriod"/>
            </a:pPr>
            <a:r>
              <a:rPr lang="en-GB" dirty="0"/>
              <a:t>Krishnan KRR. Psychiatric and medical comorbidities of bipolar disorder. </a:t>
            </a:r>
            <a:r>
              <a:rPr lang="en-GB" dirty="0" err="1"/>
              <a:t>Psychosom</a:t>
            </a:r>
            <a:r>
              <a:rPr lang="en-GB" dirty="0"/>
              <a:t> Med 2005; 67 (1): 1–8.</a:t>
            </a:r>
          </a:p>
          <a:p>
            <a:pPr marL="228600" lvl="0" indent="-228600">
              <a:buFont typeface="+mj-lt"/>
              <a:buAutoNum type="arabicPeriod"/>
              <a:defRPr/>
            </a:pPr>
            <a:r>
              <a:rPr lang="en-GB" dirty="0"/>
              <a:t>Sinha A, Shariq A, Said K, et al. Medical comorbidities in bipolar disorder. Curr Psychiatry Rep 2018; 20 (5): 36.</a:t>
            </a:r>
          </a:p>
          <a:p>
            <a:pPr marL="228600" lvl="0" indent="-228600">
              <a:buFont typeface="+mj-lt"/>
              <a:buAutoNum type="arabicPeriod"/>
              <a:defRPr/>
            </a:pPr>
            <a:r>
              <a:rPr lang="en-GB" dirty="0"/>
              <a:t>Amann BL, </a:t>
            </a:r>
            <a:r>
              <a:rPr lang="en-GB" dirty="0" err="1"/>
              <a:t>Radua</a:t>
            </a:r>
            <a:r>
              <a:rPr lang="en-GB" dirty="0"/>
              <a:t> J, Wunsch C, et al. Psychiatric and physical comorbidities and their impact on the course of bipolar disorder: a prospective, naturalistic 4-year follow-up study. Bipolar </a:t>
            </a:r>
            <a:r>
              <a:rPr lang="en-GB" dirty="0" err="1"/>
              <a:t>Disord</a:t>
            </a:r>
            <a:r>
              <a:rPr lang="en-GB" dirty="0"/>
              <a:t> 2017; 19 (3): 225–234. </a:t>
            </a:r>
          </a:p>
          <a:p>
            <a:pPr marL="228600" indent="-228600">
              <a:buFont typeface="+mj-lt"/>
              <a:buAutoNum type="arabicPeriod"/>
            </a:pP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185238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CF75A8-7892-4739-C964-E46562843A91}"/>
              </a:ext>
            </a:extLst>
          </p:cNvPr>
          <p:cNvSpPr>
            <a:spLocks noGrp="1"/>
          </p:cNvSpPr>
          <p:nvPr>
            <p:ph sz="half" idx="1"/>
          </p:nvPr>
        </p:nvSpPr>
        <p:spPr/>
        <p:txBody>
          <a:bodyPr/>
          <a:lstStyle/>
          <a:p>
            <a:pPr marL="0" indent="0">
              <a:buNone/>
            </a:pPr>
            <a:r>
              <a:rPr lang="en-GB" dirty="0"/>
              <a:t>Many conditions are associated with BD, and appear to be more prevalent in populations of people with BD than in the general population</a:t>
            </a:r>
            <a:r>
              <a:rPr lang="en-GB" baseline="30000" dirty="0"/>
              <a:t>1,2</a:t>
            </a:r>
            <a:endParaRPr lang="en-GB" dirty="0"/>
          </a:p>
        </p:txBody>
      </p:sp>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Comorbidities of bipolar disorder</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 OCD=obsessive–compulsive disorder; PTSD=post-traumatic stress disorder</a:t>
            </a:r>
          </a:p>
          <a:p>
            <a:endParaRPr lang="en-GB" dirty="0"/>
          </a:p>
          <a:p>
            <a:r>
              <a:rPr lang="en-GB" dirty="0"/>
              <a:t>1. Krishnan. </a:t>
            </a:r>
            <a:r>
              <a:rPr lang="en-GB" dirty="0" err="1"/>
              <a:t>Psychosom</a:t>
            </a:r>
            <a:r>
              <a:rPr lang="en-GB" dirty="0"/>
              <a:t> Med 2005;67(1):1–8; 2. </a:t>
            </a:r>
            <a:r>
              <a:rPr lang="en-US" dirty="0"/>
              <a:t>Sinha et al. Curr Psychiatry Rep 2018;20(5):36</a:t>
            </a:r>
          </a:p>
        </p:txBody>
      </p:sp>
      <p:graphicFrame>
        <p:nvGraphicFramePr>
          <p:cNvPr id="11" name="Chart 10">
            <a:extLst>
              <a:ext uri="{FF2B5EF4-FFF2-40B4-BE49-F238E27FC236}">
                <a16:creationId xmlns:a16="http://schemas.microsoft.com/office/drawing/2014/main" id="{4C92E9FD-588E-2B93-A39A-F10919793C3C}"/>
              </a:ext>
            </a:extLst>
          </p:cNvPr>
          <p:cNvGraphicFramePr/>
          <p:nvPr>
            <p:extLst>
              <p:ext uri="{D42A27DB-BD31-4B8C-83A1-F6EECF244321}">
                <p14:modId xmlns:p14="http://schemas.microsoft.com/office/powerpoint/2010/main" val="3587597668"/>
              </p:ext>
            </p:extLst>
          </p:nvPr>
        </p:nvGraphicFramePr>
        <p:xfrm>
          <a:off x="539749" y="1686785"/>
          <a:ext cx="8470901" cy="441521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4D88204A-B5B1-A9C9-A51B-5E82F635F273}"/>
              </a:ext>
            </a:extLst>
          </p:cNvPr>
          <p:cNvSpPr txBox="1"/>
          <p:nvPr/>
        </p:nvSpPr>
        <p:spPr>
          <a:xfrm>
            <a:off x="609599" y="1405142"/>
            <a:ext cx="8267701" cy="276999"/>
          </a:xfrm>
          <a:prstGeom prst="rect">
            <a:avLst/>
          </a:prstGeom>
          <a:noFill/>
        </p:spPr>
        <p:txBody>
          <a:bodyPr wrap="square" rtlCol="0">
            <a:spAutoFit/>
          </a:bodyPr>
          <a:lstStyle/>
          <a:p>
            <a:pPr algn="ctr"/>
            <a:r>
              <a:rPr lang="en-GB" sz="1200" b="1" dirty="0">
                <a:solidFill>
                  <a:schemeClr val="accent2">
                    <a:lumMod val="50000"/>
                  </a:schemeClr>
                </a:solidFill>
              </a:rPr>
              <a:t>Average rates of comorbid conditions with BD across several studies included in a review</a:t>
            </a:r>
            <a:r>
              <a:rPr lang="en-GB" sz="1200" b="1" baseline="30000" dirty="0">
                <a:solidFill>
                  <a:schemeClr val="accent2">
                    <a:lumMod val="50000"/>
                  </a:schemeClr>
                </a:solidFill>
              </a:rPr>
              <a:t>1</a:t>
            </a:r>
            <a:endParaRPr lang="en-GB" sz="1200" b="1" dirty="0">
              <a:solidFill>
                <a:schemeClr val="accent2">
                  <a:lumMod val="50000"/>
                </a:schemeClr>
              </a:solidFill>
            </a:endParaRPr>
          </a:p>
        </p:txBody>
      </p:sp>
    </p:spTree>
    <p:extLst>
      <p:ext uri="{BB962C8B-B14F-4D97-AF65-F5344CB8AC3E}">
        <p14:creationId xmlns:p14="http://schemas.microsoft.com/office/powerpoint/2010/main" val="187772631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8090</TotalTime>
  <Words>347</Words>
  <Application>Microsoft Office PowerPoint</Application>
  <PresentationFormat>Widescreen</PresentationFormat>
  <Paragraphs>16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Comorbidities of bipolar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225</cp:revision>
  <cp:lastPrinted>2024-05-22T16:12:17Z</cp:lastPrinted>
  <dcterms:created xsi:type="dcterms:W3CDTF">2022-06-30T09:48:17Z</dcterms:created>
  <dcterms:modified xsi:type="dcterms:W3CDTF">2024-08-15T08:58:39Z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