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46" r:id="rId5"/>
  </p:sldIdLst>
  <p:sldSz cx="12192000" cy="6858000"/>
  <p:notesSz cx="6797675" cy="9929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45252C3A-5349-81E1-9C4F-980A23EB28AB}" name="שני שטרן" initials="שש" userId="שני שטרן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F0"/>
    <a:srgbClr val="1A1A17"/>
    <a:srgbClr val="3F1A01"/>
    <a:srgbClr val="A7B7C6"/>
    <a:srgbClr val="899BAD"/>
    <a:srgbClr val="CCD8E5"/>
    <a:srgbClr val="ECF1F5"/>
    <a:srgbClr val="EBF0EE"/>
    <a:srgbClr val="D9D1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50" autoAdjust="0"/>
    <p:restoredTop sz="89709" autoAdjust="0"/>
  </p:normalViewPr>
  <p:slideViewPr>
    <p:cSldViewPr snapToGrid="0" showGuides="1">
      <p:cViewPr varScale="1">
        <p:scale>
          <a:sx n="54" d="100"/>
          <a:sy n="54" d="100"/>
        </p:scale>
        <p:origin x="1280" y="5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1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50" d="100"/>
          <a:sy n="150" d="100"/>
        </p:scale>
        <p:origin x="8178" y="-7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493629429444706"/>
          <c:y val="3.7649386152226183E-2"/>
          <c:w val="0.76969064866382075"/>
          <c:h val="0.86595857147299093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Sheet1!$A$1</c:f>
              <c:strCache>
                <c:ptCount val="1"/>
                <c:pt idx="0">
                  <c:v>Column1</c:v>
                </c:pt>
              </c:strCache>
            </c:strRef>
          </c:tx>
          <c:spPr>
            <a:ln w="28575">
              <a:noFill/>
            </a:ln>
          </c:spPr>
          <c:marker>
            <c:symbol val="diamond"/>
            <c:size val="12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</c:spPr>
          </c:marker>
          <c:errBars>
            <c:errDir val="x"/>
            <c:errBarType val="both"/>
            <c:errValType val="cust"/>
            <c:noEndCap val="0"/>
            <c:plus>
              <c:numRef>
                <c:f>Sheet1!$G$2:$G$23</c:f>
                <c:numCache>
                  <c:formatCode>General</c:formatCode>
                  <c:ptCount val="22"/>
                  <c:pt idx="0">
                    <c:v>8.199999999999999E-2</c:v>
                  </c:pt>
                  <c:pt idx="1">
                    <c:v>6.4000000000000001E-2</c:v>
                  </c:pt>
                  <c:pt idx="2">
                    <c:v>0.10599999999999998</c:v>
                  </c:pt>
                  <c:pt idx="3">
                    <c:v>5.1999999999999991E-2</c:v>
                  </c:pt>
                  <c:pt idx="4">
                    <c:v>7.9000000000000015E-2</c:v>
                  </c:pt>
                  <c:pt idx="5">
                    <c:v>3.7000000000000033E-2</c:v>
                  </c:pt>
                  <c:pt idx="6">
                    <c:v>9.6000000000000002E-2</c:v>
                  </c:pt>
                  <c:pt idx="7">
                    <c:v>0.11599999999999999</c:v>
                  </c:pt>
                  <c:pt idx="8">
                    <c:v>5.3999999999999937E-2</c:v>
                  </c:pt>
                  <c:pt idx="9">
                    <c:v>0.123</c:v>
                  </c:pt>
                  <c:pt idx="10">
                    <c:v>0.14900000000000008</c:v>
                  </c:pt>
                  <c:pt idx="11">
                    <c:v>2.7999999999999969E-2</c:v>
                  </c:pt>
                  <c:pt idx="12">
                    <c:v>0.11699999999999999</c:v>
                  </c:pt>
                  <c:pt idx="13">
                    <c:v>5.699999999999994E-2</c:v>
                  </c:pt>
                  <c:pt idx="14">
                    <c:v>5.2999999999999992E-2</c:v>
                  </c:pt>
                  <c:pt idx="15">
                    <c:v>4.300000000000001E-2</c:v>
                  </c:pt>
                  <c:pt idx="16">
                    <c:v>7.0000000000000007E-2</c:v>
                  </c:pt>
                  <c:pt idx="17">
                    <c:v>0.10699999999999993</c:v>
                  </c:pt>
                  <c:pt idx="18">
                    <c:v>0.15999999999999998</c:v>
                  </c:pt>
                  <c:pt idx="19">
                    <c:v>9.099999999999997E-2</c:v>
                  </c:pt>
                  <c:pt idx="20">
                    <c:v>2.7000000000000024E-2</c:v>
                  </c:pt>
                  <c:pt idx="21">
                    <c:v>7.400000000000001E-2</c:v>
                  </c:pt>
                </c:numCache>
              </c:numRef>
            </c:plus>
            <c:minus>
              <c:numRef>
                <c:f>Sheet1!$C$2:$C$23</c:f>
                <c:numCache>
                  <c:formatCode>General</c:formatCode>
                  <c:ptCount val="22"/>
                  <c:pt idx="0">
                    <c:v>6.5000000000000002E-2</c:v>
                  </c:pt>
                  <c:pt idx="1">
                    <c:v>6.0999999999999999E-2</c:v>
                  </c:pt>
                  <c:pt idx="2">
                    <c:v>0.11799999999999999</c:v>
                  </c:pt>
                  <c:pt idx="3">
                    <c:v>5.0000000000000044E-2</c:v>
                  </c:pt>
                  <c:pt idx="4">
                    <c:v>6.4000000000000001E-2</c:v>
                  </c:pt>
                  <c:pt idx="5">
                    <c:v>3.7000000000000033E-2</c:v>
                  </c:pt>
                  <c:pt idx="6">
                    <c:v>7.2000000000000008E-2</c:v>
                  </c:pt>
                  <c:pt idx="7">
                    <c:v>9.1000000000000025E-2</c:v>
                  </c:pt>
                  <c:pt idx="8">
                    <c:v>5.5000000000000049E-2</c:v>
                  </c:pt>
                  <c:pt idx="9">
                    <c:v>0.14000000000000001</c:v>
                  </c:pt>
                  <c:pt idx="10">
                    <c:v>0.13399999999999995</c:v>
                  </c:pt>
                  <c:pt idx="11">
                    <c:v>2.5000000000000022E-2</c:v>
                  </c:pt>
                  <c:pt idx="12">
                    <c:v>9.4999999999999973E-2</c:v>
                  </c:pt>
                  <c:pt idx="13">
                    <c:v>5.5999999999999994E-2</c:v>
                  </c:pt>
                  <c:pt idx="14">
                    <c:v>4.6000000000000013E-2</c:v>
                  </c:pt>
                  <c:pt idx="15">
                    <c:v>3.3000000000000002E-2</c:v>
                  </c:pt>
                  <c:pt idx="16">
                    <c:v>6.2E-2</c:v>
                  </c:pt>
                  <c:pt idx="17">
                    <c:v>0.10300000000000004</c:v>
                  </c:pt>
                  <c:pt idx="18">
                    <c:v>0.15100000000000002</c:v>
                  </c:pt>
                  <c:pt idx="19">
                    <c:v>8.0000000000000016E-2</c:v>
                  </c:pt>
                  <c:pt idx="20">
                    <c:v>2.8000000000000025E-2</c:v>
                  </c:pt>
                  <c:pt idx="21">
                    <c:v>6.9000000000000006E-2</c:v>
                  </c:pt>
                </c:numCache>
              </c:numRef>
            </c:minus>
            <c:spPr>
              <a:ln w="12700">
                <a:solidFill>
                  <a:schemeClr val="accent4">
                    <a:lumMod val="50000"/>
                  </a:schemeClr>
                </a:solidFill>
              </a:ln>
            </c:spPr>
          </c:errBars>
          <c:xVal>
            <c:numRef>
              <c:f>Sheet1!$E$2:$E$23</c:f>
              <c:numCache>
                <c:formatCode>General</c:formatCode>
                <c:ptCount val="22"/>
                <c:pt idx="0">
                  <c:v>0.22600000000000001</c:v>
                </c:pt>
                <c:pt idx="1">
                  <c:v>0.41799999999999998</c:v>
                </c:pt>
                <c:pt idx="2">
                  <c:v>0.61399999999999999</c:v>
                </c:pt>
                <c:pt idx="3">
                  <c:v>0.40100000000000002</c:v>
                </c:pt>
                <c:pt idx="4">
                  <c:v>0.23699999999999999</c:v>
                </c:pt>
                <c:pt idx="5">
                  <c:v>0.51</c:v>
                </c:pt>
                <c:pt idx="6">
                  <c:v>0.217</c:v>
                </c:pt>
                <c:pt idx="7">
                  <c:v>0.27100000000000002</c:v>
                </c:pt>
                <c:pt idx="8">
                  <c:v>0.54400000000000004</c:v>
                </c:pt>
                <c:pt idx="9">
                  <c:v>0.62</c:v>
                </c:pt>
                <c:pt idx="10">
                  <c:v>0.40899999999999997</c:v>
                </c:pt>
                <c:pt idx="11">
                  <c:v>0.27200000000000002</c:v>
                </c:pt>
                <c:pt idx="12">
                  <c:v>0.28999999999999998</c:v>
                </c:pt>
                <c:pt idx="13">
                  <c:v>0.52300000000000002</c:v>
                </c:pt>
                <c:pt idx="14">
                  <c:v>0.26100000000000001</c:v>
                </c:pt>
                <c:pt idx="15">
                  <c:v>0.11899999999999999</c:v>
                </c:pt>
                <c:pt idx="16">
                  <c:v>0.30099999999999999</c:v>
                </c:pt>
                <c:pt idx="17">
                  <c:v>0.46400000000000002</c:v>
                </c:pt>
                <c:pt idx="18">
                  <c:v>0.45900000000000002</c:v>
                </c:pt>
                <c:pt idx="19">
                  <c:v>0.32500000000000001</c:v>
                </c:pt>
                <c:pt idx="20">
                  <c:v>0.63100000000000001</c:v>
                </c:pt>
                <c:pt idx="21">
                  <c:v>0.375</c:v>
                </c:pt>
              </c:numCache>
            </c:numRef>
          </c:xVal>
          <c:yVal>
            <c:numRef>
              <c:f>Sheet1!$B$2:$B$23</c:f>
              <c:numCache>
                <c:formatCode>General</c:formatCode>
                <c:ptCount val="22"/>
                <c:pt idx="0">
                  <c:v>21.5</c:v>
                </c:pt>
                <c:pt idx="1">
                  <c:v>20.5</c:v>
                </c:pt>
                <c:pt idx="2">
                  <c:v>19.5</c:v>
                </c:pt>
                <c:pt idx="3">
                  <c:v>18.5</c:v>
                </c:pt>
                <c:pt idx="4">
                  <c:v>17.5</c:v>
                </c:pt>
                <c:pt idx="5">
                  <c:v>16.5</c:v>
                </c:pt>
                <c:pt idx="6">
                  <c:v>15.5</c:v>
                </c:pt>
                <c:pt idx="7">
                  <c:v>14.5</c:v>
                </c:pt>
                <c:pt idx="8">
                  <c:v>13.5</c:v>
                </c:pt>
                <c:pt idx="9">
                  <c:v>12.5</c:v>
                </c:pt>
                <c:pt idx="10">
                  <c:v>11.5</c:v>
                </c:pt>
                <c:pt idx="11">
                  <c:v>10.5</c:v>
                </c:pt>
                <c:pt idx="12">
                  <c:v>9.5</c:v>
                </c:pt>
                <c:pt idx="13">
                  <c:v>8.5</c:v>
                </c:pt>
                <c:pt idx="14">
                  <c:v>7.5</c:v>
                </c:pt>
                <c:pt idx="15">
                  <c:v>6.5</c:v>
                </c:pt>
                <c:pt idx="16">
                  <c:v>5.5</c:v>
                </c:pt>
                <c:pt idx="17">
                  <c:v>4.5</c:v>
                </c:pt>
                <c:pt idx="18">
                  <c:v>3.5</c:v>
                </c:pt>
                <c:pt idx="19">
                  <c:v>2.5</c:v>
                </c:pt>
                <c:pt idx="20">
                  <c:v>1.5</c:v>
                </c:pt>
                <c:pt idx="21">
                  <c:v>0.5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76E-444F-B852-FF31A687EC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1647448"/>
        <c:axId val="321649016"/>
      </c:scatterChart>
      <c:valAx>
        <c:axId val="321647448"/>
        <c:scaling>
          <c:orientation val="minMax"/>
          <c:max val="1"/>
          <c:min val="0"/>
        </c:scaling>
        <c:delete val="0"/>
        <c:axPos val="b"/>
        <c:numFmt formatCode="0%" sourceLinked="0"/>
        <c:majorTickMark val="out"/>
        <c:minorTickMark val="none"/>
        <c:tickLblPos val="nextTo"/>
        <c:spPr>
          <a:ln w="12700">
            <a:solidFill>
              <a:srgbClr val="000000"/>
            </a:solidFill>
          </a:ln>
        </c:spPr>
        <c:crossAx val="321649016"/>
        <c:crosses val="autoZero"/>
        <c:crossBetween val="midCat"/>
        <c:majorUnit val="0.5"/>
      </c:valAx>
      <c:valAx>
        <c:axId val="321649016"/>
        <c:scaling>
          <c:orientation val="minMax"/>
          <c:max val="22"/>
          <c:min val="0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crossAx val="321647448"/>
        <c:crossesAt val="1"/>
        <c:crossBetween val="midCat"/>
      </c:valAx>
    </c:plotArea>
    <c:plotVisOnly val="1"/>
    <c:dispBlanksAs val="gap"/>
    <c:showDLblsOverMax val="0"/>
  </c:chart>
  <c:txPr>
    <a:bodyPr/>
    <a:lstStyle/>
    <a:p>
      <a:pPr>
        <a:defRPr sz="1100"/>
      </a:pPr>
      <a:endParaRPr lang="da-DK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537949181810706"/>
          <c:y val="0.10432165932454845"/>
          <c:w val="0.74383685552174983"/>
          <c:h val="0.78150703173915981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Sheet1!$A$1</c:f>
              <c:strCache>
                <c:ptCount val="1"/>
                <c:pt idx="0">
                  <c:v>Column1</c:v>
                </c:pt>
              </c:strCache>
            </c:strRef>
          </c:tx>
          <c:spPr>
            <a:ln w="28575">
              <a:noFill/>
            </a:ln>
          </c:spPr>
          <c:marker>
            <c:symbol val="diamond"/>
            <c:size val="12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</c:spPr>
          </c:marker>
          <c:errBars>
            <c:errDir val="x"/>
            <c:errBarType val="both"/>
            <c:errValType val="cust"/>
            <c:noEndCap val="0"/>
            <c:plus>
              <c:numRef>
                <c:f>Sheet1!$G$2:$G$13</c:f>
                <c:numCache>
                  <c:formatCode>General</c:formatCode>
                  <c:ptCount val="12"/>
                  <c:pt idx="0">
                    <c:v>0.13500000000000004</c:v>
                  </c:pt>
                  <c:pt idx="1">
                    <c:v>0.15500000000000003</c:v>
                  </c:pt>
                  <c:pt idx="2">
                    <c:v>0.11799999999999999</c:v>
                  </c:pt>
                  <c:pt idx="3">
                    <c:v>9.1000000000000025E-2</c:v>
                  </c:pt>
                  <c:pt idx="4">
                    <c:v>6.0999999999999999E-2</c:v>
                  </c:pt>
                  <c:pt idx="5">
                    <c:v>0.12600000000000006</c:v>
                  </c:pt>
                  <c:pt idx="6">
                    <c:v>0.16399999999999992</c:v>
                  </c:pt>
                  <c:pt idx="7">
                    <c:v>2.8999999999999998E-2</c:v>
                  </c:pt>
                  <c:pt idx="8">
                    <c:v>4.3999999999999984E-2</c:v>
                  </c:pt>
                  <c:pt idx="9">
                    <c:v>0.18699999999999994</c:v>
                  </c:pt>
                  <c:pt idx="10">
                    <c:v>4.7000000000000042E-2</c:v>
                  </c:pt>
                  <c:pt idx="11">
                    <c:v>0.10600000000000004</c:v>
                  </c:pt>
                </c:numCache>
              </c:numRef>
            </c:plus>
            <c:minus>
              <c:numRef>
                <c:f>Sheet1!$C$2:$C$13</c:f>
                <c:numCache>
                  <c:formatCode>General</c:formatCode>
                  <c:ptCount val="12"/>
                  <c:pt idx="0">
                    <c:v>9.0999999999999984E-2</c:v>
                  </c:pt>
                  <c:pt idx="1">
                    <c:v>9.4E-2</c:v>
                  </c:pt>
                  <c:pt idx="2">
                    <c:v>0.10499999999999998</c:v>
                  </c:pt>
                  <c:pt idx="3">
                    <c:v>8.9000000000000024E-2</c:v>
                  </c:pt>
                  <c:pt idx="4">
                    <c:v>5.6999999999999995E-2</c:v>
                  </c:pt>
                  <c:pt idx="5">
                    <c:v>0.11599999999999999</c:v>
                  </c:pt>
                  <c:pt idx="6">
                    <c:v>0.20900000000000002</c:v>
                  </c:pt>
                  <c:pt idx="7">
                    <c:v>2.4999999999999994E-2</c:v>
                  </c:pt>
                  <c:pt idx="8">
                    <c:v>3.9000000000000007E-2</c:v>
                  </c:pt>
                  <c:pt idx="9">
                    <c:v>0.16</c:v>
                  </c:pt>
                  <c:pt idx="10">
                    <c:v>4.6999999999999986E-2</c:v>
                  </c:pt>
                  <c:pt idx="11">
                    <c:v>9.1999999999999971E-2</c:v>
                  </c:pt>
                </c:numCache>
              </c:numRef>
            </c:minus>
            <c:spPr>
              <a:ln w="12700">
                <a:solidFill>
                  <a:schemeClr val="accent4">
                    <a:lumMod val="50000"/>
                  </a:schemeClr>
                </a:solidFill>
              </a:ln>
            </c:spPr>
          </c:errBars>
          <c:xVal>
            <c:numRef>
              <c:f>Sheet1!$E$2:$E$13</c:f>
              <c:numCache>
                <c:formatCode>General</c:formatCode>
                <c:ptCount val="12"/>
                <c:pt idx="0">
                  <c:v>0.20399999999999999</c:v>
                </c:pt>
                <c:pt idx="1">
                  <c:v>0.184</c:v>
                </c:pt>
                <c:pt idx="2">
                  <c:v>0.38</c:v>
                </c:pt>
                <c:pt idx="3">
                  <c:v>0.46100000000000002</c:v>
                </c:pt>
                <c:pt idx="4">
                  <c:v>0.34599999999999997</c:v>
                </c:pt>
                <c:pt idx="5">
                  <c:v>0.41</c:v>
                </c:pt>
                <c:pt idx="6">
                  <c:v>0.65200000000000002</c:v>
                </c:pt>
                <c:pt idx="7">
                  <c:v>0.153</c:v>
                </c:pt>
                <c:pt idx="8">
                  <c:v>0.27100000000000002</c:v>
                </c:pt>
                <c:pt idx="9">
                  <c:v>0.39300000000000002</c:v>
                </c:pt>
                <c:pt idx="10">
                  <c:v>0.50700000000000001</c:v>
                </c:pt>
                <c:pt idx="11">
                  <c:v>0.34399999999999997</c:v>
                </c:pt>
              </c:numCache>
            </c:numRef>
          </c:xVal>
          <c:yVal>
            <c:numRef>
              <c:f>Sheet1!$B$2:$B$13</c:f>
              <c:numCache>
                <c:formatCode>General</c:formatCode>
                <c:ptCount val="12"/>
                <c:pt idx="0">
                  <c:v>11.5</c:v>
                </c:pt>
                <c:pt idx="1">
                  <c:v>10.5</c:v>
                </c:pt>
                <c:pt idx="2">
                  <c:v>9.5</c:v>
                </c:pt>
                <c:pt idx="3">
                  <c:v>8.8000000000000007</c:v>
                </c:pt>
                <c:pt idx="4">
                  <c:v>7.5</c:v>
                </c:pt>
                <c:pt idx="5">
                  <c:v>6.5</c:v>
                </c:pt>
                <c:pt idx="6">
                  <c:v>5.5</c:v>
                </c:pt>
                <c:pt idx="7">
                  <c:v>4.5</c:v>
                </c:pt>
                <c:pt idx="8">
                  <c:v>3.5</c:v>
                </c:pt>
                <c:pt idx="9">
                  <c:v>2.5</c:v>
                </c:pt>
                <c:pt idx="10">
                  <c:v>1.5</c:v>
                </c:pt>
                <c:pt idx="11">
                  <c:v>0.5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AE9-4823-B993-6C4FE37635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1647448"/>
        <c:axId val="321649016"/>
      </c:scatterChart>
      <c:valAx>
        <c:axId val="321647448"/>
        <c:scaling>
          <c:orientation val="minMax"/>
          <c:max val="1"/>
          <c:min val="0"/>
        </c:scaling>
        <c:delete val="0"/>
        <c:axPos val="b"/>
        <c:numFmt formatCode="0%" sourceLinked="0"/>
        <c:majorTickMark val="out"/>
        <c:minorTickMark val="none"/>
        <c:tickLblPos val="nextTo"/>
        <c:spPr>
          <a:ln w="12700">
            <a:solidFill>
              <a:srgbClr val="000000"/>
            </a:solidFill>
          </a:ln>
        </c:spPr>
        <c:crossAx val="321649016"/>
        <c:crosses val="autoZero"/>
        <c:crossBetween val="midCat"/>
        <c:majorUnit val="0.5"/>
      </c:valAx>
      <c:valAx>
        <c:axId val="321649016"/>
        <c:scaling>
          <c:orientation val="minMax"/>
          <c:max val="12"/>
          <c:min val="0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321647448"/>
        <c:crossesAt val="1"/>
        <c:crossBetween val="midCat"/>
      </c:valAx>
    </c:plotArea>
    <c:plotVisOnly val="1"/>
    <c:dispBlanksAs val="gap"/>
    <c:showDLblsOverMax val="0"/>
  </c:chart>
  <c:txPr>
    <a:bodyPr/>
    <a:lstStyle/>
    <a:p>
      <a:pPr>
        <a:defRPr sz="1100"/>
      </a:pPr>
      <a:endParaRPr lang="da-DK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15-08-2024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1475" y="1127125"/>
            <a:ext cx="6054725" cy="3406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0847" y="4778722"/>
            <a:ext cx="5455982" cy="39758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1475" y="1127125"/>
            <a:ext cx="6054725" cy="3406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analysis found that the lifetime prevalence of any anxiety disorder comorbidity in people with bipolar disorder was 40.5%; comorbidity with panic disorder was 18.1%, social anxiety disorder 13.5%, generalized anxiety disorder 13.3%, and obsessive–compulsive disorder was 9.7%.</a:t>
            </a:r>
            <a:r>
              <a:rPr lang="en-GB" baseline="30000" dirty="0"/>
              <a:t>1</a:t>
            </a:r>
            <a:r>
              <a:rPr lang="en-GB" dirty="0"/>
              <a:t> There were some differences between studies focussing on bipolar I versus II, however, the lifetime rates of any anxiety disorder were broadly similar, as shown on the slide.</a:t>
            </a:r>
            <a:r>
              <a:rPr lang="en-GB" baseline="30000" dirty="0"/>
              <a:t>1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Yapici </a:t>
            </a:r>
            <a:r>
              <a:rPr lang="en-GB" dirty="0" err="1"/>
              <a:t>Eser</a:t>
            </a:r>
            <a:r>
              <a:rPr lang="en-GB" dirty="0"/>
              <a:t> H, </a:t>
            </a:r>
            <a:r>
              <a:rPr lang="en-GB" dirty="0" err="1"/>
              <a:t>Kacar</a:t>
            </a:r>
            <a:r>
              <a:rPr lang="en-GB" dirty="0"/>
              <a:t> AS, </a:t>
            </a:r>
            <a:r>
              <a:rPr lang="en-GB" dirty="0" err="1"/>
              <a:t>Kilciksiz</a:t>
            </a:r>
            <a:r>
              <a:rPr lang="en-GB" dirty="0"/>
              <a:t> CM, et al. Prevalence and associated features of anxiety disorder comorbidity in bipolar disorder: a meta-analysis and meta-regression study. Front Psychiatry 2018; 9: 229.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887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</a:t>
            </a:r>
            <a:r>
              <a:rPr lang="en-GB" sz="3600" b="1" dirty="0" err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masterslides</a:t>
            </a:r>
            <a:r>
              <a:rPr lang="en-GB" sz="3600" b="1" dirty="0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 after this slide.</a:t>
            </a:r>
          </a:p>
          <a:p>
            <a:r>
              <a:rPr lang="en-GB" sz="2800" dirty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4326EC9-B1FA-0C70-8F23-BBB39609988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Bipolar disorder – Comorbidities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984E549-3C16-3539-CDE8-C21C0EA97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Anxiety disorders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EF6AF1F-14E4-A125-6B33-338C8B583E99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This meta-analysis (including 135 studies) found that the lifetime prevalence of any anxiety disorder in a person with BD was more than a third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404879-14D1-C8EF-DE1A-32EB05A4B0E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BD=bipolar disorder; CI=confidence interval</a:t>
            </a:r>
          </a:p>
          <a:p>
            <a:endParaRPr lang="en-GB" dirty="0"/>
          </a:p>
          <a:p>
            <a:r>
              <a:rPr lang="en-GB" dirty="0"/>
              <a:t>Yapici </a:t>
            </a:r>
            <a:r>
              <a:rPr lang="en-GB" dirty="0" err="1"/>
              <a:t>Eser</a:t>
            </a:r>
            <a:r>
              <a:rPr lang="en-GB" dirty="0"/>
              <a:t> et al. Front Psychiatry 2018;9:229</a:t>
            </a:r>
          </a:p>
        </p:txBody>
      </p:sp>
      <p:graphicFrame>
        <p:nvGraphicFramePr>
          <p:cNvPr id="4" name="Table 11">
            <a:extLst>
              <a:ext uri="{FF2B5EF4-FFF2-40B4-BE49-F238E27FC236}">
                <a16:creationId xmlns:a16="http://schemas.microsoft.com/office/drawing/2014/main" id="{350BF04B-5B5D-91A4-3F19-5F862F310B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881228"/>
              </p:ext>
            </p:extLst>
          </p:nvPr>
        </p:nvGraphicFramePr>
        <p:xfrm>
          <a:off x="3414730" y="1512035"/>
          <a:ext cx="4032000" cy="429814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232000">
                  <a:extLst>
                    <a:ext uri="{9D8B030D-6E8A-4147-A177-3AD203B41FA5}">
                      <a16:colId xmlns:a16="http://schemas.microsoft.com/office/drawing/2014/main" val="211284293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159505650"/>
                    </a:ext>
                  </a:extLst>
                </a:gridCol>
              </a:tblGrid>
              <a:tr h="170728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endParaRPr lang="en-GB" sz="11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GB" sz="1100" b="1" dirty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Prevalence (95% CI)</a:t>
                      </a: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6149425"/>
                  </a:ext>
                </a:extLst>
              </a:tr>
              <a:tr h="170728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Feske</a:t>
                      </a: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et al., 2000</a:t>
                      </a: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000" marB="18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67199"/>
                  </a:ext>
                </a:extLst>
              </a:tr>
              <a:tr h="170728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McElroy et al., 2001</a:t>
                      </a: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000" marB="18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0008190"/>
                  </a:ext>
                </a:extLst>
              </a:tr>
              <a:tr h="170728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100" b="0" i="0" u="none" strike="noStrike" dirty="0" err="1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Tamam</a:t>
                      </a:r>
                      <a:r>
                        <a:rPr lang="en-GB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et al., 2002</a:t>
                      </a: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b="0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000" marB="18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2723463"/>
                  </a:ext>
                </a:extLst>
              </a:tr>
              <a:tr h="170728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Keck et al., 2003</a:t>
                      </a: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b="0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000" marB="18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5650143"/>
                  </a:ext>
                </a:extLst>
              </a:tr>
              <a:tr h="170728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Judd et al., 2003</a:t>
                      </a: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b="0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000" marB="18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1395094"/>
                  </a:ext>
                </a:extLst>
              </a:tr>
              <a:tr h="170728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Perlis et al., 2005</a:t>
                      </a: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b="0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000" marB="18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9361633"/>
                  </a:ext>
                </a:extLst>
              </a:tr>
              <a:tr h="170728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100" b="0" i="0" u="none" strike="noStrike" dirty="0" err="1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Gaudiano</a:t>
                      </a:r>
                      <a:r>
                        <a:rPr lang="en-GB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et al., 2005</a:t>
                      </a: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b="0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000" marB="18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8158160"/>
                  </a:ext>
                </a:extLst>
              </a:tr>
              <a:tr h="170728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100" b="0" i="0" u="none" strike="noStrike" dirty="0" err="1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Altindag</a:t>
                      </a:r>
                      <a:r>
                        <a:rPr lang="en-GB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et al., 2006</a:t>
                      </a: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b="0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000" marB="18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3587142"/>
                  </a:ext>
                </a:extLst>
              </a:tr>
              <a:tr h="170728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Gao et al., 2008</a:t>
                      </a: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b="0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000" marB="18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9853893"/>
                  </a:ext>
                </a:extLst>
              </a:tr>
              <a:tr h="170728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100" b="0" i="0" u="none" strike="noStrike" dirty="0" err="1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Grabski</a:t>
                      </a:r>
                      <a:r>
                        <a:rPr lang="en-GB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et al., 2008</a:t>
                      </a: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b="0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000" marB="18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4207007"/>
                  </a:ext>
                </a:extLst>
              </a:tr>
              <a:tr h="170728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Albert et al., 2008</a:t>
                      </a: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b="0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000" marB="18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9548324"/>
                  </a:ext>
                </a:extLst>
              </a:tr>
              <a:tr h="170728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100" b="0" i="0" u="none" strike="noStrike" dirty="0" err="1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Azorin</a:t>
                      </a:r>
                      <a:r>
                        <a:rPr lang="en-GB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et al., 2009</a:t>
                      </a: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b="0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000" marB="18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4548269"/>
                  </a:ext>
                </a:extLst>
              </a:tr>
              <a:tr h="170728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100" b="0" i="0" u="none" strike="noStrike" dirty="0" err="1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Fridberg</a:t>
                      </a:r>
                      <a:r>
                        <a:rPr lang="en-GB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et al., 2009</a:t>
                      </a: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b="0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000" marB="18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0271477"/>
                  </a:ext>
                </a:extLst>
              </a:tr>
              <a:tr h="170728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Andrade-Nascimento et al., 2011</a:t>
                      </a: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b="0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000" marB="18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7383032"/>
                  </a:ext>
                </a:extLst>
              </a:tr>
              <a:tr h="170728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Tsai et al., 2012</a:t>
                      </a: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b="0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000" marB="18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919977"/>
                  </a:ext>
                </a:extLst>
              </a:tr>
              <a:tr h="170728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Chang et al., 2013</a:t>
                      </a: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b="0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000" marB="18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4063666"/>
                  </a:ext>
                </a:extLst>
              </a:tr>
              <a:tr h="170728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100" b="0" i="0" u="none" strike="noStrike" dirty="0" err="1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Carmiol</a:t>
                      </a:r>
                      <a:r>
                        <a:rPr lang="en-GB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et al., 2013</a:t>
                      </a: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b="0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000" marB="18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1971607"/>
                  </a:ext>
                </a:extLst>
              </a:tr>
              <a:tr h="170728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Das, 2013</a:t>
                      </a: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b="0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000" marB="18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1303033"/>
                  </a:ext>
                </a:extLst>
              </a:tr>
              <a:tr h="170728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100" b="0" i="0" u="none" strike="noStrike" dirty="0" err="1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Fassassi</a:t>
                      </a:r>
                      <a:r>
                        <a:rPr lang="en-GB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et al., 2014</a:t>
                      </a: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b="0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000" marB="18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5244889"/>
                  </a:ext>
                </a:extLst>
              </a:tr>
              <a:tr h="170728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100" b="0" i="0" u="none" strike="noStrike" dirty="0" err="1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Buturak</a:t>
                      </a:r>
                      <a:r>
                        <a:rPr lang="en-GB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et al., 2015</a:t>
                      </a: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b="0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000" marB="18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162705"/>
                  </a:ext>
                </a:extLst>
              </a:tr>
              <a:tr h="170728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McDermid et al., 2015</a:t>
                      </a: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b="0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000" marB="18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952671"/>
                  </a:ext>
                </a:extLst>
              </a:tr>
              <a:tr h="170728">
                <a:tc>
                  <a:txBody>
                    <a:bodyPr/>
                    <a:lstStyle/>
                    <a:p>
                      <a:pPr algn="r" fontAlgn="b">
                        <a:lnSpc>
                          <a:spcPct val="90000"/>
                        </a:lnSpc>
                      </a:pPr>
                      <a:r>
                        <a:rPr lang="en-GB" sz="1100" b="1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Total: 37.5%</a:t>
                      </a: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b="0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000" marB="18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6199422"/>
                  </a:ext>
                </a:extLst>
              </a:tr>
            </a:tbl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97F712F-5472-9F9B-B4C5-B83E4BB5E2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5942252"/>
              </p:ext>
            </p:extLst>
          </p:nvPr>
        </p:nvGraphicFramePr>
        <p:xfrm>
          <a:off x="5391150" y="1512036"/>
          <a:ext cx="2319337" cy="4759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D495101D-A4AD-83FE-3110-7D6FC70EC1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2533282"/>
              </p:ext>
            </p:extLst>
          </p:nvPr>
        </p:nvGraphicFramePr>
        <p:xfrm>
          <a:off x="7658101" y="1511657"/>
          <a:ext cx="4032000" cy="242938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232000">
                  <a:extLst>
                    <a:ext uri="{9D8B030D-6E8A-4147-A177-3AD203B41FA5}">
                      <a16:colId xmlns:a16="http://schemas.microsoft.com/office/drawing/2014/main" val="1621595652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10869462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endParaRPr lang="en-GB" sz="11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GB" sz="1100" b="1" dirty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Prevalence (95% CI)</a:t>
                      </a: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47200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McElroy et al., 2001</a:t>
                      </a: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000" marB="18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35350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Dittmann</a:t>
                      </a: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et al., 2002</a:t>
                      </a: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000" marB="18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47303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Judd et al., 2003</a:t>
                      </a: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b="0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000" marB="18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52590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Simon et al., 2004</a:t>
                      </a: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b="0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000" marB="18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99140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Gao et al., 2008</a:t>
                      </a: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b="0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000" marB="18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0502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Albert et al., 2008</a:t>
                      </a: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b="0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000" marB="18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32367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100" b="0" i="0" u="none" strike="noStrike" dirty="0" err="1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Grabski</a:t>
                      </a:r>
                      <a:r>
                        <a:rPr lang="en-GB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et al., 2008</a:t>
                      </a: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b="0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000" marB="18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00774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Chang et al., 2013</a:t>
                      </a: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b="0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000" marB="18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40059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Lee et al., 2013</a:t>
                      </a: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b="0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000" marB="18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31662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100" b="0" i="0" u="none" strike="noStrike" dirty="0" err="1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Fassassi</a:t>
                      </a:r>
                      <a:r>
                        <a:rPr lang="en-GB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et al., 2014</a:t>
                      </a: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b="0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000" marB="18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17370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GB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McDermid et al., 2015</a:t>
                      </a: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b="0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000" marB="18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97565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>
                        <a:lnSpc>
                          <a:spcPct val="90000"/>
                        </a:lnSpc>
                      </a:pPr>
                      <a:r>
                        <a:rPr lang="en-GB" sz="1100" b="1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Total: 34.4%</a:t>
                      </a:r>
                    </a:p>
                  </a:txBody>
                  <a:tcPr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GB" sz="1100" b="0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000" marB="18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781354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84659D8E-B0EC-424B-5356-5BB2F8FCBF38}"/>
              </a:ext>
            </a:extLst>
          </p:cNvPr>
          <p:cNvSpPr txBox="1"/>
          <p:nvPr/>
        </p:nvSpPr>
        <p:spPr>
          <a:xfrm>
            <a:off x="3414730" y="1249416"/>
            <a:ext cx="403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>
                <a:solidFill>
                  <a:schemeClr val="accent2">
                    <a:lumMod val="50000"/>
                  </a:schemeClr>
                </a:solidFill>
              </a:rPr>
              <a:t>Prevalence of anxiety disorders in people with BD-I</a:t>
            </a:r>
          </a:p>
        </p:txBody>
      </p:sp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A39963D5-E735-DE6B-373E-1F2FFE24EF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46908029"/>
              </p:ext>
            </p:extLst>
          </p:nvPr>
        </p:nvGraphicFramePr>
        <p:xfrm>
          <a:off x="9581217" y="1405042"/>
          <a:ext cx="2432200" cy="28572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1381100D-AF42-A601-DEE7-6A779BD018A1}"/>
              </a:ext>
            </a:extLst>
          </p:cNvPr>
          <p:cNvSpPr txBox="1"/>
          <p:nvPr/>
        </p:nvSpPr>
        <p:spPr>
          <a:xfrm>
            <a:off x="7658101" y="1249038"/>
            <a:ext cx="403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>
                <a:solidFill>
                  <a:schemeClr val="accent2">
                    <a:lumMod val="50000"/>
                  </a:schemeClr>
                </a:solidFill>
              </a:rPr>
              <a:t>Prevalence of anxiety disorders in people with BD-II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B487AF-DAF6-D9B6-178D-F2C1463B6DA9}"/>
              </a:ext>
            </a:extLst>
          </p:cNvPr>
          <p:cNvSpPr txBox="1"/>
          <p:nvPr/>
        </p:nvSpPr>
        <p:spPr>
          <a:xfrm>
            <a:off x="3647552" y="6194333"/>
            <a:ext cx="78118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dirty="0"/>
              <a:t>This work is adapted from ‘Prevalence and associated features of anxiety disorder comorbidity in bipolar disorder: a meta-analysis and meta-regression study’ by </a:t>
            </a:r>
            <a:r>
              <a:rPr lang="en-GB" sz="900" dirty="0" err="1"/>
              <a:t>Yapici</a:t>
            </a:r>
            <a:r>
              <a:rPr lang="en-GB" sz="900" dirty="0"/>
              <a:t> et al., used under CC-BY. This work is licensed under Creative Commons license CC-BY-SA by The Lundbeck Foundation</a:t>
            </a:r>
          </a:p>
        </p:txBody>
      </p:sp>
    </p:spTree>
    <p:extLst>
      <p:ext uri="{BB962C8B-B14F-4D97-AF65-F5344CB8AC3E}">
        <p14:creationId xmlns:p14="http://schemas.microsoft.com/office/powerpoint/2010/main" val="386516920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98C005F-4BC7-4033-A6B0-BBBA872ABC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14E3334-BC67-4578-B9B6-FB2C697BED54}">
  <ds:schemaRefs>
    <ds:schemaRef ds:uri="http://schemas.microsoft.com/office/2006/metadata/properties"/>
    <ds:schemaRef ds:uri="http://purl.org/dc/dcmitype/"/>
    <ds:schemaRef ds:uri="http://purl.org/dc/terms/"/>
    <ds:schemaRef ds:uri="http://schemas.microsoft.com/office/infopath/2007/PartnerControls"/>
    <ds:schemaRef ds:uri="http://purl.org/dc/elements/1.1/"/>
    <ds:schemaRef ds:uri="http://www.w3.org/XML/1998/namespace"/>
    <ds:schemaRef ds:uri="http://schemas.microsoft.com/office/2006/documentManagement/types"/>
    <ds:schemaRef ds:uri="08562aa6-c0ad-4fb9-8a82-15409d3a28b4"/>
    <ds:schemaRef ds:uri="28627d7c-4416-4bc1-86cf-ca6c3a42a8f2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8091</TotalTime>
  <Words>410</Words>
  <Application>Microsoft Office PowerPoint</Application>
  <PresentationFormat>Widescreen</PresentationFormat>
  <Paragraphs>50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Anxiety disorders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227</cp:revision>
  <cp:lastPrinted>2024-05-22T16:12:17Z</cp:lastPrinted>
  <dcterms:created xsi:type="dcterms:W3CDTF">2022-06-30T09:48:17Z</dcterms:created>
  <dcterms:modified xsi:type="dcterms:W3CDTF">2024-08-15T08:59:23Z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0x0101007624F5F2B767614E9B54E34B918641FF</vt:lpwstr>
  </property>
  <property fmtid="{D5CDD505-2E9C-101B-9397-08002B2CF9AE}" pid="3" name="MediaServiceImageTags">
    <vt:lpwstr/>
  </property>
</Properties>
</file>