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4.xml" ContentType="application/vnd.openxmlformats-officedocument.drawingml.chart+xml"/>
  <Override PartName="/ppt/notesSlides/notesSlide15.xml" ContentType="application/vnd.openxmlformats-officedocument.presentationml.notesSlide+xml"/>
  <Override PartName="/ppt/charts/chart5.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6.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7.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8"/>
  </p:notesMasterIdLst>
  <p:sldIdLst>
    <p:sldId id="996" r:id="rId5"/>
    <p:sldId id="998" r:id="rId6"/>
    <p:sldId id="1041" r:id="rId7"/>
    <p:sldId id="1096" r:id="rId8"/>
    <p:sldId id="1042" r:id="rId9"/>
    <p:sldId id="1074" r:id="rId10"/>
    <p:sldId id="1047" r:id="rId11"/>
    <p:sldId id="1043" r:id="rId12"/>
    <p:sldId id="1046" r:id="rId13"/>
    <p:sldId id="1053" r:id="rId14"/>
    <p:sldId id="1097" r:id="rId15"/>
    <p:sldId id="1098" r:id="rId16"/>
    <p:sldId id="1055" r:id="rId17"/>
    <p:sldId id="1056" r:id="rId18"/>
    <p:sldId id="1072" r:id="rId19"/>
    <p:sldId id="1044" r:id="rId20"/>
    <p:sldId id="1048" r:id="rId21"/>
    <p:sldId id="1061" r:id="rId22"/>
    <p:sldId id="1065" r:id="rId23"/>
    <p:sldId id="1077" r:id="rId24"/>
    <p:sldId id="1099" r:id="rId25"/>
    <p:sldId id="1076" r:id="rId26"/>
    <p:sldId id="1062" r:id="rId27"/>
    <p:sldId id="1057" r:id="rId28"/>
    <p:sldId id="1100" r:id="rId29"/>
    <p:sldId id="1075" r:id="rId30"/>
    <p:sldId id="1058" r:id="rId31"/>
    <p:sldId id="1067" r:id="rId32"/>
    <p:sldId id="1078" r:id="rId33"/>
    <p:sldId id="1066" r:id="rId34"/>
    <p:sldId id="1051" r:id="rId35"/>
    <p:sldId id="1049" r:id="rId36"/>
    <p:sldId id="1071" r:id="rId37"/>
  </p:sldIdLst>
  <p:sldSz cx="12192000" cy="6858000"/>
  <p:notesSz cx="6797675" cy="99298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45252C3A-5349-81E1-9C4F-980A23EB28AB}" name="שני שטרן" initials="שש" userId="שני שטרן" providerId="None"/>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0F0"/>
    <a:srgbClr val="1A1A17"/>
    <a:srgbClr val="3F1A01"/>
    <a:srgbClr val="A7B7C6"/>
    <a:srgbClr val="899BAD"/>
    <a:srgbClr val="CCD8E5"/>
    <a:srgbClr val="ECF1F5"/>
    <a:srgbClr val="EBF0EE"/>
    <a:srgbClr val="D9D1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50" autoAdjust="0"/>
    <p:restoredTop sz="89709" autoAdjust="0"/>
  </p:normalViewPr>
  <p:slideViewPr>
    <p:cSldViewPr snapToGrid="0" showGuides="1">
      <p:cViewPr varScale="1">
        <p:scale>
          <a:sx n="95" d="100"/>
          <a:sy n="95" d="100"/>
        </p:scale>
        <p:origin x="546" y="96"/>
      </p:cViewPr>
      <p:guideLst>
        <p:guide orient="horz" pos="2160"/>
        <p:guide pos="3840"/>
      </p:guideLst>
    </p:cSldViewPr>
  </p:slideViewPr>
  <p:outlineViewPr>
    <p:cViewPr>
      <p:scale>
        <a:sx n="33" d="100"/>
        <a:sy n="33" d="100"/>
      </p:scale>
      <p:origin x="0" y="-15186"/>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150" d="100"/>
          <a:sy n="150" d="100"/>
        </p:scale>
        <p:origin x="8178" y="-76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Jagger" userId="cf4acb15-657a-45e0-bad4-d602a69c1922" providerId="ADAL" clId="{3B3B556E-D006-4413-87E7-AC5E86F4F9F9}"/>
    <pc:docChg chg="">
      <pc:chgData name="Rachel Jagger" userId="cf4acb15-657a-45e0-bad4-d602a69c1922" providerId="ADAL" clId="{3B3B556E-D006-4413-87E7-AC5E86F4F9F9}" dt="2024-08-07T17:17:29.661" v="3"/>
      <pc:docMkLst>
        <pc:docMk/>
      </pc:docMkLst>
      <pc:sldChg chg="delCm">
        <pc:chgData name="Rachel Jagger" userId="cf4acb15-657a-45e0-bad4-d602a69c1922" providerId="ADAL" clId="{3B3B556E-D006-4413-87E7-AC5E86F4F9F9}" dt="2024-08-07T17:17:29.661" v="3"/>
        <pc:sldMkLst>
          <pc:docMk/>
          <pc:sldMk cId="2440124094" sldId="1065"/>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3B3B556E-D006-4413-87E7-AC5E86F4F9F9}" dt="2024-08-07T17:17:24.789" v="2"/>
              <pc2:cmMkLst xmlns:pc2="http://schemas.microsoft.com/office/powerpoint/2019/9/main/command">
                <pc:docMk/>
                <pc:sldMk cId="2440124094" sldId="1065"/>
                <pc2:cmMk id="{2016B624-12A7-4F3F-BAF6-C2DDF9305CD5}"/>
              </pc2:cmMkLst>
            </pc226:cmChg>
            <pc226:cmChg xmlns:pc226="http://schemas.microsoft.com/office/powerpoint/2022/06/main/command" chg="del">
              <pc226:chgData name="Rachel Jagger" userId="cf4acb15-657a-45e0-bad4-d602a69c1922" providerId="ADAL" clId="{3B3B556E-D006-4413-87E7-AC5E86F4F9F9}" dt="2024-08-07T17:17:29.661" v="3"/>
              <pc2:cmMkLst xmlns:pc2="http://schemas.microsoft.com/office/powerpoint/2019/9/main/command">
                <pc:docMk/>
                <pc:sldMk cId="2440124094" sldId="1065"/>
                <pc2:cmMk id="{92C9AEF9-1092-4623-BD02-1BD3CD0DD7AB}"/>
              </pc2:cmMkLst>
            </pc226:cmChg>
          </p:ext>
        </pc:extLst>
      </pc:sldChg>
      <pc:sldChg chg="delCm">
        <pc:chgData name="Rachel Jagger" userId="cf4acb15-657a-45e0-bad4-d602a69c1922" providerId="ADAL" clId="{3B3B556E-D006-4413-87E7-AC5E86F4F9F9}" dt="2024-08-07T17:17:14.159" v="1"/>
        <pc:sldMkLst>
          <pc:docMk/>
          <pc:sldMk cId="2054566402" sldId="1066"/>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3B3B556E-D006-4413-87E7-AC5E86F4F9F9}" dt="2024-08-07T17:17:11.293" v="0"/>
              <pc2:cmMkLst xmlns:pc2="http://schemas.microsoft.com/office/powerpoint/2019/9/main/command">
                <pc:docMk/>
                <pc:sldMk cId="2054566402" sldId="1066"/>
                <pc2:cmMk id="{30D0A023-5524-4D09-9F48-F44FE6BC127D}"/>
              </pc2:cmMkLst>
            </pc226:cmChg>
            <pc226:cmChg xmlns:pc226="http://schemas.microsoft.com/office/powerpoint/2022/06/main/command" chg="del">
              <pc226:chgData name="Rachel Jagger" userId="cf4acb15-657a-45e0-bad4-d602a69c1922" providerId="ADAL" clId="{3B3B556E-D006-4413-87E7-AC5E86F4F9F9}" dt="2024-08-07T17:17:14.159" v="1"/>
              <pc2:cmMkLst xmlns:pc2="http://schemas.microsoft.com/office/powerpoint/2019/9/main/command">
                <pc:docMk/>
                <pc:sldMk cId="2054566402" sldId="1066"/>
                <pc2:cmMk id="{C9EA4C2B-6FC2-46F2-9FD7-81120BF14497}"/>
              </pc2:cmMkLst>
            </pc226:cmChg>
          </p:ext>
        </pc:ext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2.xml"/><Relationship Id="rId1" Type="http://schemas.microsoft.com/office/2011/relationships/chartStyle" Target="style2.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Rate of comorbidity</c:v>
                </c:pt>
              </c:strCache>
            </c:strRef>
          </c:tx>
          <c:spPr>
            <a:solidFill>
              <a:schemeClr val="accent2">
                <a:lumMod val="75000"/>
              </a:schemeClr>
            </a:solidFill>
            <a:ln>
              <a:noFill/>
            </a:ln>
            <a:effectLst/>
          </c:spPr>
          <c:invertIfNegative val="0"/>
          <c:dLbls>
            <c:dLbl>
              <c:idx val="15"/>
              <c:numFmt formatCode="#,##0&quot;%&quot;" sourceLinked="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3-03D2-4117-9C4F-5E2498EF0A8F}"/>
                </c:ext>
              </c:extLst>
            </c:dLbl>
            <c:numFmt formatCode="#,##0&quot;%&quot;" sourceLinked="0"/>
            <c:spPr>
              <a:solidFill>
                <a:schemeClr val="bg1"/>
              </a:solid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6"/>
                <c:pt idx="0">
                  <c:v>Any axis I disorder</c:v>
                </c:pt>
                <c:pt idx="1">
                  <c:v>Substance-use disorder</c:v>
                </c:pt>
                <c:pt idx="2">
                  <c:v>Alcohol abuse</c:v>
                </c:pt>
                <c:pt idx="3">
                  <c:v>Other drug abuse</c:v>
                </c:pt>
                <c:pt idx="4">
                  <c:v>Anxiety disorder</c:v>
                </c:pt>
                <c:pt idx="5">
                  <c:v>Social phobia</c:v>
                </c:pt>
                <c:pt idx="6">
                  <c:v>PTSD</c:v>
                </c:pt>
                <c:pt idx="7">
                  <c:v>Panic disorder</c:v>
                </c:pt>
                <c:pt idx="8">
                  <c:v>OCD</c:v>
                </c:pt>
                <c:pt idx="9">
                  <c:v>Binge-eating disorder</c:v>
                </c:pt>
                <c:pt idx="10">
                  <c:v>Personality disorder</c:v>
                </c:pt>
                <c:pt idx="11">
                  <c:v>Migraine</c:v>
                </c:pt>
                <c:pt idx="12">
                  <c:v>Overweight</c:v>
                </c:pt>
                <c:pt idx="13">
                  <c:v>Obesity</c:v>
                </c:pt>
                <c:pt idx="14">
                  <c:v>Type 2 diabetes</c:v>
                </c:pt>
                <c:pt idx="15">
                  <c:v>Hypothyroidism</c:v>
                </c:pt>
              </c:strCache>
            </c:strRef>
          </c:cat>
          <c:val>
            <c:numRef>
              <c:f>Sheet1!$B$2:$B$17</c:f>
              <c:numCache>
                <c:formatCode>General</c:formatCode>
                <c:ptCount val="16"/>
                <c:pt idx="0">
                  <c:v>65</c:v>
                </c:pt>
                <c:pt idx="1">
                  <c:v>56</c:v>
                </c:pt>
                <c:pt idx="2">
                  <c:v>49</c:v>
                </c:pt>
                <c:pt idx="3">
                  <c:v>44</c:v>
                </c:pt>
                <c:pt idx="4">
                  <c:v>71</c:v>
                </c:pt>
                <c:pt idx="5">
                  <c:v>47</c:v>
                </c:pt>
                <c:pt idx="6">
                  <c:v>39</c:v>
                </c:pt>
                <c:pt idx="7">
                  <c:v>11</c:v>
                </c:pt>
                <c:pt idx="8">
                  <c:v>10</c:v>
                </c:pt>
                <c:pt idx="9">
                  <c:v>13</c:v>
                </c:pt>
                <c:pt idx="10">
                  <c:v>36</c:v>
                </c:pt>
                <c:pt idx="11">
                  <c:v>28</c:v>
                </c:pt>
                <c:pt idx="12">
                  <c:v>58</c:v>
                </c:pt>
                <c:pt idx="13">
                  <c:v>21</c:v>
                </c:pt>
                <c:pt idx="14">
                  <c:v>10</c:v>
                </c:pt>
                <c:pt idx="15">
                  <c:v>9</c:v>
                </c:pt>
              </c:numCache>
            </c:numRef>
          </c:val>
          <c:extLst>
            <c:ext xmlns:c16="http://schemas.microsoft.com/office/drawing/2014/chart" uri="{C3380CC4-5D6E-409C-BE32-E72D297353CC}">
              <c16:uniqueId val="{00000000-03D2-4117-9C4F-5E2498EF0A8F}"/>
            </c:ext>
          </c:extLst>
        </c:ser>
        <c:dLbls>
          <c:showLegendKey val="0"/>
          <c:showVal val="0"/>
          <c:showCatName val="0"/>
          <c:showSerName val="0"/>
          <c:showPercent val="0"/>
          <c:showBubbleSize val="0"/>
        </c:dLbls>
        <c:gapWidth val="50"/>
        <c:axId val="613716799"/>
        <c:axId val="613719679"/>
      </c:barChart>
      <c:catAx>
        <c:axId val="613716799"/>
        <c:scaling>
          <c:orientation val="maxMin"/>
        </c:scaling>
        <c:delete val="0"/>
        <c:axPos val="l"/>
        <c:numFmt formatCode="General" sourceLinked="1"/>
        <c:majorTickMark val="out"/>
        <c:minorTickMark val="none"/>
        <c:tickLblPos val="nextTo"/>
        <c:spPr>
          <a:noFill/>
          <a:ln w="19050" cap="flat" cmpd="sng" algn="ctr">
            <a:solidFill>
              <a:schemeClr val="tx2"/>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crossAx val="613719679"/>
        <c:crosses val="autoZero"/>
        <c:auto val="1"/>
        <c:lblAlgn val="ctr"/>
        <c:lblOffset val="100"/>
        <c:noMultiLvlLbl val="0"/>
      </c:catAx>
      <c:valAx>
        <c:axId val="613719679"/>
        <c:scaling>
          <c:orientation val="minMax"/>
        </c:scaling>
        <c:delete val="0"/>
        <c:axPos val="b"/>
        <c:majorGridlines>
          <c:spPr>
            <a:ln w="9525" cap="flat" cmpd="sng" algn="ctr">
              <a:solidFill>
                <a:schemeClr val="bg2">
                  <a:lumMod val="75000"/>
                </a:schemeClr>
              </a:solidFill>
              <a:round/>
            </a:ln>
            <a:effectLst/>
          </c:spPr>
        </c:majorGridlines>
        <c:title>
          <c:tx>
            <c:rich>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r>
                  <a:rPr lang="en-GB"/>
                  <a:t>Mean rate of comorbidity (%)</a:t>
                </a:r>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title>
        <c:numFmt formatCode="General" sourceLinked="1"/>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crossAx val="613716799"/>
        <c:crosses val="max"/>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2"/>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93629429444706"/>
          <c:y val="3.7649386152226183E-2"/>
          <c:w val="0.76969064866382075"/>
          <c:h val="0.86595857147299093"/>
        </c:manualLayout>
      </c:layout>
      <c:scatterChart>
        <c:scatterStyle val="lineMarker"/>
        <c:varyColors val="0"/>
        <c:ser>
          <c:idx val="0"/>
          <c:order val="0"/>
          <c:tx>
            <c:strRef>
              <c:f>Sheet1!$A$1</c:f>
              <c:strCache>
                <c:ptCount val="1"/>
                <c:pt idx="0">
                  <c:v>Column1</c:v>
                </c:pt>
              </c:strCache>
            </c:strRef>
          </c:tx>
          <c:spPr>
            <a:ln w="28575">
              <a:noFill/>
            </a:ln>
          </c:spPr>
          <c:marker>
            <c:symbol val="diamond"/>
            <c:size val="12"/>
            <c:spPr>
              <a:solidFill>
                <a:schemeClr val="accent5">
                  <a:lumMod val="50000"/>
                </a:schemeClr>
              </a:solidFill>
              <a:ln>
                <a:noFill/>
              </a:ln>
            </c:spPr>
          </c:marker>
          <c:errBars>
            <c:errDir val="x"/>
            <c:errBarType val="both"/>
            <c:errValType val="cust"/>
            <c:noEndCap val="0"/>
            <c:plus>
              <c:numRef>
                <c:f>Sheet1!$G$2:$G$23</c:f>
                <c:numCache>
                  <c:formatCode>General</c:formatCode>
                  <c:ptCount val="22"/>
                  <c:pt idx="0">
                    <c:v>8.199999999999999E-2</c:v>
                  </c:pt>
                  <c:pt idx="1">
                    <c:v>6.4000000000000001E-2</c:v>
                  </c:pt>
                  <c:pt idx="2">
                    <c:v>0.10599999999999998</c:v>
                  </c:pt>
                  <c:pt idx="3">
                    <c:v>5.1999999999999991E-2</c:v>
                  </c:pt>
                  <c:pt idx="4">
                    <c:v>7.9000000000000015E-2</c:v>
                  </c:pt>
                  <c:pt idx="5">
                    <c:v>3.7000000000000033E-2</c:v>
                  </c:pt>
                  <c:pt idx="6">
                    <c:v>9.6000000000000002E-2</c:v>
                  </c:pt>
                  <c:pt idx="7">
                    <c:v>0.11599999999999999</c:v>
                  </c:pt>
                  <c:pt idx="8">
                    <c:v>5.3999999999999937E-2</c:v>
                  </c:pt>
                  <c:pt idx="9">
                    <c:v>0.123</c:v>
                  </c:pt>
                  <c:pt idx="10">
                    <c:v>0.14900000000000008</c:v>
                  </c:pt>
                  <c:pt idx="11">
                    <c:v>2.7999999999999969E-2</c:v>
                  </c:pt>
                  <c:pt idx="12">
                    <c:v>0.11699999999999999</c:v>
                  </c:pt>
                  <c:pt idx="13">
                    <c:v>5.699999999999994E-2</c:v>
                  </c:pt>
                  <c:pt idx="14">
                    <c:v>5.2999999999999992E-2</c:v>
                  </c:pt>
                  <c:pt idx="15">
                    <c:v>4.300000000000001E-2</c:v>
                  </c:pt>
                  <c:pt idx="16">
                    <c:v>7.0000000000000007E-2</c:v>
                  </c:pt>
                  <c:pt idx="17">
                    <c:v>0.10699999999999993</c:v>
                  </c:pt>
                  <c:pt idx="18">
                    <c:v>0.15999999999999998</c:v>
                  </c:pt>
                  <c:pt idx="19">
                    <c:v>9.099999999999997E-2</c:v>
                  </c:pt>
                  <c:pt idx="20">
                    <c:v>2.7000000000000024E-2</c:v>
                  </c:pt>
                  <c:pt idx="21">
                    <c:v>7.400000000000001E-2</c:v>
                  </c:pt>
                </c:numCache>
              </c:numRef>
            </c:plus>
            <c:minus>
              <c:numRef>
                <c:f>Sheet1!$C$2:$C$23</c:f>
                <c:numCache>
                  <c:formatCode>General</c:formatCode>
                  <c:ptCount val="22"/>
                  <c:pt idx="0">
                    <c:v>6.5000000000000002E-2</c:v>
                  </c:pt>
                  <c:pt idx="1">
                    <c:v>6.0999999999999999E-2</c:v>
                  </c:pt>
                  <c:pt idx="2">
                    <c:v>0.11799999999999999</c:v>
                  </c:pt>
                  <c:pt idx="3">
                    <c:v>5.0000000000000044E-2</c:v>
                  </c:pt>
                  <c:pt idx="4">
                    <c:v>6.4000000000000001E-2</c:v>
                  </c:pt>
                  <c:pt idx="5">
                    <c:v>3.7000000000000033E-2</c:v>
                  </c:pt>
                  <c:pt idx="6">
                    <c:v>7.2000000000000008E-2</c:v>
                  </c:pt>
                  <c:pt idx="7">
                    <c:v>9.1000000000000025E-2</c:v>
                  </c:pt>
                  <c:pt idx="8">
                    <c:v>5.5000000000000049E-2</c:v>
                  </c:pt>
                  <c:pt idx="9">
                    <c:v>0.14000000000000001</c:v>
                  </c:pt>
                  <c:pt idx="10">
                    <c:v>0.13399999999999995</c:v>
                  </c:pt>
                  <c:pt idx="11">
                    <c:v>2.5000000000000022E-2</c:v>
                  </c:pt>
                  <c:pt idx="12">
                    <c:v>9.4999999999999973E-2</c:v>
                  </c:pt>
                  <c:pt idx="13">
                    <c:v>5.5999999999999994E-2</c:v>
                  </c:pt>
                  <c:pt idx="14">
                    <c:v>4.6000000000000013E-2</c:v>
                  </c:pt>
                  <c:pt idx="15">
                    <c:v>3.3000000000000002E-2</c:v>
                  </c:pt>
                  <c:pt idx="16">
                    <c:v>6.2E-2</c:v>
                  </c:pt>
                  <c:pt idx="17">
                    <c:v>0.10300000000000004</c:v>
                  </c:pt>
                  <c:pt idx="18">
                    <c:v>0.15100000000000002</c:v>
                  </c:pt>
                  <c:pt idx="19">
                    <c:v>8.0000000000000016E-2</c:v>
                  </c:pt>
                  <c:pt idx="20">
                    <c:v>2.8000000000000025E-2</c:v>
                  </c:pt>
                  <c:pt idx="21">
                    <c:v>6.9000000000000006E-2</c:v>
                  </c:pt>
                </c:numCache>
              </c:numRef>
            </c:minus>
            <c:spPr>
              <a:ln w="12700">
                <a:solidFill>
                  <a:schemeClr val="accent4">
                    <a:lumMod val="50000"/>
                  </a:schemeClr>
                </a:solidFill>
              </a:ln>
            </c:spPr>
          </c:errBars>
          <c:xVal>
            <c:numRef>
              <c:f>Sheet1!$E$2:$E$23</c:f>
              <c:numCache>
                <c:formatCode>General</c:formatCode>
                <c:ptCount val="22"/>
                <c:pt idx="0">
                  <c:v>0.22600000000000001</c:v>
                </c:pt>
                <c:pt idx="1">
                  <c:v>0.41799999999999998</c:v>
                </c:pt>
                <c:pt idx="2">
                  <c:v>0.61399999999999999</c:v>
                </c:pt>
                <c:pt idx="3">
                  <c:v>0.40100000000000002</c:v>
                </c:pt>
                <c:pt idx="4">
                  <c:v>0.23699999999999999</c:v>
                </c:pt>
                <c:pt idx="5">
                  <c:v>0.51</c:v>
                </c:pt>
                <c:pt idx="6">
                  <c:v>0.217</c:v>
                </c:pt>
                <c:pt idx="7">
                  <c:v>0.27100000000000002</c:v>
                </c:pt>
                <c:pt idx="8">
                  <c:v>0.54400000000000004</c:v>
                </c:pt>
                <c:pt idx="9">
                  <c:v>0.62</c:v>
                </c:pt>
                <c:pt idx="10">
                  <c:v>0.40899999999999997</c:v>
                </c:pt>
                <c:pt idx="11">
                  <c:v>0.27200000000000002</c:v>
                </c:pt>
                <c:pt idx="12">
                  <c:v>0.28999999999999998</c:v>
                </c:pt>
                <c:pt idx="13">
                  <c:v>0.52300000000000002</c:v>
                </c:pt>
                <c:pt idx="14">
                  <c:v>0.26100000000000001</c:v>
                </c:pt>
                <c:pt idx="15">
                  <c:v>0.11899999999999999</c:v>
                </c:pt>
                <c:pt idx="16">
                  <c:v>0.30099999999999999</c:v>
                </c:pt>
                <c:pt idx="17">
                  <c:v>0.46400000000000002</c:v>
                </c:pt>
                <c:pt idx="18">
                  <c:v>0.45900000000000002</c:v>
                </c:pt>
                <c:pt idx="19">
                  <c:v>0.32500000000000001</c:v>
                </c:pt>
                <c:pt idx="20">
                  <c:v>0.63100000000000001</c:v>
                </c:pt>
                <c:pt idx="21">
                  <c:v>0.375</c:v>
                </c:pt>
              </c:numCache>
            </c:numRef>
          </c:xVal>
          <c:yVal>
            <c:numRef>
              <c:f>Sheet1!$B$2:$B$23</c:f>
              <c:numCache>
                <c:formatCode>General</c:formatCode>
                <c:ptCount val="22"/>
                <c:pt idx="0">
                  <c:v>21.5</c:v>
                </c:pt>
                <c:pt idx="1">
                  <c:v>20.5</c:v>
                </c:pt>
                <c:pt idx="2">
                  <c:v>19.5</c:v>
                </c:pt>
                <c:pt idx="3">
                  <c:v>18.5</c:v>
                </c:pt>
                <c:pt idx="4">
                  <c:v>17.5</c:v>
                </c:pt>
                <c:pt idx="5">
                  <c:v>16.5</c:v>
                </c:pt>
                <c:pt idx="6">
                  <c:v>15.5</c:v>
                </c:pt>
                <c:pt idx="7">
                  <c:v>14.5</c:v>
                </c:pt>
                <c:pt idx="8">
                  <c:v>13.5</c:v>
                </c:pt>
                <c:pt idx="9">
                  <c:v>12.5</c:v>
                </c:pt>
                <c:pt idx="10">
                  <c:v>11.5</c:v>
                </c:pt>
                <c:pt idx="11">
                  <c:v>10.5</c:v>
                </c:pt>
                <c:pt idx="12">
                  <c:v>9.5</c:v>
                </c:pt>
                <c:pt idx="13">
                  <c:v>8.5</c:v>
                </c:pt>
                <c:pt idx="14">
                  <c:v>7.5</c:v>
                </c:pt>
                <c:pt idx="15">
                  <c:v>6.5</c:v>
                </c:pt>
                <c:pt idx="16">
                  <c:v>5.5</c:v>
                </c:pt>
                <c:pt idx="17">
                  <c:v>4.5</c:v>
                </c:pt>
                <c:pt idx="18">
                  <c:v>3.5</c:v>
                </c:pt>
                <c:pt idx="19">
                  <c:v>2.5</c:v>
                </c:pt>
                <c:pt idx="20">
                  <c:v>1.5</c:v>
                </c:pt>
                <c:pt idx="21">
                  <c:v>0.5</c:v>
                </c:pt>
              </c:numCache>
            </c:numRef>
          </c:yVal>
          <c:smooth val="0"/>
          <c:extLst>
            <c:ext xmlns:c16="http://schemas.microsoft.com/office/drawing/2014/chart" uri="{C3380CC4-5D6E-409C-BE32-E72D297353CC}">
              <c16:uniqueId val="{00000000-A76E-444F-B852-FF31A687EC1E}"/>
            </c:ext>
          </c:extLst>
        </c:ser>
        <c:dLbls>
          <c:showLegendKey val="0"/>
          <c:showVal val="0"/>
          <c:showCatName val="0"/>
          <c:showSerName val="0"/>
          <c:showPercent val="0"/>
          <c:showBubbleSize val="0"/>
        </c:dLbls>
        <c:axId val="321647448"/>
        <c:axId val="321649016"/>
      </c:scatterChart>
      <c:valAx>
        <c:axId val="321647448"/>
        <c:scaling>
          <c:orientation val="minMax"/>
          <c:max val="1"/>
          <c:min val="0"/>
        </c:scaling>
        <c:delete val="0"/>
        <c:axPos val="b"/>
        <c:numFmt formatCode="0%" sourceLinked="0"/>
        <c:majorTickMark val="out"/>
        <c:minorTickMark val="none"/>
        <c:tickLblPos val="nextTo"/>
        <c:spPr>
          <a:ln w="12700">
            <a:solidFill>
              <a:srgbClr val="000000"/>
            </a:solidFill>
          </a:ln>
        </c:spPr>
        <c:crossAx val="321649016"/>
        <c:crosses val="autoZero"/>
        <c:crossBetween val="midCat"/>
        <c:majorUnit val="0.5"/>
      </c:valAx>
      <c:valAx>
        <c:axId val="321649016"/>
        <c:scaling>
          <c:orientation val="minMax"/>
          <c:max val="22"/>
          <c:min val="0"/>
        </c:scaling>
        <c:delete val="1"/>
        <c:axPos val="l"/>
        <c:majorGridlines>
          <c:spPr>
            <a:ln>
              <a:noFill/>
            </a:ln>
          </c:spPr>
        </c:majorGridlines>
        <c:numFmt formatCode="General" sourceLinked="1"/>
        <c:majorTickMark val="none"/>
        <c:minorTickMark val="none"/>
        <c:tickLblPos val="none"/>
        <c:crossAx val="321647448"/>
        <c:crossesAt val="1"/>
        <c:crossBetween val="midCat"/>
      </c:valAx>
    </c:plotArea>
    <c:plotVisOnly val="1"/>
    <c:dispBlanksAs val="gap"/>
    <c:showDLblsOverMax val="0"/>
  </c:chart>
  <c:txPr>
    <a:bodyPr/>
    <a:lstStyle/>
    <a:p>
      <a:pPr>
        <a:defRPr sz="11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537949181810706"/>
          <c:y val="0.10432165932454845"/>
          <c:w val="0.74383685552174983"/>
          <c:h val="0.78150703173915981"/>
        </c:manualLayout>
      </c:layout>
      <c:scatterChart>
        <c:scatterStyle val="lineMarker"/>
        <c:varyColors val="0"/>
        <c:ser>
          <c:idx val="0"/>
          <c:order val="0"/>
          <c:tx>
            <c:strRef>
              <c:f>Sheet1!$A$1</c:f>
              <c:strCache>
                <c:ptCount val="1"/>
                <c:pt idx="0">
                  <c:v>Column1</c:v>
                </c:pt>
              </c:strCache>
            </c:strRef>
          </c:tx>
          <c:spPr>
            <a:ln w="28575">
              <a:noFill/>
            </a:ln>
          </c:spPr>
          <c:marker>
            <c:symbol val="diamond"/>
            <c:size val="12"/>
            <c:spPr>
              <a:solidFill>
                <a:schemeClr val="accent5">
                  <a:lumMod val="50000"/>
                </a:schemeClr>
              </a:solidFill>
              <a:ln>
                <a:noFill/>
              </a:ln>
            </c:spPr>
          </c:marker>
          <c:errBars>
            <c:errDir val="x"/>
            <c:errBarType val="both"/>
            <c:errValType val="cust"/>
            <c:noEndCap val="0"/>
            <c:plus>
              <c:numRef>
                <c:f>Sheet1!$G$2:$G$13</c:f>
                <c:numCache>
                  <c:formatCode>General</c:formatCode>
                  <c:ptCount val="12"/>
                  <c:pt idx="0">
                    <c:v>0.13500000000000004</c:v>
                  </c:pt>
                  <c:pt idx="1">
                    <c:v>0.15500000000000003</c:v>
                  </c:pt>
                  <c:pt idx="2">
                    <c:v>0.11799999999999999</c:v>
                  </c:pt>
                  <c:pt idx="3">
                    <c:v>9.1000000000000025E-2</c:v>
                  </c:pt>
                  <c:pt idx="4">
                    <c:v>6.0999999999999999E-2</c:v>
                  </c:pt>
                  <c:pt idx="5">
                    <c:v>0.12600000000000006</c:v>
                  </c:pt>
                  <c:pt idx="6">
                    <c:v>0.16399999999999992</c:v>
                  </c:pt>
                  <c:pt idx="7">
                    <c:v>2.8999999999999998E-2</c:v>
                  </c:pt>
                  <c:pt idx="8">
                    <c:v>4.3999999999999984E-2</c:v>
                  </c:pt>
                  <c:pt idx="9">
                    <c:v>0.18699999999999994</c:v>
                  </c:pt>
                  <c:pt idx="10">
                    <c:v>4.7000000000000042E-2</c:v>
                  </c:pt>
                  <c:pt idx="11">
                    <c:v>0.10600000000000004</c:v>
                  </c:pt>
                </c:numCache>
              </c:numRef>
            </c:plus>
            <c:minus>
              <c:numRef>
                <c:f>Sheet1!$C$2:$C$13</c:f>
                <c:numCache>
                  <c:formatCode>General</c:formatCode>
                  <c:ptCount val="12"/>
                  <c:pt idx="0">
                    <c:v>9.0999999999999984E-2</c:v>
                  </c:pt>
                  <c:pt idx="1">
                    <c:v>9.4E-2</c:v>
                  </c:pt>
                  <c:pt idx="2">
                    <c:v>0.10499999999999998</c:v>
                  </c:pt>
                  <c:pt idx="3">
                    <c:v>8.9000000000000024E-2</c:v>
                  </c:pt>
                  <c:pt idx="4">
                    <c:v>5.6999999999999995E-2</c:v>
                  </c:pt>
                  <c:pt idx="5">
                    <c:v>0.11599999999999999</c:v>
                  </c:pt>
                  <c:pt idx="6">
                    <c:v>0.20900000000000002</c:v>
                  </c:pt>
                  <c:pt idx="7">
                    <c:v>2.4999999999999994E-2</c:v>
                  </c:pt>
                  <c:pt idx="8">
                    <c:v>3.9000000000000007E-2</c:v>
                  </c:pt>
                  <c:pt idx="9">
                    <c:v>0.16</c:v>
                  </c:pt>
                  <c:pt idx="10">
                    <c:v>4.6999999999999986E-2</c:v>
                  </c:pt>
                  <c:pt idx="11">
                    <c:v>9.1999999999999971E-2</c:v>
                  </c:pt>
                </c:numCache>
              </c:numRef>
            </c:minus>
            <c:spPr>
              <a:ln w="12700">
                <a:solidFill>
                  <a:schemeClr val="accent4">
                    <a:lumMod val="50000"/>
                  </a:schemeClr>
                </a:solidFill>
              </a:ln>
            </c:spPr>
          </c:errBars>
          <c:xVal>
            <c:numRef>
              <c:f>Sheet1!$E$2:$E$13</c:f>
              <c:numCache>
                <c:formatCode>General</c:formatCode>
                <c:ptCount val="12"/>
                <c:pt idx="0">
                  <c:v>0.20399999999999999</c:v>
                </c:pt>
                <c:pt idx="1">
                  <c:v>0.184</c:v>
                </c:pt>
                <c:pt idx="2">
                  <c:v>0.38</c:v>
                </c:pt>
                <c:pt idx="3">
                  <c:v>0.46100000000000002</c:v>
                </c:pt>
                <c:pt idx="4">
                  <c:v>0.34599999999999997</c:v>
                </c:pt>
                <c:pt idx="5">
                  <c:v>0.41</c:v>
                </c:pt>
                <c:pt idx="6">
                  <c:v>0.65200000000000002</c:v>
                </c:pt>
                <c:pt idx="7">
                  <c:v>0.153</c:v>
                </c:pt>
                <c:pt idx="8">
                  <c:v>0.27100000000000002</c:v>
                </c:pt>
                <c:pt idx="9">
                  <c:v>0.39300000000000002</c:v>
                </c:pt>
                <c:pt idx="10">
                  <c:v>0.50700000000000001</c:v>
                </c:pt>
                <c:pt idx="11">
                  <c:v>0.34399999999999997</c:v>
                </c:pt>
              </c:numCache>
            </c:numRef>
          </c:xVal>
          <c:yVal>
            <c:numRef>
              <c:f>Sheet1!$B$2:$B$13</c:f>
              <c:numCache>
                <c:formatCode>General</c:formatCode>
                <c:ptCount val="12"/>
                <c:pt idx="0">
                  <c:v>11.5</c:v>
                </c:pt>
                <c:pt idx="1">
                  <c:v>10.5</c:v>
                </c:pt>
                <c:pt idx="2">
                  <c:v>9.5</c:v>
                </c:pt>
                <c:pt idx="3">
                  <c:v>8.8000000000000007</c:v>
                </c:pt>
                <c:pt idx="4">
                  <c:v>7.5</c:v>
                </c:pt>
                <c:pt idx="5">
                  <c:v>6.5</c:v>
                </c:pt>
                <c:pt idx="6">
                  <c:v>5.5</c:v>
                </c:pt>
                <c:pt idx="7">
                  <c:v>4.5</c:v>
                </c:pt>
                <c:pt idx="8">
                  <c:v>3.5</c:v>
                </c:pt>
                <c:pt idx="9">
                  <c:v>2.5</c:v>
                </c:pt>
                <c:pt idx="10">
                  <c:v>1.5</c:v>
                </c:pt>
                <c:pt idx="11">
                  <c:v>0.5</c:v>
                </c:pt>
              </c:numCache>
            </c:numRef>
          </c:yVal>
          <c:smooth val="0"/>
          <c:extLst>
            <c:ext xmlns:c16="http://schemas.microsoft.com/office/drawing/2014/chart" uri="{C3380CC4-5D6E-409C-BE32-E72D297353CC}">
              <c16:uniqueId val="{00000000-AAE9-4823-B993-6C4FE37635B6}"/>
            </c:ext>
          </c:extLst>
        </c:ser>
        <c:dLbls>
          <c:showLegendKey val="0"/>
          <c:showVal val="0"/>
          <c:showCatName val="0"/>
          <c:showSerName val="0"/>
          <c:showPercent val="0"/>
          <c:showBubbleSize val="0"/>
        </c:dLbls>
        <c:axId val="321647448"/>
        <c:axId val="321649016"/>
      </c:scatterChart>
      <c:valAx>
        <c:axId val="321647448"/>
        <c:scaling>
          <c:orientation val="minMax"/>
          <c:max val="1"/>
          <c:min val="0"/>
        </c:scaling>
        <c:delete val="0"/>
        <c:axPos val="b"/>
        <c:numFmt formatCode="0%" sourceLinked="0"/>
        <c:majorTickMark val="out"/>
        <c:minorTickMark val="none"/>
        <c:tickLblPos val="nextTo"/>
        <c:spPr>
          <a:ln w="12700">
            <a:solidFill>
              <a:srgbClr val="000000"/>
            </a:solidFill>
          </a:ln>
        </c:spPr>
        <c:crossAx val="321649016"/>
        <c:crosses val="autoZero"/>
        <c:crossBetween val="midCat"/>
        <c:majorUnit val="0.5"/>
      </c:valAx>
      <c:valAx>
        <c:axId val="321649016"/>
        <c:scaling>
          <c:orientation val="minMax"/>
          <c:max val="12"/>
          <c:min val="0"/>
        </c:scaling>
        <c:delete val="1"/>
        <c:axPos val="l"/>
        <c:majorGridlines>
          <c:spPr>
            <a:ln>
              <a:noFill/>
            </a:ln>
          </c:spPr>
        </c:majorGridlines>
        <c:numFmt formatCode="General" sourceLinked="1"/>
        <c:majorTickMark val="out"/>
        <c:minorTickMark val="none"/>
        <c:tickLblPos val="nextTo"/>
        <c:crossAx val="321647448"/>
        <c:crossesAt val="1"/>
        <c:crossBetween val="midCat"/>
      </c:valAx>
    </c:plotArea>
    <c:plotVisOnly val="1"/>
    <c:dispBlanksAs val="gap"/>
    <c:showDLblsOverMax val="0"/>
  </c:chart>
  <c:txPr>
    <a:bodyPr/>
    <a:lstStyle/>
    <a:p>
      <a:pPr>
        <a:defRPr sz="11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16038174947641"/>
          <c:y val="0.20717975990067955"/>
          <c:w val="0.80924587279376026"/>
          <c:h val="0.37482046855133333"/>
        </c:manualLayout>
      </c:layout>
      <c:scatterChart>
        <c:scatterStyle val="lineMarker"/>
        <c:varyColors val="0"/>
        <c:ser>
          <c:idx val="0"/>
          <c:order val="0"/>
          <c:tx>
            <c:strRef>
              <c:f>Sheet1!$A$1</c:f>
              <c:strCache>
                <c:ptCount val="1"/>
                <c:pt idx="0">
                  <c:v>Column1</c:v>
                </c:pt>
              </c:strCache>
            </c:strRef>
          </c:tx>
          <c:spPr>
            <a:ln w="28575">
              <a:noFill/>
            </a:ln>
          </c:spPr>
          <c:marker>
            <c:symbol val="diamond"/>
            <c:size val="15"/>
            <c:spPr>
              <a:solidFill>
                <a:schemeClr val="accent5">
                  <a:lumMod val="50000"/>
                </a:schemeClr>
              </a:solidFill>
              <a:ln>
                <a:noFill/>
              </a:ln>
            </c:spPr>
          </c:marker>
          <c:errBars>
            <c:errDir val="x"/>
            <c:errBarType val="both"/>
            <c:errValType val="cust"/>
            <c:noEndCap val="0"/>
            <c:plus>
              <c:numRef>
                <c:f>Sheet1!$G$2:$G$2</c:f>
                <c:numCache>
                  <c:formatCode>General</c:formatCode>
                  <c:ptCount val="1"/>
                  <c:pt idx="0">
                    <c:v>6.8999999999999978E-2</c:v>
                  </c:pt>
                </c:numCache>
              </c:numRef>
            </c:plus>
            <c:minus>
              <c:numRef>
                <c:f>Sheet1!$C$2:$C$2</c:f>
                <c:numCache>
                  <c:formatCode>General</c:formatCode>
                  <c:ptCount val="1"/>
                  <c:pt idx="0">
                    <c:v>5.2000000000000005E-2</c:v>
                  </c:pt>
                </c:numCache>
              </c:numRef>
            </c:minus>
            <c:spPr>
              <a:ln w="12700">
                <a:solidFill>
                  <a:schemeClr val="accent4">
                    <a:lumMod val="50000"/>
                  </a:schemeClr>
                </a:solidFill>
              </a:ln>
            </c:spPr>
          </c:errBars>
          <c:xVal>
            <c:numRef>
              <c:f>Sheet1!$E$2:$E$2</c:f>
              <c:numCache>
                <c:formatCode>General</c:formatCode>
                <c:ptCount val="1"/>
                <c:pt idx="0">
                  <c:v>0.16600000000000001</c:v>
                </c:pt>
              </c:numCache>
            </c:numRef>
          </c:xVal>
          <c:yVal>
            <c:numRef>
              <c:f>Sheet1!$B$2:$B$2</c:f>
              <c:numCache>
                <c:formatCode>General</c:formatCode>
                <c:ptCount val="1"/>
                <c:pt idx="0">
                  <c:v>0.5</c:v>
                </c:pt>
              </c:numCache>
            </c:numRef>
          </c:yVal>
          <c:smooth val="0"/>
          <c:extLst>
            <c:ext xmlns:c16="http://schemas.microsoft.com/office/drawing/2014/chart" uri="{C3380CC4-5D6E-409C-BE32-E72D297353CC}">
              <c16:uniqueId val="{00000000-5D98-44C7-9F64-A6C363FFE206}"/>
            </c:ext>
          </c:extLst>
        </c:ser>
        <c:dLbls>
          <c:showLegendKey val="0"/>
          <c:showVal val="0"/>
          <c:showCatName val="0"/>
          <c:showSerName val="0"/>
          <c:showPercent val="0"/>
          <c:showBubbleSize val="0"/>
        </c:dLbls>
        <c:axId val="321647448"/>
        <c:axId val="321649016"/>
      </c:scatterChart>
      <c:valAx>
        <c:axId val="321647448"/>
        <c:scaling>
          <c:orientation val="minMax"/>
          <c:max val="1"/>
          <c:min val="0"/>
        </c:scaling>
        <c:delete val="0"/>
        <c:axPos val="b"/>
        <c:numFmt formatCode="0%" sourceLinked="0"/>
        <c:majorTickMark val="out"/>
        <c:minorTickMark val="none"/>
        <c:tickLblPos val="nextTo"/>
        <c:spPr>
          <a:ln w="12700">
            <a:solidFill>
              <a:srgbClr val="000000"/>
            </a:solidFill>
          </a:ln>
        </c:spPr>
        <c:crossAx val="321649016"/>
        <c:crosses val="autoZero"/>
        <c:crossBetween val="midCat"/>
        <c:majorUnit val="1"/>
      </c:valAx>
      <c:valAx>
        <c:axId val="321649016"/>
        <c:scaling>
          <c:orientation val="minMax"/>
          <c:max val="1"/>
          <c:min val="0"/>
        </c:scaling>
        <c:delete val="0"/>
        <c:axPos val="l"/>
        <c:majorGridlines>
          <c:spPr>
            <a:ln>
              <a:noFill/>
            </a:ln>
          </c:spPr>
        </c:majorGridlines>
        <c:numFmt formatCode="General" sourceLinked="1"/>
        <c:majorTickMark val="none"/>
        <c:minorTickMark val="none"/>
        <c:tickLblPos val="none"/>
        <c:spPr>
          <a:ln w="12700">
            <a:solidFill>
              <a:srgbClr val="000000"/>
            </a:solidFill>
          </a:ln>
        </c:spPr>
        <c:crossAx val="321647448"/>
        <c:crossesAt val="1"/>
        <c:crossBetween val="midCat"/>
      </c:valAx>
    </c:plotArea>
    <c:plotVisOnly val="1"/>
    <c:dispBlanksAs val="gap"/>
    <c:showDLblsOverMax val="0"/>
  </c:chart>
  <c:txPr>
    <a:bodyPr/>
    <a:lstStyle/>
    <a:p>
      <a:pPr>
        <a:defRPr sz="14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757086383534217"/>
          <c:y val="7.0686406011714178E-2"/>
          <c:w val="0.8308115264150856"/>
          <c:h val="0.75878726942785513"/>
        </c:manualLayout>
      </c:layout>
      <c:barChart>
        <c:barDir val="col"/>
        <c:grouping val="clustered"/>
        <c:varyColors val="0"/>
        <c:ser>
          <c:idx val="0"/>
          <c:order val="0"/>
          <c:tx>
            <c:strRef>
              <c:f>Sheet1!$B$1</c:f>
              <c:strCache>
                <c:ptCount val="1"/>
                <c:pt idx="0">
                  <c:v>All BD</c:v>
                </c:pt>
              </c:strCache>
            </c:strRef>
          </c:tx>
          <c:spPr>
            <a:solidFill>
              <a:schemeClr val="accent1"/>
            </a:solidFill>
            <a:ln>
              <a:noFill/>
            </a:ln>
            <a:effectLst/>
          </c:spPr>
          <c:invertIfNegative val="0"/>
          <c:dLbls>
            <c:dLbl>
              <c:idx val="0"/>
              <c:layout>
                <c:manualLayout>
                  <c:x val="-4.2959863028819662E-17"/>
                  <c:y val="7.604560460896224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74D-46AD-A0D8-F2F5997FF73C}"/>
                </c:ext>
              </c:extLst>
            </c:dLbl>
            <c:dLbl>
              <c:idx val="1"/>
              <c:layout>
                <c:manualLayout>
                  <c:x val="2.3432923257175474E-3"/>
                  <c:y val="3.8034777990246403E-3"/>
                </c:manualLayout>
              </c:layout>
              <c:numFmt formatCode="#,##0.00" sourceLinked="0"/>
              <c:spPr>
                <a:noFill/>
                <a:ln>
                  <a:noFill/>
                </a:ln>
                <a:effectLst/>
              </c:spPr>
              <c:txPr>
                <a:bodyPr wrap="square" lIns="38100" tIns="19050" rIns="38100" bIns="19050" anchor="ctr">
                  <a:spAutoFit/>
                </a:bodyPr>
                <a:lstStyle/>
                <a:p>
                  <a:pPr>
                    <a:defRPr sz="1200" b="1">
                      <a:solidFill>
                        <a:schemeClr val="tx2"/>
                      </a:solidFill>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74D-46AD-A0D8-F2F5997FF73C}"/>
                </c:ext>
              </c:extLst>
            </c:dLbl>
            <c:numFmt formatCode="#,##0.00" sourceLinked="0"/>
            <c:spPr>
              <a:noFill/>
              <a:ln>
                <a:noFill/>
              </a:ln>
              <a:effectLst/>
            </c:spPr>
            <c:txPr>
              <a:bodyPr wrap="square" lIns="38100" tIns="19050" rIns="38100" bIns="19050" anchor="ctr">
                <a:spAutoFit/>
              </a:bodyPr>
              <a:lstStyle/>
              <a:p>
                <a:pPr>
                  <a:defRPr sz="12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Current smoking</c:v>
                </c:pt>
                <c:pt idx="1">
                  <c:v>Smoking cessation</c:v>
                </c:pt>
              </c:strCache>
            </c:strRef>
          </c:cat>
          <c:val>
            <c:numRef>
              <c:f>Sheet1!$B$2:$B$3</c:f>
              <c:numCache>
                <c:formatCode>General</c:formatCode>
                <c:ptCount val="2"/>
                <c:pt idx="0">
                  <c:v>3.5</c:v>
                </c:pt>
                <c:pt idx="1">
                  <c:v>0.34</c:v>
                </c:pt>
              </c:numCache>
            </c:numRef>
          </c:val>
          <c:extLst>
            <c:ext xmlns:c16="http://schemas.microsoft.com/office/drawing/2014/chart" uri="{C3380CC4-5D6E-409C-BE32-E72D297353CC}">
              <c16:uniqueId val="{00000000-074D-46AD-A0D8-F2F5997FF73C}"/>
            </c:ext>
          </c:extLst>
        </c:ser>
        <c:ser>
          <c:idx val="1"/>
          <c:order val="1"/>
          <c:tx>
            <c:strRef>
              <c:f>Sheet1!$C$1</c:f>
              <c:strCache>
                <c:ptCount val="1"/>
                <c:pt idx="0">
                  <c:v>Men</c:v>
                </c:pt>
              </c:strCache>
            </c:strRef>
          </c:tx>
          <c:spPr>
            <a:solidFill>
              <a:schemeClr val="accent2"/>
            </a:solidFill>
            <a:ln>
              <a:noFill/>
            </a:ln>
            <a:effectLst/>
          </c:spPr>
          <c:invertIfNegative val="0"/>
          <c:dLbls>
            <c:dLbl>
              <c:idx val="1"/>
              <c:layout>
                <c:manualLayout>
                  <c:x val="-8.5919726057639324E-17"/>
                  <c:y val="1.140743947563262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248-41AB-8FDA-DCA49A98D9AA}"/>
                </c:ext>
              </c:extLst>
            </c:dLbl>
            <c:numFmt formatCode="#,##0.00" sourceLinked="0"/>
            <c:spPr>
              <a:noFill/>
              <a:ln>
                <a:noFill/>
              </a:ln>
              <a:effectLst/>
            </c:spPr>
            <c:txPr>
              <a:bodyPr wrap="square" lIns="38100" tIns="19050" rIns="38100" bIns="19050" anchor="ctr">
                <a:spAutoFit/>
              </a:bodyPr>
              <a:lstStyle/>
              <a:p>
                <a:pPr>
                  <a:defRPr sz="12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Current smoking</c:v>
                </c:pt>
                <c:pt idx="1">
                  <c:v>Smoking cessation</c:v>
                </c:pt>
              </c:strCache>
            </c:strRef>
          </c:cat>
          <c:val>
            <c:numRef>
              <c:f>Sheet1!$C$2:$C$3</c:f>
              <c:numCache>
                <c:formatCode>General</c:formatCode>
                <c:ptCount val="2"/>
                <c:pt idx="0">
                  <c:v>3.2</c:v>
                </c:pt>
                <c:pt idx="1">
                  <c:v>0.32</c:v>
                </c:pt>
              </c:numCache>
            </c:numRef>
          </c:val>
          <c:extLst>
            <c:ext xmlns:c16="http://schemas.microsoft.com/office/drawing/2014/chart" uri="{C3380CC4-5D6E-409C-BE32-E72D297353CC}">
              <c16:uniqueId val="{00000001-074D-46AD-A0D8-F2F5997FF73C}"/>
            </c:ext>
          </c:extLst>
        </c:ser>
        <c:ser>
          <c:idx val="2"/>
          <c:order val="2"/>
          <c:tx>
            <c:strRef>
              <c:f>Sheet1!$D$1</c:f>
              <c:strCache>
                <c:ptCount val="1"/>
                <c:pt idx="0">
                  <c:v>Women </c:v>
                </c:pt>
              </c:strCache>
            </c:strRef>
          </c:tx>
          <c:spPr>
            <a:solidFill>
              <a:schemeClr val="accent3"/>
            </a:solidFill>
            <a:ln>
              <a:noFill/>
            </a:ln>
            <a:effectLst/>
          </c:spPr>
          <c:invertIfNegative val="0"/>
          <c:dLbls>
            <c:dLbl>
              <c:idx val="1"/>
              <c:layout>
                <c:manualLayout>
                  <c:x val="-1.7183945211527865E-16"/>
                  <c:y val="7.604560460896381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248-41AB-8FDA-DCA49A98D9AA}"/>
                </c:ext>
              </c:extLst>
            </c:dLbl>
            <c:numFmt formatCode="#,##0.00" sourceLinked="0"/>
            <c:spPr>
              <a:noFill/>
              <a:ln>
                <a:noFill/>
              </a:ln>
              <a:effectLst/>
            </c:spPr>
            <c:txPr>
              <a:bodyPr wrap="square" lIns="38100" tIns="19050" rIns="38100" bIns="19050" anchor="ctr">
                <a:spAutoFit/>
              </a:bodyPr>
              <a:lstStyle/>
              <a:p>
                <a:pPr>
                  <a:defRPr sz="12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Current smoking</c:v>
                </c:pt>
                <c:pt idx="1">
                  <c:v>Smoking cessation</c:v>
                </c:pt>
              </c:strCache>
            </c:strRef>
          </c:cat>
          <c:val>
            <c:numRef>
              <c:f>Sheet1!$D$2:$D$3</c:f>
              <c:numCache>
                <c:formatCode>General</c:formatCode>
                <c:ptCount val="2"/>
                <c:pt idx="0">
                  <c:v>3.3</c:v>
                </c:pt>
                <c:pt idx="1">
                  <c:v>0.34</c:v>
                </c:pt>
              </c:numCache>
            </c:numRef>
          </c:val>
          <c:extLst>
            <c:ext xmlns:c16="http://schemas.microsoft.com/office/drawing/2014/chart" uri="{C3380CC4-5D6E-409C-BE32-E72D297353CC}">
              <c16:uniqueId val="{00000002-074D-46AD-A0D8-F2F5997FF73C}"/>
            </c:ext>
          </c:extLst>
        </c:ser>
        <c:dLbls>
          <c:showLegendKey val="0"/>
          <c:showVal val="0"/>
          <c:showCatName val="0"/>
          <c:showSerName val="0"/>
          <c:showPercent val="0"/>
          <c:showBubbleSize val="0"/>
        </c:dLbls>
        <c:gapWidth val="100"/>
        <c:overlap val="-10"/>
        <c:axId val="1237891039"/>
        <c:axId val="1"/>
      </c:barChart>
      <c:catAx>
        <c:axId val="1237891039"/>
        <c:scaling>
          <c:orientation val="minMax"/>
        </c:scaling>
        <c:delete val="0"/>
        <c:axPos val="b"/>
        <c:numFmt formatCode="General" sourceLinked="1"/>
        <c:majorTickMark val="out"/>
        <c:minorTickMark val="none"/>
        <c:tickLblPos val="low"/>
        <c:spPr>
          <a:noFill/>
          <a:ln w="19050" cap="flat" cmpd="sng" algn="ctr">
            <a:solidFill>
              <a:schemeClr val="tx2"/>
            </a:solidFill>
            <a:round/>
          </a:ln>
          <a:effectLst/>
        </c:spPr>
        <c:txPr>
          <a:bodyPr rot="-60000000" vert="horz"/>
          <a:lstStyle/>
          <a:p>
            <a:pPr>
              <a:defRPr/>
            </a:pPr>
            <a:endParaRPr lang="en-US"/>
          </a:p>
        </c:txPr>
        <c:crossAx val="1"/>
        <c:crossesAt val="1"/>
        <c:auto val="1"/>
        <c:lblAlgn val="ctr"/>
        <c:lblOffset val="100"/>
        <c:noMultiLvlLbl val="0"/>
      </c:catAx>
      <c:valAx>
        <c:axId val="1"/>
        <c:scaling>
          <c:orientation val="minMax"/>
        </c:scaling>
        <c:delete val="0"/>
        <c:axPos val="l"/>
        <c:majorGridlines>
          <c:spPr>
            <a:ln w="9525" cap="flat" cmpd="sng" algn="ctr">
              <a:solidFill>
                <a:schemeClr val="bg1">
                  <a:lumMod val="75000"/>
                </a:schemeClr>
              </a:solidFill>
              <a:round/>
            </a:ln>
            <a:effectLst/>
          </c:spPr>
        </c:majorGridlines>
        <c:title>
          <c:tx>
            <c:rich>
              <a:bodyPr/>
              <a:lstStyle/>
              <a:p>
                <a:pPr>
                  <a:defRPr/>
                </a:pPr>
                <a:r>
                  <a:rPr lang="en-GB" dirty="0"/>
                  <a:t>Odds ratio</a:t>
                </a:r>
              </a:p>
            </c:rich>
          </c:tx>
          <c:layout>
            <c:manualLayout>
              <c:xMode val="edge"/>
              <c:yMode val="edge"/>
              <c:x val="6.0925600468658466E-3"/>
              <c:y val="0.30378961594275139"/>
            </c:manualLayout>
          </c:layout>
          <c:overlay val="0"/>
        </c:title>
        <c:numFmt formatCode="#,##0.0" sourceLinked="0"/>
        <c:majorTickMark val="out"/>
        <c:minorTickMark val="none"/>
        <c:tickLblPos val="nextTo"/>
        <c:spPr>
          <a:noFill/>
          <a:ln w="19050">
            <a:solidFill>
              <a:schemeClr val="tx2"/>
            </a:solidFill>
          </a:ln>
          <a:effectLst/>
        </c:spPr>
        <c:txPr>
          <a:bodyPr rot="-60000000" vert="horz"/>
          <a:lstStyle/>
          <a:p>
            <a:pPr>
              <a:defRPr/>
            </a:pPr>
            <a:endParaRPr lang="en-US"/>
          </a:p>
        </c:txPr>
        <c:crossAx val="1237891039"/>
        <c:crossesAt val="1"/>
        <c:crossBetween val="between"/>
        <c:majorUnit val="1"/>
      </c:valAx>
      <c:spPr>
        <a:noFill/>
        <a:ln w="25382">
          <a:noFill/>
        </a:ln>
        <a:effectLst/>
      </c:spPr>
    </c:plotArea>
    <c:legend>
      <c:legendPos val="b"/>
      <c:layout>
        <c:manualLayout>
          <c:xMode val="edge"/>
          <c:yMode val="edge"/>
          <c:x val="0.65228955343675177"/>
          <c:y val="0.10910006687069992"/>
          <c:w val="0.26153965376472049"/>
          <c:h val="0.30959153630384229"/>
        </c:manualLayout>
      </c:layout>
      <c:overlay val="0"/>
      <c:spPr>
        <a:solidFill>
          <a:schemeClr val="bg1"/>
        </a:solidFill>
        <a:ln>
          <a:noFill/>
        </a:ln>
        <a:effectLst/>
      </c:spPr>
      <c:txPr>
        <a:bodyPr rot="0" vert="horz"/>
        <a:lstStyle/>
        <a:p>
          <a:pPr>
            <a:defRPr/>
          </a:pPr>
          <a:endParaRPr lang="en-US"/>
        </a:p>
      </c:txPr>
    </c:legend>
    <c:plotVisOnly val="1"/>
    <c:dispBlanksAs val="gap"/>
    <c:showDLblsOverMax val="0"/>
  </c:chart>
  <c:spPr>
    <a:noFill/>
    <a:ln>
      <a:noFill/>
    </a:ln>
    <a:effectLst/>
  </c:spPr>
  <c:txPr>
    <a:bodyPr/>
    <a:lstStyle/>
    <a:p>
      <a:pPr>
        <a:defRPr sz="1600">
          <a:solidFill>
            <a:schemeClr val="tx2"/>
          </a:solidFill>
          <a:latin typeface="+mn-lt"/>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53786359934647"/>
          <c:y val="3.1259942612789839E-2"/>
          <c:w val="0.87593321273647629"/>
          <c:h val="0.65575328336223027"/>
        </c:manualLayout>
      </c:layout>
      <c:barChart>
        <c:barDir val="col"/>
        <c:grouping val="clustered"/>
        <c:varyColors val="0"/>
        <c:ser>
          <c:idx val="0"/>
          <c:order val="0"/>
          <c:tx>
            <c:strRef>
              <c:f>Sheet1!$B$1</c:f>
              <c:strCache>
                <c:ptCount val="1"/>
                <c:pt idx="0">
                  <c:v>Manic episode (n=938)</c:v>
                </c:pt>
              </c:strCache>
            </c:strRef>
          </c:tx>
          <c:spPr>
            <a:solidFill>
              <a:schemeClr val="accent2">
                <a:lumMod val="75000"/>
              </a:schemeClr>
            </a:solidFill>
            <a:ln>
              <a:noFill/>
            </a:ln>
            <a:effectLst/>
          </c:spPr>
          <c:invertIfNegative val="0"/>
          <c:cat>
            <c:strRef>
              <c:f>Sheet1!$A$2:$A$16</c:f>
              <c:strCache>
                <c:ptCount val="15"/>
                <c:pt idx="0">
                  <c:v>≥1 chronic condition</c:v>
                </c:pt>
                <c:pt idx="1">
                  <c:v>Migraine</c:v>
                </c:pt>
                <c:pt idx="2">
                  <c:v>Arthritis</c:v>
                </c:pt>
                <c:pt idx="3">
                  <c:v>Asthma</c:v>
                </c:pt>
                <c:pt idx="4">
                  <c:v>Gastric ulcer</c:v>
                </c:pt>
                <c:pt idx="5">
                  <c:v>Hypertension</c:v>
                </c:pt>
                <c:pt idx="6">
                  <c:v>Chronic bronchitis</c:v>
                </c:pt>
                <c:pt idx="7">
                  <c:v>Thyroid disease</c:v>
                </c:pt>
                <c:pt idx="8">
                  <c:v>Heart disease</c:v>
                </c:pt>
                <c:pt idx="9">
                  <c:v>Diabetes</c:v>
                </c:pt>
                <c:pt idx="10">
                  <c:v>Crohn’s disease</c:v>
                </c:pt>
                <c:pt idx="11">
                  <c:v>Chronic fatigue syndrome</c:v>
                </c:pt>
                <c:pt idx="12">
                  <c:v>Fibromyalgia</c:v>
                </c:pt>
                <c:pt idx="13">
                  <c:v>Cataract</c:v>
                </c:pt>
                <c:pt idx="14">
                  <c:v>Cancer</c:v>
                </c:pt>
              </c:strCache>
            </c:strRef>
          </c:cat>
          <c:val>
            <c:numRef>
              <c:f>Sheet1!$B$2:$B$16</c:f>
              <c:numCache>
                <c:formatCode>General</c:formatCode>
                <c:ptCount val="15"/>
                <c:pt idx="0">
                  <c:v>64.3</c:v>
                </c:pt>
                <c:pt idx="1">
                  <c:v>24.8</c:v>
                </c:pt>
                <c:pt idx="2">
                  <c:v>20.6</c:v>
                </c:pt>
                <c:pt idx="3">
                  <c:v>15.9</c:v>
                </c:pt>
                <c:pt idx="4">
                  <c:v>10.8</c:v>
                </c:pt>
                <c:pt idx="5">
                  <c:v>10.4</c:v>
                </c:pt>
                <c:pt idx="6">
                  <c:v>7.9</c:v>
                </c:pt>
                <c:pt idx="7">
                  <c:v>7.4</c:v>
                </c:pt>
                <c:pt idx="8">
                  <c:v>4.4000000000000004</c:v>
                </c:pt>
                <c:pt idx="9">
                  <c:v>4.3</c:v>
                </c:pt>
                <c:pt idx="10">
                  <c:v>4</c:v>
                </c:pt>
                <c:pt idx="11">
                  <c:v>3.8</c:v>
                </c:pt>
                <c:pt idx="12">
                  <c:v>2.8</c:v>
                </c:pt>
                <c:pt idx="13">
                  <c:v>1.8</c:v>
                </c:pt>
                <c:pt idx="14">
                  <c:v>1.3</c:v>
                </c:pt>
              </c:numCache>
            </c:numRef>
          </c:val>
          <c:extLst>
            <c:ext xmlns:c16="http://schemas.microsoft.com/office/drawing/2014/chart" uri="{C3380CC4-5D6E-409C-BE32-E72D297353CC}">
              <c16:uniqueId val="{00000000-31D4-4E5A-B37D-9DF74EA0BA18}"/>
            </c:ext>
          </c:extLst>
        </c:ser>
        <c:ser>
          <c:idx val="1"/>
          <c:order val="1"/>
          <c:tx>
            <c:strRef>
              <c:f>Sheet1!$C$1</c:f>
              <c:strCache>
                <c:ptCount val="1"/>
                <c:pt idx="0">
                  <c:v>No manic episode (n=35,848)</c:v>
                </c:pt>
              </c:strCache>
            </c:strRef>
          </c:tx>
          <c:spPr>
            <a:solidFill>
              <a:schemeClr val="accent5">
                <a:lumMod val="75000"/>
              </a:schemeClr>
            </a:solidFill>
            <a:ln>
              <a:noFill/>
            </a:ln>
            <a:effectLst/>
          </c:spPr>
          <c:invertIfNegative val="0"/>
          <c:cat>
            <c:strRef>
              <c:f>Sheet1!$A$2:$A$16</c:f>
              <c:strCache>
                <c:ptCount val="15"/>
                <c:pt idx="0">
                  <c:v>≥1 chronic condition</c:v>
                </c:pt>
                <c:pt idx="1">
                  <c:v>Migraine</c:v>
                </c:pt>
                <c:pt idx="2">
                  <c:v>Arthritis</c:v>
                </c:pt>
                <c:pt idx="3">
                  <c:v>Asthma</c:v>
                </c:pt>
                <c:pt idx="4">
                  <c:v>Gastric ulcer</c:v>
                </c:pt>
                <c:pt idx="5">
                  <c:v>Hypertension</c:v>
                </c:pt>
                <c:pt idx="6">
                  <c:v>Chronic bronchitis</c:v>
                </c:pt>
                <c:pt idx="7">
                  <c:v>Thyroid disease</c:v>
                </c:pt>
                <c:pt idx="8">
                  <c:v>Heart disease</c:v>
                </c:pt>
                <c:pt idx="9">
                  <c:v>Diabetes</c:v>
                </c:pt>
                <c:pt idx="10">
                  <c:v>Crohn’s disease</c:v>
                </c:pt>
                <c:pt idx="11">
                  <c:v>Chronic fatigue syndrome</c:v>
                </c:pt>
                <c:pt idx="12">
                  <c:v>Fibromyalgia</c:v>
                </c:pt>
                <c:pt idx="13">
                  <c:v>Cataract</c:v>
                </c:pt>
                <c:pt idx="14">
                  <c:v>Cancer</c:v>
                </c:pt>
              </c:strCache>
            </c:strRef>
          </c:cat>
          <c:val>
            <c:numRef>
              <c:f>Sheet1!$C$2:$C$16</c:f>
              <c:numCache>
                <c:formatCode>General</c:formatCode>
                <c:ptCount val="15"/>
                <c:pt idx="0">
                  <c:v>48.5</c:v>
                </c:pt>
                <c:pt idx="1">
                  <c:v>10.3</c:v>
                </c:pt>
                <c:pt idx="2">
                  <c:v>17.399999999999999</c:v>
                </c:pt>
                <c:pt idx="3">
                  <c:v>8.3000000000000007</c:v>
                </c:pt>
                <c:pt idx="4">
                  <c:v>3.9</c:v>
                </c:pt>
                <c:pt idx="5">
                  <c:v>14.9</c:v>
                </c:pt>
                <c:pt idx="6">
                  <c:v>3.1</c:v>
                </c:pt>
                <c:pt idx="7">
                  <c:v>5.6</c:v>
                </c:pt>
                <c:pt idx="8">
                  <c:v>5.4</c:v>
                </c:pt>
                <c:pt idx="9">
                  <c:v>4.8</c:v>
                </c:pt>
                <c:pt idx="10">
                  <c:v>2.7</c:v>
                </c:pt>
                <c:pt idx="11">
                  <c:v>1.1000000000000001</c:v>
                </c:pt>
                <c:pt idx="12">
                  <c:v>1.4</c:v>
                </c:pt>
                <c:pt idx="13">
                  <c:v>4.7</c:v>
                </c:pt>
                <c:pt idx="14">
                  <c:v>2</c:v>
                </c:pt>
              </c:numCache>
            </c:numRef>
          </c:val>
          <c:extLst>
            <c:ext xmlns:c16="http://schemas.microsoft.com/office/drawing/2014/chart" uri="{C3380CC4-5D6E-409C-BE32-E72D297353CC}">
              <c16:uniqueId val="{00000001-31D4-4E5A-B37D-9DF74EA0BA18}"/>
            </c:ext>
          </c:extLst>
        </c:ser>
        <c:dLbls>
          <c:showLegendKey val="0"/>
          <c:showVal val="0"/>
          <c:showCatName val="0"/>
          <c:showSerName val="0"/>
          <c:showPercent val="0"/>
          <c:showBubbleSize val="0"/>
        </c:dLbls>
        <c:gapWidth val="100"/>
        <c:axId val="1577967408"/>
        <c:axId val="1207924447"/>
      </c:barChart>
      <c:catAx>
        <c:axId val="1577967408"/>
        <c:scaling>
          <c:orientation val="minMax"/>
        </c:scaling>
        <c:delete val="0"/>
        <c:axPos val="b"/>
        <c:numFmt formatCode="General" sourceLinked="1"/>
        <c:majorTickMark val="out"/>
        <c:minorTickMark val="none"/>
        <c:tickLblPos val="nextTo"/>
        <c:spPr>
          <a:noFill/>
          <a:ln w="19050" cap="flat" cmpd="sng" algn="ctr">
            <a:solidFill>
              <a:schemeClr val="tx2"/>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crossAx val="1207924447"/>
        <c:crosses val="autoZero"/>
        <c:auto val="1"/>
        <c:lblAlgn val="ctr"/>
        <c:lblOffset val="100"/>
        <c:noMultiLvlLbl val="0"/>
      </c:catAx>
      <c:valAx>
        <c:axId val="1207924447"/>
        <c:scaling>
          <c:orientation val="minMax"/>
        </c:scaling>
        <c:delete val="0"/>
        <c:axPos val="l"/>
        <c:majorGridlines>
          <c:spPr>
            <a:ln w="9525" cap="flat" cmpd="sng" algn="ctr">
              <a:solidFill>
                <a:schemeClr val="bg2">
                  <a:lumMod val="50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2"/>
                    </a:solidFill>
                    <a:latin typeface="+mn-lt"/>
                    <a:ea typeface="+mn-ea"/>
                    <a:cs typeface="+mn-cs"/>
                  </a:defRPr>
                </a:pPr>
                <a:r>
                  <a:rPr lang="en-GB" dirty="0"/>
                  <a:t>Prevalence (weighted</a:t>
                </a:r>
                <a:r>
                  <a:rPr lang="en-GB" baseline="0" dirty="0"/>
                  <a:t> percentages)</a:t>
                </a:r>
                <a:endParaRPr lang="en-GB" dirty="0"/>
              </a:p>
            </c:rich>
          </c:tx>
          <c:layout>
            <c:manualLayout>
              <c:xMode val="edge"/>
              <c:yMode val="edge"/>
              <c:x val="3.0931094265623005E-2"/>
              <c:y val="8.8340344638690838E-2"/>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title>
        <c:numFmt formatCode="General" sourceLinked="1"/>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crossAx val="1577967408"/>
        <c:crosses val="autoZero"/>
        <c:crossBetween val="between"/>
      </c:valAx>
      <c:spPr>
        <a:noFill/>
        <a:ln>
          <a:noFill/>
        </a:ln>
        <a:effectLst/>
      </c:spPr>
    </c:plotArea>
    <c:legend>
      <c:legendPos val="b"/>
      <c:layout>
        <c:manualLayout>
          <c:xMode val="edge"/>
          <c:yMode val="edge"/>
          <c:x val="0.26317974606982542"/>
          <c:y val="6.6016951201945576E-2"/>
          <c:w val="0.28280645269302546"/>
          <c:h val="0.11824499018487346"/>
        </c:manualLayout>
      </c:layout>
      <c:overlay val="0"/>
      <c:spPr>
        <a:solidFill>
          <a:schemeClr val="bg1"/>
        </a:solid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2"/>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399538281345818E-2"/>
          <c:y val="0.13721959179790791"/>
          <c:w val="0.89637945851105394"/>
          <c:h val="0.52672678453937127"/>
        </c:manualLayout>
      </c:layout>
      <c:barChart>
        <c:barDir val="col"/>
        <c:grouping val="clustered"/>
        <c:varyColors val="0"/>
        <c:ser>
          <c:idx val="0"/>
          <c:order val="0"/>
          <c:tx>
            <c:strRef>
              <c:f>Sheet1!$B$1</c:f>
              <c:strCache>
                <c:ptCount val="1"/>
                <c:pt idx="0">
                  <c:v>With comorbidity (n=622)</c:v>
                </c:pt>
              </c:strCache>
            </c:strRef>
          </c:tx>
          <c:spPr>
            <a:solidFill>
              <a:schemeClr val="accent1"/>
            </a:solidFill>
            <a:ln>
              <a:noFill/>
            </a:ln>
            <a:effectLst/>
          </c:spPr>
          <c:invertIfNegative val="0"/>
          <c:cat>
            <c:strRef>
              <c:f>Sheet1!$A$2:$A$11</c:f>
              <c:strCache>
                <c:ptCount val="10"/>
                <c:pt idx="0">
                  <c:v>Permanently unable to work</c:v>
                </c:pt>
                <c:pt idx="1">
                  <c:v>Low household income</c:v>
                </c:pt>
                <c:pt idx="2">
                  <c:v>Main source of income is government benefits</c:v>
                </c:pt>
                <c:pt idx="3">
                  <c:v>Married or living with partner</c:v>
                </c:pt>
                <c:pt idx="4">
                  <c:v>Dependent on others for
help with ADLs (aged 15–64)</c:v>
                </c:pt>
                <c:pt idx="5">
                  <c:v>Hospitalized within the past year for
mental health problems</c:v>
                </c:pt>
                <c:pt idx="6">
                  <c:v>Ever hospitalized for
mental health problems</c:v>
                </c:pt>
                <c:pt idx="7">
                  <c:v>Anxiolytics or sedatives</c:v>
                </c:pt>
                <c:pt idx="8">
                  <c:v>Antidepressants</c:v>
                </c:pt>
                <c:pt idx="9">
                  <c:v>Lithium</c:v>
                </c:pt>
              </c:strCache>
            </c:strRef>
          </c:cat>
          <c:val>
            <c:numRef>
              <c:f>Sheet1!$B$2:$B$11</c:f>
              <c:numCache>
                <c:formatCode>General</c:formatCode>
                <c:ptCount val="10"/>
                <c:pt idx="0">
                  <c:v>37.5</c:v>
                </c:pt>
                <c:pt idx="1">
                  <c:v>16.8</c:v>
                </c:pt>
                <c:pt idx="2">
                  <c:v>9.6999999999999993</c:v>
                </c:pt>
                <c:pt idx="3">
                  <c:v>47.8</c:v>
                </c:pt>
                <c:pt idx="4">
                  <c:v>26.6</c:v>
                </c:pt>
                <c:pt idx="5">
                  <c:v>5.2</c:v>
                </c:pt>
                <c:pt idx="6">
                  <c:v>34.299999999999997</c:v>
                </c:pt>
                <c:pt idx="7">
                  <c:v>28.5</c:v>
                </c:pt>
                <c:pt idx="8">
                  <c:v>34.299999999999997</c:v>
                </c:pt>
                <c:pt idx="9">
                  <c:v>13.9</c:v>
                </c:pt>
              </c:numCache>
            </c:numRef>
          </c:val>
          <c:extLst>
            <c:ext xmlns:c16="http://schemas.microsoft.com/office/drawing/2014/chart" uri="{C3380CC4-5D6E-409C-BE32-E72D297353CC}">
              <c16:uniqueId val="{00000000-18EF-4DB0-B9E5-6398EF091946}"/>
            </c:ext>
          </c:extLst>
        </c:ser>
        <c:ser>
          <c:idx val="1"/>
          <c:order val="1"/>
          <c:tx>
            <c:strRef>
              <c:f>Sheet1!$C$1</c:f>
              <c:strCache>
                <c:ptCount val="1"/>
                <c:pt idx="0">
                  <c:v>Without comorbidity (n=316)</c:v>
                </c:pt>
              </c:strCache>
            </c:strRef>
          </c:tx>
          <c:spPr>
            <a:solidFill>
              <a:schemeClr val="accent2"/>
            </a:solidFill>
            <a:ln>
              <a:noFill/>
            </a:ln>
            <a:effectLst/>
          </c:spPr>
          <c:invertIfNegative val="0"/>
          <c:cat>
            <c:strRef>
              <c:f>Sheet1!$A$2:$A$11</c:f>
              <c:strCache>
                <c:ptCount val="10"/>
                <c:pt idx="0">
                  <c:v>Permanently unable to work</c:v>
                </c:pt>
                <c:pt idx="1">
                  <c:v>Low household income</c:v>
                </c:pt>
                <c:pt idx="2">
                  <c:v>Main source of income is government benefits</c:v>
                </c:pt>
                <c:pt idx="3">
                  <c:v>Married or living with partner</c:v>
                </c:pt>
                <c:pt idx="4">
                  <c:v>Dependent on others for
help with ADLs (aged 15–64)</c:v>
                </c:pt>
                <c:pt idx="5">
                  <c:v>Hospitalized within the past year for
mental health problems</c:v>
                </c:pt>
                <c:pt idx="6">
                  <c:v>Ever hospitalized for
mental health problems</c:v>
                </c:pt>
                <c:pt idx="7">
                  <c:v>Anxiolytics or sedatives</c:v>
                </c:pt>
                <c:pt idx="8">
                  <c:v>Antidepressants</c:v>
                </c:pt>
                <c:pt idx="9">
                  <c:v>Lithium</c:v>
                </c:pt>
              </c:strCache>
            </c:strRef>
          </c:cat>
          <c:val>
            <c:numRef>
              <c:f>Sheet1!$C$2:$C$11</c:f>
              <c:numCache>
                <c:formatCode>General</c:formatCode>
                <c:ptCount val="10"/>
                <c:pt idx="0">
                  <c:v>17.399999999999999</c:v>
                </c:pt>
                <c:pt idx="1">
                  <c:v>10.8</c:v>
                </c:pt>
                <c:pt idx="2">
                  <c:v>3.6</c:v>
                </c:pt>
                <c:pt idx="3">
                  <c:v>54.1</c:v>
                </c:pt>
                <c:pt idx="4">
                  <c:v>9.1999999999999993</c:v>
                </c:pt>
                <c:pt idx="5">
                  <c:v>3.4</c:v>
                </c:pt>
                <c:pt idx="6">
                  <c:v>22.7</c:v>
                </c:pt>
                <c:pt idx="7">
                  <c:v>13.5</c:v>
                </c:pt>
                <c:pt idx="8">
                  <c:v>21.4</c:v>
                </c:pt>
                <c:pt idx="9">
                  <c:v>10.199999999999999</c:v>
                </c:pt>
              </c:numCache>
            </c:numRef>
          </c:val>
          <c:extLst>
            <c:ext xmlns:c16="http://schemas.microsoft.com/office/drawing/2014/chart" uri="{C3380CC4-5D6E-409C-BE32-E72D297353CC}">
              <c16:uniqueId val="{00000001-18EF-4DB0-B9E5-6398EF091946}"/>
            </c:ext>
          </c:extLst>
        </c:ser>
        <c:dLbls>
          <c:showLegendKey val="0"/>
          <c:showVal val="0"/>
          <c:showCatName val="0"/>
          <c:showSerName val="0"/>
          <c:showPercent val="0"/>
          <c:showBubbleSize val="0"/>
        </c:dLbls>
        <c:gapWidth val="100"/>
        <c:overlap val="-10"/>
        <c:axId val="52161775"/>
        <c:axId val="52168015"/>
      </c:barChart>
      <c:catAx>
        <c:axId val="52161775"/>
        <c:scaling>
          <c:orientation val="minMax"/>
        </c:scaling>
        <c:delete val="0"/>
        <c:axPos val="b"/>
        <c:numFmt formatCode="General" sourceLinked="1"/>
        <c:majorTickMark val="out"/>
        <c:minorTickMark val="none"/>
        <c:tickLblPos val="nextTo"/>
        <c:spPr>
          <a:noFill/>
          <a:ln w="19050" cap="flat" cmpd="sng" algn="ctr">
            <a:solidFill>
              <a:schemeClr val="tx2"/>
            </a:solidFill>
            <a:round/>
          </a:ln>
          <a:effectLst/>
        </c:spPr>
        <c:txPr>
          <a:bodyPr rot="-6000000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en-US"/>
          </a:p>
        </c:txPr>
        <c:crossAx val="52168015"/>
        <c:crosses val="autoZero"/>
        <c:auto val="1"/>
        <c:lblAlgn val="ctr"/>
        <c:lblOffset val="100"/>
        <c:noMultiLvlLbl val="0"/>
      </c:catAx>
      <c:valAx>
        <c:axId val="52168015"/>
        <c:scaling>
          <c:orientation val="minMax"/>
        </c:scaling>
        <c:delete val="0"/>
        <c:axPos val="l"/>
        <c:majorGridlines>
          <c:spPr>
            <a:ln w="9525" cap="flat" cmpd="sng" algn="ctr">
              <a:solidFill>
                <a:schemeClr val="bg2">
                  <a:lumMod val="50000"/>
                </a:schemeClr>
              </a:solidFill>
              <a:round/>
            </a:ln>
            <a:effectLst/>
          </c:spPr>
        </c:majorGridlines>
        <c:numFmt formatCode="General" sourceLinked="1"/>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crossAx val="52161775"/>
        <c:crosses val="autoZero"/>
        <c:crossBetween val="between"/>
      </c:valAx>
      <c:spPr>
        <a:noFill/>
        <a:ln>
          <a:noFill/>
        </a:ln>
        <a:effectLst/>
      </c:spPr>
    </c:plotArea>
    <c:legend>
      <c:legendPos val="b"/>
      <c:layout>
        <c:manualLayout>
          <c:xMode val="edge"/>
          <c:yMode val="edge"/>
          <c:x val="0.47882282997426689"/>
          <c:y val="0.18230391951467823"/>
          <c:w val="0.48819201229593984"/>
          <c:h val="5.5445544554455453E-2"/>
        </c:manualLayout>
      </c:layout>
      <c:overlay val="0"/>
      <c:spPr>
        <a:solidFill>
          <a:schemeClr val="bg1"/>
        </a:solid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2"/>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C2BB6E7B-8C32-4825-8DA0-080E630493A9}" type="datetimeFigureOut">
              <a:rPr lang="da-DK" smtClean="0"/>
              <a:t>07-08-2024</a:t>
            </a:fld>
            <a:endParaRPr lang="da-DK"/>
          </a:p>
        </p:txBody>
      </p:sp>
      <p:sp>
        <p:nvSpPr>
          <p:cNvPr id="4" name="Slide Image Placeholder 3"/>
          <p:cNvSpPr>
            <a:spLocks noGrp="1" noRot="1" noChangeAspect="1"/>
          </p:cNvSpPr>
          <p:nvPr>
            <p:ph type="sldImg" idx="2"/>
          </p:nvPr>
        </p:nvSpPr>
        <p:spPr>
          <a:xfrm>
            <a:off x="371475" y="1127125"/>
            <a:ext cx="6054725" cy="340677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0847" y="4778722"/>
            <a:ext cx="5455982" cy="3975835"/>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a-DK" dirty="0"/>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2869026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2</a:t>
            </a:fld>
            <a:endParaRPr lang="da-DK"/>
          </a:p>
        </p:txBody>
      </p:sp>
    </p:spTree>
    <p:extLst>
      <p:ext uri="{BB962C8B-B14F-4D97-AF65-F5344CB8AC3E}">
        <p14:creationId xmlns:p14="http://schemas.microsoft.com/office/powerpoint/2010/main" val="357253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Although attempts have been made to define comorbidity, including the seminal work of the 1970s, it is a term that is used with different meaning across the scientific literature.</a:t>
            </a:r>
            <a:r>
              <a:rPr lang="en-GB" baseline="30000" dirty="0"/>
              <a:t>1,3</a:t>
            </a:r>
            <a:r>
              <a:rPr lang="en-GB" dirty="0"/>
              <a:t> Moreover, beyond comorbidity, multimorbidity is used to discuss the presence of several medical conditions in an individual, usually without reference to an index condition.</a:t>
            </a:r>
            <a:r>
              <a:rPr lang="en-GB" baseline="30000" dirty="0"/>
              <a:t>2</a:t>
            </a:r>
            <a:endParaRPr lang="en-GB" dirty="0"/>
          </a:p>
          <a:p>
            <a:endParaRPr lang="en-GB" dirty="0"/>
          </a:p>
          <a:p>
            <a:r>
              <a:rPr lang="en-GB" dirty="0"/>
              <a:t>References:</a:t>
            </a:r>
          </a:p>
          <a:p>
            <a:pPr marL="228600" indent="-228600">
              <a:buFont typeface="+mj-lt"/>
              <a:buAutoNum type="arabicPeriod"/>
            </a:pPr>
            <a:r>
              <a:rPr lang="en-GB" dirty="0"/>
              <a:t>Krueger RF, </a:t>
            </a:r>
            <a:r>
              <a:rPr lang="en-GB" dirty="0" err="1"/>
              <a:t>Markon</a:t>
            </a:r>
            <a:r>
              <a:rPr lang="en-GB" dirty="0"/>
              <a:t> KE. </a:t>
            </a:r>
            <a:r>
              <a:rPr lang="en-US" dirty="0"/>
              <a:t>Reinterpreting comorbidity: a model-based approach to understanding and classifying psychopathology. </a:t>
            </a:r>
            <a:r>
              <a:rPr lang="en-GB" dirty="0"/>
              <a:t>Annu Rev Clin </a:t>
            </a:r>
            <a:r>
              <a:rPr lang="en-GB" dirty="0" err="1"/>
              <a:t>Psychol</a:t>
            </a:r>
            <a:r>
              <a:rPr lang="en-GB" dirty="0"/>
              <a:t> 2006; 2: 111–133.</a:t>
            </a:r>
          </a:p>
          <a:p>
            <a:pPr marL="228600" indent="-228600">
              <a:buFont typeface="+mj-lt"/>
              <a:buAutoNum type="arabicPeriod"/>
            </a:pPr>
            <a:r>
              <a:rPr lang="en-GB" dirty="0" err="1"/>
              <a:t>Valderas</a:t>
            </a:r>
            <a:r>
              <a:rPr lang="en-GB" dirty="0"/>
              <a:t> JM, Starfield B, </a:t>
            </a:r>
            <a:r>
              <a:rPr lang="en-GB" dirty="0" err="1"/>
              <a:t>Sibbald</a:t>
            </a:r>
            <a:r>
              <a:rPr lang="en-GB" dirty="0"/>
              <a:t> B, et al. Defining comorbidity: implications for understanding health and health services. Ann Fam Med 2009; 7 (4): 357–363.</a:t>
            </a:r>
          </a:p>
          <a:p>
            <a:pPr marL="228600" indent="-228600">
              <a:buFont typeface="+mj-lt"/>
              <a:buAutoNum type="arabicPeriod"/>
            </a:pPr>
            <a:r>
              <a:rPr lang="en-GB" dirty="0"/>
              <a:t>Feinstein AR. The pre-therapeutic classification of co-morbidity in chronic disease. J Chronic Dis 1970; 23 (7): 455–468.</a:t>
            </a:r>
          </a:p>
        </p:txBody>
      </p:sp>
      <p:sp>
        <p:nvSpPr>
          <p:cNvPr id="4" name="Slide Number Placeholder 3"/>
          <p:cNvSpPr>
            <a:spLocks noGrp="1"/>
          </p:cNvSpPr>
          <p:nvPr>
            <p:ph type="sldNum" sz="quarter" idx="5"/>
          </p:nvPr>
        </p:nvSpPr>
        <p:spPr/>
        <p:txBody>
          <a:bodyPr/>
          <a:lstStyle/>
          <a:p>
            <a:fld id="{DE4970BF-B400-48B4-BD31-9AEFB95A0870}" type="slidenum">
              <a:rPr lang="da-DK" smtClean="0"/>
              <a:t>3</a:t>
            </a:fld>
            <a:endParaRPr lang="da-DK"/>
          </a:p>
        </p:txBody>
      </p:sp>
    </p:spTree>
    <p:extLst>
      <p:ext uri="{BB962C8B-B14F-4D97-AF65-F5344CB8AC3E}">
        <p14:creationId xmlns:p14="http://schemas.microsoft.com/office/powerpoint/2010/main" val="4179058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Reference:</a:t>
            </a:r>
          </a:p>
          <a:p>
            <a:pPr marL="228600" indent="-228600">
              <a:buFont typeface="+mj-lt"/>
              <a:buAutoNum type="arabicPeriod"/>
            </a:pPr>
            <a:r>
              <a:rPr lang="en-US" dirty="0"/>
              <a:t>Bland M. An Introduction to Medical Statistics, 4</a:t>
            </a:r>
            <a:r>
              <a:rPr lang="en-US" baseline="30000" dirty="0"/>
              <a:t>th</a:t>
            </a:r>
            <a:r>
              <a:rPr lang="en-US" dirty="0"/>
              <a:t> edition. Oxford University Press. 2015.</a:t>
            </a:r>
          </a:p>
        </p:txBody>
      </p:sp>
      <p:sp>
        <p:nvSpPr>
          <p:cNvPr id="4" name="Slide Number Placeholder 3"/>
          <p:cNvSpPr>
            <a:spLocks noGrp="1"/>
          </p:cNvSpPr>
          <p:nvPr>
            <p:ph type="sldNum" sz="quarter" idx="5"/>
          </p:nvPr>
        </p:nvSpPr>
        <p:spPr/>
        <p:txBody>
          <a:bodyPr/>
          <a:lstStyle/>
          <a:p>
            <a:fld id="{85263BDD-FA8D-4E6D-96A3-4835BF873E0B}" type="slidenum">
              <a:rPr lang="da-DK" smtClean="0"/>
              <a:t>4</a:t>
            </a:fld>
            <a:endParaRPr lang="da-DK"/>
          </a:p>
        </p:txBody>
      </p:sp>
    </p:spTree>
    <p:extLst>
      <p:ext uri="{BB962C8B-B14F-4D97-AF65-F5344CB8AC3E}">
        <p14:creationId xmlns:p14="http://schemas.microsoft.com/office/powerpoint/2010/main" val="32818409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Disentangling the relationships between two disorders, in an individual patient and across populations, is complicated.</a:t>
            </a:r>
            <a:r>
              <a:rPr lang="en-GB" baseline="30000" dirty="0"/>
              <a:t>1,2</a:t>
            </a:r>
            <a:r>
              <a:rPr lang="en-GB" dirty="0"/>
              <a:t> Consider a person who has diabetes; patients with diabetes have an increased risk of certain eye disorders, because elevated glucose can lead to eye complications.</a:t>
            </a:r>
            <a:r>
              <a:rPr lang="en-GB" baseline="30000" dirty="0"/>
              <a:t>2</a:t>
            </a:r>
            <a:r>
              <a:rPr lang="en-GB" dirty="0"/>
              <a:t> For this reason, people with diabetes are often routinely screened for certain eye problems.</a:t>
            </a:r>
            <a:r>
              <a:rPr lang="en-GB" baseline="30000" dirty="0"/>
              <a:t>2</a:t>
            </a:r>
            <a:r>
              <a:rPr lang="en-GB" dirty="0"/>
              <a:t> During this screening, an optometrist may detect other, non-hyperglycaemic eye disorders.</a:t>
            </a:r>
            <a:r>
              <a:rPr lang="en-GB" baseline="30000" dirty="0"/>
              <a:t>2</a:t>
            </a:r>
            <a:r>
              <a:rPr lang="en-GB" dirty="0"/>
              <a:t> Therefore, in a sample of people with diabetes, one might expect a higher rate of eye disorders than seen in the general population, not because they are causally related, but because there are other factors mediating this correlation (in this instance one disorder makes another easier to diagnose).</a:t>
            </a:r>
            <a:r>
              <a:rPr lang="en-GB" baseline="30000" dirty="0"/>
              <a:t>2</a:t>
            </a:r>
            <a:endParaRPr lang="en-GB" dirty="0"/>
          </a:p>
          <a:p>
            <a:endParaRPr lang="en-GB" dirty="0"/>
          </a:p>
          <a:p>
            <a:r>
              <a:rPr lang="en-GB" b="0" dirty="0"/>
              <a:t>References:</a:t>
            </a:r>
          </a:p>
          <a:p>
            <a:pPr marL="228600" indent="-228600">
              <a:buFont typeface="+mj-lt"/>
              <a:buAutoNum type="arabicPeriod"/>
            </a:pPr>
            <a:r>
              <a:rPr lang="en-GB" dirty="0"/>
              <a:t>Parker GB. Comorbidities in bipolar disorder: models and management. Med J </a:t>
            </a:r>
            <a:r>
              <a:rPr lang="en-GB" dirty="0" err="1"/>
              <a:t>Aust</a:t>
            </a:r>
            <a:r>
              <a:rPr lang="en-GB" dirty="0"/>
              <a:t> 2010; 193 (S4): S18–20.</a:t>
            </a:r>
          </a:p>
          <a:p>
            <a:pPr marL="228600" indent="-228600">
              <a:buFont typeface="+mj-lt"/>
              <a:buAutoNum type="arabicPeriod"/>
            </a:pPr>
            <a:r>
              <a:rPr lang="en-GB" b="0" dirty="0" err="1"/>
              <a:t>Valderas</a:t>
            </a:r>
            <a:r>
              <a:rPr lang="en-GB" b="0" dirty="0"/>
              <a:t> JM, Starfield B, </a:t>
            </a:r>
            <a:r>
              <a:rPr lang="en-GB" b="0" dirty="0" err="1"/>
              <a:t>Sibbald</a:t>
            </a:r>
            <a:r>
              <a:rPr lang="en-GB" b="0" dirty="0"/>
              <a:t> B, et al. Defining comorbidity: implications for understanding health and health services. Ann Fam Med 2009; 7 (4): 357–363.</a:t>
            </a:r>
          </a:p>
        </p:txBody>
      </p:sp>
      <p:sp>
        <p:nvSpPr>
          <p:cNvPr id="4" name="Slide Number Placeholder 3"/>
          <p:cNvSpPr>
            <a:spLocks noGrp="1"/>
          </p:cNvSpPr>
          <p:nvPr>
            <p:ph type="sldNum" sz="quarter" idx="5"/>
          </p:nvPr>
        </p:nvSpPr>
        <p:spPr/>
        <p:txBody>
          <a:bodyPr/>
          <a:lstStyle/>
          <a:p>
            <a:fld id="{DE4970BF-B400-48B4-BD31-9AEFB95A0870}" type="slidenum">
              <a:rPr lang="da-DK" smtClean="0"/>
              <a:t>5</a:t>
            </a:fld>
            <a:endParaRPr lang="da-DK"/>
          </a:p>
        </p:txBody>
      </p:sp>
    </p:spTree>
    <p:extLst>
      <p:ext uri="{BB962C8B-B14F-4D97-AF65-F5344CB8AC3E}">
        <p14:creationId xmlns:p14="http://schemas.microsoft.com/office/powerpoint/2010/main" val="8397387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This large cross-sectional analysis studied the medical records of more than 27 million people admitted to hospital (1.15% of whom had bipolar disorder) between 2010–2014, using data from the US nationwide inpatient sample (NIS) database.</a:t>
            </a:r>
            <a:r>
              <a:rPr lang="en-GB" baseline="30000" dirty="0"/>
              <a:t>1</a:t>
            </a:r>
            <a:r>
              <a:rPr lang="en-GB" dirty="0"/>
              <a:t> The rates of various conditions were compared between the samples of people with bipolar disorder and the rest of the population using bivariate analysis.</a:t>
            </a:r>
            <a:r>
              <a:rPr lang="en-GB" baseline="30000" dirty="0"/>
              <a:t>1</a:t>
            </a:r>
            <a:r>
              <a:rPr lang="en-GB" dirty="0"/>
              <a:t> As shown on the slide, there were many significant differences, including that people with bipolar disorder had increased rates of hypothyroidism, asthma, and migraine,</a:t>
            </a:r>
            <a:r>
              <a:rPr lang="en-US" dirty="0"/>
              <a:t> anxiety disorders, and drug and alcohol abuse.</a:t>
            </a:r>
            <a:r>
              <a:rPr lang="en-US" baseline="30000" dirty="0"/>
              <a:t>1</a:t>
            </a:r>
            <a:endParaRPr lang="en-GB" dirty="0"/>
          </a:p>
          <a:p>
            <a:endParaRPr lang="en-GB" dirty="0"/>
          </a:p>
          <a:p>
            <a:r>
              <a:rPr lang="en-GB" dirty="0"/>
              <a:t>Reference:</a:t>
            </a:r>
          </a:p>
          <a:p>
            <a:pPr marL="228600" indent="-228600">
              <a:buFont typeface="+mj-lt"/>
              <a:buAutoNum type="arabicPeriod"/>
            </a:pPr>
            <a:r>
              <a:rPr lang="en-GB" dirty="0"/>
              <a:t>Hossain S, </a:t>
            </a:r>
            <a:r>
              <a:rPr lang="en-GB" dirty="0" err="1"/>
              <a:t>Mainali</a:t>
            </a:r>
            <a:r>
              <a:rPr lang="en-GB" dirty="0"/>
              <a:t> P, </a:t>
            </a:r>
            <a:r>
              <a:rPr lang="en-GB" dirty="0" err="1"/>
              <a:t>Bhimanadham</a:t>
            </a:r>
            <a:r>
              <a:rPr lang="en-GB" dirty="0"/>
              <a:t> NN, et al. Medical and psychiatric comorbidities in bipolar disorder: insights from national inpatient population-based study. </a:t>
            </a:r>
            <a:r>
              <a:rPr lang="en-GB" dirty="0" err="1"/>
              <a:t>Cureus</a:t>
            </a:r>
            <a:r>
              <a:rPr lang="en-GB" dirty="0"/>
              <a:t> 2019; 11 (9): e5636.</a:t>
            </a:r>
          </a:p>
        </p:txBody>
      </p:sp>
      <p:sp>
        <p:nvSpPr>
          <p:cNvPr id="4" name="Slide Number Placeholder 3"/>
          <p:cNvSpPr>
            <a:spLocks noGrp="1"/>
          </p:cNvSpPr>
          <p:nvPr>
            <p:ph type="sldNum" sz="quarter" idx="5"/>
          </p:nvPr>
        </p:nvSpPr>
        <p:spPr/>
        <p:txBody>
          <a:bodyPr/>
          <a:lstStyle/>
          <a:p>
            <a:fld id="{DE4970BF-B400-48B4-BD31-9AEFB95A0870}" type="slidenum">
              <a:rPr lang="da-DK" smtClean="0"/>
              <a:t>6</a:t>
            </a:fld>
            <a:endParaRPr lang="da-DK"/>
          </a:p>
        </p:txBody>
      </p:sp>
    </p:spTree>
    <p:extLst>
      <p:ext uri="{BB962C8B-B14F-4D97-AF65-F5344CB8AC3E}">
        <p14:creationId xmlns:p14="http://schemas.microsoft.com/office/powerpoint/2010/main" val="26962037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a:xfrm>
            <a:off x="670847" y="4778723"/>
            <a:ext cx="5455982" cy="4558060"/>
          </a:xfrm>
        </p:spPr>
        <p:txBody>
          <a:bodyPr/>
          <a:lstStyle/>
          <a:p>
            <a:r>
              <a:rPr lang="en-GB" dirty="0"/>
              <a:t>There are many different conditions, both psychiatric and medical, that appear to be associated with bipolar disorder, inasmuch as these conditions are more prevalent in populations of people with bipolar disorder than they are in the general population.</a:t>
            </a:r>
            <a:r>
              <a:rPr lang="en-GB" baseline="30000" dirty="0"/>
              <a:t>1,2</a:t>
            </a:r>
            <a:r>
              <a:rPr lang="en-GB" dirty="0"/>
              <a:t> However, because the reported prevalences can vary quite greatly, depending on the study designs and the populations studied, interpretation of these observations is challenging.</a:t>
            </a:r>
            <a:r>
              <a:rPr lang="en-GB" baseline="30000" dirty="0"/>
              <a:t>1,2</a:t>
            </a:r>
            <a:r>
              <a:rPr lang="en-GB" dirty="0"/>
              <a:t> One naturalistic study followed 284 people with bipolar disorder who were consecutively admitted to a hospital over a period of 4 years.</a:t>
            </a:r>
            <a:r>
              <a:rPr lang="en-GB" baseline="30000" dirty="0"/>
              <a:t>3</a:t>
            </a:r>
            <a:r>
              <a:rPr lang="en-GB" dirty="0"/>
              <a:t> More than a fifth of the patients also had a metabolic disease, and more than half had nicotine dependence.</a:t>
            </a:r>
            <a:r>
              <a:rPr lang="en-GB" baseline="30000" dirty="0"/>
              <a:t>3</a:t>
            </a:r>
            <a:r>
              <a:rPr lang="en-GB" dirty="0"/>
              <a:t> The study showed that the presence of comorbid hypothyroidism had a negative impact on bipolar disorder, increasing the risk of manic relapse.</a:t>
            </a:r>
            <a:r>
              <a:rPr lang="en-GB" baseline="30000" dirty="0"/>
              <a:t>3</a:t>
            </a:r>
            <a:r>
              <a:rPr lang="en-GB" dirty="0"/>
              <a:t> This underscores the importance of considering comorbidity when helping a patient manage bipolar disorder.</a:t>
            </a:r>
            <a:r>
              <a:rPr lang="en-GB" baseline="30000" dirty="0"/>
              <a:t>1-3</a:t>
            </a:r>
            <a:endParaRPr lang="en-GB" dirty="0"/>
          </a:p>
          <a:p>
            <a:endParaRPr lang="en-GB" dirty="0"/>
          </a:p>
          <a:p>
            <a:r>
              <a:rPr lang="en-GB" dirty="0"/>
              <a:t>References:</a:t>
            </a:r>
          </a:p>
          <a:p>
            <a:pPr marL="228600" indent="-228600">
              <a:buFont typeface="+mj-lt"/>
              <a:buAutoNum type="arabicPeriod"/>
            </a:pPr>
            <a:r>
              <a:rPr lang="en-GB" dirty="0"/>
              <a:t>Krishnan KRR. Psychiatric and medical comorbidities of bipolar disorder. </a:t>
            </a:r>
            <a:r>
              <a:rPr lang="en-GB" dirty="0" err="1"/>
              <a:t>Psychosom</a:t>
            </a:r>
            <a:r>
              <a:rPr lang="en-GB" dirty="0"/>
              <a:t> Med 2005; 67 (1): 1–8.</a:t>
            </a:r>
          </a:p>
          <a:p>
            <a:pPr marL="228600" lvl="0" indent="-228600">
              <a:buFont typeface="+mj-lt"/>
              <a:buAutoNum type="arabicPeriod"/>
              <a:defRPr/>
            </a:pPr>
            <a:r>
              <a:rPr lang="en-GB" dirty="0"/>
              <a:t>Sinha A, Shariq A, Said K, et al. Medical comorbidities in bipolar disorder. Curr Psychiatry Rep 2018; 20 (5): 36.</a:t>
            </a:r>
          </a:p>
          <a:p>
            <a:pPr marL="228600" lvl="0" indent="-228600">
              <a:buFont typeface="+mj-lt"/>
              <a:buAutoNum type="arabicPeriod"/>
              <a:defRPr/>
            </a:pPr>
            <a:r>
              <a:rPr lang="en-GB" dirty="0"/>
              <a:t>Amann BL, </a:t>
            </a:r>
            <a:r>
              <a:rPr lang="en-GB" dirty="0" err="1"/>
              <a:t>Radua</a:t>
            </a:r>
            <a:r>
              <a:rPr lang="en-GB" dirty="0"/>
              <a:t> J, Wunsch C, et al. Psychiatric and physical comorbidities and their impact on the course of bipolar disorder: a prospective, naturalistic 4-year follow-up study. Bipolar </a:t>
            </a:r>
            <a:r>
              <a:rPr lang="en-GB" dirty="0" err="1"/>
              <a:t>Disord</a:t>
            </a:r>
            <a:r>
              <a:rPr lang="en-GB" dirty="0"/>
              <a:t> 2017; 19 (3): 225–234. </a:t>
            </a:r>
          </a:p>
          <a:p>
            <a:pPr marL="228600" indent="-228600">
              <a:buFont typeface="+mj-lt"/>
              <a:buAutoNum type="arabicPeriod"/>
            </a:pPr>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7</a:t>
            </a:fld>
            <a:endParaRPr lang="da-DK"/>
          </a:p>
        </p:txBody>
      </p:sp>
    </p:spTree>
    <p:extLst>
      <p:ext uri="{BB962C8B-B14F-4D97-AF65-F5344CB8AC3E}">
        <p14:creationId xmlns:p14="http://schemas.microsoft.com/office/powerpoint/2010/main" val="21852387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8</a:t>
            </a:fld>
            <a:endParaRPr lang="da-DK"/>
          </a:p>
        </p:txBody>
      </p:sp>
    </p:spTree>
    <p:extLst>
      <p:ext uri="{BB962C8B-B14F-4D97-AF65-F5344CB8AC3E}">
        <p14:creationId xmlns:p14="http://schemas.microsoft.com/office/powerpoint/2010/main" val="18677876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This analysis found that the lifetime prevalence of any anxiety disorder comorbidity in people with bipolar disorder was 40.5%; comorbidity with panic disorder was 18.1%, social anxiety disorder 13.5%, generalized anxiety disorder 13.3%, and obsessive–compulsive disorder was 9.7%.</a:t>
            </a:r>
            <a:r>
              <a:rPr lang="en-GB" baseline="30000" dirty="0"/>
              <a:t>1</a:t>
            </a:r>
            <a:r>
              <a:rPr lang="en-GB" dirty="0"/>
              <a:t> There were some differences between studies focussing on bipolar I versus II, however, the lifetime rates of any anxiety disorder were broadly similar, as shown on the slide.</a:t>
            </a:r>
            <a:r>
              <a:rPr lang="en-GB" baseline="30000" dirty="0"/>
              <a:t>1</a:t>
            </a:r>
            <a:endParaRPr lang="en-GB" dirty="0"/>
          </a:p>
          <a:p>
            <a:endParaRPr lang="en-GB" dirty="0"/>
          </a:p>
          <a:p>
            <a:r>
              <a:rPr lang="en-GB" dirty="0"/>
              <a:t>Reference:</a:t>
            </a:r>
          </a:p>
          <a:p>
            <a:pPr marL="228600" indent="-228600">
              <a:buFont typeface="+mj-lt"/>
              <a:buAutoNum type="arabicPeriod"/>
            </a:pPr>
            <a:r>
              <a:rPr lang="en-GB" dirty="0"/>
              <a:t>Yapici </a:t>
            </a:r>
            <a:r>
              <a:rPr lang="en-GB" dirty="0" err="1"/>
              <a:t>Eser</a:t>
            </a:r>
            <a:r>
              <a:rPr lang="en-GB" dirty="0"/>
              <a:t> H, </a:t>
            </a:r>
            <a:r>
              <a:rPr lang="en-GB" dirty="0" err="1"/>
              <a:t>Kacar</a:t>
            </a:r>
            <a:r>
              <a:rPr lang="en-GB" dirty="0"/>
              <a:t> AS, </a:t>
            </a:r>
            <a:r>
              <a:rPr lang="en-GB" dirty="0" err="1"/>
              <a:t>Kilciksiz</a:t>
            </a:r>
            <a:r>
              <a:rPr lang="en-GB" dirty="0"/>
              <a:t> CM, et al. Prevalence and associated features of anxiety disorder comorbidity in bipolar disorder: a meta-analysis and meta-regression study. Front Psychiatry 2018; 9: 229.</a:t>
            </a:r>
          </a:p>
        </p:txBody>
      </p:sp>
      <p:sp>
        <p:nvSpPr>
          <p:cNvPr id="4" name="Slide Number Placeholder 3"/>
          <p:cNvSpPr>
            <a:spLocks noGrp="1"/>
          </p:cNvSpPr>
          <p:nvPr>
            <p:ph type="sldNum" sz="quarter" idx="5"/>
          </p:nvPr>
        </p:nvSpPr>
        <p:spPr/>
        <p:txBody>
          <a:bodyPr/>
          <a:lstStyle/>
          <a:p>
            <a:fld id="{DE4970BF-B400-48B4-BD31-9AEFB95A0870}" type="slidenum">
              <a:rPr lang="da-DK" smtClean="0"/>
              <a:t>9</a:t>
            </a:fld>
            <a:endParaRPr lang="da-DK"/>
          </a:p>
        </p:txBody>
      </p:sp>
    </p:spTree>
    <p:extLst>
      <p:ext uri="{BB962C8B-B14F-4D97-AF65-F5344CB8AC3E}">
        <p14:creationId xmlns:p14="http://schemas.microsoft.com/office/powerpoint/2010/main" val="2628872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Attention–deficit/hyperactivity disorder (ADHD) is commonly comorbid with bipolar disorder, however, because the two disorders share some common symptoms, differential diagnosis is important.</a:t>
            </a:r>
            <a:r>
              <a:rPr lang="en-GB" baseline="30000" dirty="0"/>
              <a:t>1-3</a:t>
            </a:r>
            <a:r>
              <a:rPr lang="en-GB" dirty="0"/>
              <a:t> People with bipolar disorder can experience periods of increased activity, poor concentration, and impulsivity, but these periods are typically episodic, rather than chronic as in ADHD.</a:t>
            </a:r>
            <a:r>
              <a:rPr lang="en-GB" baseline="30000" dirty="0"/>
              <a:t>1</a:t>
            </a:r>
            <a:r>
              <a:rPr lang="en-GB" dirty="0"/>
              <a:t> Additionally, whilst bipolar disorder in very young children is rare, ADHD is more common.</a:t>
            </a:r>
            <a:r>
              <a:rPr lang="en-GB" baseline="30000" dirty="0"/>
              <a:t>1</a:t>
            </a:r>
            <a:endParaRPr lang="en-GB" dirty="0"/>
          </a:p>
          <a:p>
            <a:endParaRPr lang="en-GB" dirty="0"/>
          </a:p>
          <a:p>
            <a:r>
              <a:rPr lang="en-GB" dirty="0"/>
              <a:t>References:</a:t>
            </a:r>
          </a:p>
          <a:p>
            <a:pPr marL="228600" indent="-228600">
              <a:buFont typeface="+mj-lt"/>
              <a:buAutoNum type="arabicPeriod"/>
            </a:pPr>
            <a:r>
              <a:rPr lang="en-US" dirty="0"/>
              <a:t>American Psychiatric Association (APA). Diagnostic and Statistical Manual of Mental Disorders. Fifth edition, text revision. Washington DC: APA; 2022.</a:t>
            </a:r>
          </a:p>
          <a:p>
            <a:pPr marL="228600" indent="-228600">
              <a:buFont typeface="+mj-lt"/>
              <a:buAutoNum type="arabicPeriod"/>
            </a:pPr>
            <a:r>
              <a:rPr lang="en-GB" dirty="0" err="1"/>
              <a:t>Schiweck</a:t>
            </a:r>
            <a:r>
              <a:rPr lang="en-GB" dirty="0"/>
              <a:t> C, Arteaga-Henriquez G, </a:t>
            </a:r>
            <a:r>
              <a:rPr lang="en-GB" dirty="0" err="1"/>
              <a:t>Aichholzer</a:t>
            </a:r>
            <a:r>
              <a:rPr lang="en-GB" dirty="0"/>
              <a:t> M, et al. Comorbidity of ADHD and adult bipolar disorder: a systematic review and meta-analysis. </a:t>
            </a:r>
            <a:r>
              <a:rPr lang="en-GB" dirty="0" err="1"/>
              <a:t>Neurosci</a:t>
            </a:r>
            <a:r>
              <a:rPr lang="en-GB" dirty="0"/>
              <a:t> </a:t>
            </a:r>
            <a:r>
              <a:rPr lang="en-GB" dirty="0" err="1"/>
              <a:t>Biobehav</a:t>
            </a:r>
            <a:r>
              <a:rPr lang="en-GB" dirty="0"/>
              <a:t> Rev 2021; 124: 100–123.</a:t>
            </a:r>
          </a:p>
          <a:p>
            <a:pPr marL="228600" indent="-228600">
              <a:buFont typeface="+mj-lt"/>
              <a:buAutoNum type="arabicPeriod"/>
            </a:pPr>
            <a:r>
              <a:rPr lang="en-GB" dirty="0"/>
              <a:t>Salvi V, </a:t>
            </a:r>
            <a:r>
              <a:rPr lang="en-GB" dirty="0" err="1"/>
              <a:t>Ribuoli</a:t>
            </a:r>
            <a:r>
              <a:rPr lang="en-GB" dirty="0"/>
              <a:t> E, </a:t>
            </a:r>
            <a:r>
              <a:rPr lang="en-GB" dirty="0" err="1"/>
              <a:t>Servasi</a:t>
            </a:r>
            <a:r>
              <a:rPr lang="en-GB" dirty="0"/>
              <a:t> M, et al. ADHD and bipolar disorder in adulthood: clinical and treatment implications. </a:t>
            </a:r>
            <a:r>
              <a:rPr lang="en-GB" dirty="0" err="1"/>
              <a:t>Medicina</a:t>
            </a:r>
            <a:r>
              <a:rPr lang="en-GB" dirty="0"/>
              <a:t> (Kaunas) 2021; 57 (5): 466.</a:t>
            </a:r>
          </a:p>
        </p:txBody>
      </p:sp>
      <p:sp>
        <p:nvSpPr>
          <p:cNvPr id="4" name="Slide Number Placeholder 3"/>
          <p:cNvSpPr>
            <a:spLocks noGrp="1"/>
          </p:cNvSpPr>
          <p:nvPr>
            <p:ph type="sldNum" sz="quarter" idx="5"/>
          </p:nvPr>
        </p:nvSpPr>
        <p:spPr/>
        <p:txBody>
          <a:bodyPr/>
          <a:lstStyle/>
          <a:p>
            <a:fld id="{DE4970BF-B400-48B4-BD31-9AEFB95A0870}" type="slidenum">
              <a:rPr lang="da-DK" smtClean="0"/>
              <a:t>10</a:t>
            </a:fld>
            <a:endParaRPr lang="da-DK"/>
          </a:p>
        </p:txBody>
      </p:sp>
    </p:spTree>
    <p:extLst>
      <p:ext uri="{BB962C8B-B14F-4D97-AF65-F5344CB8AC3E}">
        <p14:creationId xmlns:p14="http://schemas.microsoft.com/office/powerpoint/2010/main" val="1514888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a:xfrm>
            <a:off x="670847" y="4778722"/>
            <a:ext cx="5455982" cy="4192588"/>
          </a:xfrm>
        </p:spPr>
        <p:txBody>
          <a:bodyPr/>
          <a:lstStyle/>
          <a:p>
            <a:r>
              <a:rPr lang="en-GB" dirty="0"/>
              <a:t>Despite the high levels of comorbidity, there is not much evidence to guide treatment of patients with bipolar disorder who also experience alcohol-use disorder.</a:t>
            </a:r>
            <a:r>
              <a:rPr lang="en-GB" baseline="30000" dirty="0"/>
              <a:t>5</a:t>
            </a:r>
            <a:r>
              <a:rPr lang="en-GB" dirty="0"/>
              <a:t> It is important to consider treatment compliance when managing patients with bipolar disorder and comorbid alcohol abuse, and this may guide treatment options, such as lithium (which patients are sometimes instructed not to mix with alcohol), valproate, or psychosocial interventions.</a:t>
            </a:r>
            <a:r>
              <a:rPr lang="en-GB" baseline="30000" dirty="0"/>
              <a:t>5</a:t>
            </a:r>
            <a:endParaRPr lang="en-GB" dirty="0"/>
          </a:p>
          <a:p>
            <a:endParaRPr lang="en-GB" dirty="0"/>
          </a:p>
          <a:p>
            <a:r>
              <a:rPr lang="en-GB" dirty="0"/>
              <a:t>References:</a:t>
            </a:r>
          </a:p>
          <a:p>
            <a:pPr marL="228600" indent="-228600">
              <a:buFont typeface="+mj-lt"/>
              <a:buAutoNum type="arabicPeriod"/>
            </a:pPr>
            <a:r>
              <a:rPr lang="en-GB" dirty="0"/>
              <a:t>Hunt GE, Malhi GS, Cleary M, et al. Prevalence of comorbid bipolar and substance use disorders in clinical settings, 1990–2015: systematic review and meta-analysis. J Affect </a:t>
            </a:r>
            <a:r>
              <a:rPr lang="en-GB" dirty="0" err="1"/>
              <a:t>Disord</a:t>
            </a:r>
            <a:r>
              <a:rPr lang="en-GB" dirty="0"/>
              <a:t> 2016; 206: 331–349.</a:t>
            </a:r>
          </a:p>
          <a:p>
            <a:pPr marL="228600" indent="-228600">
              <a:buFont typeface="+mj-lt"/>
              <a:buAutoNum type="arabicPeriod"/>
            </a:pPr>
            <a:r>
              <a:rPr lang="en-GB" dirty="0"/>
              <a:t>Hunt GE, Malhi GS, Cleary M, et al. Comorbidity of bipolar and substance use disorders in national surveys of general populations, 1990–2015: systematic review and meta-analysis. J Affect </a:t>
            </a:r>
            <a:r>
              <a:rPr lang="en-GB" dirty="0" err="1"/>
              <a:t>Disord</a:t>
            </a:r>
            <a:r>
              <a:rPr lang="en-GB" dirty="0"/>
              <a:t> 2016; 206: 321–330.</a:t>
            </a:r>
          </a:p>
          <a:p>
            <a:pPr marL="228600" indent="-228600">
              <a:buFont typeface="+mj-lt"/>
              <a:buAutoNum type="arabicPeriod"/>
            </a:pPr>
            <a:r>
              <a:rPr lang="en-GB" dirty="0"/>
              <a:t>Di Florio A, Craddock N, van den Bree M. Alcohol misuse in bipolar disorder. A systematic review and meta-analysis of comorbidity rates. </a:t>
            </a:r>
            <a:r>
              <a:rPr lang="en-GB" dirty="0" err="1"/>
              <a:t>Eur</a:t>
            </a:r>
            <a:r>
              <a:rPr lang="en-GB" dirty="0"/>
              <a:t> Psychiatry 2014; 29 (3): 117–124.</a:t>
            </a:r>
          </a:p>
          <a:p>
            <a:pPr marL="228600" indent="-228600">
              <a:buFont typeface="+mj-lt"/>
              <a:buAutoNum type="arabicPeriod"/>
            </a:pPr>
            <a:r>
              <a:rPr lang="en-GB" dirty="0"/>
              <a:t>Grunze H, Schaefer M, </a:t>
            </a:r>
            <a:r>
              <a:rPr lang="en-GB" dirty="0" err="1"/>
              <a:t>Scherk</a:t>
            </a:r>
            <a:r>
              <a:rPr lang="en-GB" dirty="0"/>
              <a:t> H, et al. Comorbid bipolar and alcohol use disorder – a therapeutic challenge. Front Psychiatry 2021; 12: 660432.</a:t>
            </a:r>
          </a:p>
          <a:p>
            <a:pPr marL="228600" indent="-228600">
              <a:buFont typeface="+mj-lt"/>
              <a:buAutoNum type="arabicPeriod"/>
            </a:pPr>
            <a:r>
              <a:rPr lang="en-GB" dirty="0" err="1"/>
              <a:t>Sonne</a:t>
            </a:r>
            <a:r>
              <a:rPr lang="en-GB" dirty="0"/>
              <a:t> SC, Brady KT. Bipolar disorder and alcoholism. Alcohol Res Health 2002; 26 (2): 103–108.</a:t>
            </a:r>
          </a:p>
        </p:txBody>
      </p:sp>
      <p:sp>
        <p:nvSpPr>
          <p:cNvPr id="4" name="Slide Number Placeholder 3"/>
          <p:cNvSpPr>
            <a:spLocks noGrp="1"/>
          </p:cNvSpPr>
          <p:nvPr>
            <p:ph type="sldNum" sz="quarter" idx="5"/>
          </p:nvPr>
        </p:nvSpPr>
        <p:spPr/>
        <p:txBody>
          <a:bodyPr/>
          <a:lstStyle/>
          <a:p>
            <a:fld id="{DE4970BF-B400-48B4-BD31-9AEFB95A0870}" type="slidenum">
              <a:rPr lang="da-DK" smtClean="0"/>
              <a:t>11</a:t>
            </a:fld>
            <a:endParaRPr lang="da-DK" dirty="0"/>
          </a:p>
        </p:txBody>
      </p:sp>
    </p:spTree>
    <p:extLst>
      <p:ext uri="{BB962C8B-B14F-4D97-AF65-F5344CB8AC3E}">
        <p14:creationId xmlns:p14="http://schemas.microsoft.com/office/powerpoint/2010/main" val="16704046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a:xfrm>
            <a:off x="670847" y="4778722"/>
            <a:ext cx="5455982" cy="4192588"/>
          </a:xfrm>
        </p:spPr>
        <p:txBody>
          <a:bodyPr/>
          <a:lstStyle/>
          <a:p>
            <a:r>
              <a:rPr lang="en-GB" dirty="0"/>
              <a:t>Bipolar disorder is associated with alcohol- and substance-use disorders, which are associated with a worse clinical course.</a:t>
            </a:r>
            <a:r>
              <a:rPr lang="en-GB" baseline="30000" dirty="0"/>
              <a:t>1-4</a:t>
            </a:r>
            <a:r>
              <a:rPr lang="en-GB" dirty="0"/>
              <a:t> However, the exact nature of the interaction is not clear, because there appears to be at least a partly bidirectional relationship.</a:t>
            </a:r>
            <a:r>
              <a:rPr lang="en-GB" baseline="30000" dirty="0"/>
              <a:t>4</a:t>
            </a:r>
            <a:r>
              <a:rPr lang="en-GB" dirty="0"/>
              <a:t> Ultimately, more research is needed to form a good evidence base for making treatment decisions for people with bipolar disorder and comorbid alcohol- or substance-use disorder.</a:t>
            </a:r>
            <a:r>
              <a:rPr lang="en-GB" baseline="30000" dirty="0"/>
              <a:t>4</a:t>
            </a:r>
            <a:endParaRPr lang="en-GB" dirty="0"/>
          </a:p>
          <a:p>
            <a:endParaRPr lang="en-GB" dirty="0"/>
          </a:p>
          <a:p>
            <a:r>
              <a:rPr lang="en-GB" dirty="0"/>
              <a:t>References:</a:t>
            </a:r>
          </a:p>
          <a:p>
            <a:pPr marL="228600" indent="-228600">
              <a:buFont typeface="+mj-lt"/>
              <a:buAutoNum type="arabicPeriod"/>
            </a:pPr>
            <a:r>
              <a:rPr lang="en-GB" dirty="0"/>
              <a:t>Hunt GE, Malhi GS, Cleary M, et al. Prevalence of comorbid bipolar and substance use disorders in clinical settings, 1990–2015: systematic review and meta-analysis. J Affect </a:t>
            </a:r>
            <a:r>
              <a:rPr lang="en-GB" dirty="0" err="1"/>
              <a:t>Disord</a:t>
            </a:r>
            <a:r>
              <a:rPr lang="en-GB" dirty="0"/>
              <a:t> 2016; 206: 331–349.</a:t>
            </a:r>
          </a:p>
          <a:p>
            <a:pPr marL="228600" indent="-228600">
              <a:buFont typeface="+mj-lt"/>
              <a:buAutoNum type="arabicPeriod"/>
            </a:pPr>
            <a:r>
              <a:rPr lang="en-GB" dirty="0"/>
              <a:t>Hunt GE, Malhi GS, Cleary M, et al. Comorbidity of bipolar and substance use disorders in national surveys of general populations, 1990–2015: systematic review and meta-analysis. J Affect </a:t>
            </a:r>
            <a:r>
              <a:rPr lang="en-GB" dirty="0" err="1"/>
              <a:t>Disord</a:t>
            </a:r>
            <a:r>
              <a:rPr lang="en-GB" dirty="0"/>
              <a:t> 2016; 206: 321–330.</a:t>
            </a:r>
          </a:p>
          <a:p>
            <a:pPr marL="228600" indent="-228600">
              <a:buFont typeface="+mj-lt"/>
              <a:buAutoNum type="arabicPeriod"/>
            </a:pPr>
            <a:r>
              <a:rPr lang="en-GB" dirty="0"/>
              <a:t>Di Florio A, Craddock N, van den Bree M. Alcohol misuse in bipolar disorder. A systematic review and meta-analysis of comorbidity rates. </a:t>
            </a:r>
            <a:r>
              <a:rPr lang="en-GB" dirty="0" err="1"/>
              <a:t>Eur</a:t>
            </a:r>
            <a:r>
              <a:rPr lang="en-GB" dirty="0"/>
              <a:t> Psychiatry 2014; 29 (3): 117–124. </a:t>
            </a:r>
          </a:p>
          <a:p>
            <a:pPr marL="228600" indent="-228600">
              <a:buFont typeface="+mj-lt"/>
              <a:buAutoNum type="arabicPeriod"/>
            </a:pPr>
            <a:r>
              <a:rPr lang="en-GB" dirty="0"/>
              <a:t>Grunze H, Schaefer M, </a:t>
            </a:r>
            <a:r>
              <a:rPr lang="en-GB" dirty="0" err="1"/>
              <a:t>Scherk</a:t>
            </a:r>
            <a:r>
              <a:rPr lang="en-GB" dirty="0"/>
              <a:t> H, et al. Comorbid bipolar and alcohol use disorder – a therapeutic challenge. Front Psychiatry 2021; 12: 660432.</a:t>
            </a:r>
          </a:p>
        </p:txBody>
      </p:sp>
      <p:sp>
        <p:nvSpPr>
          <p:cNvPr id="4" name="Slide Number Placeholder 3"/>
          <p:cNvSpPr>
            <a:spLocks noGrp="1"/>
          </p:cNvSpPr>
          <p:nvPr>
            <p:ph type="sldNum" sz="quarter" idx="5"/>
          </p:nvPr>
        </p:nvSpPr>
        <p:spPr/>
        <p:txBody>
          <a:bodyPr/>
          <a:lstStyle/>
          <a:p>
            <a:fld id="{DE4970BF-B400-48B4-BD31-9AEFB95A0870}" type="slidenum">
              <a:rPr lang="da-DK" smtClean="0"/>
              <a:t>12</a:t>
            </a:fld>
            <a:endParaRPr lang="da-DK" dirty="0"/>
          </a:p>
        </p:txBody>
      </p:sp>
    </p:spTree>
    <p:extLst>
      <p:ext uri="{BB962C8B-B14F-4D97-AF65-F5344CB8AC3E}">
        <p14:creationId xmlns:p14="http://schemas.microsoft.com/office/powerpoint/2010/main" val="5885235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a:xfrm>
            <a:off x="670847" y="4778723"/>
            <a:ext cx="5455982" cy="4275336"/>
          </a:xfrm>
        </p:spPr>
        <p:txBody>
          <a:bodyPr/>
          <a:lstStyle/>
          <a:p>
            <a:r>
              <a:rPr lang="en-GB" dirty="0"/>
              <a:t>There is a relatively broad range of symptomatologic overlap between bipolar disorder and eating disorders, including emotional reactivity, impulsivity, cyclicity, depressive symptoms, and weight changes.</a:t>
            </a:r>
            <a:r>
              <a:rPr lang="en-GB" baseline="30000" dirty="0"/>
              <a:t>2,3</a:t>
            </a:r>
            <a:r>
              <a:rPr lang="en-GB" dirty="0"/>
              <a:t> Whilst sharing some symptoms, bipolar disorder and various eating disorders commonly present in the same patient, as outlined on the slide.</a:t>
            </a:r>
            <a:r>
              <a:rPr lang="en-GB" baseline="30000" dirty="0"/>
              <a:t>2-4</a:t>
            </a:r>
            <a:r>
              <a:rPr lang="en-GB" dirty="0"/>
              <a:t> However, studies into this comorbidity widely vary – by the populations that are studied and the tools used to diagnose patients – making comparisons and conclusions across the literature a challenge.</a:t>
            </a:r>
            <a:r>
              <a:rPr lang="en-GB" baseline="30000" dirty="0"/>
              <a:t>3</a:t>
            </a:r>
            <a:endParaRPr lang="en-GB" dirty="0"/>
          </a:p>
          <a:p>
            <a:endParaRPr lang="en-GB" dirty="0"/>
          </a:p>
          <a:p>
            <a:r>
              <a:rPr lang="en-GB" dirty="0"/>
              <a:t>References:</a:t>
            </a:r>
          </a:p>
          <a:p>
            <a:pPr marL="228600" indent="-228600">
              <a:buFont typeface="+mj-lt"/>
              <a:buAutoNum type="arabicPeriod"/>
            </a:pPr>
            <a:r>
              <a:rPr lang="en-US" dirty="0"/>
              <a:t>American Psychiatric Association (APA). Diagnostic and Statistical Manual of Mental Disorders. Fifth edition, text revision. Washington DC: APA; 2022.</a:t>
            </a:r>
          </a:p>
          <a:p>
            <a:pPr marL="228600" indent="-228600">
              <a:buFont typeface="+mj-lt"/>
              <a:buAutoNum type="arabicPeriod"/>
            </a:pPr>
            <a:r>
              <a:rPr lang="en-GB" dirty="0"/>
              <a:t>Yakovleva YV, Kasyanov ED, </a:t>
            </a:r>
            <a:r>
              <a:rPr lang="en-GB" dirty="0" err="1"/>
              <a:t>Mazo</a:t>
            </a:r>
            <a:r>
              <a:rPr lang="en-GB" dirty="0"/>
              <a:t> GE. Prevalence of eating disorders in patients with bipolar disorder: a scoping review of the literature. Consort </a:t>
            </a:r>
            <a:r>
              <a:rPr lang="en-GB" dirty="0" err="1"/>
              <a:t>Psychiatr</a:t>
            </a:r>
            <a:r>
              <a:rPr lang="en-GB" dirty="0"/>
              <a:t> 2023; 4 (2): 91–106.</a:t>
            </a:r>
          </a:p>
          <a:p>
            <a:pPr marL="228600" indent="-228600">
              <a:buFont typeface="+mj-lt"/>
              <a:buAutoNum type="arabicPeriod"/>
            </a:pPr>
            <a:r>
              <a:rPr lang="en-GB" dirty="0" err="1"/>
              <a:t>Craba</a:t>
            </a:r>
            <a:r>
              <a:rPr lang="en-GB" dirty="0"/>
              <a:t> A, Mazza M, </a:t>
            </a:r>
            <a:r>
              <a:rPr lang="en-GB" dirty="0" err="1"/>
              <a:t>Marano</a:t>
            </a:r>
            <a:r>
              <a:rPr lang="en-GB" dirty="0"/>
              <a:t> G, et al. Which comes first? New insights on comorbidity between eating disorders and bipolar disorders. </a:t>
            </a:r>
            <a:r>
              <a:rPr lang="en-US" dirty="0" err="1"/>
              <a:t>Emerg</a:t>
            </a:r>
            <a:r>
              <a:rPr lang="en-US" dirty="0"/>
              <a:t> Trends Drugs Addict Health 2021; 1: 100023. </a:t>
            </a:r>
            <a:endParaRPr lang="en-GB" dirty="0"/>
          </a:p>
          <a:p>
            <a:pPr marL="228600" indent="-228600">
              <a:buFont typeface="+mj-lt"/>
              <a:buAutoNum type="arabicPeriod"/>
            </a:pPr>
            <a:r>
              <a:rPr lang="en-GB" dirty="0"/>
              <a:t>Fornaro M, </a:t>
            </a:r>
            <a:r>
              <a:rPr lang="en-GB" dirty="0" err="1"/>
              <a:t>Daray</a:t>
            </a:r>
            <a:r>
              <a:rPr lang="en-GB" dirty="0"/>
              <a:t> FM, Hunter F, et al. The prevalence, odds and predictors of lifespan comorbid eating disorder among people with a primary diagnosis of bipolar disorders, and vice-versa: systematic review and meta-analysis. J Affect </a:t>
            </a:r>
            <a:r>
              <a:rPr lang="en-GB" dirty="0" err="1"/>
              <a:t>Disord</a:t>
            </a:r>
            <a:r>
              <a:rPr lang="en-GB" dirty="0"/>
              <a:t> 2021; 280 (Pt A): 409–431.</a:t>
            </a:r>
          </a:p>
        </p:txBody>
      </p:sp>
      <p:sp>
        <p:nvSpPr>
          <p:cNvPr id="4" name="Slide Number Placeholder 3"/>
          <p:cNvSpPr>
            <a:spLocks noGrp="1"/>
          </p:cNvSpPr>
          <p:nvPr>
            <p:ph type="sldNum" sz="quarter" idx="5"/>
          </p:nvPr>
        </p:nvSpPr>
        <p:spPr/>
        <p:txBody>
          <a:bodyPr/>
          <a:lstStyle/>
          <a:p>
            <a:fld id="{DE4970BF-B400-48B4-BD31-9AEFB95A0870}" type="slidenum">
              <a:rPr lang="da-DK" smtClean="0"/>
              <a:t>13</a:t>
            </a:fld>
            <a:endParaRPr lang="da-DK"/>
          </a:p>
        </p:txBody>
      </p:sp>
    </p:spTree>
    <p:extLst>
      <p:ext uri="{BB962C8B-B14F-4D97-AF65-F5344CB8AC3E}">
        <p14:creationId xmlns:p14="http://schemas.microsoft.com/office/powerpoint/2010/main" val="5704230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There has been much debate about the diagnostic categories of bipolar disorder and borderline personality disorder; they are treated as separate diagnoses, even though there are many overlapping symptoms.</a:t>
            </a:r>
            <a:r>
              <a:rPr lang="en-GB" baseline="30000" dirty="0"/>
              <a:t>1-3</a:t>
            </a:r>
            <a:r>
              <a:rPr lang="en-GB" dirty="0"/>
              <a:t> Perhaps partly as a result of this categorical confusion, there are high rates of comorbidity between bipolar disorder and borderline personality disorder.</a:t>
            </a:r>
            <a:r>
              <a:rPr lang="en-GB" baseline="30000" dirty="0"/>
              <a:t>2</a:t>
            </a:r>
            <a:endParaRPr lang="en-GB" dirty="0"/>
          </a:p>
          <a:p>
            <a:endParaRPr lang="en-GB" dirty="0"/>
          </a:p>
          <a:p>
            <a:r>
              <a:rPr lang="en-GB" dirty="0"/>
              <a:t>References:</a:t>
            </a:r>
          </a:p>
          <a:p>
            <a:pPr marL="228600" indent="-228600">
              <a:buFont typeface="+mj-lt"/>
              <a:buAutoNum type="arabicPeriod"/>
            </a:pPr>
            <a:r>
              <a:rPr lang="en-US" dirty="0"/>
              <a:t>American Psychiatric Association (APA). Diagnostic and Statistical Manual of Mental Disorders. Fifth edition, text revision. Washington DC: APA; 2022.</a:t>
            </a:r>
          </a:p>
          <a:p>
            <a:pPr marL="228600" indent="-228600">
              <a:buFont typeface="+mj-lt"/>
              <a:buAutoNum type="arabicPeriod"/>
            </a:pPr>
            <a:r>
              <a:rPr lang="en-GB" dirty="0" err="1"/>
              <a:t>Fornaro</a:t>
            </a:r>
            <a:r>
              <a:rPr lang="en-GB" dirty="0"/>
              <a:t> M, Orsolini L, Marini S, et al. The prevalence and predictors of bipolar and borderline personality disorders comorbidity: systematic review and meta-analysis. J Affect </a:t>
            </a:r>
            <a:r>
              <a:rPr lang="en-GB" dirty="0" err="1"/>
              <a:t>Disord</a:t>
            </a:r>
            <a:r>
              <a:rPr lang="en-GB" dirty="0"/>
              <a:t> 2016; 195: 105–118.</a:t>
            </a:r>
          </a:p>
          <a:p>
            <a:pPr marL="228600" indent="-228600">
              <a:buFont typeface="+mj-lt"/>
              <a:buAutoNum type="arabicPeriod"/>
            </a:pPr>
            <a:r>
              <a:rPr lang="en-GB" dirty="0" err="1"/>
              <a:t>Durdurak</a:t>
            </a:r>
            <a:r>
              <a:rPr lang="en-GB" dirty="0"/>
              <a:t> BB, </a:t>
            </a:r>
            <a:r>
              <a:rPr lang="en-GB" dirty="0" err="1"/>
              <a:t>Altaweel</a:t>
            </a:r>
            <a:r>
              <a:rPr lang="en-GB" dirty="0"/>
              <a:t> N, </a:t>
            </a:r>
            <a:r>
              <a:rPr lang="en-GB" dirty="0" err="1"/>
              <a:t>Upthegrove</a:t>
            </a:r>
            <a:r>
              <a:rPr lang="en-GB" dirty="0"/>
              <a:t> R, Marwaha S. Understanding the development of bipolar disorder and borderline personality disorder in young people: a meta-review of systematic reviews. </a:t>
            </a:r>
            <a:r>
              <a:rPr lang="en-GB" dirty="0" err="1"/>
              <a:t>Psychol</a:t>
            </a:r>
            <a:r>
              <a:rPr lang="en-GB" dirty="0"/>
              <a:t> Med 2022; 52 (16): 3769–3782.</a:t>
            </a:r>
          </a:p>
        </p:txBody>
      </p:sp>
      <p:sp>
        <p:nvSpPr>
          <p:cNvPr id="4" name="Slide Number Placeholder 3"/>
          <p:cNvSpPr>
            <a:spLocks noGrp="1"/>
          </p:cNvSpPr>
          <p:nvPr>
            <p:ph type="sldNum" sz="quarter" idx="5"/>
          </p:nvPr>
        </p:nvSpPr>
        <p:spPr/>
        <p:txBody>
          <a:bodyPr/>
          <a:lstStyle/>
          <a:p>
            <a:fld id="{DE4970BF-B400-48B4-BD31-9AEFB95A0870}" type="slidenum">
              <a:rPr lang="da-DK" smtClean="0"/>
              <a:t>14</a:t>
            </a:fld>
            <a:endParaRPr lang="da-DK"/>
          </a:p>
        </p:txBody>
      </p:sp>
    </p:spTree>
    <p:extLst>
      <p:ext uri="{BB962C8B-B14F-4D97-AF65-F5344CB8AC3E}">
        <p14:creationId xmlns:p14="http://schemas.microsoft.com/office/powerpoint/2010/main" val="37114998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The meta-analysis shown on the slide found 56 publications of studies comparing the rates of current smoking behaviour, heavy smoking among current smokers, smoking cessation in people who have ever smoked, or ever smoking in people with bipolar disorder versus control groups.</a:t>
            </a:r>
            <a:r>
              <a:rPr lang="en-GB" baseline="30000" dirty="0"/>
              <a:t>3</a:t>
            </a:r>
            <a:r>
              <a:rPr lang="en-GB" dirty="0"/>
              <a:t> People with bipolar disorder were 3.5 times more likely to currently smoke than the general population.</a:t>
            </a:r>
            <a:r>
              <a:rPr lang="en-GB" baseline="30000" dirty="0"/>
              <a:t>3</a:t>
            </a:r>
            <a:endParaRPr lang="en-GB" dirty="0"/>
          </a:p>
          <a:p>
            <a:endParaRPr lang="en-GB" dirty="0"/>
          </a:p>
          <a:p>
            <a:r>
              <a:rPr lang="en-GB" dirty="0"/>
              <a:t>References:</a:t>
            </a:r>
          </a:p>
          <a:p>
            <a:pPr marL="228600" indent="-228600">
              <a:buFont typeface="+mj-lt"/>
              <a:buAutoNum type="arabicPeriod"/>
            </a:pPr>
            <a:r>
              <a:rPr lang="en-GB" dirty="0"/>
              <a:t>Grunze A, </a:t>
            </a:r>
            <a:r>
              <a:rPr lang="en-GB" dirty="0" err="1"/>
              <a:t>Mosolov</a:t>
            </a:r>
            <a:r>
              <a:rPr lang="en-GB" dirty="0"/>
              <a:t> S, Grunze H, Born C. The detrimental effects of smoking on the course and outcome in adults with bipolar disorder – a narrative review. Front Psychiatry 2023; 13: 1114432.</a:t>
            </a:r>
          </a:p>
          <a:p>
            <a:pPr marL="228600" indent="-228600">
              <a:buFont typeface="+mj-lt"/>
              <a:buAutoNum type="arabicPeriod"/>
            </a:pPr>
            <a:r>
              <a:rPr lang="en-GB" dirty="0"/>
              <a:t>Heffner JL, Strawn JR, </a:t>
            </a:r>
            <a:r>
              <a:rPr lang="en-GB" dirty="0" err="1"/>
              <a:t>DelBello</a:t>
            </a:r>
            <a:r>
              <a:rPr lang="en-GB" dirty="0"/>
              <a:t> MP, et al. The co-occurrence of cigarette smoking and bipolar disorder: phenomenology and treatment considerations. Bipolar </a:t>
            </a:r>
            <a:r>
              <a:rPr lang="en-GB" dirty="0" err="1"/>
              <a:t>Disord</a:t>
            </a:r>
            <a:r>
              <a:rPr lang="en-GB" dirty="0"/>
              <a:t> 2011; 13 (5–6): 439–453.</a:t>
            </a:r>
          </a:p>
          <a:p>
            <a:pPr marL="228600" indent="-228600">
              <a:buFont typeface="+mj-lt"/>
              <a:buAutoNum type="arabicPeriod"/>
            </a:pPr>
            <a:r>
              <a:rPr lang="en-GB" dirty="0"/>
              <a:t>Jackson JG, Diaz FJ, Lopez L, de Leon J. A combined analysis of worldwide studies demonstrates an association between bipolar disorder and tobacco smoking </a:t>
            </a:r>
            <a:r>
              <a:rPr lang="en-GB" dirty="0" err="1"/>
              <a:t>behaviors</a:t>
            </a:r>
            <a:r>
              <a:rPr lang="en-GB" dirty="0"/>
              <a:t> in adults. Bipolar </a:t>
            </a:r>
            <a:r>
              <a:rPr lang="en-GB" dirty="0" err="1"/>
              <a:t>Disord</a:t>
            </a:r>
            <a:r>
              <a:rPr lang="en-GB" dirty="0"/>
              <a:t> 2015; 17 (6): 575–597.</a:t>
            </a:r>
          </a:p>
        </p:txBody>
      </p:sp>
      <p:sp>
        <p:nvSpPr>
          <p:cNvPr id="4" name="Slide Number Placeholder 3"/>
          <p:cNvSpPr>
            <a:spLocks noGrp="1"/>
          </p:cNvSpPr>
          <p:nvPr>
            <p:ph type="sldNum" sz="quarter" idx="5"/>
          </p:nvPr>
        </p:nvSpPr>
        <p:spPr/>
        <p:txBody>
          <a:bodyPr/>
          <a:lstStyle/>
          <a:p>
            <a:fld id="{DE4970BF-B400-48B4-BD31-9AEFB95A0870}" type="slidenum">
              <a:rPr lang="en-GB" smtClean="0"/>
              <a:t>15</a:t>
            </a:fld>
            <a:endParaRPr lang="en-GB" dirty="0"/>
          </a:p>
        </p:txBody>
      </p:sp>
    </p:spTree>
    <p:extLst>
      <p:ext uri="{BB962C8B-B14F-4D97-AF65-F5344CB8AC3E}">
        <p14:creationId xmlns:p14="http://schemas.microsoft.com/office/powerpoint/2010/main" val="41657640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16</a:t>
            </a:fld>
            <a:endParaRPr lang="da-DK"/>
          </a:p>
        </p:txBody>
      </p:sp>
    </p:spTree>
    <p:extLst>
      <p:ext uri="{BB962C8B-B14F-4D97-AF65-F5344CB8AC3E}">
        <p14:creationId xmlns:p14="http://schemas.microsoft.com/office/powerpoint/2010/main" val="39503391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The analysis shown on the slide used data from the </a:t>
            </a:r>
            <a:r>
              <a:rPr lang="en-US" dirty="0"/>
              <a:t>Canadian Community Health Survey, which included 36,984 individuals, of whom 938 (2.5% of the sample) reported at least one manic episode over their lifetime.</a:t>
            </a:r>
            <a:r>
              <a:rPr lang="en-US" baseline="30000" dirty="0"/>
              <a:t>1</a:t>
            </a:r>
            <a:r>
              <a:rPr lang="en-US" dirty="0"/>
              <a:t> Compared with respondents who did not have a history of mania, people with mania reported significantly higher rates of various comorbidities, including </a:t>
            </a:r>
            <a:r>
              <a:rPr lang="en-GB" dirty="0"/>
              <a:t>chronic fatigue syndrome, migraine, asthma, chronic bronchitis, and gastric ulcer</a:t>
            </a:r>
            <a:r>
              <a:rPr lang="en-US" dirty="0"/>
              <a:t>.</a:t>
            </a:r>
            <a:r>
              <a:rPr lang="en-US" baseline="30000" dirty="0"/>
              <a:t>1</a:t>
            </a:r>
            <a:endParaRPr lang="en-GB" dirty="0"/>
          </a:p>
          <a:p>
            <a:endParaRPr lang="en-GB" dirty="0"/>
          </a:p>
          <a:p>
            <a:r>
              <a:rPr lang="en-GB" dirty="0"/>
              <a:t>Reference:</a:t>
            </a:r>
          </a:p>
          <a:p>
            <a:pPr marL="228600" indent="-228600">
              <a:buFont typeface="+mj-lt"/>
              <a:buAutoNum type="arabicPeriod"/>
            </a:pPr>
            <a:r>
              <a:rPr lang="en-GB" dirty="0"/>
              <a:t>McIntyre RS, </a:t>
            </a:r>
            <a:r>
              <a:rPr lang="en-GB" dirty="0" err="1"/>
              <a:t>Konarski</a:t>
            </a:r>
            <a:r>
              <a:rPr lang="en-GB" dirty="0"/>
              <a:t> JZ, </a:t>
            </a:r>
            <a:r>
              <a:rPr lang="en-GB" dirty="0" err="1"/>
              <a:t>Soczynska</a:t>
            </a:r>
            <a:r>
              <a:rPr lang="en-GB" dirty="0"/>
              <a:t> JK, et al. Medical comorbidity in bipolar disorder: implications for functional outcomes and health service utilization. </a:t>
            </a:r>
            <a:r>
              <a:rPr lang="en-GB" dirty="0" err="1"/>
              <a:t>Psychiatr</a:t>
            </a:r>
            <a:r>
              <a:rPr lang="en-GB" dirty="0"/>
              <a:t> </a:t>
            </a:r>
            <a:r>
              <a:rPr lang="en-GB" dirty="0" err="1"/>
              <a:t>Serv</a:t>
            </a:r>
            <a:r>
              <a:rPr lang="en-GB" dirty="0"/>
              <a:t> 2006; 57 (8): 1140–1144.</a:t>
            </a:r>
          </a:p>
        </p:txBody>
      </p:sp>
      <p:sp>
        <p:nvSpPr>
          <p:cNvPr id="4" name="Slide Number Placeholder 3"/>
          <p:cNvSpPr>
            <a:spLocks noGrp="1"/>
          </p:cNvSpPr>
          <p:nvPr>
            <p:ph type="sldNum" sz="quarter" idx="5"/>
          </p:nvPr>
        </p:nvSpPr>
        <p:spPr/>
        <p:txBody>
          <a:bodyPr/>
          <a:lstStyle/>
          <a:p>
            <a:fld id="{DE4970BF-B400-48B4-BD31-9AEFB95A0870}" type="slidenum">
              <a:rPr lang="da-DK" smtClean="0"/>
              <a:t>17</a:t>
            </a:fld>
            <a:endParaRPr lang="da-DK"/>
          </a:p>
        </p:txBody>
      </p:sp>
    </p:spTree>
    <p:extLst>
      <p:ext uri="{BB962C8B-B14F-4D97-AF65-F5344CB8AC3E}">
        <p14:creationId xmlns:p14="http://schemas.microsoft.com/office/powerpoint/2010/main" val="5214778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Managing sleep disorders in people with bipolar disorder involves assessment and then treatment.</a:t>
            </a:r>
            <a:r>
              <a:rPr lang="en-GB" baseline="30000" dirty="0"/>
              <a:t>2</a:t>
            </a:r>
            <a:r>
              <a:rPr lang="en-GB" dirty="0"/>
              <a:t> There are standardized measures of sleep that can be used to screen for sleep disorders, and sleep diaries can be useful for ongoing monitoring.</a:t>
            </a:r>
            <a:r>
              <a:rPr lang="en-GB" baseline="30000" dirty="0"/>
              <a:t>2</a:t>
            </a:r>
            <a:r>
              <a:rPr lang="en-GB" dirty="0"/>
              <a:t> Some therapies for bipolar disorder may also have a benefit on sleep patterns by their interaction with circadian rhythm, e.g., </a:t>
            </a:r>
            <a:r>
              <a:rPr lang="en-US" dirty="0"/>
              <a:t>interpersonal and social rhythm therapy or light therapy.</a:t>
            </a:r>
            <a:r>
              <a:rPr lang="en-US" baseline="30000" dirty="0"/>
              <a:t>2</a:t>
            </a:r>
            <a:r>
              <a:rPr lang="en-US" dirty="0"/>
              <a:t> Ultimately, more research is needed to know how best to help patients with bipolar disorder who also experience sleep disorder.</a:t>
            </a:r>
            <a:r>
              <a:rPr lang="en-US" baseline="30000" dirty="0"/>
              <a:t>2</a:t>
            </a:r>
            <a:endParaRPr lang="en-GB" dirty="0"/>
          </a:p>
          <a:p>
            <a:endParaRPr lang="en-GB" dirty="0"/>
          </a:p>
          <a:p>
            <a:r>
              <a:rPr lang="en-GB" dirty="0"/>
              <a:t>References:</a:t>
            </a:r>
          </a:p>
          <a:p>
            <a:pPr marL="228600" indent="-228600">
              <a:buFont typeface="+mj-lt"/>
              <a:buAutoNum type="arabicPeriod"/>
            </a:pPr>
            <a:r>
              <a:rPr lang="en-GB" dirty="0" err="1"/>
              <a:t>Steardo</a:t>
            </a:r>
            <a:r>
              <a:rPr lang="en-GB" dirty="0"/>
              <a:t> L Jr, de </a:t>
            </a:r>
            <a:r>
              <a:rPr lang="en-GB" dirty="0" err="1"/>
              <a:t>Filippis</a:t>
            </a:r>
            <a:r>
              <a:rPr lang="en-GB" dirty="0"/>
              <a:t> R, Carbone EA, et al. Sleep disturbance in bipolar disorder: neuroglia and circadian rhythms. Front Psychiatry 2019; 10: 501.</a:t>
            </a:r>
          </a:p>
          <a:p>
            <a:pPr marL="228600" indent="-228600">
              <a:buFont typeface="+mj-lt"/>
              <a:buAutoNum type="arabicPeriod"/>
            </a:pPr>
            <a:r>
              <a:rPr lang="en-GB" dirty="0"/>
              <a:t>Morton E, Murray G. An update on sleep in bipolar disorders: presentation, comorbidities, temporal relationships and treatment. Curr </a:t>
            </a:r>
            <a:r>
              <a:rPr lang="en-GB" dirty="0" err="1"/>
              <a:t>Opin</a:t>
            </a:r>
            <a:r>
              <a:rPr lang="en-GB" dirty="0"/>
              <a:t> </a:t>
            </a:r>
            <a:r>
              <a:rPr lang="en-GB" dirty="0" err="1"/>
              <a:t>Psychol</a:t>
            </a:r>
            <a:r>
              <a:rPr lang="en-GB" dirty="0"/>
              <a:t> 2020; 34: 1–6.</a:t>
            </a:r>
          </a:p>
        </p:txBody>
      </p:sp>
      <p:sp>
        <p:nvSpPr>
          <p:cNvPr id="4" name="Slide Number Placeholder 3"/>
          <p:cNvSpPr>
            <a:spLocks noGrp="1"/>
          </p:cNvSpPr>
          <p:nvPr>
            <p:ph type="sldNum" sz="quarter" idx="5"/>
          </p:nvPr>
        </p:nvSpPr>
        <p:spPr/>
        <p:txBody>
          <a:bodyPr/>
          <a:lstStyle/>
          <a:p>
            <a:fld id="{DE4970BF-B400-48B4-BD31-9AEFB95A0870}" type="slidenum">
              <a:rPr lang="da-DK" smtClean="0"/>
              <a:t>18</a:t>
            </a:fld>
            <a:endParaRPr lang="da-DK"/>
          </a:p>
        </p:txBody>
      </p:sp>
    </p:spTree>
    <p:extLst>
      <p:ext uri="{BB962C8B-B14F-4D97-AF65-F5344CB8AC3E}">
        <p14:creationId xmlns:p14="http://schemas.microsoft.com/office/powerpoint/2010/main" val="36748414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a:xfrm>
            <a:off x="670847" y="4778722"/>
            <a:ext cx="5455982" cy="4352578"/>
          </a:xfrm>
        </p:spPr>
        <p:txBody>
          <a:bodyPr/>
          <a:lstStyle/>
          <a:p>
            <a:r>
              <a:rPr lang="en-GB" dirty="0"/>
              <a:t>As with many of the comorbidities common in patients with bipolar disorder, obesity and metabolic comorbidities interact with bipolar disorder to reduce the likelihood of good prognosis, whilst also interacting with some of the other comorbidities commonly seen in people with bipolar disorder.</a:t>
            </a:r>
            <a:r>
              <a:rPr lang="en-GB" baseline="30000" dirty="0"/>
              <a:t>4</a:t>
            </a:r>
            <a:r>
              <a:rPr lang="en-GB" dirty="0"/>
              <a:t> This reinforces the need for complex, multidisciplinary care for these patients; f</a:t>
            </a:r>
            <a:r>
              <a:rPr lang="en-US" dirty="0"/>
              <a:t>or example, the management of obesity in people with BD involves helping patients to correctly balance dietary intake and physical activity and exercise.</a:t>
            </a:r>
            <a:r>
              <a:rPr lang="en-GB" baseline="30000" dirty="0"/>
              <a:t>4</a:t>
            </a:r>
            <a:endParaRPr lang="en-GB" dirty="0"/>
          </a:p>
          <a:p>
            <a:endParaRPr lang="en-GB" dirty="0"/>
          </a:p>
          <a:p>
            <a:r>
              <a:rPr lang="en-GB" dirty="0"/>
              <a:t>References:</a:t>
            </a:r>
          </a:p>
          <a:p>
            <a:pPr marL="228600" indent="-228600">
              <a:buFont typeface="+mj-lt"/>
              <a:buAutoNum type="arabicPeriod"/>
            </a:pPr>
            <a:r>
              <a:rPr lang="en-GB" dirty="0"/>
              <a:t>Chan JKN, Correll CU, Wong CSM, et al. Life expectancy and years of potential life lost in people with mental disorders: a systematic review and meta-analysis. </a:t>
            </a:r>
            <a:r>
              <a:rPr lang="en-GB" dirty="0" err="1"/>
              <a:t>EClinicalMedicine</a:t>
            </a:r>
            <a:r>
              <a:rPr lang="en-GB" dirty="0"/>
              <a:t> 2023; 65: 102294.</a:t>
            </a:r>
          </a:p>
          <a:p>
            <a:pPr marL="228600" indent="-228600">
              <a:buFont typeface="+mj-lt"/>
              <a:buAutoNum type="arabicPeriod"/>
            </a:pPr>
            <a:r>
              <a:rPr lang="en-GB" dirty="0"/>
              <a:t>Crump C, </a:t>
            </a:r>
            <a:r>
              <a:rPr lang="en-GB" dirty="0" err="1"/>
              <a:t>Sundquist</a:t>
            </a:r>
            <a:r>
              <a:rPr lang="en-GB" dirty="0"/>
              <a:t> K, </a:t>
            </a:r>
            <a:r>
              <a:rPr lang="en-GB" dirty="0" err="1"/>
              <a:t>Winkleby</a:t>
            </a:r>
            <a:r>
              <a:rPr lang="en-GB" dirty="0"/>
              <a:t> MA, </a:t>
            </a:r>
            <a:r>
              <a:rPr lang="en-GB" dirty="0" err="1"/>
              <a:t>Sundquist</a:t>
            </a:r>
            <a:r>
              <a:rPr lang="en-GB" dirty="0"/>
              <a:t> J. Comorbidities and mortality in bipolar disorder: a Swedish national cohort study. JAMA Psychiatry 2013; 70 (9): 931–939.</a:t>
            </a:r>
          </a:p>
          <a:p>
            <a:pPr marL="228600" indent="-228600">
              <a:buFont typeface="+mj-lt"/>
              <a:buAutoNum type="arabicPeriod"/>
            </a:pPr>
            <a:r>
              <a:rPr lang="en-GB" dirty="0" err="1"/>
              <a:t>Lindekilde</a:t>
            </a:r>
            <a:r>
              <a:rPr lang="en-GB" dirty="0"/>
              <a:t> N, Scheuer SH, Rutters F, et al. Prevalence of type 2 diabetes in psychiatric disorders: an umbrella review with meta-analysis of 245 observational studies from 32 systematic reviews. </a:t>
            </a:r>
            <a:r>
              <a:rPr lang="en-GB" dirty="0" err="1"/>
              <a:t>Diabetologia</a:t>
            </a:r>
            <a:r>
              <a:rPr lang="en-GB" dirty="0"/>
              <a:t> 2022; 65 (3): 440–456.</a:t>
            </a:r>
          </a:p>
          <a:p>
            <a:pPr marL="228600" indent="-228600">
              <a:buFont typeface="+mj-lt"/>
              <a:buAutoNum type="arabicPeriod"/>
            </a:pPr>
            <a:r>
              <a:rPr lang="en-GB" dirty="0"/>
              <a:t>Mansur RB, McIntyre RS. Metabolic comorbidity and physical health implications for bipolar disorder: an update. FOCUS 2015; 13 (1): 12–18.</a:t>
            </a:r>
          </a:p>
          <a:p>
            <a:pPr marL="228600" indent="-228600">
              <a:buFont typeface="+mj-lt"/>
              <a:buAutoNum type="arabicPeriod"/>
            </a:pPr>
            <a:r>
              <a:rPr lang="en-GB" dirty="0" err="1"/>
              <a:t>Prillo</a:t>
            </a:r>
            <a:r>
              <a:rPr lang="en-GB" dirty="0"/>
              <a:t> J, Soh JF, Park H, et al. Obesity and metabolic comorbidity in bipolar disorder: do patients on lithium comprise a subgroup? A naturalistic study. BMC Psychiatry 2021; 21 (1): 558.</a:t>
            </a:r>
          </a:p>
        </p:txBody>
      </p:sp>
      <p:sp>
        <p:nvSpPr>
          <p:cNvPr id="4" name="Slide Number Placeholder 3"/>
          <p:cNvSpPr>
            <a:spLocks noGrp="1"/>
          </p:cNvSpPr>
          <p:nvPr>
            <p:ph type="sldNum" sz="quarter" idx="5"/>
          </p:nvPr>
        </p:nvSpPr>
        <p:spPr/>
        <p:txBody>
          <a:bodyPr/>
          <a:lstStyle/>
          <a:p>
            <a:fld id="{DE4970BF-B400-48B4-BD31-9AEFB95A0870}" type="slidenum">
              <a:rPr lang="da-DK" smtClean="0"/>
              <a:t>19</a:t>
            </a:fld>
            <a:endParaRPr lang="da-DK"/>
          </a:p>
        </p:txBody>
      </p:sp>
    </p:spTree>
    <p:extLst>
      <p:ext uri="{BB962C8B-B14F-4D97-AF65-F5344CB8AC3E}">
        <p14:creationId xmlns:p14="http://schemas.microsoft.com/office/powerpoint/2010/main" val="37204385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The systematic literature review outlined on the slide found only eleven studies of the prevalence of bipolar disorder and migraine comorbidity.</a:t>
            </a:r>
            <a:r>
              <a:rPr lang="en-GB" baseline="30000" dirty="0"/>
              <a:t>3</a:t>
            </a:r>
            <a:r>
              <a:rPr lang="en-GB" dirty="0"/>
              <a:t> The mean prevalence of migraine among people with bipolar disorder was 30%.</a:t>
            </a:r>
            <a:r>
              <a:rPr lang="en-GB" baseline="30000" dirty="0"/>
              <a:t>3</a:t>
            </a:r>
            <a:r>
              <a:rPr lang="en-GB" dirty="0"/>
              <a:t> However, there was much variation in the studies included in the analysis, in study design, sample sizes, and diagnostic criteria, making interpretation of these data a challenge.</a:t>
            </a:r>
            <a:r>
              <a:rPr lang="en-GB" baseline="30000" dirty="0"/>
              <a:t>3</a:t>
            </a:r>
            <a:r>
              <a:rPr lang="en-GB" dirty="0"/>
              <a:t> More research is needed to understand the nature of the interaction between bipolar disorder and migraine, and how best to help patients who experience these conditions concurrently.</a:t>
            </a:r>
            <a:r>
              <a:rPr lang="en-GB" baseline="30000" dirty="0"/>
              <a:t>3</a:t>
            </a:r>
            <a:endParaRPr lang="en-GB" dirty="0"/>
          </a:p>
          <a:p>
            <a:endParaRPr lang="en-GB" dirty="0"/>
          </a:p>
          <a:p>
            <a:r>
              <a:rPr lang="en-GB" dirty="0"/>
              <a:t>References:</a:t>
            </a:r>
          </a:p>
          <a:p>
            <a:pPr marL="228600" indent="-228600">
              <a:buFont typeface="+mj-lt"/>
              <a:buAutoNum type="arabicPeriod"/>
            </a:pPr>
            <a:r>
              <a:rPr lang="en-US" dirty="0"/>
              <a:t>American Psychiatric Association (APA). Diagnostic and Statistical Manual of Mental Disorders. Fifth edition, text revision. Washington DC: APA; 2022.</a:t>
            </a:r>
          </a:p>
          <a:p>
            <a:pPr marL="228600" indent="-228600">
              <a:buFont typeface="+mj-lt"/>
              <a:buAutoNum type="arabicPeriod"/>
            </a:pPr>
            <a:r>
              <a:rPr lang="en-US" dirty="0" err="1"/>
              <a:t>Fasmer</a:t>
            </a:r>
            <a:r>
              <a:rPr lang="en-US" dirty="0"/>
              <a:t> OB. The prevalence of migraine in patients with bipolar and unipolar affective disorders. Cephalalgia 2001; 21 (9): 894–899. </a:t>
            </a:r>
          </a:p>
          <a:p>
            <a:pPr marL="228600" indent="-228600">
              <a:buFont typeface="+mj-lt"/>
              <a:buAutoNum type="arabicPeriod"/>
            </a:pPr>
            <a:r>
              <a:rPr lang="en-GB" dirty="0"/>
              <a:t>Leo RJ, Singh J. Migraine headache and bipolar disorder comorbidity: a systematic review of the literature and clinical implications. </a:t>
            </a:r>
            <a:r>
              <a:rPr lang="en-GB" dirty="0" err="1"/>
              <a:t>Scand</a:t>
            </a:r>
            <a:r>
              <a:rPr lang="en-GB" dirty="0"/>
              <a:t> J Pain 2016; 11: 136–145.</a:t>
            </a:r>
          </a:p>
        </p:txBody>
      </p:sp>
      <p:sp>
        <p:nvSpPr>
          <p:cNvPr id="4" name="Slide Number Placeholder 3"/>
          <p:cNvSpPr>
            <a:spLocks noGrp="1"/>
          </p:cNvSpPr>
          <p:nvPr>
            <p:ph type="sldNum" sz="quarter" idx="5"/>
          </p:nvPr>
        </p:nvSpPr>
        <p:spPr/>
        <p:txBody>
          <a:bodyPr/>
          <a:lstStyle/>
          <a:p>
            <a:fld id="{DE4970BF-B400-48B4-BD31-9AEFB95A0870}" type="slidenum">
              <a:rPr lang="da-DK" smtClean="0"/>
              <a:t>20</a:t>
            </a:fld>
            <a:endParaRPr lang="da-DK"/>
          </a:p>
        </p:txBody>
      </p:sp>
    </p:spTree>
    <p:extLst>
      <p:ext uri="{BB962C8B-B14F-4D97-AF65-F5344CB8AC3E}">
        <p14:creationId xmlns:p14="http://schemas.microsoft.com/office/powerpoint/2010/main" val="16769522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0847" y="4778722"/>
            <a:ext cx="5455982" cy="4257328"/>
          </a:xfrm>
        </p:spPr>
        <p:txBody>
          <a:bodyPr/>
          <a:lstStyle/>
          <a:p>
            <a:r>
              <a:rPr lang="en-GB" dirty="0"/>
              <a:t>The meta-analysis published in 2020 identified 10 studies (including 6,859 people with bipolar disorder) investigating the link between bipolar disorder and dementia.</a:t>
            </a:r>
            <a:r>
              <a:rPr lang="en-GB" baseline="30000" dirty="0"/>
              <a:t>2</a:t>
            </a:r>
            <a:r>
              <a:rPr lang="en-GB" dirty="0"/>
              <a:t> Bipolar disorder increased the risk of dementia compared with controls by 2.96-times (p&lt;0.001).</a:t>
            </a:r>
            <a:r>
              <a:rPr lang="en-GB" baseline="30000" dirty="0"/>
              <a:t>2</a:t>
            </a:r>
            <a:r>
              <a:rPr lang="en-GB" dirty="0"/>
              <a:t> The increased risk appeared to be related to the number of mood episodes a person had experienced.</a:t>
            </a:r>
            <a:r>
              <a:rPr lang="en-GB" baseline="30000" dirty="0"/>
              <a:t>2</a:t>
            </a:r>
            <a:r>
              <a:rPr lang="en-GB" dirty="0"/>
              <a:t> However, the increased risk was halved by treatment with lithium (odds ratio 0.51, p&lt;0.001).</a:t>
            </a:r>
            <a:r>
              <a:rPr lang="en-GB" baseline="30000" dirty="0"/>
              <a:t>2</a:t>
            </a:r>
            <a:r>
              <a:rPr lang="en-GB" dirty="0"/>
              <a:t> Furthermore, an analysis of medical register data has shown that the increased risk of dementia in people with bipolar disorder is related to the number of depressive episodes, with the risk of dementia increasing by 6% with every mood episode leading to hospital admission in people with bipolar disorder.</a:t>
            </a:r>
            <a:r>
              <a:rPr lang="en-GB" baseline="30000" dirty="0"/>
              <a:t>3</a:t>
            </a:r>
            <a:endParaRPr lang="en-GB" dirty="0"/>
          </a:p>
          <a:p>
            <a:endParaRPr lang="en-GB" dirty="0"/>
          </a:p>
          <a:p>
            <a:r>
              <a:rPr lang="en-GB" dirty="0"/>
              <a:t>References:</a:t>
            </a:r>
          </a:p>
          <a:p>
            <a:pPr marL="228600" indent="-228600">
              <a:buFont typeface="+mj-lt"/>
              <a:buAutoNum type="arabicPeriod"/>
            </a:pPr>
            <a:r>
              <a:rPr lang="en-GB" dirty="0" err="1"/>
              <a:t>Diniz</a:t>
            </a:r>
            <a:r>
              <a:rPr lang="en-GB" dirty="0"/>
              <a:t> BS, Teixeira AL, Cao F, et al. History of bipolar disorder and the risk of dementia: a systematic review and meta-analysis. Am J </a:t>
            </a:r>
            <a:r>
              <a:rPr lang="en-GB" dirty="0" err="1"/>
              <a:t>Geriatr</a:t>
            </a:r>
            <a:r>
              <a:rPr lang="en-GB" dirty="0"/>
              <a:t> Psychiatry 2017; 25 (4): 357–362.</a:t>
            </a:r>
          </a:p>
          <a:p>
            <a:pPr marL="228600" indent="-228600">
              <a:buFont typeface="+mj-lt"/>
              <a:buAutoNum type="arabicPeriod"/>
            </a:pPr>
            <a:r>
              <a:rPr lang="en-GB" dirty="0"/>
              <a:t>Velosa J, Delgado A, Finger E, et al. Risk of dementia in bipolar disorder and the interplay of lithium: a systematic review and meta-analyses. Acta </a:t>
            </a:r>
            <a:r>
              <a:rPr lang="en-GB" dirty="0" err="1"/>
              <a:t>Psychiatr</a:t>
            </a:r>
            <a:r>
              <a:rPr lang="en-GB" dirty="0"/>
              <a:t> </a:t>
            </a:r>
            <a:r>
              <a:rPr lang="en-GB" dirty="0" err="1"/>
              <a:t>Scand</a:t>
            </a:r>
            <a:r>
              <a:rPr lang="en-GB" dirty="0"/>
              <a:t> 2020; 141 (6): 510–521.</a:t>
            </a:r>
          </a:p>
          <a:p>
            <a:pPr marL="228600" indent="-228600">
              <a:buFont typeface="+mj-lt"/>
              <a:buAutoNum type="arabicPeriod"/>
            </a:pPr>
            <a:r>
              <a:rPr lang="en-GB" dirty="0"/>
              <a:t>Kessing LV, Andersen PK. Does the risk of developing dementia increase with the number of episodes in patients with depressive disorder and in patients with bipolar disorder? J </a:t>
            </a:r>
            <a:r>
              <a:rPr lang="en-GB" dirty="0" err="1"/>
              <a:t>Neurol</a:t>
            </a:r>
            <a:r>
              <a:rPr lang="en-GB" dirty="0"/>
              <a:t> </a:t>
            </a:r>
            <a:r>
              <a:rPr lang="en-GB" dirty="0" err="1"/>
              <a:t>Neurosurg</a:t>
            </a:r>
            <a:r>
              <a:rPr lang="en-GB" dirty="0"/>
              <a:t> Psychiatry 2004; 75 (12): 1662–1666.</a:t>
            </a:r>
          </a:p>
        </p:txBody>
      </p:sp>
      <p:sp>
        <p:nvSpPr>
          <p:cNvPr id="4" name="Slide Number Placeholder 3"/>
          <p:cNvSpPr>
            <a:spLocks noGrp="1"/>
          </p:cNvSpPr>
          <p:nvPr>
            <p:ph type="sldNum" sz="quarter" idx="5"/>
          </p:nvPr>
        </p:nvSpPr>
        <p:spPr/>
        <p:txBody>
          <a:bodyPr/>
          <a:lstStyle/>
          <a:p>
            <a:fld id="{DE4970BF-B400-48B4-BD31-9AEFB95A0870}" type="slidenum">
              <a:rPr lang="da-DK" smtClean="0"/>
              <a:t>21</a:t>
            </a:fld>
            <a:endParaRPr lang="da-DK"/>
          </a:p>
        </p:txBody>
      </p:sp>
    </p:spTree>
    <p:extLst>
      <p:ext uri="{BB962C8B-B14F-4D97-AF65-F5344CB8AC3E}">
        <p14:creationId xmlns:p14="http://schemas.microsoft.com/office/powerpoint/2010/main" val="38831058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22</a:t>
            </a:fld>
            <a:endParaRPr lang="da-DK"/>
          </a:p>
        </p:txBody>
      </p:sp>
    </p:spTree>
    <p:extLst>
      <p:ext uri="{BB962C8B-B14F-4D97-AF65-F5344CB8AC3E}">
        <p14:creationId xmlns:p14="http://schemas.microsoft.com/office/powerpoint/2010/main" val="43061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The analysis shown on the slide used data from the </a:t>
            </a:r>
            <a:r>
              <a:rPr lang="en-US" dirty="0"/>
              <a:t>Canadian Community Health Survey, which included 36,984 individuals, of whom 938 (2.5% of the sample) reported at least one manic episode over their lifetime.</a:t>
            </a:r>
            <a:r>
              <a:rPr lang="en-US" baseline="30000" dirty="0"/>
              <a:t>1</a:t>
            </a:r>
            <a:r>
              <a:rPr lang="en-US" dirty="0"/>
              <a:t> Compared with respondents who did not have a history of a comorbid medical disorder, people with mania and at least one comorbid medical disorder experienced a more severe prognosis, increased household/work maladjustment, reduced levels of employment, and were more frequent users of medical services.</a:t>
            </a:r>
            <a:r>
              <a:rPr lang="en-GB" baseline="30000" dirty="0"/>
              <a:t>1</a:t>
            </a:r>
            <a:endParaRPr lang="en-GB" dirty="0"/>
          </a:p>
          <a:p>
            <a:endParaRPr lang="en-GB" dirty="0"/>
          </a:p>
          <a:p>
            <a:r>
              <a:rPr lang="en-GB" dirty="0"/>
              <a:t>Reference:</a:t>
            </a:r>
          </a:p>
          <a:p>
            <a:pPr marL="228600" indent="-228600">
              <a:buFont typeface="+mj-lt"/>
              <a:buAutoNum type="arabicPeriod"/>
            </a:pPr>
            <a:r>
              <a:rPr lang="en-GB" dirty="0"/>
              <a:t>McIntyre RS, </a:t>
            </a:r>
            <a:r>
              <a:rPr lang="en-GB" dirty="0" err="1"/>
              <a:t>Konarski</a:t>
            </a:r>
            <a:r>
              <a:rPr lang="en-GB" dirty="0"/>
              <a:t> JZ, </a:t>
            </a:r>
            <a:r>
              <a:rPr lang="en-GB" dirty="0" err="1"/>
              <a:t>Soczynska</a:t>
            </a:r>
            <a:r>
              <a:rPr lang="en-GB" dirty="0"/>
              <a:t> JK, et al. Medical comorbidity in bipolar disorder: implications for functional outcomes and health service utilization. </a:t>
            </a:r>
            <a:r>
              <a:rPr lang="en-GB" dirty="0" err="1"/>
              <a:t>Psychiatr</a:t>
            </a:r>
            <a:r>
              <a:rPr lang="en-GB" dirty="0"/>
              <a:t> </a:t>
            </a:r>
            <a:r>
              <a:rPr lang="en-GB" dirty="0" err="1"/>
              <a:t>Serv</a:t>
            </a:r>
            <a:r>
              <a:rPr lang="en-GB" dirty="0"/>
              <a:t> 2006; 57 (8): 1140–1144.</a:t>
            </a:r>
          </a:p>
        </p:txBody>
      </p:sp>
      <p:sp>
        <p:nvSpPr>
          <p:cNvPr id="4" name="Slide Number Placeholder 3"/>
          <p:cNvSpPr>
            <a:spLocks noGrp="1"/>
          </p:cNvSpPr>
          <p:nvPr>
            <p:ph type="sldNum" sz="quarter" idx="5"/>
          </p:nvPr>
        </p:nvSpPr>
        <p:spPr/>
        <p:txBody>
          <a:bodyPr/>
          <a:lstStyle/>
          <a:p>
            <a:fld id="{DE4970BF-B400-48B4-BD31-9AEFB95A0870}" type="slidenum">
              <a:rPr lang="da-DK" smtClean="0"/>
              <a:t>23</a:t>
            </a:fld>
            <a:endParaRPr lang="da-DK"/>
          </a:p>
        </p:txBody>
      </p:sp>
    </p:spTree>
    <p:extLst>
      <p:ext uri="{BB962C8B-B14F-4D97-AF65-F5344CB8AC3E}">
        <p14:creationId xmlns:p14="http://schemas.microsoft.com/office/powerpoint/2010/main" val="13748740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a:xfrm>
            <a:off x="670847" y="4778723"/>
            <a:ext cx="5455982" cy="4199483"/>
          </a:xfrm>
        </p:spPr>
        <p:txBody>
          <a:bodyPr/>
          <a:lstStyle/>
          <a:p>
            <a:r>
              <a:rPr lang="en-GB" dirty="0"/>
              <a:t>Alongside increasing the mortality rate in people with BD, the presence of a medical or psychiatric comorbidity can complicate treatment.</a:t>
            </a:r>
            <a:r>
              <a:rPr lang="en-GB" baseline="30000" dirty="0"/>
              <a:t>1</a:t>
            </a:r>
            <a:r>
              <a:rPr lang="en-GB" dirty="0"/>
              <a:t> Indeed, the evidence base on which to make decisions about treatment is scarce.</a:t>
            </a:r>
            <a:r>
              <a:rPr lang="en-GB" baseline="30000" dirty="0"/>
              <a:t>1</a:t>
            </a:r>
            <a:r>
              <a:rPr lang="en-GB" dirty="0"/>
              <a:t> Many larger clinical trials and registration studies actively exclude patients who have comorbid conditions, (e.g., clinical trials of bipolar disorder may exclude patients who have diabetes) which means that the treatments that are subsequently licensed are done so partly based on observations made outside the real-world of medical comorbidity.</a:t>
            </a:r>
            <a:r>
              <a:rPr lang="en-GB" baseline="30000" dirty="0"/>
              <a:t>1</a:t>
            </a:r>
            <a:endParaRPr lang="en-GB" dirty="0"/>
          </a:p>
          <a:p>
            <a:endParaRPr lang="en-GB" dirty="0"/>
          </a:p>
          <a:p>
            <a:r>
              <a:rPr lang="en-GB" dirty="0"/>
              <a:t>Reference:</a:t>
            </a:r>
          </a:p>
          <a:p>
            <a:pPr marL="228600" indent="-228600">
              <a:buFont typeface="+mj-lt"/>
              <a:buAutoNum type="arabicPeriod"/>
            </a:pPr>
            <a:r>
              <a:rPr lang="en-GB" dirty="0"/>
              <a:t>McIntyre RS, Rosenbluth M, </a:t>
            </a:r>
            <a:r>
              <a:rPr lang="en-GB" dirty="0" err="1"/>
              <a:t>Ramasubbu</a:t>
            </a:r>
            <a:r>
              <a:rPr lang="en-GB" dirty="0"/>
              <a:t> R, et al. Managing medical and psychiatric comorbidity in individuals with major depressive disorder and bipolar disorder. Ann Clin Psychiatry 2012; 24 (2): 163–169. </a:t>
            </a:r>
          </a:p>
        </p:txBody>
      </p:sp>
      <p:sp>
        <p:nvSpPr>
          <p:cNvPr id="4" name="Slide Number Placeholder 3"/>
          <p:cNvSpPr>
            <a:spLocks noGrp="1"/>
          </p:cNvSpPr>
          <p:nvPr>
            <p:ph type="sldNum" sz="quarter" idx="5"/>
          </p:nvPr>
        </p:nvSpPr>
        <p:spPr/>
        <p:txBody>
          <a:bodyPr/>
          <a:lstStyle/>
          <a:p>
            <a:fld id="{DE4970BF-B400-48B4-BD31-9AEFB95A0870}" type="slidenum">
              <a:rPr lang="da-DK" smtClean="0"/>
              <a:t>24</a:t>
            </a:fld>
            <a:endParaRPr lang="da-DK"/>
          </a:p>
        </p:txBody>
      </p:sp>
    </p:spTree>
    <p:extLst>
      <p:ext uri="{BB962C8B-B14F-4D97-AF65-F5344CB8AC3E}">
        <p14:creationId xmlns:p14="http://schemas.microsoft.com/office/powerpoint/2010/main" val="9116708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a:xfrm>
            <a:off x="670847" y="4778723"/>
            <a:ext cx="5455982" cy="4199483"/>
          </a:xfrm>
        </p:spPr>
        <p:txBody>
          <a:bodyPr/>
          <a:lstStyle/>
          <a:p>
            <a:r>
              <a:rPr lang="en-GB" dirty="0"/>
              <a:t>Studying neurocognitive functioning in patients with bipolar disorder during a stable euthymic period is an interesting burgeoning field of research.</a:t>
            </a:r>
            <a:r>
              <a:rPr lang="en-GB" baseline="30000" dirty="0"/>
              <a:t>1</a:t>
            </a:r>
            <a:r>
              <a:rPr lang="en-GB" dirty="0"/>
              <a:t> This study compared 60 such euthymic patients with 30 matched healthy controls, and found that there was an additional burden from cognitive dysfunction in the population with bipolar disorder.</a:t>
            </a:r>
            <a:r>
              <a:rPr lang="en-GB" baseline="30000" dirty="0"/>
              <a:t>1</a:t>
            </a:r>
            <a:r>
              <a:rPr lang="en-GB" dirty="0"/>
              <a:t> The level of some cognitive dysfunction appeared to correlate with some measures of disease progression or severity, such as previous hospitalizations, and number of hypomanic episodes.</a:t>
            </a:r>
            <a:r>
              <a:rPr lang="en-GB" baseline="30000" dirty="0"/>
              <a:t>1</a:t>
            </a:r>
            <a:endParaRPr lang="en-GB" dirty="0"/>
          </a:p>
          <a:p>
            <a:endParaRPr lang="en-GB" dirty="0"/>
          </a:p>
          <a:p>
            <a:r>
              <a:rPr lang="en-GB" dirty="0"/>
              <a:t>Reference:</a:t>
            </a:r>
          </a:p>
          <a:p>
            <a:pPr marL="228600" indent="-228600">
              <a:buFont typeface="+mj-lt"/>
              <a:buAutoNum type="arabicPeriod"/>
            </a:pPr>
            <a:r>
              <a:rPr lang="en-GB" dirty="0"/>
              <a:t>Okasha TA, El Sheikh MM, El </a:t>
            </a:r>
            <a:r>
              <a:rPr lang="en-GB" dirty="0" err="1"/>
              <a:t>Missiry</a:t>
            </a:r>
            <a:r>
              <a:rPr lang="en-GB" dirty="0"/>
              <a:t> AA, et al. Cognitive functions in euthymic Egyptian patients with bipolar disorder: are they different from healthy controls? J Affect </a:t>
            </a:r>
            <a:r>
              <a:rPr lang="en-GB" dirty="0" err="1"/>
              <a:t>Disord</a:t>
            </a:r>
            <a:r>
              <a:rPr lang="en-GB" dirty="0"/>
              <a:t> 2014; 166: 14–21. </a:t>
            </a:r>
          </a:p>
        </p:txBody>
      </p:sp>
      <p:sp>
        <p:nvSpPr>
          <p:cNvPr id="4" name="Slide Number Placeholder 3"/>
          <p:cNvSpPr>
            <a:spLocks noGrp="1"/>
          </p:cNvSpPr>
          <p:nvPr>
            <p:ph type="sldNum" sz="quarter" idx="5"/>
          </p:nvPr>
        </p:nvSpPr>
        <p:spPr/>
        <p:txBody>
          <a:bodyPr/>
          <a:lstStyle/>
          <a:p>
            <a:fld id="{DE4970BF-B400-48B4-BD31-9AEFB95A0870}" type="slidenum">
              <a:rPr lang="da-DK" smtClean="0"/>
              <a:t>25</a:t>
            </a:fld>
            <a:endParaRPr lang="da-DK"/>
          </a:p>
        </p:txBody>
      </p:sp>
    </p:spTree>
    <p:extLst>
      <p:ext uri="{BB962C8B-B14F-4D97-AF65-F5344CB8AC3E}">
        <p14:creationId xmlns:p14="http://schemas.microsoft.com/office/powerpoint/2010/main" val="3904020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Patients with bipolar disorder and comorbidities are typically more complex cases, involving poorer recovery and a less favourable disease course, than patients with bipolar disorder without medical or psychiatric comorbidities.</a:t>
            </a:r>
            <a:r>
              <a:rPr lang="en-GB" baseline="30000" dirty="0"/>
              <a:t>1</a:t>
            </a:r>
            <a:r>
              <a:rPr lang="en-GB" dirty="0"/>
              <a:t> The </a:t>
            </a:r>
            <a:r>
              <a:rPr lang="en-US" dirty="0"/>
              <a:t>Canadian Network for Mood and Anxiety Treatments (CANMAT) guidance summarized on the slide was an attempt to produce a clear evidence- and consensus-based guide to helping patients with these comorbidities.</a:t>
            </a:r>
            <a:r>
              <a:rPr lang="en-US" baseline="30000" dirty="0"/>
              <a:t>1</a:t>
            </a:r>
            <a:endParaRPr lang="en-GB" dirty="0"/>
          </a:p>
          <a:p>
            <a:endParaRPr lang="en-GB" dirty="0"/>
          </a:p>
          <a:p>
            <a:r>
              <a:rPr lang="en-GB" dirty="0"/>
              <a:t>Reference:</a:t>
            </a:r>
          </a:p>
          <a:p>
            <a:pPr marL="228600" indent="-228600">
              <a:buFont typeface="+mj-lt"/>
              <a:buAutoNum type="arabicPeriod"/>
            </a:pPr>
            <a:r>
              <a:rPr lang="en-GB" dirty="0"/>
              <a:t>McIntyre RS, Rosenbluth M, </a:t>
            </a:r>
            <a:r>
              <a:rPr lang="en-GB" dirty="0" err="1"/>
              <a:t>Ramasubbu</a:t>
            </a:r>
            <a:r>
              <a:rPr lang="en-GB" dirty="0"/>
              <a:t> R, et al. Managing medical and psychiatric comorbidity in individuals with major depressive disorder and bipolar disorder. Ann Clin Psychiatry 2012; 24 (2): 163–169. </a:t>
            </a:r>
          </a:p>
        </p:txBody>
      </p:sp>
      <p:sp>
        <p:nvSpPr>
          <p:cNvPr id="4" name="Slide Number Placeholder 3"/>
          <p:cNvSpPr>
            <a:spLocks noGrp="1"/>
          </p:cNvSpPr>
          <p:nvPr>
            <p:ph type="sldNum" sz="quarter" idx="5"/>
          </p:nvPr>
        </p:nvSpPr>
        <p:spPr/>
        <p:txBody>
          <a:bodyPr/>
          <a:lstStyle/>
          <a:p>
            <a:fld id="{DE4970BF-B400-48B4-BD31-9AEFB95A0870}" type="slidenum">
              <a:rPr lang="da-DK" smtClean="0"/>
              <a:t>26</a:t>
            </a:fld>
            <a:endParaRPr lang="da-DK"/>
          </a:p>
        </p:txBody>
      </p:sp>
    </p:spTree>
    <p:extLst>
      <p:ext uri="{BB962C8B-B14F-4D97-AF65-F5344CB8AC3E}">
        <p14:creationId xmlns:p14="http://schemas.microsoft.com/office/powerpoint/2010/main" val="17438179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When assessing a person with bipolar disorder, or when making a diagnosis, it is important to take a full history from the patient.</a:t>
            </a:r>
            <a:r>
              <a:rPr lang="en-GB" baseline="30000" dirty="0"/>
              <a:t>1</a:t>
            </a:r>
            <a:r>
              <a:rPr lang="en-GB" dirty="0"/>
              <a:t> This patient history should include a discussion of the type of first episode and predominant polarity of illness so far, the duration and severity of episodes, the nature of the inter‑episodic recovery, whether there has been seasonal variation in the onset of symptoms, or the presence of rapid cycling and ultra‑rapid cycling features, and whether there is any suicidal behaviour, any violence, or any agitation.</a:t>
            </a:r>
            <a:r>
              <a:rPr lang="en-GB" baseline="30000" dirty="0"/>
              <a:t>1</a:t>
            </a:r>
            <a:r>
              <a:rPr lang="en-GB" dirty="0"/>
              <a:t> Along with a patient history, a physical examination is important, as is a discussion of treatment history, and an assessment of the caregiver(s), including their knowledge of the disease and their attitudes to treatment.</a:t>
            </a:r>
            <a:r>
              <a:rPr lang="en-GB" baseline="30000" dirty="0"/>
              <a:t>1</a:t>
            </a:r>
            <a:endParaRPr lang="en-GB" dirty="0"/>
          </a:p>
          <a:p>
            <a:endParaRPr lang="en-GB" dirty="0"/>
          </a:p>
          <a:p>
            <a:r>
              <a:rPr lang="en-GB" dirty="0"/>
              <a:t>References:</a:t>
            </a:r>
          </a:p>
          <a:p>
            <a:pPr marL="228600" indent="-228600">
              <a:buFont typeface="+mj-lt"/>
              <a:buAutoNum type="arabicPeriod"/>
            </a:pPr>
            <a:r>
              <a:rPr lang="en-GB" dirty="0"/>
              <a:t>Shah N, Grover S, Rao GP. Clinical practice guidelines for management of bipolar disorder. Indian J Psychiatry 2017; 59 (</a:t>
            </a:r>
            <a:r>
              <a:rPr lang="en-GB" dirty="0" err="1"/>
              <a:t>Suppl</a:t>
            </a:r>
            <a:r>
              <a:rPr lang="en-GB" dirty="0"/>
              <a:t> 1): S51–S66.</a:t>
            </a:r>
          </a:p>
          <a:p>
            <a:pPr marL="228600" indent="-228600">
              <a:buFont typeface="+mj-lt"/>
              <a:buAutoNum type="arabicPeriod"/>
            </a:pPr>
            <a:r>
              <a:rPr lang="en-GB" dirty="0" err="1"/>
              <a:t>Altinbaş</a:t>
            </a:r>
            <a:r>
              <a:rPr lang="en-GB" dirty="0"/>
              <a:t> K. Treatment of comorbid psychiatric disorders with bipolar disorder. Noro </a:t>
            </a:r>
            <a:r>
              <a:rPr lang="en-GB" dirty="0" err="1"/>
              <a:t>Psikiyatr</a:t>
            </a:r>
            <a:r>
              <a:rPr lang="en-GB" dirty="0"/>
              <a:t> Ars 2021; 58 (</a:t>
            </a:r>
            <a:r>
              <a:rPr lang="en-GB" dirty="0" err="1"/>
              <a:t>Suppl</a:t>
            </a:r>
            <a:r>
              <a:rPr lang="en-GB" dirty="0"/>
              <a:t> 1): S41–S46.</a:t>
            </a:r>
          </a:p>
        </p:txBody>
      </p:sp>
      <p:sp>
        <p:nvSpPr>
          <p:cNvPr id="4" name="Slide Number Placeholder 3"/>
          <p:cNvSpPr>
            <a:spLocks noGrp="1"/>
          </p:cNvSpPr>
          <p:nvPr>
            <p:ph type="sldNum" sz="quarter" idx="5"/>
          </p:nvPr>
        </p:nvSpPr>
        <p:spPr/>
        <p:txBody>
          <a:bodyPr/>
          <a:lstStyle/>
          <a:p>
            <a:fld id="{DE4970BF-B400-48B4-BD31-9AEFB95A0870}" type="slidenum">
              <a:rPr lang="en-GB" smtClean="0"/>
              <a:t>27</a:t>
            </a:fld>
            <a:endParaRPr lang="en-GB" dirty="0"/>
          </a:p>
        </p:txBody>
      </p:sp>
    </p:spTree>
    <p:extLst>
      <p:ext uri="{BB962C8B-B14F-4D97-AF65-F5344CB8AC3E}">
        <p14:creationId xmlns:p14="http://schemas.microsoft.com/office/powerpoint/2010/main" val="37848376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The guidelines from the UK National Institute for Health and Care Excellence (NICE) discuss diagnosis and management of bipolar disorder in children and in adults, including the principles of management of physical health in patients in primary and secondary care, as outlined on the slide.</a:t>
            </a:r>
            <a:r>
              <a:rPr lang="en-GB" baseline="30000" dirty="0"/>
              <a:t>1</a:t>
            </a:r>
            <a:endParaRPr lang="en-GB" dirty="0"/>
          </a:p>
          <a:p>
            <a:endParaRPr lang="en-GB" dirty="0"/>
          </a:p>
          <a:p>
            <a:r>
              <a:rPr lang="en-GB" dirty="0"/>
              <a:t>Reference:</a:t>
            </a:r>
          </a:p>
          <a:p>
            <a:pPr marL="228600" indent="-228600">
              <a:buFont typeface="+mj-lt"/>
              <a:buAutoNum type="arabicPeriod"/>
            </a:pPr>
            <a:r>
              <a:rPr lang="en-GB" dirty="0"/>
              <a:t>NICE clinical guideline CG185. </a:t>
            </a:r>
            <a:r>
              <a:rPr lang="en-US" dirty="0"/>
              <a:t>Bipolar disorder: assessment and management. </a:t>
            </a:r>
            <a:r>
              <a:rPr lang="en-GB" dirty="0"/>
              <a:t>Available at: https://www.nice.org.uk/guidance/cg185/resources/bipolar-disorder-assessment-and-management-35109814379461. Accessed May 2024.</a:t>
            </a:r>
          </a:p>
          <a:p>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28</a:t>
            </a:fld>
            <a:endParaRPr lang="da-DK"/>
          </a:p>
        </p:txBody>
      </p:sp>
    </p:spTree>
    <p:extLst>
      <p:ext uri="{BB962C8B-B14F-4D97-AF65-F5344CB8AC3E}">
        <p14:creationId xmlns:p14="http://schemas.microsoft.com/office/powerpoint/2010/main" val="32771610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The presence of alcohol-use disorder in a person with bipolar disorder can complicate the disease course and treatment outcomes of the bipolar disorder, and </a:t>
            </a:r>
            <a:r>
              <a:rPr lang="en-GB" i="1" dirty="0"/>
              <a:t>vice versa</a:t>
            </a:r>
            <a:r>
              <a:rPr lang="en-GB" dirty="0"/>
              <a:t>.</a:t>
            </a:r>
            <a:r>
              <a:rPr lang="en-GB" baseline="30000" dirty="0"/>
              <a:t>1</a:t>
            </a:r>
            <a:r>
              <a:rPr lang="en-GB" dirty="0"/>
              <a:t> An integrated approach to treatment can recognize this comorbidity, and the interaction between them.</a:t>
            </a:r>
            <a:r>
              <a:rPr lang="en-GB" baseline="30000" dirty="0"/>
              <a:t>1</a:t>
            </a:r>
            <a:endParaRPr lang="en-GB" dirty="0"/>
          </a:p>
          <a:p>
            <a:endParaRPr lang="en-GB" dirty="0"/>
          </a:p>
          <a:p>
            <a:r>
              <a:rPr lang="en-GB" dirty="0"/>
              <a:t>Reference:</a:t>
            </a:r>
          </a:p>
          <a:p>
            <a:pPr marL="228600" indent="-228600">
              <a:buFont typeface="+mj-lt"/>
              <a:buAutoNum type="arabicPeriod"/>
            </a:pPr>
            <a:r>
              <a:rPr lang="en-GB" dirty="0"/>
              <a:t>Grunze H, Schaefer M, </a:t>
            </a:r>
            <a:r>
              <a:rPr lang="en-GB" dirty="0" err="1"/>
              <a:t>Scherk</a:t>
            </a:r>
            <a:r>
              <a:rPr lang="en-GB" dirty="0"/>
              <a:t> H, et al. Comorbid bipolar and alcohol use disorder – a therapeutic challenge. Front Psychiatry 2021; 12: 660432.</a:t>
            </a:r>
          </a:p>
        </p:txBody>
      </p:sp>
      <p:sp>
        <p:nvSpPr>
          <p:cNvPr id="4" name="Slide Number Placeholder 3"/>
          <p:cNvSpPr>
            <a:spLocks noGrp="1"/>
          </p:cNvSpPr>
          <p:nvPr>
            <p:ph type="sldNum" sz="quarter" idx="5"/>
          </p:nvPr>
        </p:nvSpPr>
        <p:spPr/>
        <p:txBody>
          <a:bodyPr/>
          <a:lstStyle/>
          <a:p>
            <a:fld id="{DE4970BF-B400-48B4-BD31-9AEFB95A0870}" type="slidenum">
              <a:rPr lang="da-DK" smtClean="0"/>
              <a:t>29</a:t>
            </a:fld>
            <a:endParaRPr lang="da-DK"/>
          </a:p>
        </p:txBody>
      </p:sp>
    </p:spTree>
    <p:extLst>
      <p:ext uri="{BB962C8B-B14F-4D97-AF65-F5344CB8AC3E}">
        <p14:creationId xmlns:p14="http://schemas.microsoft.com/office/powerpoint/2010/main" val="33981116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Many therapies are being studied in the treatment of bipolar disorder, including some potential treatments for the many comorbidities that can accompany the condition.</a:t>
            </a:r>
            <a:r>
              <a:rPr lang="en-GB" baseline="30000" dirty="0"/>
              <a:t>5</a:t>
            </a:r>
            <a:endParaRPr lang="en-GB" dirty="0"/>
          </a:p>
          <a:p>
            <a:endParaRPr lang="en-GB" dirty="0"/>
          </a:p>
          <a:p>
            <a:r>
              <a:rPr lang="en-GB" dirty="0"/>
              <a:t>References:</a:t>
            </a:r>
          </a:p>
          <a:p>
            <a:pPr marL="228600" indent="-228600">
              <a:buFont typeface="+mj-lt"/>
              <a:buAutoNum type="arabicPeriod"/>
            </a:pPr>
            <a:r>
              <a:rPr lang="en-GB" dirty="0"/>
              <a:t>McLaren KD, </a:t>
            </a:r>
            <a:r>
              <a:rPr lang="en-GB" dirty="0" err="1"/>
              <a:t>Marangell</a:t>
            </a:r>
            <a:r>
              <a:rPr lang="en-GB" dirty="0"/>
              <a:t> LB. Special considerations in the treatment of patients with bipolar disorder and medical co-morbidities. Ann Gen Hosp Psychiatry 2004; 3 (1): 7.</a:t>
            </a:r>
          </a:p>
          <a:p>
            <a:pPr marL="228600" indent="-228600">
              <a:buFont typeface="+mj-lt"/>
              <a:buAutoNum type="arabicPeriod"/>
            </a:pPr>
            <a:r>
              <a:rPr lang="en-GB" dirty="0"/>
              <a:t>McIntyre RS, Rosenbluth M, </a:t>
            </a:r>
            <a:r>
              <a:rPr lang="en-GB" dirty="0" err="1"/>
              <a:t>Ramasubbu</a:t>
            </a:r>
            <a:r>
              <a:rPr lang="en-GB" dirty="0"/>
              <a:t> R, et al. Managing medical and psychiatric comorbidity in individuals with major depressive disorder and bipolar disorder. Ann Clin Psychiatry 2012; 24 (2): 163–169. </a:t>
            </a:r>
          </a:p>
          <a:p>
            <a:pPr marL="228600" indent="-228600">
              <a:buFont typeface="+mj-lt"/>
              <a:buAutoNum type="arabicPeriod"/>
            </a:pPr>
            <a:r>
              <a:rPr lang="en-GB" dirty="0"/>
              <a:t>Mansur RB, </a:t>
            </a:r>
            <a:r>
              <a:rPr lang="en-GB" dirty="0" err="1"/>
              <a:t>Zugman</a:t>
            </a:r>
            <a:r>
              <a:rPr lang="en-GB" dirty="0"/>
              <a:t> A, Ahmed J, et al. Treatment with a GLP-1R agonist over four weeks promotes weight loss-moderated changes in frontal-striatal brain structures in individuals with mood disorders. </a:t>
            </a:r>
            <a:r>
              <a:rPr lang="en-GB" dirty="0" err="1"/>
              <a:t>Eur</a:t>
            </a:r>
            <a:r>
              <a:rPr lang="en-GB" dirty="0"/>
              <a:t> </a:t>
            </a:r>
            <a:r>
              <a:rPr lang="en-GB" dirty="0" err="1"/>
              <a:t>Neuropsychopharmacol</a:t>
            </a:r>
            <a:r>
              <a:rPr lang="en-GB" dirty="0"/>
              <a:t> 2017; 27 (11): 1153–1162.</a:t>
            </a:r>
          </a:p>
          <a:p>
            <a:pPr marL="228600" indent="-228600">
              <a:buFont typeface="+mj-lt"/>
              <a:buAutoNum type="arabicPeriod"/>
            </a:pPr>
            <a:r>
              <a:rPr lang="en-GB" dirty="0"/>
              <a:t>Calkin CV, </a:t>
            </a:r>
            <a:r>
              <a:rPr lang="en-GB" dirty="0" err="1"/>
              <a:t>Chengappa</a:t>
            </a:r>
            <a:r>
              <a:rPr lang="en-GB" dirty="0"/>
              <a:t> KNR, Cairns K, et al. Treating insulin resistance with metformin as a strategy to improve clinical outcomes in treatment-resistant bipolar depression (the TRIO-BD Study): a randomized, quadruple-masked, placebo-controlled clinical trial. J Clin Psychiatry 2022; 83 (2): 21m14022.</a:t>
            </a:r>
          </a:p>
          <a:p>
            <a:pPr marL="228600" indent="-228600">
              <a:buFont typeface="+mj-lt"/>
              <a:buAutoNum type="arabicPeriod"/>
            </a:pPr>
            <a:r>
              <a:rPr lang="en-GB" dirty="0"/>
              <a:t>ClinicalTrials.gov website. Available at www.clinicaltrials.gov. Accessed May 2024.</a:t>
            </a:r>
          </a:p>
          <a:p>
            <a:endParaRPr lang="en-GB" dirty="0"/>
          </a:p>
        </p:txBody>
      </p:sp>
      <p:sp>
        <p:nvSpPr>
          <p:cNvPr id="4" name="Slide Number Placeholder 3"/>
          <p:cNvSpPr>
            <a:spLocks noGrp="1"/>
          </p:cNvSpPr>
          <p:nvPr>
            <p:ph type="sldNum" sz="quarter" idx="5"/>
          </p:nvPr>
        </p:nvSpPr>
        <p:spPr/>
        <p:txBody>
          <a:bodyPr/>
          <a:lstStyle/>
          <a:p>
            <a:fld id="{DE4970BF-B400-48B4-BD31-9AEFB95A0870}" type="slidenum">
              <a:rPr lang="da-DK" smtClean="0"/>
              <a:t>30</a:t>
            </a:fld>
            <a:endParaRPr lang="da-DK"/>
          </a:p>
        </p:txBody>
      </p:sp>
    </p:spTree>
    <p:extLst>
      <p:ext uri="{BB962C8B-B14F-4D97-AF65-F5344CB8AC3E}">
        <p14:creationId xmlns:p14="http://schemas.microsoft.com/office/powerpoint/2010/main" val="7316027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31</a:t>
            </a:fld>
            <a:endParaRPr lang="da-DK"/>
          </a:p>
        </p:txBody>
      </p:sp>
    </p:spTree>
    <p:extLst>
      <p:ext uri="{BB962C8B-B14F-4D97-AF65-F5344CB8AC3E}">
        <p14:creationId xmlns:p14="http://schemas.microsoft.com/office/powerpoint/2010/main" val="20345089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E4970BF-B400-48B4-BD31-9AEFB95A0870}" type="slidenum">
              <a:rPr lang="da-DK" smtClean="0"/>
              <a:t>32</a:t>
            </a:fld>
            <a:endParaRPr lang="da-DK"/>
          </a:p>
        </p:txBody>
      </p:sp>
    </p:spTree>
    <p:extLst>
      <p:ext uri="{BB962C8B-B14F-4D97-AF65-F5344CB8AC3E}">
        <p14:creationId xmlns:p14="http://schemas.microsoft.com/office/powerpoint/2010/main" val="25931204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Reference:</a:t>
            </a:r>
          </a:p>
          <a:p>
            <a:pPr marL="228600" indent="-228600">
              <a:buFont typeface="+mj-lt"/>
              <a:buAutoNum type="arabicPeriod"/>
            </a:pPr>
            <a:r>
              <a:rPr lang="en-GB" dirty="0"/>
              <a:t>McIntyre RS, </a:t>
            </a:r>
            <a:r>
              <a:rPr lang="en-GB" dirty="0" err="1"/>
              <a:t>Konarski</a:t>
            </a:r>
            <a:r>
              <a:rPr lang="en-GB" dirty="0"/>
              <a:t> JZ, </a:t>
            </a:r>
            <a:r>
              <a:rPr lang="en-GB" dirty="0" err="1"/>
              <a:t>Soczynska</a:t>
            </a:r>
            <a:r>
              <a:rPr lang="en-GB" dirty="0"/>
              <a:t> JK, et al. Medical comorbidity in bipolar disorder: implications for functional outcomes and health service utilization. </a:t>
            </a:r>
            <a:r>
              <a:rPr lang="en-GB" dirty="0" err="1"/>
              <a:t>Psychiatr</a:t>
            </a:r>
            <a:r>
              <a:rPr lang="en-GB" dirty="0"/>
              <a:t> </a:t>
            </a:r>
            <a:r>
              <a:rPr lang="en-GB" dirty="0" err="1"/>
              <a:t>Serv</a:t>
            </a:r>
            <a:r>
              <a:rPr lang="en-GB" dirty="0"/>
              <a:t> 2006; 57 (8): 1140–1144.</a:t>
            </a:r>
          </a:p>
        </p:txBody>
      </p:sp>
      <p:sp>
        <p:nvSpPr>
          <p:cNvPr id="4" name="Slide Number Placeholder 3"/>
          <p:cNvSpPr>
            <a:spLocks noGrp="1"/>
          </p:cNvSpPr>
          <p:nvPr>
            <p:ph type="sldNum" sz="quarter" idx="5"/>
          </p:nvPr>
        </p:nvSpPr>
        <p:spPr/>
        <p:txBody>
          <a:bodyPr/>
          <a:lstStyle/>
          <a:p>
            <a:fld id="{DE4970BF-B400-48B4-BD31-9AEFB95A0870}" type="slidenum">
              <a:rPr lang="da-DK" smtClean="0"/>
              <a:t>33</a:t>
            </a:fld>
            <a:endParaRPr lang="da-DK"/>
          </a:p>
        </p:txBody>
      </p:sp>
    </p:spTree>
    <p:extLst>
      <p:ext uri="{BB962C8B-B14F-4D97-AF65-F5344CB8AC3E}">
        <p14:creationId xmlns:p14="http://schemas.microsoft.com/office/powerpoint/2010/main" val="2531903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dirty="0"/>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dirty="0"/>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dirty="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dirty="0">
                <a:solidFill>
                  <a:srgbClr val="3F1A01"/>
                </a:solidFill>
                <a:latin typeface="+mj-lt"/>
                <a:cs typeface="Times New Roman" panose="02020603050405020304" pitchFamily="18" charset="0"/>
              </a:rPr>
              <a:t>Delete all </a:t>
            </a:r>
            <a:r>
              <a:rPr lang="en-GB" sz="3600" b="1" dirty="0" err="1">
                <a:solidFill>
                  <a:srgbClr val="3F1A01"/>
                </a:solidFill>
                <a:latin typeface="+mj-lt"/>
                <a:cs typeface="Times New Roman" panose="02020603050405020304" pitchFamily="18" charset="0"/>
              </a:rPr>
              <a:t>masterslides</a:t>
            </a:r>
            <a:r>
              <a:rPr lang="en-GB" sz="3600" b="1" dirty="0">
                <a:solidFill>
                  <a:srgbClr val="3F1A01"/>
                </a:solidFill>
                <a:latin typeface="+mj-lt"/>
                <a:cs typeface="Times New Roman" panose="02020603050405020304" pitchFamily="18" charset="0"/>
              </a:rPr>
              <a:t> after this slide.</a:t>
            </a:r>
          </a:p>
          <a:p>
            <a:r>
              <a:rPr lang="en-GB" sz="2800" dirty="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image" Target="../media/image15.svg"/></Relationships>
</file>

<file path=ppt/slides/_rels/slide5.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19.sv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chart" Target="../charts/chart3.xml"/></Relationships>
</file>

<file path=ppt/slides/_rels/slide10.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chart" Target="../charts/chart5.xml"/><Relationship Id="rId7" Type="http://schemas.openxmlformats.org/officeDocument/2006/relationships/image" Target="../media/image33.sv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03A1FC5-9464-2429-980E-28377D27E81B}"/>
              </a:ext>
            </a:extLst>
          </p:cNvPr>
          <p:cNvSpPr>
            <a:spLocks noGrp="1"/>
          </p:cNvSpPr>
          <p:nvPr>
            <p:ph type="body" sz="quarter" idx="17"/>
          </p:nvPr>
        </p:nvSpPr>
        <p:spPr>
          <a:xfrm>
            <a:off x="8186737" y="513000"/>
            <a:ext cx="3463926" cy="240065"/>
          </a:xfrm>
        </p:spPr>
        <p:txBody>
          <a:bodyPr/>
          <a:lstStyle/>
          <a:p>
            <a:r>
              <a:rPr lang="en-GB" dirty="0"/>
              <a:t>Bipolar disorder</a:t>
            </a:r>
          </a:p>
        </p:txBody>
      </p:sp>
      <p:sp>
        <p:nvSpPr>
          <p:cNvPr id="4" name="Text Placeholder 3">
            <a:extLst>
              <a:ext uri="{FF2B5EF4-FFF2-40B4-BE49-F238E27FC236}">
                <a16:creationId xmlns:a16="http://schemas.microsoft.com/office/drawing/2014/main" id="{9B431377-A9F8-A61A-4050-010EF4909625}"/>
              </a:ext>
            </a:extLst>
          </p:cNvPr>
          <p:cNvSpPr>
            <a:spLocks noGrp="1"/>
          </p:cNvSpPr>
          <p:nvPr>
            <p:ph type="body" sz="quarter" idx="18"/>
          </p:nvPr>
        </p:nvSpPr>
        <p:spPr>
          <a:xfrm>
            <a:off x="8186737" y="986690"/>
            <a:ext cx="3463926" cy="4062310"/>
          </a:xfrm>
        </p:spPr>
        <p:txBody>
          <a:bodyPr/>
          <a:lstStyle/>
          <a:p>
            <a:r>
              <a:rPr lang="en-GB" dirty="0"/>
              <a:t>Comorbidities</a:t>
            </a:r>
          </a:p>
        </p:txBody>
      </p:sp>
      <p:pic>
        <p:nvPicPr>
          <p:cNvPr id="2" name="Picture Placeholder 11" descr="A close-up of a plant&#10;&#10;Description automatically generated">
            <a:extLst>
              <a:ext uri="{FF2B5EF4-FFF2-40B4-BE49-F238E27FC236}">
                <a16:creationId xmlns:a16="http://schemas.microsoft.com/office/drawing/2014/main" id="{A9408C15-B6AB-B139-63F5-4DAA7C3A3B73}"/>
              </a:ext>
            </a:extLst>
          </p:cNvPr>
          <p:cNvPicPr>
            <a:picLocks noChangeAspect="1"/>
          </p:cNvPicPr>
          <p:nvPr/>
        </p:nvPicPr>
        <p:blipFill rotWithShape="1">
          <a:blip r:embed="rId3">
            <a:extLst>
              <a:ext uri="{28A0092B-C50C-407E-A947-70E740481C1C}">
                <a14:useLocalDpi xmlns:a14="http://schemas.microsoft.com/office/drawing/2010/main" val="0"/>
              </a:ext>
            </a:extLst>
          </a:blip>
          <a:srcRect l="5567" r="6035"/>
          <a:stretch/>
        </p:blipFill>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pic>
    </p:spTree>
    <p:extLst>
      <p:ext uri="{BB962C8B-B14F-4D97-AF65-F5344CB8AC3E}">
        <p14:creationId xmlns:p14="http://schemas.microsoft.com/office/powerpoint/2010/main" val="4178851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71A46A5-A37B-F81C-6E74-C394044EAFC2}"/>
              </a:ext>
            </a:extLst>
          </p:cNvPr>
          <p:cNvSpPr>
            <a:spLocks noGrp="1"/>
          </p:cNvSpPr>
          <p:nvPr>
            <p:ph type="title"/>
          </p:nvPr>
        </p:nvSpPr>
        <p:spPr/>
        <p:txBody>
          <a:bodyPr/>
          <a:lstStyle/>
          <a:p>
            <a:r>
              <a:rPr lang="en-GB" dirty="0"/>
              <a:t>What is a comorbidity?</a:t>
            </a:r>
          </a:p>
        </p:txBody>
      </p:sp>
      <p:sp>
        <p:nvSpPr>
          <p:cNvPr id="8" name="Text Placeholder 7">
            <a:extLst>
              <a:ext uri="{FF2B5EF4-FFF2-40B4-BE49-F238E27FC236}">
                <a16:creationId xmlns:a16="http://schemas.microsoft.com/office/drawing/2014/main" id="{3886147C-EE42-5FF8-C463-C9EE2824331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23017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16C1969-3DC3-3EF5-0760-3AD75267FFAF}"/>
              </a:ext>
            </a:extLst>
          </p:cNvPr>
          <p:cNvSpPr>
            <a:spLocks noGrp="1"/>
          </p:cNvSpPr>
          <p:nvPr>
            <p:ph type="body" sz="quarter" idx="17"/>
          </p:nvPr>
        </p:nvSpPr>
        <p:spPr/>
        <p:txBody>
          <a:bodyPr/>
          <a:lstStyle/>
          <a:p>
            <a:r>
              <a:rPr lang="en-US" dirty="0"/>
              <a:t>Bipolar disorder – Comorbidities</a:t>
            </a:r>
          </a:p>
        </p:txBody>
      </p:sp>
      <p:sp>
        <p:nvSpPr>
          <p:cNvPr id="4" name="Title 3">
            <a:extLst>
              <a:ext uri="{FF2B5EF4-FFF2-40B4-BE49-F238E27FC236}">
                <a16:creationId xmlns:a16="http://schemas.microsoft.com/office/drawing/2014/main" id="{5ED147F2-7912-EAD8-8A21-42734709BAFD}"/>
              </a:ext>
            </a:extLst>
          </p:cNvPr>
          <p:cNvSpPr>
            <a:spLocks noGrp="1"/>
          </p:cNvSpPr>
          <p:nvPr>
            <p:ph type="title"/>
          </p:nvPr>
        </p:nvSpPr>
        <p:spPr/>
        <p:txBody>
          <a:bodyPr/>
          <a:lstStyle/>
          <a:p>
            <a:r>
              <a:rPr lang="en-GB" dirty="0"/>
              <a:t>Defining comorbidity</a:t>
            </a:r>
          </a:p>
        </p:txBody>
      </p:sp>
      <p:sp>
        <p:nvSpPr>
          <p:cNvPr id="14" name="Content Placeholder 13">
            <a:extLst>
              <a:ext uri="{FF2B5EF4-FFF2-40B4-BE49-F238E27FC236}">
                <a16:creationId xmlns:a16="http://schemas.microsoft.com/office/drawing/2014/main" id="{3FDDBFBF-16E0-23E1-C347-635EF69090F2}"/>
              </a:ext>
            </a:extLst>
          </p:cNvPr>
          <p:cNvSpPr>
            <a:spLocks noGrp="1"/>
          </p:cNvSpPr>
          <p:nvPr>
            <p:ph idx="19"/>
          </p:nvPr>
        </p:nvSpPr>
        <p:spPr/>
        <p:txBody>
          <a:bodyPr/>
          <a:lstStyle/>
          <a:p>
            <a:r>
              <a:rPr lang="en-GB" dirty="0">
                <a:solidFill>
                  <a:schemeClr val="tx1"/>
                </a:solidFill>
              </a:rPr>
              <a:t>The idea of comorbidity is relatively new in medicine, emerging in the latter half of the last century</a:t>
            </a:r>
            <a:r>
              <a:rPr lang="en-GB" baseline="30000" dirty="0">
                <a:solidFill>
                  <a:schemeClr val="tx1"/>
                </a:solidFill>
              </a:rPr>
              <a:t>1-3</a:t>
            </a:r>
            <a:endParaRPr lang="en-GB" dirty="0">
              <a:solidFill>
                <a:schemeClr val="tx1"/>
              </a:solidFill>
            </a:endParaRPr>
          </a:p>
          <a:p>
            <a:r>
              <a:rPr lang="en-GB" dirty="0">
                <a:solidFill>
                  <a:schemeClr val="tx1"/>
                </a:solidFill>
              </a:rPr>
              <a:t>In a seminal publication from 1970, Feinstein defined comorbidity: </a:t>
            </a:r>
            <a:r>
              <a:rPr lang="en-US" dirty="0">
                <a:solidFill>
                  <a:schemeClr val="tx1"/>
                </a:solidFill>
              </a:rPr>
              <a:t>“</a:t>
            </a:r>
            <a:r>
              <a:rPr lang="en-US" b="1" i="1" dirty="0">
                <a:solidFill>
                  <a:schemeClr val="tx1"/>
                </a:solidFill>
              </a:rPr>
              <a:t>In a patient with a particular index disease, the term co-morbidity refers to any additional co-existing ailment</a:t>
            </a:r>
            <a:r>
              <a:rPr lang="en-US" dirty="0">
                <a:solidFill>
                  <a:schemeClr val="tx1"/>
                </a:solidFill>
              </a:rPr>
              <a:t>”</a:t>
            </a:r>
            <a:r>
              <a:rPr lang="en-US" baseline="30000" dirty="0">
                <a:solidFill>
                  <a:schemeClr val="tx1"/>
                </a:solidFill>
              </a:rPr>
              <a:t>1,3</a:t>
            </a:r>
            <a:endParaRPr lang="en-GB" baseline="30000" dirty="0">
              <a:solidFill>
                <a:schemeClr val="tx1"/>
              </a:solidFill>
            </a:endParaRPr>
          </a:p>
          <a:p>
            <a:r>
              <a:rPr lang="en-GB" dirty="0">
                <a:solidFill>
                  <a:schemeClr val="tx1"/>
                </a:solidFill>
              </a:rPr>
              <a:t>Comorbidity is often considered relative to an index disease, i.e., a second condition is comorbid with the index disease or condition: “</a:t>
            </a:r>
            <a:r>
              <a:rPr lang="en-US" b="1" i="1" dirty="0">
                <a:solidFill>
                  <a:schemeClr val="tx1"/>
                </a:solidFill>
              </a:rPr>
              <a:t>Any distinct additional entity that has existed or may occur during the clinical course of a patient who has the index disease under study</a:t>
            </a:r>
            <a:r>
              <a:rPr lang="en-GB" dirty="0">
                <a:solidFill>
                  <a:schemeClr val="tx1"/>
                </a:solidFill>
              </a:rPr>
              <a:t>”</a:t>
            </a:r>
            <a:r>
              <a:rPr lang="en-GB" baseline="30000" dirty="0">
                <a:solidFill>
                  <a:schemeClr val="tx1"/>
                </a:solidFill>
              </a:rPr>
              <a:t>2,3</a:t>
            </a:r>
            <a:endParaRPr lang="en-GB" dirty="0">
              <a:solidFill>
                <a:schemeClr val="tx1"/>
              </a:solidFill>
            </a:endParaRPr>
          </a:p>
          <a:p>
            <a:r>
              <a:rPr lang="en-GB" dirty="0">
                <a:solidFill>
                  <a:schemeClr val="tx1"/>
                </a:solidFill>
              </a:rPr>
              <a:t>However, the term ‘comorbidity’ can and has been used to convey two distinct forms of comorbidity:</a:t>
            </a:r>
            <a:r>
              <a:rPr lang="en-GB" baseline="30000" dirty="0">
                <a:solidFill>
                  <a:schemeClr val="tx1"/>
                </a:solidFill>
              </a:rPr>
              <a:t>1</a:t>
            </a:r>
          </a:p>
          <a:p>
            <a:pPr lvl="1"/>
            <a:r>
              <a:rPr lang="en-GB" sz="1600" b="1" dirty="0">
                <a:solidFill>
                  <a:schemeClr val="tx1"/>
                </a:solidFill>
              </a:rPr>
              <a:t>Co-occurrence</a:t>
            </a:r>
            <a:r>
              <a:rPr lang="en-GB" sz="1600" dirty="0">
                <a:solidFill>
                  <a:schemeClr val="tx1"/>
                </a:solidFill>
              </a:rPr>
              <a:t> of a disease with another condition in a single person, e.g., a person with major depressive disorder who goes on to develop panic disorder</a:t>
            </a:r>
          </a:p>
          <a:p>
            <a:pPr lvl="1"/>
            <a:r>
              <a:rPr lang="en-GB" sz="1600" b="1" dirty="0">
                <a:solidFill>
                  <a:schemeClr val="tx1"/>
                </a:solidFill>
              </a:rPr>
              <a:t>Correlation</a:t>
            </a:r>
            <a:r>
              <a:rPr lang="en-GB" sz="1600" dirty="0">
                <a:solidFill>
                  <a:schemeClr val="tx1"/>
                </a:solidFill>
              </a:rPr>
              <a:t> of one disease with another in a sample of patients, wherein their risk of developing the second condition appears to be greater than that of the general population</a:t>
            </a:r>
          </a:p>
          <a:p>
            <a:pPr lvl="1"/>
            <a:r>
              <a:rPr lang="en-GB" sz="1600" dirty="0">
                <a:solidFill>
                  <a:schemeClr val="tx1"/>
                </a:solidFill>
              </a:rPr>
              <a:t>In one patient, co-occurrence and correlation of two medical conditions is a distinction without a difference, but across populations and for research purposes the distinction is most important</a:t>
            </a:r>
          </a:p>
        </p:txBody>
      </p:sp>
      <p:sp>
        <p:nvSpPr>
          <p:cNvPr id="6" name="Text Placeholder 5">
            <a:extLst>
              <a:ext uri="{FF2B5EF4-FFF2-40B4-BE49-F238E27FC236}">
                <a16:creationId xmlns:a16="http://schemas.microsoft.com/office/drawing/2014/main" id="{F22B7090-C597-A9E8-2205-5B295B42B8BE}"/>
              </a:ext>
            </a:extLst>
          </p:cNvPr>
          <p:cNvSpPr>
            <a:spLocks noGrp="1"/>
          </p:cNvSpPr>
          <p:nvPr>
            <p:ph type="body" sz="quarter" idx="18"/>
          </p:nvPr>
        </p:nvSpPr>
        <p:spPr/>
        <p:txBody>
          <a:bodyPr/>
          <a:lstStyle/>
          <a:p>
            <a:r>
              <a:rPr lang="en-US" dirty="0"/>
              <a:t>1. Krueger &amp; </a:t>
            </a:r>
            <a:r>
              <a:rPr lang="en-US" dirty="0" err="1"/>
              <a:t>Markon</a:t>
            </a:r>
            <a:r>
              <a:rPr lang="en-US" dirty="0"/>
              <a:t>. Annu Rev Clin Psychol 2006;2:111–133; 2. </a:t>
            </a:r>
            <a:r>
              <a:rPr lang="en-US" dirty="0" err="1"/>
              <a:t>Valderas</a:t>
            </a:r>
            <a:r>
              <a:rPr lang="en-US" dirty="0"/>
              <a:t> et al. Ann Fam Med 2009;7(4):357–363; 3. Feinstein. J Chronic Dis 1970;23(7):455–468</a:t>
            </a:r>
          </a:p>
        </p:txBody>
      </p:sp>
      <p:sp>
        <p:nvSpPr>
          <p:cNvPr id="2" name="Slide Number Placeholder 1">
            <a:extLst>
              <a:ext uri="{FF2B5EF4-FFF2-40B4-BE49-F238E27FC236}">
                <a16:creationId xmlns:a16="http://schemas.microsoft.com/office/drawing/2014/main" id="{72AA272D-8543-A247-6CA4-B5E0FD02F497}"/>
              </a:ext>
            </a:extLst>
          </p:cNvPr>
          <p:cNvSpPr>
            <a:spLocks noGrp="1"/>
          </p:cNvSpPr>
          <p:nvPr>
            <p:ph type="sldNum" sz="quarter" idx="4"/>
          </p:nvPr>
        </p:nvSpPr>
        <p:spPr/>
        <p:txBody>
          <a:bodyPr/>
          <a:lstStyle/>
          <a:p>
            <a:fld id="{C5E73D8C-6D1C-4360-8101-83ED279A0FF1}" type="slidenum">
              <a:rPr lang="en-GB" smtClean="0"/>
              <a:pPr/>
              <a:t>3</a:t>
            </a:fld>
            <a:endParaRPr lang="en-GB" dirty="0"/>
          </a:p>
        </p:txBody>
      </p:sp>
    </p:spTree>
    <p:extLst>
      <p:ext uri="{BB962C8B-B14F-4D97-AF65-F5344CB8AC3E}">
        <p14:creationId xmlns:p14="http://schemas.microsoft.com/office/powerpoint/2010/main" val="3595695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DA9114B2-C4BF-EACD-1E6A-C9A0BB50D668}"/>
              </a:ext>
            </a:extLst>
          </p:cNvPr>
          <p:cNvSpPr/>
          <p:nvPr/>
        </p:nvSpPr>
        <p:spPr>
          <a:xfrm>
            <a:off x="3853416" y="2038423"/>
            <a:ext cx="7290834" cy="242340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B70457F9-E68D-687B-2E49-C93F00D85ADB}"/>
              </a:ext>
            </a:extLst>
          </p:cNvPr>
          <p:cNvSpPr/>
          <p:nvPr/>
        </p:nvSpPr>
        <p:spPr>
          <a:xfrm>
            <a:off x="539749" y="2038423"/>
            <a:ext cx="2990749" cy="242340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Arrow: Down 24">
            <a:extLst>
              <a:ext uri="{FF2B5EF4-FFF2-40B4-BE49-F238E27FC236}">
                <a16:creationId xmlns:a16="http://schemas.microsoft.com/office/drawing/2014/main" id="{521E28E2-3792-A818-20F9-B9C1CF99CB76}"/>
              </a:ext>
            </a:extLst>
          </p:cNvPr>
          <p:cNvSpPr/>
          <p:nvPr/>
        </p:nvSpPr>
        <p:spPr>
          <a:xfrm>
            <a:off x="1774588" y="2850172"/>
            <a:ext cx="521070" cy="921294"/>
          </a:xfrm>
          <a:prstGeom prst="down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 Placeholder 8">
            <a:extLst>
              <a:ext uri="{FF2B5EF4-FFF2-40B4-BE49-F238E27FC236}">
                <a16:creationId xmlns:a16="http://schemas.microsoft.com/office/drawing/2014/main" id="{49195AFA-F6C8-7781-2D36-FA4F9AB717DD}"/>
              </a:ext>
            </a:extLst>
          </p:cNvPr>
          <p:cNvSpPr>
            <a:spLocks noGrp="1"/>
          </p:cNvSpPr>
          <p:nvPr>
            <p:ph type="body" sz="quarter" idx="17"/>
          </p:nvPr>
        </p:nvSpPr>
        <p:spPr/>
        <p:txBody>
          <a:bodyPr/>
          <a:lstStyle/>
          <a:p>
            <a:r>
              <a:rPr lang="en-US" dirty="0"/>
              <a:t>Bipolar disorder – Comorbidities</a:t>
            </a:r>
          </a:p>
        </p:txBody>
      </p:sp>
      <p:sp>
        <p:nvSpPr>
          <p:cNvPr id="8" name="Title 7">
            <a:extLst>
              <a:ext uri="{FF2B5EF4-FFF2-40B4-BE49-F238E27FC236}">
                <a16:creationId xmlns:a16="http://schemas.microsoft.com/office/drawing/2014/main" id="{30ECC785-E7F2-C2B7-AF88-5F8D8B2E77E5}"/>
              </a:ext>
            </a:extLst>
          </p:cNvPr>
          <p:cNvSpPr>
            <a:spLocks noGrp="1"/>
          </p:cNvSpPr>
          <p:nvPr>
            <p:ph type="title"/>
          </p:nvPr>
        </p:nvSpPr>
        <p:spPr/>
        <p:txBody>
          <a:bodyPr/>
          <a:lstStyle/>
          <a:p>
            <a:r>
              <a:rPr lang="en-GB" dirty="0"/>
              <a:t>Correlation versus causation</a:t>
            </a:r>
          </a:p>
        </p:txBody>
      </p:sp>
      <p:sp>
        <p:nvSpPr>
          <p:cNvPr id="10" name="Text Placeholder 9">
            <a:extLst>
              <a:ext uri="{FF2B5EF4-FFF2-40B4-BE49-F238E27FC236}">
                <a16:creationId xmlns:a16="http://schemas.microsoft.com/office/drawing/2014/main" id="{D8F0000A-B3F9-472C-8D1A-5090C740C6B5}"/>
              </a:ext>
            </a:extLst>
          </p:cNvPr>
          <p:cNvSpPr>
            <a:spLocks noGrp="1"/>
          </p:cNvSpPr>
          <p:nvPr>
            <p:ph type="body" sz="quarter" idx="18"/>
          </p:nvPr>
        </p:nvSpPr>
        <p:spPr/>
        <p:txBody>
          <a:bodyPr/>
          <a:lstStyle/>
          <a:p>
            <a:r>
              <a:rPr lang="en-US" dirty="0"/>
              <a:t>BD=bipolar disorder</a:t>
            </a:r>
          </a:p>
          <a:p>
            <a:endParaRPr lang="en-US" dirty="0"/>
          </a:p>
          <a:p>
            <a:r>
              <a:rPr lang="en-US" dirty="0"/>
              <a:t>Bland. An Introduction to Medical Statistics, 4</a:t>
            </a:r>
            <a:r>
              <a:rPr lang="en-US" baseline="30000" dirty="0"/>
              <a:t>th</a:t>
            </a:r>
            <a:r>
              <a:rPr lang="en-US" dirty="0"/>
              <a:t> ed. 2015</a:t>
            </a:r>
          </a:p>
        </p:txBody>
      </p:sp>
      <p:sp>
        <p:nvSpPr>
          <p:cNvPr id="7" name="Slide Number Placeholder 6">
            <a:extLst>
              <a:ext uri="{FF2B5EF4-FFF2-40B4-BE49-F238E27FC236}">
                <a16:creationId xmlns:a16="http://schemas.microsoft.com/office/drawing/2014/main" id="{46EF13C6-7E4A-E6CA-2491-46A38E9C0740}"/>
              </a:ext>
            </a:extLst>
          </p:cNvPr>
          <p:cNvSpPr>
            <a:spLocks noGrp="1"/>
          </p:cNvSpPr>
          <p:nvPr>
            <p:ph type="sldNum" sz="quarter" idx="4"/>
          </p:nvPr>
        </p:nvSpPr>
        <p:spPr/>
        <p:txBody>
          <a:bodyPr/>
          <a:lstStyle/>
          <a:p>
            <a:fld id="{C5E73D8C-6D1C-4360-8101-83ED279A0FF1}" type="slidenum">
              <a:rPr lang="en-GB" smtClean="0"/>
              <a:pPr/>
              <a:t>4</a:t>
            </a:fld>
            <a:endParaRPr lang="en-GB"/>
          </a:p>
        </p:txBody>
      </p:sp>
      <p:sp>
        <p:nvSpPr>
          <p:cNvPr id="11" name="TextBox 10">
            <a:extLst>
              <a:ext uri="{FF2B5EF4-FFF2-40B4-BE49-F238E27FC236}">
                <a16:creationId xmlns:a16="http://schemas.microsoft.com/office/drawing/2014/main" id="{FF6B64C8-EA91-5EEC-8555-331392BE8144}"/>
              </a:ext>
            </a:extLst>
          </p:cNvPr>
          <p:cNvSpPr txBox="1"/>
          <p:nvPr/>
        </p:nvSpPr>
        <p:spPr>
          <a:xfrm>
            <a:off x="539749" y="1628800"/>
            <a:ext cx="2990748" cy="369332"/>
          </a:xfrm>
          <a:prstGeom prst="rect">
            <a:avLst/>
          </a:prstGeom>
          <a:noFill/>
        </p:spPr>
        <p:txBody>
          <a:bodyPr wrap="square" rtlCol="0">
            <a:spAutoFit/>
          </a:bodyPr>
          <a:lstStyle/>
          <a:p>
            <a:pPr algn="ctr"/>
            <a:r>
              <a:rPr lang="en-GB" b="1">
                <a:solidFill>
                  <a:schemeClr val="accent3">
                    <a:lumMod val="50000"/>
                  </a:schemeClr>
                </a:solidFill>
              </a:rPr>
              <a:t>Causation</a:t>
            </a:r>
          </a:p>
        </p:txBody>
      </p:sp>
      <p:sp>
        <p:nvSpPr>
          <p:cNvPr id="12" name="TextBox 11">
            <a:extLst>
              <a:ext uri="{FF2B5EF4-FFF2-40B4-BE49-F238E27FC236}">
                <a16:creationId xmlns:a16="http://schemas.microsoft.com/office/drawing/2014/main" id="{953C4D46-1FB9-DD5C-4B3E-988DA3AB82D9}"/>
              </a:ext>
            </a:extLst>
          </p:cNvPr>
          <p:cNvSpPr txBox="1"/>
          <p:nvPr/>
        </p:nvSpPr>
        <p:spPr>
          <a:xfrm>
            <a:off x="3853416" y="1628800"/>
            <a:ext cx="7051846" cy="369332"/>
          </a:xfrm>
          <a:prstGeom prst="rect">
            <a:avLst/>
          </a:prstGeom>
          <a:noFill/>
        </p:spPr>
        <p:txBody>
          <a:bodyPr wrap="square" rtlCol="0">
            <a:spAutoFit/>
          </a:bodyPr>
          <a:lstStyle/>
          <a:p>
            <a:pPr algn="ctr"/>
            <a:r>
              <a:rPr lang="en-GB" b="1">
                <a:solidFill>
                  <a:schemeClr val="accent2">
                    <a:lumMod val="50000"/>
                  </a:schemeClr>
                </a:solidFill>
              </a:rPr>
              <a:t>Correlation</a:t>
            </a:r>
          </a:p>
        </p:txBody>
      </p:sp>
      <p:sp>
        <p:nvSpPr>
          <p:cNvPr id="13" name="TextBox 12">
            <a:extLst>
              <a:ext uri="{FF2B5EF4-FFF2-40B4-BE49-F238E27FC236}">
                <a16:creationId xmlns:a16="http://schemas.microsoft.com/office/drawing/2014/main" id="{443FE9FB-C031-7819-40FE-A713FF793BFA}"/>
              </a:ext>
            </a:extLst>
          </p:cNvPr>
          <p:cNvSpPr txBox="1"/>
          <p:nvPr/>
        </p:nvSpPr>
        <p:spPr>
          <a:xfrm>
            <a:off x="1310407" y="2428050"/>
            <a:ext cx="1449436" cy="338554"/>
          </a:xfrm>
          <a:prstGeom prst="rect">
            <a:avLst/>
          </a:prstGeom>
          <a:noFill/>
        </p:spPr>
        <p:txBody>
          <a:bodyPr wrap="none" rtlCol="0">
            <a:spAutoFit/>
          </a:bodyPr>
          <a:lstStyle/>
          <a:p>
            <a:pPr algn="ctr"/>
            <a:r>
              <a:rPr lang="en-GB" sz="1600" b="1" dirty="0">
                <a:solidFill>
                  <a:schemeClr val="accent3">
                    <a:lumMod val="50000"/>
                  </a:schemeClr>
                </a:solidFill>
              </a:rPr>
              <a:t>Cause</a:t>
            </a:r>
            <a:r>
              <a:rPr lang="en-GB" sz="1600" dirty="0"/>
              <a:t> (gene)</a:t>
            </a:r>
          </a:p>
        </p:txBody>
      </p:sp>
      <p:sp>
        <p:nvSpPr>
          <p:cNvPr id="14" name="TextBox 13">
            <a:extLst>
              <a:ext uri="{FF2B5EF4-FFF2-40B4-BE49-F238E27FC236}">
                <a16:creationId xmlns:a16="http://schemas.microsoft.com/office/drawing/2014/main" id="{8B091271-D847-7D65-D943-CCDB4935DAF9}"/>
              </a:ext>
            </a:extLst>
          </p:cNvPr>
          <p:cNvSpPr txBox="1"/>
          <p:nvPr/>
        </p:nvSpPr>
        <p:spPr>
          <a:xfrm>
            <a:off x="1207012" y="3882534"/>
            <a:ext cx="1656224" cy="338554"/>
          </a:xfrm>
          <a:prstGeom prst="rect">
            <a:avLst/>
          </a:prstGeom>
          <a:noFill/>
        </p:spPr>
        <p:txBody>
          <a:bodyPr wrap="none" rtlCol="0">
            <a:spAutoFit/>
          </a:bodyPr>
          <a:lstStyle/>
          <a:p>
            <a:pPr algn="ctr"/>
            <a:r>
              <a:rPr lang="en-GB" sz="1600" b="1" dirty="0">
                <a:solidFill>
                  <a:schemeClr val="accent3">
                    <a:lumMod val="50000"/>
                  </a:schemeClr>
                </a:solidFill>
              </a:rPr>
              <a:t>Effect</a:t>
            </a:r>
            <a:r>
              <a:rPr lang="en-GB" sz="1600" dirty="0"/>
              <a:t> (disease)</a:t>
            </a:r>
          </a:p>
        </p:txBody>
      </p:sp>
      <p:cxnSp>
        <p:nvCxnSpPr>
          <p:cNvPr id="16" name="Straight Arrow Connector 15">
            <a:extLst>
              <a:ext uri="{FF2B5EF4-FFF2-40B4-BE49-F238E27FC236}">
                <a16:creationId xmlns:a16="http://schemas.microsoft.com/office/drawing/2014/main" id="{12BB8061-E8A9-5F13-DD4E-4F5A43672F00}"/>
              </a:ext>
            </a:extLst>
          </p:cNvPr>
          <p:cNvCxnSpPr>
            <a:cxnSpLocks/>
          </p:cNvCxnSpPr>
          <p:nvPr/>
        </p:nvCxnSpPr>
        <p:spPr>
          <a:xfrm>
            <a:off x="2035123" y="2930564"/>
            <a:ext cx="0" cy="743953"/>
          </a:xfrm>
          <a:prstGeom prst="straightConnector1">
            <a:avLst/>
          </a:prstGeom>
          <a:ln w="127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2D76E0F1-B8DB-4AC1-49BF-180AF60C570B}"/>
              </a:ext>
            </a:extLst>
          </p:cNvPr>
          <p:cNvSpPr txBox="1"/>
          <p:nvPr/>
        </p:nvSpPr>
        <p:spPr>
          <a:xfrm>
            <a:off x="4020989" y="2108591"/>
            <a:ext cx="2355132" cy="338554"/>
          </a:xfrm>
          <a:prstGeom prst="rect">
            <a:avLst/>
          </a:prstGeom>
          <a:noFill/>
        </p:spPr>
        <p:txBody>
          <a:bodyPr wrap="none" rtlCol="0">
            <a:spAutoFit/>
          </a:bodyPr>
          <a:lstStyle/>
          <a:p>
            <a:r>
              <a:rPr lang="en-GB" sz="1600" dirty="0"/>
              <a:t>Factor 1 (e.g., genetics)</a:t>
            </a:r>
          </a:p>
        </p:txBody>
      </p:sp>
      <p:sp>
        <p:nvSpPr>
          <p:cNvPr id="19" name="TextBox 18">
            <a:extLst>
              <a:ext uri="{FF2B5EF4-FFF2-40B4-BE49-F238E27FC236}">
                <a16:creationId xmlns:a16="http://schemas.microsoft.com/office/drawing/2014/main" id="{66EB4745-DC78-38D3-637C-DD4C15B1900D}"/>
              </a:ext>
            </a:extLst>
          </p:cNvPr>
          <p:cNvSpPr txBox="1"/>
          <p:nvPr/>
        </p:nvSpPr>
        <p:spPr>
          <a:xfrm>
            <a:off x="4020989" y="2734283"/>
            <a:ext cx="2231701" cy="338554"/>
          </a:xfrm>
          <a:prstGeom prst="rect">
            <a:avLst/>
          </a:prstGeom>
          <a:noFill/>
        </p:spPr>
        <p:txBody>
          <a:bodyPr wrap="none" rtlCol="0">
            <a:spAutoFit/>
          </a:bodyPr>
          <a:lstStyle/>
          <a:p>
            <a:r>
              <a:rPr lang="en-GB" sz="1600" dirty="0"/>
              <a:t>Factor 2 (e.g., trauma)</a:t>
            </a:r>
          </a:p>
        </p:txBody>
      </p:sp>
      <p:sp>
        <p:nvSpPr>
          <p:cNvPr id="20" name="TextBox 19">
            <a:extLst>
              <a:ext uri="{FF2B5EF4-FFF2-40B4-BE49-F238E27FC236}">
                <a16:creationId xmlns:a16="http://schemas.microsoft.com/office/drawing/2014/main" id="{9D88CD8B-6C8A-0909-FA88-BDE249182138}"/>
              </a:ext>
            </a:extLst>
          </p:cNvPr>
          <p:cNvSpPr txBox="1"/>
          <p:nvPr/>
        </p:nvSpPr>
        <p:spPr>
          <a:xfrm>
            <a:off x="4020989" y="3359975"/>
            <a:ext cx="2274982" cy="338554"/>
          </a:xfrm>
          <a:prstGeom prst="rect">
            <a:avLst/>
          </a:prstGeom>
          <a:noFill/>
        </p:spPr>
        <p:txBody>
          <a:bodyPr wrap="none" rtlCol="0">
            <a:spAutoFit/>
          </a:bodyPr>
          <a:lstStyle/>
          <a:p>
            <a:r>
              <a:rPr lang="en-GB" sz="1600"/>
              <a:t>Factor 3 (e.g., lifestyle)</a:t>
            </a:r>
          </a:p>
        </p:txBody>
      </p:sp>
      <p:sp>
        <p:nvSpPr>
          <p:cNvPr id="21" name="TextBox 20">
            <a:extLst>
              <a:ext uri="{FF2B5EF4-FFF2-40B4-BE49-F238E27FC236}">
                <a16:creationId xmlns:a16="http://schemas.microsoft.com/office/drawing/2014/main" id="{58C8C04E-BCE7-B271-BC9F-F7BE082B9154}"/>
              </a:ext>
            </a:extLst>
          </p:cNvPr>
          <p:cNvSpPr txBox="1"/>
          <p:nvPr/>
        </p:nvSpPr>
        <p:spPr>
          <a:xfrm>
            <a:off x="8999067" y="3021350"/>
            <a:ext cx="1553630" cy="338554"/>
          </a:xfrm>
          <a:prstGeom prst="rect">
            <a:avLst/>
          </a:prstGeom>
          <a:noFill/>
        </p:spPr>
        <p:txBody>
          <a:bodyPr wrap="none" rtlCol="0">
            <a:spAutoFit/>
          </a:bodyPr>
          <a:lstStyle/>
          <a:p>
            <a:r>
              <a:rPr lang="en-GB" sz="1600" b="1" dirty="0">
                <a:solidFill>
                  <a:schemeClr val="accent2">
                    <a:lumMod val="50000"/>
                  </a:schemeClr>
                </a:solidFill>
              </a:rPr>
              <a:t>Outcome (BD)</a:t>
            </a:r>
          </a:p>
        </p:txBody>
      </p:sp>
      <p:sp>
        <p:nvSpPr>
          <p:cNvPr id="22" name="TextBox 21">
            <a:extLst>
              <a:ext uri="{FF2B5EF4-FFF2-40B4-BE49-F238E27FC236}">
                <a16:creationId xmlns:a16="http://schemas.microsoft.com/office/drawing/2014/main" id="{BB9567B3-EBCF-E980-1125-9F796FD9BDB2}"/>
              </a:ext>
            </a:extLst>
          </p:cNvPr>
          <p:cNvSpPr txBox="1"/>
          <p:nvPr/>
        </p:nvSpPr>
        <p:spPr>
          <a:xfrm>
            <a:off x="4020989" y="3985668"/>
            <a:ext cx="2685351" cy="338554"/>
          </a:xfrm>
          <a:prstGeom prst="rect">
            <a:avLst/>
          </a:prstGeom>
          <a:noFill/>
        </p:spPr>
        <p:txBody>
          <a:bodyPr wrap="none" rtlCol="0">
            <a:spAutoFit/>
          </a:bodyPr>
          <a:lstStyle/>
          <a:p>
            <a:r>
              <a:rPr lang="en-GB" sz="1600"/>
              <a:t>Factor 4 (e.g., medications)</a:t>
            </a:r>
          </a:p>
        </p:txBody>
      </p:sp>
      <p:sp>
        <p:nvSpPr>
          <p:cNvPr id="23" name="TextBox 22">
            <a:extLst>
              <a:ext uri="{FF2B5EF4-FFF2-40B4-BE49-F238E27FC236}">
                <a16:creationId xmlns:a16="http://schemas.microsoft.com/office/drawing/2014/main" id="{BBFF857F-D862-59FF-B2F1-B1D020594EC0}"/>
              </a:ext>
            </a:extLst>
          </p:cNvPr>
          <p:cNvSpPr txBox="1"/>
          <p:nvPr/>
        </p:nvSpPr>
        <p:spPr>
          <a:xfrm>
            <a:off x="8999067" y="3531805"/>
            <a:ext cx="1863011" cy="338554"/>
          </a:xfrm>
          <a:prstGeom prst="rect">
            <a:avLst/>
          </a:prstGeom>
          <a:noFill/>
        </p:spPr>
        <p:txBody>
          <a:bodyPr wrap="none" rtlCol="0">
            <a:spAutoFit/>
          </a:bodyPr>
          <a:lstStyle/>
          <a:p>
            <a:r>
              <a:rPr lang="en-GB" sz="1600" dirty="0"/>
              <a:t>Outcome (obesity)</a:t>
            </a:r>
          </a:p>
        </p:txBody>
      </p:sp>
      <p:sp>
        <p:nvSpPr>
          <p:cNvPr id="27" name="TextBox 26">
            <a:extLst>
              <a:ext uri="{FF2B5EF4-FFF2-40B4-BE49-F238E27FC236}">
                <a16:creationId xmlns:a16="http://schemas.microsoft.com/office/drawing/2014/main" id="{6AB714C6-4207-18AB-BB31-18533E8886E3}"/>
              </a:ext>
            </a:extLst>
          </p:cNvPr>
          <p:cNvSpPr txBox="1"/>
          <p:nvPr/>
        </p:nvSpPr>
        <p:spPr>
          <a:xfrm>
            <a:off x="8999067" y="2510896"/>
            <a:ext cx="1773242" cy="338554"/>
          </a:xfrm>
          <a:prstGeom prst="rect">
            <a:avLst/>
          </a:prstGeom>
          <a:noFill/>
        </p:spPr>
        <p:txBody>
          <a:bodyPr wrap="none" rtlCol="0">
            <a:spAutoFit/>
          </a:bodyPr>
          <a:lstStyle/>
          <a:p>
            <a:r>
              <a:rPr lang="en-GB" sz="1600" dirty="0"/>
              <a:t>Outcome (stroke)</a:t>
            </a:r>
          </a:p>
        </p:txBody>
      </p:sp>
      <p:cxnSp>
        <p:nvCxnSpPr>
          <p:cNvPr id="29" name="Straight Connector 28">
            <a:extLst>
              <a:ext uri="{FF2B5EF4-FFF2-40B4-BE49-F238E27FC236}">
                <a16:creationId xmlns:a16="http://schemas.microsoft.com/office/drawing/2014/main" id="{BF700C06-C016-583D-6846-4F713BAA3290}"/>
              </a:ext>
            </a:extLst>
          </p:cNvPr>
          <p:cNvCxnSpPr>
            <a:cxnSpLocks/>
          </p:cNvCxnSpPr>
          <p:nvPr/>
        </p:nvCxnSpPr>
        <p:spPr>
          <a:xfrm>
            <a:off x="6376737" y="2280842"/>
            <a:ext cx="460979"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Arrow: Left-Right 30">
            <a:extLst>
              <a:ext uri="{FF2B5EF4-FFF2-40B4-BE49-F238E27FC236}">
                <a16:creationId xmlns:a16="http://schemas.microsoft.com/office/drawing/2014/main" id="{31033DFC-DE16-DB1D-97DA-D7D7F59912C6}"/>
              </a:ext>
            </a:extLst>
          </p:cNvPr>
          <p:cNvSpPr/>
          <p:nvPr/>
        </p:nvSpPr>
        <p:spPr>
          <a:xfrm>
            <a:off x="6896099" y="2770128"/>
            <a:ext cx="2209799" cy="833808"/>
          </a:xfrm>
          <a:prstGeom prst="leftRightArrow">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a:p>
        </p:txBody>
      </p:sp>
      <p:cxnSp>
        <p:nvCxnSpPr>
          <p:cNvPr id="33" name="Straight Connector 32">
            <a:extLst>
              <a:ext uri="{FF2B5EF4-FFF2-40B4-BE49-F238E27FC236}">
                <a16:creationId xmlns:a16="http://schemas.microsoft.com/office/drawing/2014/main" id="{805A9FD9-F68D-3D3C-8FDB-296FD3158F50}"/>
              </a:ext>
            </a:extLst>
          </p:cNvPr>
          <p:cNvCxnSpPr>
            <a:cxnSpLocks/>
          </p:cNvCxnSpPr>
          <p:nvPr/>
        </p:nvCxnSpPr>
        <p:spPr>
          <a:xfrm>
            <a:off x="6256421" y="2904129"/>
            <a:ext cx="58129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2E3FCFA-BFCD-F2B1-256D-B9E70206A634}"/>
              </a:ext>
            </a:extLst>
          </p:cNvPr>
          <p:cNvCxnSpPr>
            <a:cxnSpLocks/>
          </p:cNvCxnSpPr>
          <p:nvPr/>
        </p:nvCxnSpPr>
        <p:spPr>
          <a:xfrm>
            <a:off x="6295971" y="3523786"/>
            <a:ext cx="55250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F288E5D-CF68-06E2-BC7C-C2DCDA1A1FC2}"/>
              </a:ext>
            </a:extLst>
          </p:cNvPr>
          <p:cNvCxnSpPr>
            <a:cxnSpLocks/>
          </p:cNvCxnSpPr>
          <p:nvPr/>
        </p:nvCxnSpPr>
        <p:spPr>
          <a:xfrm>
            <a:off x="6706340" y="4154945"/>
            <a:ext cx="1313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6FEE45D2-29EF-11B0-D770-E3C71BFF320F}"/>
              </a:ext>
            </a:extLst>
          </p:cNvPr>
          <p:cNvCxnSpPr>
            <a:cxnSpLocks/>
          </p:cNvCxnSpPr>
          <p:nvPr/>
        </p:nvCxnSpPr>
        <p:spPr>
          <a:xfrm>
            <a:off x="6830741" y="2902984"/>
            <a:ext cx="768859" cy="240985"/>
          </a:xfrm>
          <a:prstGeom prst="line">
            <a:avLst/>
          </a:prstGeom>
          <a:ln>
            <a:tailEnd type="triangle" w="lg" len="lg"/>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D52CAFB2-29D0-2AD9-0EC1-688370B3AAF6}"/>
              </a:ext>
            </a:extLst>
          </p:cNvPr>
          <p:cNvCxnSpPr>
            <a:cxnSpLocks/>
          </p:cNvCxnSpPr>
          <p:nvPr/>
        </p:nvCxnSpPr>
        <p:spPr>
          <a:xfrm flipV="1">
            <a:off x="6847410" y="3264934"/>
            <a:ext cx="750093" cy="259557"/>
          </a:xfrm>
          <a:prstGeom prst="line">
            <a:avLst/>
          </a:prstGeom>
          <a:ln>
            <a:tailEnd type="triangle" w="lg" len="lg"/>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4FFD4E9E-3E10-E403-FE7C-C5378367A5F2}"/>
              </a:ext>
            </a:extLst>
          </p:cNvPr>
          <p:cNvCxnSpPr>
            <a:cxnSpLocks/>
          </p:cNvCxnSpPr>
          <p:nvPr/>
        </p:nvCxnSpPr>
        <p:spPr>
          <a:xfrm flipV="1">
            <a:off x="6837885" y="3392379"/>
            <a:ext cx="786915" cy="763143"/>
          </a:xfrm>
          <a:prstGeom prst="line">
            <a:avLst/>
          </a:prstGeom>
          <a:ln>
            <a:tailEnd type="triangle" w="lg" len="lg"/>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C0B63CE-74A2-648C-2C98-1595041172BB}"/>
              </a:ext>
            </a:extLst>
          </p:cNvPr>
          <p:cNvCxnSpPr>
            <a:cxnSpLocks/>
          </p:cNvCxnSpPr>
          <p:nvPr/>
        </p:nvCxnSpPr>
        <p:spPr>
          <a:xfrm>
            <a:off x="6835504" y="2281478"/>
            <a:ext cx="785710" cy="697465"/>
          </a:xfrm>
          <a:prstGeom prst="line">
            <a:avLst/>
          </a:prstGeom>
          <a:ln w="635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F825D1C7-CB15-82A1-1CD1-961C00A994BA}"/>
              </a:ext>
            </a:extLst>
          </p:cNvPr>
          <p:cNvSpPr txBox="1"/>
          <p:nvPr/>
        </p:nvSpPr>
        <p:spPr>
          <a:xfrm>
            <a:off x="539749" y="4542219"/>
            <a:ext cx="2990749" cy="830997"/>
          </a:xfrm>
          <a:prstGeom prst="rect">
            <a:avLst/>
          </a:prstGeom>
          <a:solidFill>
            <a:schemeClr val="accent3">
              <a:lumMod val="75000"/>
            </a:schemeClr>
          </a:solidFill>
        </p:spPr>
        <p:txBody>
          <a:bodyPr wrap="square" rtlCol="0">
            <a:spAutoFit/>
          </a:bodyPr>
          <a:lstStyle/>
          <a:p>
            <a:pPr algn="ctr"/>
            <a:r>
              <a:rPr lang="en-GB" sz="1600" b="1">
                <a:solidFill>
                  <a:schemeClr val="bg1"/>
                </a:solidFill>
              </a:rPr>
              <a:t>One thing causes another – e.g., a gene mutation that causes a disease</a:t>
            </a:r>
          </a:p>
        </p:txBody>
      </p:sp>
      <p:sp>
        <p:nvSpPr>
          <p:cNvPr id="58" name="TextBox 57">
            <a:extLst>
              <a:ext uri="{FF2B5EF4-FFF2-40B4-BE49-F238E27FC236}">
                <a16:creationId xmlns:a16="http://schemas.microsoft.com/office/drawing/2014/main" id="{E5E5E307-8E18-5DEC-29FD-39008405140D}"/>
              </a:ext>
            </a:extLst>
          </p:cNvPr>
          <p:cNvSpPr txBox="1"/>
          <p:nvPr/>
        </p:nvSpPr>
        <p:spPr>
          <a:xfrm>
            <a:off x="3853415" y="4542219"/>
            <a:ext cx="7290833" cy="830997"/>
          </a:xfrm>
          <a:prstGeom prst="rect">
            <a:avLst/>
          </a:prstGeom>
          <a:solidFill>
            <a:schemeClr val="accent2">
              <a:lumMod val="75000"/>
            </a:schemeClr>
          </a:solidFill>
        </p:spPr>
        <p:txBody>
          <a:bodyPr wrap="square" rtlCol="0">
            <a:spAutoFit/>
          </a:bodyPr>
          <a:lstStyle/>
          <a:p>
            <a:pPr algn="ctr"/>
            <a:r>
              <a:rPr lang="en-GB" sz="1600" b="1">
                <a:solidFill>
                  <a:schemeClr val="bg1"/>
                </a:solidFill>
              </a:rPr>
              <a:t>When there are multiple influences potentially influencing a disease course, such as is often the case with humans, determining which combination of factors cause a disease is challenging</a:t>
            </a:r>
          </a:p>
        </p:txBody>
      </p:sp>
      <p:sp>
        <p:nvSpPr>
          <p:cNvPr id="60" name="TextBox 59">
            <a:extLst>
              <a:ext uri="{FF2B5EF4-FFF2-40B4-BE49-F238E27FC236}">
                <a16:creationId xmlns:a16="http://schemas.microsoft.com/office/drawing/2014/main" id="{88AAD494-5866-0F19-C4C7-79BC3D9AFB79}"/>
              </a:ext>
            </a:extLst>
          </p:cNvPr>
          <p:cNvSpPr txBox="1"/>
          <p:nvPr/>
        </p:nvSpPr>
        <p:spPr>
          <a:xfrm>
            <a:off x="576208" y="5455669"/>
            <a:ext cx="10365513" cy="646331"/>
          </a:xfrm>
          <a:prstGeom prst="rect">
            <a:avLst/>
          </a:prstGeom>
          <a:noFill/>
        </p:spPr>
        <p:txBody>
          <a:bodyPr wrap="square">
            <a:spAutoFit/>
          </a:bodyPr>
          <a:lstStyle/>
          <a:p>
            <a:pPr algn="ctr"/>
            <a:r>
              <a:rPr lang="en-GB"/>
              <a:t>Correlation is necessary, but not sufficient, to suggest causality –</a:t>
            </a:r>
            <a:br>
              <a:rPr lang="en-GB"/>
            </a:br>
            <a:r>
              <a:rPr lang="en-GB"/>
              <a:t>randomized controlled trials are often necessary to help determine causality</a:t>
            </a:r>
          </a:p>
        </p:txBody>
      </p:sp>
      <p:cxnSp>
        <p:nvCxnSpPr>
          <p:cNvPr id="5" name="Straight Connector 4">
            <a:extLst>
              <a:ext uri="{FF2B5EF4-FFF2-40B4-BE49-F238E27FC236}">
                <a16:creationId xmlns:a16="http://schemas.microsoft.com/office/drawing/2014/main" id="{828BA8B7-CB75-E2CC-8D7F-FCD799F00FF7}"/>
              </a:ext>
            </a:extLst>
          </p:cNvPr>
          <p:cNvCxnSpPr>
            <a:cxnSpLocks/>
          </p:cNvCxnSpPr>
          <p:nvPr/>
        </p:nvCxnSpPr>
        <p:spPr>
          <a:xfrm>
            <a:off x="8100060" y="3177539"/>
            <a:ext cx="883920" cy="0"/>
          </a:xfrm>
          <a:prstGeom prst="line">
            <a:avLst/>
          </a:prstGeom>
          <a:ln w="1905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5377559-B381-53AD-BC6B-E73C88F4F268}"/>
              </a:ext>
            </a:extLst>
          </p:cNvPr>
          <p:cNvCxnSpPr>
            <a:cxnSpLocks/>
          </p:cNvCxnSpPr>
          <p:nvPr/>
        </p:nvCxnSpPr>
        <p:spPr>
          <a:xfrm flipV="1">
            <a:off x="8023860" y="2695413"/>
            <a:ext cx="960120" cy="474507"/>
          </a:xfrm>
          <a:prstGeom prst="line">
            <a:avLst/>
          </a:prstGeom>
          <a:ln>
            <a:tailEnd type="triangle" w="lg" len="lg"/>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F3583AA-19CC-97E8-EC64-E837F151F079}"/>
              </a:ext>
            </a:extLst>
          </p:cNvPr>
          <p:cNvCxnSpPr>
            <a:cxnSpLocks/>
          </p:cNvCxnSpPr>
          <p:nvPr/>
        </p:nvCxnSpPr>
        <p:spPr>
          <a:xfrm>
            <a:off x="8001000" y="3185160"/>
            <a:ext cx="982985" cy="547292"/>
          </a:xfrm>
          <a:prstGeom prst="line">
            <a:avLst/>
          </a:prstGeom>
          <a:ln>
            <a:tailEnd type="triangle" w="lg" len="lg"/>
          </a:ln>
        </p:spPr>
        <p:style>
          <a:lnRef idx="1">
            <a:schemeClr val="accent1"/>
          </a:lnRef>
          <a:fillRef idx="0">
            <a:schemeClr val="accent1"/>
          </a:fillRef>
          <a:effectRef idx="0">
            <a:schemeClr val="accent1"/>
          </a:effectRef>
          <a:fontRef idx="minor">
            <a:schemeClr val="tx1"/>
          </a:fontRef>
        </p:style>
      </p:cxnSp>
      <p:pic>
        <p:nvPicPr>
          <p:cNvPr id="41" name="Graphic 40" descr="Man with solid fill">
            <a:extLst>
              <a:ext uri="{FF2B5EF4-FFF2-40B4-BE49-F238E27FC236}">
                <a16:creationId xmlns:a16="http://schemas.microsoft.com/office/drawing/2014/main" id="{ADDD5A0B-E601-ED4D-6DCD-B4BBE26512F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19907" y="2447145"/>
            <a:ext cx="1540130" cy="1540130"/>
          </a:xfrm>
          <a:prstGeom prst="rect">
            <a:avLst/>
          </a:prstGeom>
        </p:spPr>
      </p:pic>
    </p:spTree>
    <p:extLst>
      <p:ext uri="{BB962C8B-B14F-4D97-AF65-F5344CB8AC3E}">
        <p14:creationId xmlns:p14="http://schemas.microsoft.com/office/powerpoint/2010/main" val="629599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326EC9-B1FA-0C70-8F23-BBB396099881}"/>
              </a:ext>
            </a:extLst>
          </p:cNvPr>
          <p:cNvSpPr>
            <a:spLocks noGrp="1"/>
          </p:cNvSpPr>
          <p:nvPr>
            <p:ph type="body" sz="quarter" idx="17"/>
          </p:nvPr>
        </p:nvSpPr>
        <p:spPr/>
        <p:txBody>
          <a:bodyPr/>
          <a:lstStyle/>
          <a:p>
            <a:r>
              <a:rPr lang="en-US" dirty="0"/>
              <a:t>Bipolar disorder – Comorbidities</a:t>
            </a:r>
          </a:p>
        </p:txBody>
      </p:sp>
      <p:sp>
        <p:nvSpPr>
          <p:cNvPr id="3" name="Title 2">
            <a:extLst>
              <a:ext uri="{FF2B5EF4-FFF2-40B4-BE49-F238E27FC236}">
                <a16:creationId xmlns:a16="http://schemas.microsoft.com/office/drawing/2014/main" id="{4984E549-3C16-3539-CDE8-C21C0EA971A8}"/>
              </a:ext>
            </a:extLst>
          </p:cNvPr>
          <p:cNvSpPr>
            <a:spLocks noGrp="1"/>
          </p:cNvSpPr>
          <p:nvPr>
            <p:ph type="title"/>
          </p:nvPr>
        </p:nvSpPr>
        <p:spPr/>
        <p:txBody>
          <a:bodyPr/>
          <a:lstStyle/>
          <a:p>
            <a:r>
              <a:rPr lang="en-GB" dirty="0"/>
              <a:t>Models of comorbidity in bipolar disorder</a:t>
            </a:r>
          </a:p>
        </p:txBody>
      </p:sp>
      <p:sp>
        <p:nvSpPr>
          <p:cNvPr id="7" name="Content Placeholder 6">
            <a:extLst>
              <a:ext uri="{FF2B5EF4-FFF2-40B4-BE49-F238E27FC236}">
                <a16:creationId xmlns:a16="http://schemas.microsoft.com/office/drawing/2014/main" id="{CA09809D-541B-1DF6-462D-F0228633D76F}"/>
              </a:ext>
            </a:extLst>
          </p:cNvPr>
          <p:cNvSpPr>
            <a:spLocks noGrp="1"/>
          </p:cNvSpPr>
          <p:nvPr>
            <p:ph sz="half" idx="20"/>
          </p:nvPr>
        </p:nvSpPr>
        <p:spPr>
          <a:xfrm>
            <a:off x="9083863" y="1416785"/>
            <a:ext cx="2566800" cy="4415215"/>
          </a:xfrm>
        </p:spPr>
        <p:txBody>
          <a:bodyPr/>
          <a:lstStyle/>
          <a:p>
            <a:pPr marL="0" indent="0">
              <a:buNone/>
            </a:pPr>
            <a:endParaRPr lang="en-GB" dirty="0"/>
          </a:p>
          <a:p>
            <a:pPr marL="0" indent="0" algn="ctr">
              <a:buNone/>
            </a:pPr>
            <a:r>
              <a:rPr lang="en-GB" b="1" dirty="0"/>
              <a:t>Other factors increase the risk of another condition and BD</a:t>
            </a:r>
            <a:br>
              <a:rPr lang="en-GB" b="1" dirty="0"/>
            </a:br>
            <a:endParaRPr lang="en-GB" b="1" dirty="0"/>
          </a:p>
          <a:p>
            <a:pPr marL="0" indent="0">
              <a:buNone/>
            </a:pPr>
            <a:endParaRPr lang="en-GB" dirty="0"/>
          </a:p>
          <a:p>
            <a:pPr marL="0" indent="0">
              <a:buNone/>
            </a:pPr>
            <a:endParaRPr lang="en-GB" dirty="0"/>
          </a:p>
          <a:p>
            <a:pPr marL="0" indent="0">
              <a:buNone/>
            </a:pPr>
            <a:endParaRPr lang="en-GB" dirty="0"/>
          </a:p>
          <a:p>
            <a:pPr marL="0" indent="0" algn="ctr">
              <a:buNone/>
            </a:pPr>
            <a:r>
              <a:rPr lang="en-GB" dirty="0"/>
              <a:t>Higher-order factors may influence both conditions, increasing independently the risk of both</a:t>
            </a:r>
          </a:p>
        </p:txBody>
      </p:sp>
      <p:sp>
        <p:nvSpPr>
          <p:cNvPr id="8" name="Content Placeholder 7">
            <a:extLst>
              <a:ext uri="{FF2B5EF4-FFF2-40B4-BE49-F238E27FC236}">
                <a16:creationId xmlns:a16="http://schemas.microsoft.com/office/drawing/2014/main" id="{DE1D8193-18AD-B70E-BC95-199200EAD731}"/>
              </a:ext>
            </a:extLst>
          </p:cNvPr>
          <p:cNvSpPr>
            <a:spLocks noGrp="1"/>
          </p:cNvSpPr>
          <p:nvPr>
            <p:ph sz="half" idx="21"/>
          </p:nvPr>
        </p:nvSpPr>
        <p:spPr>
          <a:xfrm>
            <a:off x="6235825" y="1416785"/>
            <a:ext cx="2566800" cy="4415215"/>
          </a:xfrm>
        </p:spPr>
        <p:txBody>
          <a:bodyPr/>
          <a:lstStyle/>
          <a:p>
            <a:pPr marL="0" indent="0" algn="ctr">
              <a:buNone/>
            </a:pPr>
            <a:endParaRPr lang="en-GB" dirty="0"/>
          </a:p>
          <a:p>
            <a:pPr marL="0" indent="0" algn="ctr">
              <a:buNone/>
            </a:pPr>
            <a:r>
              <a:rPr lang="en-GB" b="1" dirty="0"/>
              <a:t>Another disease increases the risk of BD</a:t>
            </a:r>
            <a:br>
              <a:rPr lang="en-GB" dirty="0"/>
            </a:br>
            <a:br>
              <a:rPr lang="en-GB" dirty="0"/>
            </a:br>
            <a:endParaRPr lang="en-GB" dirty="0"/>
          </a:p>
          <a:p>
            <a:pPr marL="0" indent="0" algn="ctr">
              <a:buNone/>
            </a:pPr>
            <a:endParaRPr lang="en-GB" dirty="0"/>
          </a:p>
          <a:p>
            <a:pPr marL="0" indent="0" algn="ctr">
              <a:buNone/>
            </a:pPr>
            <a:endParaRPr lang="en-GB" dirty="0"/>
          </a:p>
          <a:p>
            <a:pPr marL="0" indent="0" algn="ctr">
              <a:buNone/>
            </a:pPr>
            <a:endParaRPr lang="en-GB" dirty="0"/>
          </a:p>
          <a:p>
            <a:pPr marL="0" indent="0" algn="ctr">
              <a:buNone/>
            </a:pPr>
            <a:r>
              <a:rPr lang="en-GB" dirty="0"/>
              <a:t>Here BD is partly the result of another medical condition, e.g., drug abuse as a risk factor for BD episodes</a:t>
            </a:r>
          </a:p>
        </p:txBody>
      </p:sp>
      <p:sp>
        <p:nvSpPr>
          <p:cNvPr id="9" name="Content Placeholder 8">
            <a:extLst>
              <a:ext uri="{FF2B5EF4-FFF2-40B4-BE49-F238E27FC236}">
                <a16:creationId xmlns:a16="http://schemas.microsoft.com/office/drawing/2014/main" id="{DF9966A7-0F55-4AD7-B93A-3E5FB8E2F004}"/>
              </a:ext>
            </a:extLst>
          </p:cNvPr>
          <p:cNvSpPr>
            <a:spLocks noGrp="1"/>
          </p:cNvSpPr>
          <p:nvPr>
            <p:ph sz="half" idx="22"/>
          </p:nvPr>
        </p:nvSpPr>
        <p:spPr>
          <a:xfrm>
            <a:off x="3387787" y="1416785"/>
            <a:ext cx="2566800" cy="4415215"/>
          </a:xfrm>
        </p:spPr>
        <p:txBody>
          <a:bodyPr/>
          <a:lstStyle/>
          <a:p>
            <a:pPr marL="0" indent="0" algn="ctr">
              <a:buNone/>
            </a:pPr>
            <a:endParaRPr lang="en-GB" dirty="0"/>
          </a:p>
          <a:p>
            <a:pPr marL="0" indent="0" algn="ctr">
              <a:buNone/>
            </a:pPr>
            <a:r>
              <a:rPr lang="en-GB" b="1" dirty="0"/>
              <a:t>BD increases the risk of another disease</a:t>
            </a:r>
          </a:p>
          <a:p>
            <a:pPr marL="0" indent="0" algn="ctr">
              <a:buNone/>
            </a:pPr>
            <a:endParaRPr lang="en-GB" dirty="0"/>
          </a:p>
          <a:p>
            <a:pPr marL="0" indent="0" algn="ctr">
              <a:buNone/>
            </a:pPr>
            <a:endParaRPr lang="en-GB" dirty="0"/>
          </a:p>
          <a:p>
            <a:pPr marL="0" indent="0" algn="ctr">
              <a:buNone/>
            </a:pPr>
            <a:endParaRPr lang="en-GB" dirty="0"/>
          </a:p>
          <a:p>
            <a:pPr marL="0" indent="0" algn="ctr">
              <a:buNone/>
            </a:pPr>
            <a:endParaRPr lang="en-GB" dirty="0"/>
          </a:p>
          <a:p>
            <a:pPr marL="0" indent="0" algn="ctr">
              <a:buNone/>
            </a:pPr>
            <a:r>
              <a:rPr lang="en-GB" dirty="0"/>
              <a:t>BD forms the environment for another condition to develop, e.g., panic attacks in response to depression</a:t>
            </a:r>
          </a:p>
        </p:txBody>
      </p:sp>
      <p:sp>
        <p:nvSpPr>
          <p:cNvPr id="10" name="Content Placeholder 9">
            <a:extLst>
              <a:ext uri="{FF2B5EF4-FFF2-40B4-BE49-F238E27FC236}">
                <a16:creationId xmlns:a16="http://schemas.microsoft.com/office/drawing/2014/main" id="{AB0CEB56-9ABD-DA24-D362-AAA6E77AF91B}"/>
              </a:ext>
            </a:extLst>
          </p:cNvPr>
          <p:cNvSpPr>
            <a:spLocks noGrp="1"/>
          </p:cNvSpPr>
          <p:nvPr>
            <p:ph sz="half" idx="23"/>
          </p:nvPr>
        </p:nvSpPr>
        <p:spPr>
          <a:xfrm>
            <a:off x="539749" y="1416785"/>
            <a:ext cx="2566800" cy="4415215"/>
          </a:xfrm>
        </p:spPr>
        <p:txBody>
          <a:bodyPr/>
          <a:lstStyle/>
          <a:p>
            <a:pPr marL="0" indent="0" algn="ctr">
              <a:buNone/>
            </a:pPr>
            <a:br>
              <a:rPr lang="en-GB" dirty="0"/>
            </a:br>
            <a:br>
              <a:rPr lang="en-GB" dirty="0"/>
            </a:br>
            <a:r>
              <a:rPr lang="en-GB" b="1" dirty="0"/>
              <a:t>BD is associated with an increased rate of prior conditions</a:t>
            </a:r>
            <a:br>
              <a:rPr lang="en-GB" dirty="0"/>
            </a:br>
            <a:endParaRPr lang="en-GB" dirty="0"/>
          </a:p>
          <a:p>
            <a:pPr marL="0" indent="0" algn="ctr">
              <a:buNone/>
            </a:pPr>
            <a:endParaRPr lang="en-GB" dirty="0"/>
          </a:p>
          <a:p>
            <a:pPr marL="0" indent="0" algn="ctr">
              <a:buNone/>
            </a:pPr>
            <a:endParaRPr lang="en-GB" dirty="0"/>
          </a:p>
          <a:p>
            <a:pPr marL="0" indent="0" algn="ctr">
              <a:buNone/>
            </a:pPr>
            <a:endParaRPr lang="en-GB" dirty="0"/>
          </a:p>
          <a:p>
            <a:pPr marL="0" indent="0" algn="ctr">
              <a:buNone/>
            </a:pPr>
            <a:r>
              <a:rPr lang="en-GB" dirty="0"/>
              <a:t>Many patients experience disorders prior to BD onset, the relevance of any relationship is hard to establish</a:t>
            </a:r>
          </a:p>
        </p:txBody>
      </p:sp>
      <p:sp>
        <p:nvSpPr>
          <p:cNvPr id="5" name="Text Placeholder 4">
            <a:extLst>
              <a:ext uri="{FF2B5EF4-FFF2-40B4-BE49-F238E27FC236}">
                <a16:creationId xmlns:a16="http://schemas.microsoft.com/office/drawing/2014/main" id="{FD404879-14D1-C8EF-DE1A-32EB05A4B0E8}"/>
              </a:ext>
            </a:extLst>
          </p:cNvPr>
          <p:cNvSpPr>
            <a:spLocks noGrp="1"/>
          </p:cNvSpPr>
          <p:nvPr>
            <p:ph type="body" sz="quarter" idx="18"/>
          </p:nvPr>
        </p:nvSpPr>
        <p:spPr/>
        <p:txBody>
          <a:bodyPr/>
          <a:lstStyle/>
          <a:p>
            <a:r>
              <a:rPr lang="en-GB" dirty="0"/>
              <a:t>BD=bipolar disorder</a:t>
            </a:r>
          </a:p>
          <a:p>
            <a:endParaRPr lang="en-GB" dirty="0"/>
          </a:p>
          <a:p>
            <a:r>
              <a:rPr lang="en-GB" dirty="0"/>
              <a:t>Adapted from: Parker. Med J </a:t>
            </a:r>
            <a:r>
              <a:rPr lang="en-GB" dirty="0" err="1"/>
              <a:t>Aust</a:t>
            </a:r>
            <a:r>
              <a:rPr lang="en-GB" dirty="0"/>
              <a:t> 2010;193(S4):S18–20; </a:t>
            </a:r>
            <a:r>
              <a:rPr lang="en-GB" dirty="0" err="1"/>
              <a:t>Valderas</a:t>
            </a:r>
            <a:r>
              <a:rPr lang="en-GB" dirty="0"/>
              <a:t> et al. Ann Fam Med 2009;7(4):357–363</a:t>
            </a:r>
          </a:p>
        </p:txBody>
      </p:sp>
      <p:sp>
        <p:nvSpPr>
          <p:cNvPr id="6" name="Slide Number Placeholder 5">
            <a:extLst>
              <a:ext uri="{FF2B5EF4-FFF2-40B4-BE49-F238E27FC236}">
                <a16:creationId xmlns:a16="http://schemas.microsoft.com/office/drawing/2014/main" id="{247F5193-D454-3635-8E0A-96684F897F80}"/>
              </a:ext>
            </a:extLst>
          </p:cNvPr>
          <p:cNvSpPr>
            <a:spLocks noGrp="1"/>
          </p:cNvSpPr>
          <p:nvPr>
            <p:ph type="sldNum" sz="quarter" idx="4"/>
          </p:nvPr>
        </p:nvSpPr>
        <p:spPr/>
        <p:txBody>
          <a:bodyPr/>
          <a:lstStyle/>
          <a:p>
            <a:fld id="{C5E73D8C-6D1C-4360-8101-83ED279A0FF1}" type="slidenum">
              <a:rPr lang="en-GB" smtClean="0"/>
              <a:pPr/>
              <a:t>5</a:t>
            </a:fld>
            <a:endParaRPr lang="en-GB" dirty="0"/>
          </a:p>
        </p:txBody>
      </p:sp>
      <p:sp>
        <p:nvSpPr>
          <p:cNvPr id="11" name="Rectangle 10">
            <a:extLst>
              <a:ext uri="{FF2B5EF4-FFF2-40B4-BE49-F238E27FC236}">
                <a16:creationId xmlns:a16="http://schemas.microsoft.com/office/drawing/2014/main" id="{E5EA57E1-427F-EA86-86A6-56083541B3A1}"/>
              </a:ext>
            </a:extLst>
          </p:cNvPr>
          <p:cNvSpPr/>
          <p:nvPr/>
        </p:nvSpPr>
        <p:spPr>
          <a:xfrm>
            <a:off x="9142412" y="3059062"/>
            <a:ext cx="2449702" cy="11609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a:extLst>
              <a:ext uri="{FF2B5EF4-FFF2-40B4-BE49-F238E27FC236}">
                <a16:creationId xmlns:a16="http://schemas.microsoft.com/office/drawing/2014/main" id="{F972834B-8B4C-C78C-AB59-CA434FD16AB7}"/>
              </a:ext>
            </a:extLst>
          </p:cNvPr>
          <p:cNvCxnSpPr>
            <a:cxnSpLocks/>
          </p:cNvCxnSpPr>
          <p:nvPr/>
        </p:nvCxnSpPr>
        <p:spPr>
          <a:xfrm>
            <a:off x="10572096" y="3771256"/>
            <a:ext cx="0" cy="35537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8B02183-EDA4-EC47-79F7-5F2D49AECCA0}"/>
              </a:ext>
            </a:extLst>
          </p:cNvPr>
          <p:cNvSpPr txBox="1"/>
          <p:nvPr/>
        </p:nvSpPr>
        <p:spPr>
          <a:xfrm>
            <a:off x="10749203" y="3824918"/>
            <a:ext cx="405880" cy="276999"/>
          </a:xfrm>
          <a:prstGeom prst="rect">
            <a:avLst/>
          </a:prstGeom>
          <a:noFill/>
        </p:spPr>
        <p:txBody>
          <a:bodyPr wrap="none" rtlCol="0">
            <a:spAutoFit/>
          </a:bodyPr>
          <a:lstStyle/>
          <a:p>
            <a:r>
              <a:rPr lang="en-GB" sz="1200" b="1" dirty="0"/>
              <a:t>BD</a:t>
            </a:r>
          </a:p>
        </p:txBody>
      </p:sp>
      <p:sp>
        <p:nvSpPr>
          <p:cNvPr id="17" name="TextBox 16">
            <a:extLst>
              <a:ext uri="{FF2B5EF4-FFF2-40B4-BE49-F238E27FC236}">
                <a16:creationId xmlns:a16="http://schemas.microsoft.com/office/drawing/2014/main" id="{8B6900FA-A619-93A8-A9DD-5FA1CE51EAA4}"/>
              </a:ext>
            </a:extLst>
          </p:cNvPr>
          <p:cNvSpPr txBox="1"/>
          <p:nvPr/>
        </p:nvSpPr>
        <p:spPr>
          <a:xfrm>
            <a:off x="9421755" y="3830375"/>
            <a:ext cx="1002197" cy="276999"/>
          </a:xfrm>
          <a:prstGeom prst="rect">
            <a:avLst/>
          </a:prstGeom>
          <a:noFill/>
        </p:spPr>
        <p:txBody>
          <a:bodyPr wrap="none" rtlCol="0">
            <a:spAutoFit/>
          </a:bodyPr>
          <a:lstStyle/>
          <a:p>
            <a:r>
              <a:rPr lang="en-GB" sz="1200"/>
              <a:t>Comorbidity</a:t>
            </a:r>
          </a:p>
        </p:txBody>
      </p:sp>
      <p:sp>
        <p:nvSpPr>
          <p:cNvPr id="24" name="TextBox 23">
            <a:extLst>
              <a:ext uri="{FF2B5EF4-FFF2-40B4-BE49-F238E27FC236}">
                <a16:creationId xmlns:a16="http://schemas.microsoft.com/office/drawing/2014/main" id="{848E625B-C8FD-6F83-E544-47535E5EC8F9}"/>
              </a:ext>
            </a:extLst>
          </p:cNvPr>
          <p:cNvSpPr txBox="1"/>
          <p:nvPr/>
        </p:nvSpPr>
        <p:spPr>
          <a:xfrm>
            <a:off x="10078211" y="3167049"/>
            <a:ext cx="987771" cy="276999"/>
          </a:xfrm>
          <a:prstGeom prst="rect">
            <a:avLst/>
          </a:prstGeom>
          <a:noFill/>
        </p:spPr>
        <p:txBody>
          <a:bodyPr wrap="none" rtlCol="0">
            <a:spAutoFit/>
          </a:bodyPr>
          <a:lstStyle/>
          <a:p>
            <a:r>
              <a:rPr lang="en-GB" sz="1200" dirty="0"/>
              <a:t>Risk factors</a:t>
            </a:r>
          </a:p>
        </p:txBody>
      </p:sp>
      <p:grpSp>
        <p:nvGrpSpPr>
          <p:cNvPr id="25" name="Group 24">
            <a:extLst>
              <a:ext uri="{FF2B5EF4-FFF2-40B4-BE49-F238E27FC236}">
                <a16:creationId xmlns:a16="http://schemas.microsoft.com/office/drawing/2014/main" id="{5DC60F9D-4376-FD3E-681A-ACB5BF09ACAD}"/>
              </a:ext>
            </a:extLst>
          </p:cNvPr>
          <p:cNvGrpSpPr/>
          <p:nvPr/>
        </p:nvGrpSpPr>
        <p:grpSpPr>
          <a:xfrm>
            <a:off x="10209642" y="3444048"/>
            <a:ext cx="724909" cy="259665"/>
            <a:chOff x="1462953" y="2443748"/>
            <a:chExt cx="724909" cy="259665"/>
          </a:xfrm>
        </p:grpSpPr>
        <p:cxnSp>
          <p:nvCxnSpPr>
            <p:cNvPr id="26" name="Straight Connector 25">
              <a:extLst>
                <a:ext uri="{FF2B5EF4-FFF2-40B4-BE49-F238E27FC236}">
                  <a16:creationId xmlns:a16="http://schemas.microsoft.com/office/drawing/2014/main" id="{A6E389AA-D38D-D033-0C52-9FD08EEBE678}"/>
                </a:ext>
              </a:extLst>
            </p:cNvPr>
            <p:cNvCxnSpPr>
              <a:cxnSpLocks/>
            </p:cNvCxnSpPr>
            <p:nvPr/>
          </p:nvCxnSpPr>
          <p:spPr>
            <a:xfrm>
              <a:off x="1928197" y="2443748"/>
              <a:ext cx="259665" cy="259665"/>
            </a:xfrm>
            <a:prstGeom prst="line">
              <a:avLst/>
            </a:prstGeom>
            <a:ln w="19050">
              <a:solidFill>
                <a:schemeClr val="tx2"/>
              </a:solidFill>
              <a:prstDash val="sysDash"/>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9144823-3C38-2A55-1BF4-B5F784B76B34}"/>
                </a:ext>
              </a:extLst>
            </p:cNvPr>
            <p:cNvCxnSpPr>
              <a:cxnSpLocks/>
            </p:cNvCxnSpPr>
            <p:nvPr/>
          </p:nvCxnSpPr>
          <p:spPr>
            <a:xfrm rot="5400000">
              <a:off x="1462953" y="2443748"/>
              <a:ext cx="259665" cy="259665"/>
            </a:xfrm>
            <a:prstGeom prst="line">
              <a:avLst/>
            </a:prstGeom>
            <a:ln w="19050">
              <a:solidFill>
                <a:schemeClr val="tx2"/>
              </a:solidFill>
              <a:prstDash val="sysDash"/>
              <a:tailEnd type="triangle" w="med" len="med"/>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ABDAE3F1-E8B8-0A30-5427-DDE1C6A95AD7}"/>
              </a:ext>
            </a:extLst>
          </p:cNvPr>
          <p:cNvSpPr/>
          <p:nvPr/>
        </p:nvSpPr>
        <p:spPr>
          <a:xfrm>
            <a:off x="3446336" y="3059062"/>
            <a:ext cx="2449702" cy="11609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28079B26-7103-BF1C-D672-E8993E52E82E}"/>
              </a:ext>
            </a:extLst>
          </p:cNvPr>
          <p:cNvSpPr txBox="1"/>
          <p:nvPr/>
        </p:nvSpPr>
        <p:spPr>
          <a:xfrm>
            <a:off x="3670847" y="3501017"/>
            <a:ext cx="405880" cy="276999"/>
          </a:xfrm>
          <a:prstGeom prst="rect">
            <a:avLst/>
          </a:prstGeom>
          <a:noFill/>
        </p:spPr>
        <p:txBody>
          <a:bodyPr wrap="none" rtlCol="0">
            <a:spAutoFit/>
          </a:bodyPr>
          <a:lstStyle/>
          <a:p>
            <a:pPr algn="ctr"/>
            <a:r>
              <a:rPr lang="en-GB" sz="1200" b="1" dirty="0"/>
              <a:t>BD</a:t>
            </a:r>
          </a:p>
        </p:txBody>
      </p:sp>
      <p:cxnSp>
        <p:nvCxnSpPr>
          <p:cNvPr id="32" name="Straight Connector 31">
            <a:extLst>
              <a:ext uri="{FF2B5EF4-FFF2-40B4-BE49-F238E27FC236}">
                <a16:creationId xmlns:a16="http://schemas.microsoft.com/office/drawing/2014/main" id="{1E5495CE-2027-0E6A-CB6E-38165A91CE8C}"/>
              </a:ext>
            </a:extLst>
          </p:cNvPr>
          <p:cNvCxnSpPr>
            <a:cxnSpLocks/>
          </p:cNvCxnSpPr>
          <p:nvPr/>
        </p:nvCxnSpPr>
        <p:spPr>
          <a:xfrm>
            <a:off x="4175536" y="3639516"/>
            <a:ext cx="613936" cy="0"/>
          </a:xfrm>
          <a:prstGeom prst="line">
            <a:avLst/>
          </a:prstGeom>
          <a:ln w="19050">
            <a:solidFill>
              <a:schemeClr val="tx2"/>
            </a:solidFill>
            <a:prstDash val="solid"/>
            <a:tailEnd type="triangle" w="lg" len="lg"/>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231007E1-A068-FEA6-4FB8-B19F31FCE1DD}"/>
              </a:ext>
            </a:extLst>
          </p:cNvPr>
          <p:cNvSpPr txBox="1"/>
          <p:nvPr/>
        </p:nvSpPr>
        <p:spPr>
          <a:xfrm>
            <a:off x="4866475" y="3501017"/>
            <a:ext cx="972000" cy="276999"/>
          </a:xfrm>
          <a:prstGeom prst="rect">
            <a:avLst/>
          </a:prstGeom>
          <a:noFill/>
        </p:spPr>
        <p:txBody>
          <a:bodyPr wrap="none" rtlCol="0">
            <a:spAutoFit/>
          </a:bodyPr>
          <a:lstStyle/>
          <a:p>
            <a:pPr algn="ctr"/>
            <a:r>
              <a:rPr lang="en-GB" sz="1200" dirty="0"/>
              <a:t>Comorbidity</a:t>
            </a:r>
          </a:p>
        </p:txBody>
      </p:sp>
      <p:sp>
        <p:nvSpPr>
          <p:cNvPr id="39" name="Rectangle 38">
            <a:extLst>
              <a:ext uri="{FF2B5EF4-FFF2-40B4-BE49-F238E27FC236}">
                <a16:creationId xmlns:a16="http://schemas.microsoft.com/office/drawing/2014/main" id="{6AA75E0F-1C5A-B69E-0A17-E9E497759714}"/>
              </a:ext>
            </a:extLst>
          </p:cNvPr>
          <p:cNvSpPr/>
          <p:nvPr/>
        </p:nvSpPr>
        <p:spPr>
          <a:xfrm>
            <a:off x="6294374" y="3059062"/>
            <a:ext cx="2449702" cy="11609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TextBox 39">
            <a:extLst>
              <a:ext uri="{FF2B5EF4-FFF2-40B4-BE49-F238E27FC236}">
                <a16:creationId xmlns:a16="http://schemas.microsoft.com/office/drawing/2014/main" id="{18AF959D-64BE-E349-A453-6B6BF5540BCE}"/>
              </a:ext>
            </a:extLst>
          </p:cNvPr>
          <p:cNvSpPr txBox="1"/>
          <p:nvPr/>
        </p:nvSpPr>
        <p:spPr>
          <a:xfrm>
            <a:off x="6336839" y="3501017"/>
            <a:ext cx="1002198" cy="276999"/>
          </a:xfrm>
          <a:prstGeom prst="rect">
            <a:avLst/>
          </a:prstGeom>
          <a:noFill/>
        </p:spPr>
        <p:txBody>
          <a:bodyPr wrap="none" rtlCol="0">
            <a:spAutoFit/>
          </a:bodyPr>
          <a:lstStyle/>
          <a:p>
            <a:pPr algn="ctr"/>
            <a:r>
              <a:rPr lang="en-GB" sz="1200" dirty="0"/>
              <a:t>Comorbidity</a:t>
            </a:r>
          </a:p>
        </p:txBody>
      </p:sp>
      <p:cxnSp>
        <p:nvCxnSpPr>
          <p:cNvPr id="41" name="Straight Connector 40">
            <a:extLst>
              <a:ext uri="{FF2B5EF4-FFF2-40B4-BE49-F238E27FC236}">
                <a16:creationId xmlns:a16="http://schemas.microsoft.com/office/drawing/2014/main" id="{BB724083-F6D5-C7D6-7E04-2E2D5299DC15}"/>
              </a:ext>
            </a:extLst>
          </p:cNvPr>
          <p:cNvCxnSpPr>
            <a:cxnSpLocks/>
          </p:cNvCxnSpPr>
          <p:nvPr/>
        </p:nvCxnSpPr>
        <p:spPr>
          <a:xfrm>
            <a:off x="7357401" y="3639516"/>
            <a:ext cx="613936" cy="0"/>
          </a:xfrm>
          <a:prstGeom prst="line">
            <a:avLst/>
          </a:prstGeom>
          <a:ln w="19050">
            <a:solidFill>
              <a:schemeClr val="tx2"/>
            </a:solidFill>
            <a:prstDash val="solid"/>
            <a:tailEnd type="triangle" w="lg" len="lg"/>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BE79ECCD-A55A-C498-2E2F-E35954D9B725}"/>
              </a:ext>
            </a:extLst>
          </p:cNvPr>
          <p:cNvSpPr txBox="1"/>
          <p:nvPr/>
        </p:nvSpPr>
        <p:spPr>
          <a:xfrm>
            <a:off x="8113685" y="3501017"/>
            <a:ext cx="405881" cy="276999"/>
          </a:xfrm>
          <a:prstGeom prst="rect">
            <a:avLst/>
          </a:prstGeom>
          <a:noFill/>
        </p:spPr>
        <p:txBody>
          <a:bodyPr wrap="none" rtlCol="0">
            <a:spAutoFit/>
          </a:bodyPr>
          <a:lstStyle/>
          <a:p>
            <a:pPr algn="ctr"/>
            <a:r>
              <a:rPr lang="en-GB" sz="1200" b="1" dirty="0"/>
              <a:t>BD</a:t>
            </a:r>
          </a:p>
        </p:txBody>
      </p:sp>
      <p:sp>
        <p:nvSpPr>
          <p:cNvPr id="12" name="Rectangle 11">
            <a:extLst>
              <a:ext uri="{FF2B5EF4-FFF2-40B4-BE49-F238E27FC236}">
                <a16:creationId xmlns:a16="http://schemas.microsoft.com/office/drawing/2014/main" id="{11CF69F1-1069-49CE-708A-4BBFF4F08FB0}"/>
              </a:ext>
            </a:extLst>
          </p:cNvPr>
          <p:cNvSpPr/>
          <p:nvPr/>
        </p:nvSpPr>
        <p:spPr>
          <a:xfrm>
            <a:off x="598298" y="3059062"/>
            <a:ext cx="2449702" cy="11609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A55142AE-A2D2-AEB1-7A03-614F5FA47371}"/>
              </a:ext>
            </a:extLst>
          </p:cNvPr>
          <p:cNvSpPr txBox="1"/>
          <p:nvPr/>
        </p:nvSpPr>
        <p:spPr>
          <a:xfrm>
            <a:off x="2496803" y="3436627"/>
            <a:ext cx="405880" cy="276999"/>
          </a:xfrm>
          <a:prstGeom prst="rect">
            <a:avLst/>
          </a:prstGeom>
          <a:noFill/>
        </p:spPr>
        <p:txBody>
          <a:bodyPr wrap="none" rtlCol="0">
            <a:spAutoFit/>
          </a:bodyPr>
          <a:lstStyle/>
          <a:p>
            <a:r>
              <a:rPr lang="en-GB" sz="1200" b="1" dirty="0"/>
              <a:t>BD</a:t>
            </a:r>
          </a:p>
        </p:txBody>
      </p:sp>
      <p:sp>
        <p:nvSpPr>
          <p:cNvPr id="19" name="TextBox 18">
            <a:extLst>
              <a:ext uri="{FF2B5EF4-FFF2-40B4-BE49-F238E27FC236}">
                <a16:creationId xmlns:a16="http://schemas.microsoft.com/office/drawing/2014/main" id="{4B0DB65D-7247-F687-C633-D3C5D903ADA7}"/>
              </a:ext>
            </a:extLst>
          </p:cNvPr>
          <p:cNvSpPr txBox="1"/>
          <p:nvPr/>
        </p:nvSpPr>
        <p:spPr>
          <a:xfrm>
            <a:off x="673547" y="3436627"/>
            <a:ext cx="987771" cy="276999"/>
          </a:xfrm>
          <a:prstGeom prst="rect">
            <a:avLst/>
          </a:prstGeom>
          <a:noFill/>
        </p:spPr>
        <p:txBody>
          <a:bodyPr wrap="none" rtlCol="0">
            <a:spAutoFit/>
          </a:bodyPr>
          <a:lstStyle/>
          <a:p>
            <a:r>
              <a:rPr lang="en-GB" sz="1200" dirty="0"/>
              <a:t>Risk factors</a:t>
            </a:r>
          </a:p>
        </p:txBody>
      </p:sp>
      <p:cxnSp>
        <p:nvCxnSpPr>
          <p:cNvPr id="20" name="Straight Connector 19">
            <a:extLst>
              <a:ext uri="{FF2B5EF4-FFF2-40B4-BE49-F238E27FC236}">
                <a16:creationId xmlns:a16="http://schemas.microsoft.com/office/drawing/2014/main" id="{1554BA95-61D0-DD8F-A1A1-0A08ACD91FDC}"/>
              </a:ext>
            </a:extLst>
          </p:cNvPr>
          <p:cNvCxnSpPr>
            <a:cxnSpLocks/>
          </p:cNvCxnSpPr>
          <p:nvPr/>
        </p:nvCxnSpPr>
        <p:spPr>
          <a:xfrm>
            <a:off x="1662563" y="3575126"/>
            <a:ext cx="740398" cy="0"/>
          </a:xfrm>
          <a:prstGeom prst="line">
            <a:avLst/>
          </a:prstGeom>
          <a:ln w="1905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99F0E6CB-72B5-CD92-A353-DF56F09733AF}"/>
              </a:ext>
            </a:extLst>
          </p:cNvPr>
          <p:cNvSpPr txBox="1"/>
          <p:nvPr/>
        </p:nvSpPr>
        <p:spPr>
          <a:xfrm>
            <a:off x="1505361" y="3683653"/>
            <a:ext cx="1002198" cy="276999"/>
          </a:xfrm>
          <a:prstGeom prst="rect">
            <a:avLst/>
          </a:prstGeom>
          <a:noFill/>
        </p:spPr>
        <p:txBody>
          <a:bodyPr wrap="none" rtlCol="0">
            <a:spAutoFit/>
          </a:bodyPr>
          <a:lstStyle/>
          <a:p>
            <a:pPr algn="ctr"/>
            <a:r>
              <a:rPr lang="en-GB" sz="1200" dirty="0"/>
              <a:t>Comorbidity</a:t>
            </a:r>
          </a:p>
        </p:txBody>
      </p:sp>
      <p:sp>
        <p:nvSpPr>
          <p:cNvPr id="58" name="Oval 57">
            <a:extLst>
              <a:ext uri="{FF2B5EF4-FFF2-40B4-BE49-F238E27FC236}">
                <a16:creationId xmlns:a16="http://schemas.microsoft.com/office/drawing/2014/main" id="{A18AA8F4-61B4-A94D-C4A0-C2EF4B2CC01D}"/>
              </a:ext>
            </a:extLst>
          </p:cNvPr>
          <p:cNvSpPr/>
          <p:nvPr/>
        </p:nvSpPr>
        <p:spPr>
          <a:xfrm>
            <a:off x="1614922" y="1241558"/>
            <a:ext cx="416454" cy="41645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Oval 58">
            <a:extLst>
              <a:ext uri="{FF2B5EF4-FFF2-40B4-BE49-F238E27FC236}">
                <a16:creationId xmlns:a16="http://schemas.microsoft.com/office/drawing/2014/main" id="{9283485B-42CE-3370-2D0C-6DE8E573360D}"/>
              </a:ext>
            </a:extLst>
          </p:cNvPr>
          <p:cNvSpPr/>
          <p:nvPr/>
        </p:nvSpPr>
        <p:spPr>
          <a:xfrm>
            <a:off x="4462960" y="1241558"/>
            <a:ext cx="416454" cy="41645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Oval 59">
            <a:extLst>
              <a:ext uri="{FF2B5EF4-FFF2-40B4-BE49-F238E27FC236}">
                <a16:creationId xmlns:a16="http://schemas.microsoft.com/office/drawing/2014/main" id="{5EABD39B-3122-C8CC-6627-06268879665D}"/>
              </a:ext>
            </a:extLst>
          </p:cNvPr>
          <p:cNvSpPr/>
          <p:nvPr/>
        </p:nvSpPr>
        <p:spPr>
          <a:xfrm>
            <a:off x="7310998" y="1244644"/>
            <a:ext cx="416454" cy="41645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Oval 60">
            <a:extLst>
              <a:ext uri="{FF2B5EF4-FFF2-40B4-BE49-F238E27FC236}">
                <a16:creationId xmlns:a16="http://schemas.microsoft.com/office/drawing/2014/main" id="{7315B0F5-EA0A-AF08-0972-EC87897D3B16}"/>
              </a:ext>
            </a:extLst>
          </p:cNvPr>
          <p:cNvSpPr/>
          <p:nvPr/>
        </p:nvSpPr>
        <p:spPr>
          <a:xfrm>
            <a:off x="10160624" y="1241558"/>
            <a:ext cx="416454" cy="41645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6" name="Graphic 45" descr="Badge 1 with solid fill">
            <a:extLst>
              <a:ext uri="{FF2B5EF4-FFF2-40B4-BE49-F238E27FC236}">
                <a16:creationId xmlns:a16="http://schemas.microsoft.com/office/drawing/2014/main" id="{EB509059-064A-003C-B8C9-9B0CF842233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86742" y="1113378"/>
            <a:ext cx="672814" cy="672814"/>
          </a:xfrm>
          <a:prstGeom prst="rect">
            <a:avLst/>
          </a:prstGeom>
        </p:spPr>
      </p:pic>
      <p:pic>
        <p:nvPicPr>
          <p:cNvPr id="48" name="Graphic 47" descr="Badge with solid fill">
            <a:extLst>
              <a:ext uri="{FF2B5EF4-FFF2-40B4-BE49-F238E27FC236}">
                <a16:creationId xmlns:a16="http://schemas.microsoft.com/office/drawing/2014/main" id="{C06C428D-70C6-E4A3-8623-FB6C8248CF3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34780" y="1113378"/>
            <a:ext cx="672814" cy="672814"/>
          </a:xfrm>
          <a:prstGeom prst="rect">
            <a:avLst/>
          </a:prstGeom>
        </p:spPr>
      </p:pic>
      <p:pic>
        <p:nvPicPr>
          <p:cNvPr id="50" name="Graphic 49" descr="Badge 3 with solid fill">
            <a:extLst>
              <a:ext uri="{FF2B5EF4-FFF2-40B4-BE49-F238E27FC236}">
                <a16:creationId xmlns:a16="http://schemas.microsoft.com/office/drawing/2014/main" id="{2B481B06-BD4C-20A9-6C2E-ACCD2F4DEBA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182818" y="1113378"/>
            <a:ext cx="672814" cy="672814"/>
          </a:xfrm>
          <a:prstGeom prst="rect">
            <a:avLst/>
          </a:prstGeom>
        </p:spPr>
      </p:pic>
      <p:pic>
        <p:nvPicPr>
          <p:cNvPr id="52" name="Graphic 51" descr="Badge 4 with solid fill">
            <a:extLst>
              <a:ext uri="{FF2B5EF4-FFF2-40B4-BE49-F238E27FC236}">
                <a16:creationId xmlns:a16="http://schemas.microsoft.com/office/drawing/2014/main" id="{EC0BB173-15CA-59F9-0A15-51694D8F497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030856" y="1113378"/>
            <a:ext cx="672814" cy="672814"/>
          </a:xfrm>
          <a:prstGeom prst="rect">
            <a:avLst/>
          </a:prstGeom>
        </p:spPr>
      </p:pic>
    </p:spTree>
    <p:extLst>
      <p:ext uri="{BB962C8B-B14F-4D97-AF65-F5344CB8AC3E}">
        <p14:creationId xmlns:p14="http://schemas.microsoft.com/office/powerpoint/2010/main" val="1397582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D49B38EC-3469-6927-152D-F992B5B4C5A6}"/>
              </a:ext>
            </a:extLst>
          </p:cNvPr>
          <p:cNvSpPr>
            <a:spLocks noGrp="1"/>
          </p:cNvSpPr>
          <p:nvPr>
            <p:ph sz="half" idx="1"/>
          </p:nvPr>
        </p:nvSpPr>
        <p:spPr/>
        <p:txBody>
          <a:bodyPr/>
          <a:lstStyle/>
          <a:p>
            <a:pPr marL="0" indent="0">
              <a:buNone/>
            </a:pPr>
            <a:r>
              <a:rPr lang="en-GB" dirty="0"/>
              <a:t>This observational study compared demographic and comorbidity data between 316,025 people with BD and 27,250,255 control individuals</a:t>
            </a:r>
          </a:p>
        </p:txBody>
      </p:sp>
      <p:sp>
        <p:nvSpPr>
          <p:cNvPr id="11" name="Text Placeholder 10">
            <a:extLst>
              <a:ext uri="{FF2B5EF4-FFF2-40B4-BE49-F238E27FC236}">
                <a16:creationId xmlns:a16="http://schemas.microsoft.com/office/drawing/2014/main" id="{9C54177D-A7A6-D75F-1048-01395DC5DFE7}"/>
              </a:ext>
            </a:extLst>
          </p:cNvPr>
          <p:cNvSpPr>
            <a:spLocks noGrp="1"/>
          </p:cNvSpPr>
          <p:nvPr>
            <p:ph type="body" sz="quarter" idx="17"/>
          </p:nvPr>
        </p:nvSpPr>
        <p:spPr/>
        <p:txBody>
          <a:bodyPr/>
          <a:lstStyle/>
          <a:p>
            <a:r>
              <a:rPr lang="en-US" dirty="0"/>
              <a:t>Bipolar disorder – Comorbidities</a:t>
            </a:r>
          </a:p>
        </p:txBody>
      </p:sp>
      <p:sp>
        <p:nvSpPr>
          <p:cNvPr id="9" name="Title 8">
            <a:extLst>
              <a:ext uri="{FF2B5EF4-FFF2-40B4-BE49-F238E27FC236}">
                <a16:creationId xmlns:a16="http://schemas.microsoft.com/office/drawing/2014/main" id="{B5E44301-11D5-AB32-ED4E-C5D31AD21DA0}"/>
              </a:ext>
            </a:extLst>
          </p:cNvPr>
          <p:cNvSpPr>
            <a:spLocks noGrp="1"/>
          </p:cNvSpPr>
          <p:nvPr>
            <p:ph type="title"/>
          </p:nvPr>
        </p:nvSpPr>
        <p:spPr>
          <a:xfrm>
            <a:off x="539749" y="814386"/>
            <a:ext cx="9423401" cy="332399"/>
          </a:xfrm>
        </p:spPr>
        <p:txBody>
          <a:bodyPr/>
          <a:lstStyle/>
          <a:p>
            <a:r>
              <a:rPr lang="en-GB" dirty="0"/>
              <a:t>Comorbidities of bipolar disorder in a study of 27 million people</a:t>
            </a:r>
          </a:p>
        </p:txBody>
      </p:sp>
      <p:sp>
        <p:nvSpPr>
          <p:cNvPr id="12" name="Text Placeholder 11">
            <a:extLst>
              <a:ext uri="{FF2B5EF4-FFF2-40B4-BE49-F238E27FC236}">
                <a16:creationId xmlns:a16="http://schemas.microsoft.com/office/drawing/2014/main" id="{53834637-2F3B-C4FE-B665-13A9DDE7EB7B}"/>
              </a:ext>
            </a:extLst>
          </p:cNvPr>
          <p:cNvSpPr>
            <a:spLocks noGrp="1"/>
          </p:cNvSpPr>
          <p:nvPr>
            <p:ph type="body" sz="quarter" idx="18"/>
          </p:nvPr>
        </p:nvSpPr>
        <p:spPr/>
        <p:txBody>
          <a:bodyPr/>
          <a:lstStyle/>
          <a:p>
            <a:r>
              <a:rPr lang="en-GB" dirty="0"/>
              <a:t>ADHD=attention–deficit/hyperactivity disorder; BD=bipolar disorder; CI=confidence interval; MDD=major depressive disorder; PTSD=post-traumatic stress disorder</a:t>
            </a:r>
          </a:p>
          <a:p>
            <a:endParaRPr lang="en-GB" dirty="0"/>
          </a:p>
          <a:p>
            <a:r>
              <a:rPr lang="en-GB" dirty="0"/>
              <a:t>Hossain et al. </a:t>
            </a:r>
            <a:r>
              <a:rPr lang="en-GB" dirty="0" err="1"/>
              <a:t>Cureus</a:t>
            </a:r>
            <a:r>
              <a:rPr lang="en-GB" dirty="0"/>
              <a:t> 2019;11(9):e5636</a:t>
            </a:r>
          </a:p>
        </p:txBody>
      </p:sp>
      <p:sp>
        <p:nvSpPr>
          <p:cNvPr id="6" name="Slide Number Placeholder 5">
            <a:extLst>
              <a:ext uri="{FF2B5EF4-FFF2-40B4-BE49-F238E27FC236}">
                <a16:creationId xmlns:a16="http://schemas.microsoft.com/office/drawing/2014/main" id="{B3C24918-2517-AEE3-CF38-D9D21CF16CE0}"/>
              </a:ext>
            </a:extLst>
          </p:cNvPr>
          <p:cNvSpPr>
            <a:spLocks noGrp="1"/>
          </p:cNvSpPr>
          <p:nvPr>
            <p:ph type="sldNum" sz="quarter" idx="4"/>
          </p:nvPr>
        </p:nvSpPr>
        <p:spPr/>
        <p:txBody>
          <a:bodyPr/>
          <a:lstStyle/>
          <a:p>
            <a:fld id="{C5E73D8C-6D1C-4360-8101-83ED279A0FF1}" type="slidenum">
              <a:rPr lang="en-GB" smtClean="0"/>
              <a:pPr/>
              <a:t>6</a:t>
            </a:fld>
            <a:endParaRPr lang="en-GB" dirty="0"/>
          </a:p>
        </p:txBody>
      </p:sp>
      <p:graphicFrame>
        <p:nvGraphicFramePr>
          <p:cNvPr id="16" name="Table 15">
            <a:extLst>
              <a:ext uri="{FF2B5EF4-FFF2-40B4-BE49-F238E27FC236}">
                <a16:creationId xmlns:a16="http://schemas.microsoft.com/office/drawing/2014/main" id="{AC4D1BDB-8797-BEA6-D244-3BFA2ACAD45D}"/>
              </a:ext>
            </a:extLst>
          </p:cNvPr>
          <p:cNvGraphicFramePr>
            <a:graphicFrameLocks noGrp="1"/>
          </p:cNvGraphicFramePr>
          <p:nvPr>
            <p:extLst>
              <p:ext uri="{D42A27DB-BD31-4B8C-83A1-F6EECF244321}">
                <p14:modId xmlns:p14="http://schemas.microsoft.com/office/powerpoint/2010/main" val="1900303802"/>
              </p:ext>
            </p:extLst>
          </p:nvPr>
        </p:nvGraphicFramePr>
        <p:xfrm>
          <a:off x="1608597" y="3743012"/>
          <a:ext cx="6840000" cy="2072640"/>
        </p:xfrm>
        <a:graphic>
          <a:graphicData uri="http://schemas.openxmlformats.org/drawingml/2006/table">
            <a:tbl>
              <a:tblPr>
                <a:tableStyleId>{5C22544A-7EE6-4342-B048-85BDC9FD1C3A}</a:tableStyleId>
              </a:tblPr>
              <a:tblGrid>
                <a:gridCol w="1620000">
                  <a:extLst>
                    <a:ext uri="{9D8B030D-6E8A-4147-A177-3AD203B41FA5}">
                      <a16:colId xmlns:a16="http://schemas.microsoft.com/office/drawing/2014/main" val="140166318"/>
                    </a:ext>
                  </a:extLst>
                </a:gridCol>
                <a:gridCol w="1260000">
                  <a:extLst>
                    <a:ext uri="{9D8B030D-6E8A-4147-A177-3AD203B41FA5}">
                      <a16:colId xmlns:a16="http://schemas.microsoft.com/office/drawing/2014/main" val="1201742295"/>
                    </a:ext>
                  </a:extLst>
                </a:gridCol>
                <a:gridCol w="1260000">
                  <a:extLst>
                    <a:ext uri="{9D8B030D-6E8A-4147-A177-3AD203B41FA5}">
                      <a16:colId xmlns:a16="http://schemas.microsoft.com/office/drawing/2014/main" val="955954150"/>
                    </a:ext>
                  </a:extLst>
                </a:gridCol>
                <a:gridCol w="900000">
                  <a:extLst>
                    <a:ext uri="{9D8B030D-6E8A-4147-A177-3AD203B41FA5}">
                      <a16:colId xmlns:a16="http://schemas.microsoft.com/office/drawing/2014/main" val="3210693322"/>
                    </a:ext>
                  </a:extLst>
                </a:gridCol>
                <a:gridCol w="900000">
                  <a:extLst>
                    <a:ext uri="{9D8B030D-6E8A-4147-A177-3AD203B41FA5}">
                      <a16:colId xmlns:a16="http://schemas.microsoft.com/office/drawing/2014/main" val="280141356"/>
                    </a:ext>
                  </a:extLst>
                </a:gridCol>
                <a:gridCol w="900000">
                  <a:extLst>
                    <a:ext uri="{9D8B030D-6E8A-4147-A177-3AD203B41FA5}">
                      <a16:colId xmlns:a16="http://schemas.microsoft.com/office/drawing/2014/main" val="940954089"/>
                    </a:ext>
                  </a:extLst>
                </a:gridCol>
              </a:tblGrid>
              <a:tr h="256361">
                <a:tc>
                  <a:txBody>
                    <a:bodyPr/>
                    <a:lstStyle/>
                    <a:p>
                      <a:pPr algn="l" rtl="0" fontAlgn="ctr"/>
                      <a:r>
                        <a:rPr lang="en-GB" sz="1100" u="none" strike="noStrike" dirty="0">
                          <a:effectLst/>
                        </a:rPr>
                        <a:t>Diabetes</a:t>
                      </a:r>
                      <a:endParaRPr lang="en-GB" sz="1100" b="0" i="0" u="none" strike="noStrike" dirty="0">
                        <a:solidFill>
                          <a:srgbClr val="3F1A01"/>
                        </a:solidFill>
                        <a:effectLst/>
                        <a:latin typeface="Arial" panose="020B0604020202020204" pitchFamily="34" charset="0"/>
                      </a:endParaRPr>
                    </a:p>
                  </a:txBody>
                  <a:tcPr marL="45720" marR="45720">
                    <a:noFill/>
                  </a:tcPr>
                </a:tc>
                <a:tc>
                  <a:txBody>
                    <a:bodyPr/>
                    <a:lstStyle/>
                    <a:p>
                      <a:pPr algn="ctr" rtl="0" fontAlgn="ctr"/>
                      <a:r>
                        <a:rPr lang="en-GB" sz="1100" u="none" strike="noStrike" dirty="0">
                          <a:effectLst/>
                        </a:rPr>
                        <a:t>19.1</a:t>
                      </a:r>
                      <a:endParaRPr lang="en-GB" sz="1100" b="0" i="0" u="none" strike="noStrike" dirty="0">
                        <a:solidFill>
                          <a:srgbClr val="3F1A01"/>
                        </a:solidFill>
                        <a:effectLst/>
                        <a:latin typeface="Arial" panose="020B0604020202020204" pitchFamily="34" charset="0"/>
                      </a:endParaRPr>
                    </a:p>
                  </a:txBody>
                  <a:tcPr marL="45720" marR="45720">
                    <a:noFill/>
                  </a:tcPr>
                </a:tc>
                <a:tc>
                  <a:txBody>
                    <a:bodyPr/>
                    <a:lstStyle/>
                    <a:p>
                      <a:pPr algn="ctr" rtl="0" fontAlgn="ctr"/>
                      <a:r>
                        <a:rPr lang="en-GB" sz="1100" b="1" u="none" strike="noStrike" dirty="0">
                          <a:solidFill>
                            <a:schemeClr val="accent5">
                              <a:lumMod val="50000"/>
                            </a:schemeClr>
                          </a:solidFill>
                          <a:effectLst/>
                        </a:rPr>
                        <a:t>11.2</a:t>
                      </a:r>
                      <a:endParaRPr lang="en-GB" sz="1100" b="1" i="0" u="none" strike="noStrike" dirty="0">
                        <a:solidFill>
                          <a:schemeClr val="accent5">
                            <a:lumMod val="50000"/>
                          </a:schemeClr>
                        </a:solidFill>
                        <a:effectLst/>
                        <a:latin typeface="Arial" panose="020B0604020202020204" pitchFamily="34" charset="0"/>
                      </a:endParaRPr>
                    </a:p>
                  </a:txBody>
                  <a:tcPr marL="45720" marR="45720">
                    <a:noFill/>
                  </a:tcPr>
                </a:tc>
                <a:tc>
                  <a:txBody>
                    <a:bodyPr/>
                    <a:lstStyle/>
                    <a:p>
                      <a:pPr algn="ctr" rtl="0" fontAlgn="ctr"/>
                      <a:r>
                        <a:rPr lang="en-GB" sz="1100" u="none" strike="noStrike" dirty="0">
                          <a:effectLst/>
                        </a:rPr>
                        <a:t>0.96</a:t>
                      </a:r>
                      <a:endParaRPr lang="en-GB" sz="1100" b="0" i="0" u="none" strike="noStrike" dirty="0">
                        <a:solidFill>
                          <a:srgbClr val="3F1A01"/>
                        </a:solidFill>
                        <a:effectLst/>
                        <a:latin typeface="Arial" panose="020B0604020202020204" pitchFamily="34" charset="0"/>
                      </a:endParaRPr>
                    </a:p>
                  </a:txBody>
                  <a:tcPr marL="45720" marR="45720">
                    <a:noFill/>
                  </a:tcPr>
                </a:tc>
                <a:tc>
                  <a:txBody>
                    <a:bodyPr/>
                    <a:lstStyle/>
                    <a:p>
                      <a:pPr algn="ctr" rtl="0" fontAlgn="ctr"/>
                      <a:r>
                        <a:rPr lang="en-GB" sz="1100" u="none" strike="noStrike" dirty="0">
                          <a:effectLst/>
                        </a:rPr>
                        <a:t>0.95–0.97</a:t>
                      </a:r>
                      <a:endParaRPr lang="en-GB" sz="1100" b="0" i="0" u="none" strike="noStrike" dirty="0">
                        <a:solidFill>
                          <a:srgbClr val="3F1A01"/>
                        </a:solidFill>
                        <a:effectLst/>
                        <a:latin typeface="Arial" panose="020B0604020202020204" pitchFamily="34" charset="0"/>
                      </a:endParaRPr>
                    </a:p>
                  </a:txBody>
                  <a:tcPr marL="45720" marR="45720">
                    <a:noFill/>
                  </a:tcPr>
                </a:tc>
                <a:tc>
                  <a:txBody>
                    <a:bodyPr/>
                    <a:lstStyle/>
                    <a:p>
                      <a:pPr algn="ctr" rtl="0" fontAlgn="ctr"/>
                      <a:r>
                        <a:rPr lang="en-GB" sz="1100" u="none" strike="noStrike" dirty="0">
                          <a:effectLst/>
                        </a:rPr>
                        <a:t>&lt;0.001</a:t>
                      </a:r>
                      <a:endParaRPr lang="en-GB" sz="1100" b="0" i="0" u="none" strike="noStrike" dirty="0">
                        <a:solidFill>
                          <a:srgbClr val="3F1A01"/>
                        </a:solidFill>
                        <a:effectLst/>
                        <a:latin typeface="Arial" panose="020B0604020202020204" pitchFamily="34" charset="0"/>
                      </a:endParaRPr>
                    </a:p>
                  </a:txBody>
                  <a:tcPr marL="45720" marR="45720">
                    <a:noFill/>
                  </a:tcPr>
                </a:tc>
                <a:extLst>
                  <a:ext uri="{0D108BD9-81ED-4DB2-BD59-A6C34878D82A}">
                    <a16:rowId xmlns:a16="http://schemas.microsoft.com/office/drawing/2014/main" val="421200419"/>
                  </a:ext>
                </a:extLst>
              </a:tr>
              <a:tr h="256361">
                <a:tc>
                  <a:txBody>
                    <a:bodyPr/>
                    <a:lstStyle/>
                    <a:p>
                      <a:pPr algn="l" rtl="0" fontAlgn="ctr"/>
                      <a:r>
                        <a:rPr lang="en-GB" sz="1100" u="none" strike="noStrike" dirty="0">
                          <a:effectLst/>
                        </a:rPr>
                        <a:t>Hypertension</a:t>
                      </a:r>
                      <a:endParaRPr lang="en-GB" sz="1100" b="0" i="0" u="none" strike="noStrike" dirty="0">
                        <a:solidFill>
                          <a:srgbClr val="3F1A01"/>
                        </a:solidFill>
                        <a:effectLst/>
                        <a:latin typeface="Arial" panose="020B0604020202020204" pitchFamily="34" charset="0"/>
                      </a:endParaRPr>
                    </a:p>
                  </a:txBody>
                  <a:tcPr marL="45720" marR="45720">
                    <a:solidFill>
                      <a:srgbClr val="F0F0F0"/>
                    </a:solidFill>
                  </a:tcPr>
                </a:tc>
                <a:tc>
                  <a:txBody>
                    <a:bodyPr/>
                    <a:lstStyle/>
                    <a:p>
                      <a:pPr algn="ctr" rtl="0" fontAlgn="ctr"/>
                      <a:r>
                        <a:rPr lang="en-GB" sz="1100" u="none" strike="noStrike" dirty="0">
                          <a:effectLst/>
                        </a:rPr>
                        <a:t>50.5</a:t>
                      </a:r>
                      <a:endParaRPr lang="en-GB" sz="1100" b="0" i="0" u="none" strike="noStrike" dirty="0">
                        <a:solidFill>
                          <a:srgbClr val="3F1A01"/>
                        </a:solidFill>
                        <a:effectLst/>
                        <a:latin typeface="Arial" panose="020B0604020202020204" pitchFamily="34" charset="0"/>
                      </a:endParaRPr>
                    </a:p>
                  </a:txBody>
                  <a:tcPr marL="45720" marR="45720">
                    <a:solidFill>
                      <a:srgbClr val="F0F0F0"/>
                    </a:solidFill>
                  </a:tcPr>
                </a:tc>
                <a:tc>
                  <a:txBody>
                    <a:bodyPr/>
                    <a:lstStyle/>
                    <a:p>
                      <a:pPr algn="ctr" rtl="0" fontAlgn="ctr"/>
                      <a:r>
                        <a:rPr lang="en-GB" sz="1100" b="1" u="none" strike="noStrike" dirty="0">
                          <a:solidFill>
                            <a:schemeClr val="accent5">
                              <a:lumMod val="50000"/>
                            </a:schemeClr>
                          </a:solidFill>
                          <a:effectLst/>
                        </a:rPr>
                        <a:t>31.1</a:t>
                      </a:r>
                      <a:endParaRPr lang="en-GB" sz="1100" b="1" i="0" u="none" strike="noStrike" dirty="0">
                        <a:solidFill>
                          <a:schemeClr val="accent5">
                            <a:lumMod val="50000"/>
                          </a:schemeClr>
                        </a:solidFill>
                        <a:effectLst/>
                        <a:latin typeface="Arial" panose="020B0604020202020204" pitchFamily="34" charset="0"/>
                      </a:endParaRPr>
                    </a:p>
                  </a:txBody>
                  <a:tcPr marL="45720" marR="45720">
                    <a:solidFill>
                      <a:srgbClr val="F0F0F0"/>
                    </a:solidFill>
                  </a:tcPr>
                </a:tc>
                <a:tc>
                  <a:txBody>
                    <a:bodyPr/>
                    <a:lstStyle/>
                    <a:p>
                      <a:pPr algn="ctr" rtl="0" fontAlgn="ctr"/>
                      <a:r>
                        <a:rPr lang="en-GB" sz="1100" u="none" strike="noStrike" dirty="0">
                          <a:effectLst/>
                        </a:rPr>
                        <a:t>0.86</a:t>
                      </a:r>
                      <a:endParaRPr lang="en-GB" sz="1100" b="0" i="0" u="none" strike="noStrike" dirty="0">
                        <a:solidFill>
                          <a:srgbClr val="3F1A01"/>
                        </a:solidFill>
                        <a:effectLst/>
                        <a:latin typeface="Arial" panose="020B0604020202020204" pitchFamily="34" charset="0"/>
                      </a:endParaRPr>
                    </a:p>
                  </a:txBody>
                  <a:tcPr marL="45720" marR="45720">
                    <a:solidFill>
                      <a:srgbClr val="F0F0F0"/>
                    </a:solidFill>
                  </a:tcPr>
                </a:tc>
                <a:tc>
                  <a:txBody>
                    <a:bodyPr/>
                    <a:lstStyle/>
                    <a:p>
                      <a:pPr algn="ctr" rtl="0" fontAlgn="ctr"/>
                      <a:r>
                        <a:rPr lang="en-GB" sz="1100" u="none" strike="noStrike" dirty="0">
                          <a:effectLst/>
                        </a:rPr>
                        <a:t>0.85–0.87</a:t>
                      </a:r>
                      <a:endParaRPr lang="en-GB" sz="1100" b="0" i="0" u="none" strike="noStrike" dirty="0">
                        <a:solidFill>
                          <a:srgbClr val="3F1A01"/>
                        </a:solidFill>
                        <a:effectLst/>
                        <a:latin typeface="Arial" panose="020B0604020202020204" pitchFamily="34" charset="0"/>
                      </a:endParaRPr>
                    </a:p>
                  </a:txBody>
                  <a:tcPr marL="45720" marR="45720">
                    <a:solidFill>
                      <a:srgbClr val="F0F0F0"/>
                    </a:solidFill>
                  </a:tcPr>
                </a:tc>
                <a:tc>
                  <a:txBody>
                    <a:bodyPr/>
                    <a:lstStyle/>
                    <a:p>
                      <a:pPr algn="ctr" rtl="0" fontAlgn="ctr"/>
                      <a:r>
                        <a:rPr lang="en-GB" sz="1100" u="none" strike="noStrike" dirty="0">
                          <a:effectLst/>
                        </a:rPr>
                        <a:t>&lt;0.001</a:t>
                      </a:r>
                      <a:endParaRPr lang="en-GB" sz="1100" b="0" i="0" u="none" strike="noStrike" dirty="0">
                        <a:solidFill>
                          <a:srgbClr val="3F1A01"/>
                        </a:solidFill>
                        <a:effectLst/>
                        <a:latin typeface="Arial" panose="020B0604020202020204" pitchFamily="34" charset="0"/>
                      </a:endParaRPr>
                    </a:p>
                  </a:txBody>
                  <a:tcPr marL="45720" marR="45720">
                    <a:solidFill>
                      <a:srgbClr val="F0F0F0"/>
                    </a:solidFill>
                  </a:tcPr>
                </a:tc>
                <a:extLst>
                  <a:ext uri="{0D108BD9-81ED-4DB2-BD59-A6C34878D82A}">
                    <a16:rowId xmlns:a16="http://schemas.microsoft.com/office/drawing/2014/main" val="4033163073"/>
                  </a:ext>
                </a:extLst>
              </a:tr>
              <a:tr h="256361">
                <a:tc>
                  <a:txBody>
                    <a:bodyPr/>
                    <a:lstStyle/>
                    <a:p>
                      <a:pPr algn="l" rtl="0" fontAlgn="ctr"/>
                      <a:r>
                        <a:rPr lang="en-GB" sz="1100" u="none" strike="noStrike" dirty="0">
                          <a:effectLst/>
                        </a:rPr>
                        <a:t>Obesity</a:t>
                      </a:r>
                      <a:endParaRPr lang="en-GB" sz="1100" b="0" i="0" u="none" strike="noStrike" dirty="0">
                        <a:solidFill>
                          <a:srgbClr val="3F1A01"/>
                        </a:solidFill>
                        <a:effectLst/>
                        <a:latin typeface="Arial" panose="020B0604020202020204" pitchFamily="34" charset="0"/>
                      </a:endParaRPr>
                    </a:p>
                  </a:txBody>
                  <a:tcPr marL="45720" marR="45720">
                    <a:noFill/>
                  </a:tcPr>
                </a:tc>
                <a:tc>
                  <a:txBody>
                    <a:bodyPr/>
                    <a:lstStyle/>
                    <a:p>
                      <a:pPr algn="ctr" rtl="0" fontAlgn="ctr"/>
                      <a:r>
                        <a:rPr lang="en-GB" sz="1100" u="none" strike="noStrike">
                          <a:effectLst/>
                        </a:rPr>
                        <a:t>13.4</a:t>
                      </a:r>
                      <a:endParaRPr lang="en-GB" sz="1100" b="0" i="0" u="none" strike="noStrike">
                        <a:solidFill>
                          <a:srgbClr val="3F1A01"/>
                        </a:solidFill>
                        <a:effectLst/>
                        <a:latin typeface="Arial" panose="020B0604020202020204" pitchFamily="34" charset="0"/>
                      </a:endParaRPr>
                    </a:p>
                  </a:txBody>
                  <a:tcPr marL="45720" marR="45720">
                    <a:noFill/>
                  </a:tcPr>
                </a:tc>
                <a:tc>
                  <a:txBody>
                    <a:bodyPr/>
                    <a:lstStyle/>
                    <a:p>
                      <a:pPr algn="ctr" rtl="0" fontAlgn="ctr"/>
                      <a:r>
                        <a:rPr lang="en-GB" sz="1100" b="1" u="none" strike="noStrike" dirty="0">
                          <a:solidFill>
                            <a:schemeClr val="accent5">
                              <a:lumMod val="50000"/>
                            </a:schemeClr>
                          </a:solidFill>
                          <a:effectLst/>
                        </a:rPr>
                        <a:t>11.1</a:t>
                      </a:r>
                      <a:endParaRPr lang="en-GB" sz="1100" b="1" i="0" u="none" strike="noStrike" dirty="0">
                        <a:solidFill>
                          <a:schemeClr val="accent5">
                            <a:lumMod val="50000"/>
                          </a:schemeClr>
                        </a:solidFill>
                        <a:effectLst/>
                        <a:latin typeface="Arial" panose="020B0604020202020204" pitchFamily="34" charset="0"/>
                      </a:endParaRPr>
                    </a:p>
                  </a:txBody>
                  <a:tcPr marL="45720" marR="45720">
                    <a:noFill/>
                  </a:tcPr>
                </a:tc>
                <a:tc>
                  <a:txBody>
                    <a:bodyPr/>
                    <a:lstStyle/>
                    <a:p>
                      <a:pPr algn="ctr" rtl="0" fontAlgn="ctr"/>
                      <a:r>
                        <a:rPr lang="en-GB" sz="1100" u="none" strike="noStrike">
                          <a:effectLst/>
                        </a:rPr>
                        <a:t>0.82</a:t>
                      </a:r>
                      <a:endParaRPr lang="en-GB" sz="1100" b="0" i="0" u="none" strike="noStrike">
                        <a:solidFill>
                          <a:srgbClr val="3F1A01"/>
                        </a:solidFill>
                        <a:effectLst/>
                        <a:latin typeface="Arial" panose="020B0604020202020204" pitchFamily="34" charset="0"/>
                      </a:endParaRPr>
                    </a:p>
                  </a:txBody>
                  <a:tcPr marL="45720" marR="45720">
                    <a:noFill/>
                  </a:tcPr>
                </a:tc>
                <a:tc>
                  <a:txBody>
                    <a:bodyPr/>
                    <a:lstStyle/>
                    <a:p>
                      <a:pPr algn="ctr" rtl="0" fontAlgn="ctr"/>
                      <a:r>
                        <a:rPr lang="en-GB" sz="1100" u="none" strike="noStrike" dirty="0">
                          <a:effectLst/>
                        </a:rPr>
                        <a:t>0.81–0.83</a:t>
                      </a:r>
                      <a:endParaRPr lang="en-GB" sz="1100" b="0" i="0" u="none" strike="noStrike" dirty="0">
                        <a:solidFill>
                          <a:srgbClr val="3F1A01"/>
                        </a:solidFill>
                        <a:effectLst/>
                        <a:latin typeface="Arial" panose="020B0604020202020204" pitchFamily="34" charset="0"/>
                      </a:endParaRPr>
                    </a:p>
                  </a:txBody>
                  <a:tcPr marL="45720" marR="45720">
                    <a:noFill/>
                  </a:tcPr>
                </a:tc>
                <a:tc>
                  <a:txBody>
                    <a:bodyPr/>
                    <a:lstStyle/>
                    <a:p>
                      <a:pPr algn="ctr" rtl="0" fontAlgn="ctr"/>
                      <a:r>
                        <a:rPr lang="en-GB" sz="1100" u="none" strike="noStrike" dirty="0">
                          <a:effectLst/>
                        </a:rPr>
                        <a:t>&lt;0.001</a:t>
                      </a:r>
                      <a:endParaRPr lang="en-GB" sz="1100" b="0" i="0" u="none" strike="noStrike" dirty="0">
                        <a:solidFill>
                          <a:srgbClr val="3F1A01"/>
                        </a:solidFill>
                        <a:effectLst/>
                        <a:latin typeface="Arial" panose="020B0604020202020204" pitchFamily="34" charset="0"/>
                      </a:endParaRPr>
                    </a:p>
                  </a:txBody>
                  <a:tcPr marL="45720" marR="45720">
                    <a:noFill/>
                  </a:tcPr>
                </a:tc>
                <a:extLst>
                  <a:ext uri="{0D108BD9-81ED-4DB2-BD59-A6C34878D82A}">
                    <a16:rowId xmlns:a16="http://schemas.microsoft.com/office/drawing/2014/main" val="2769255900"/>
                  </a:ext>
                </a:extLst>
              </a:tr>
              <a:tr h="256361">
                <a:tc>
                  <a:txBody>
                    <a:bodyPr/>
                    <a:lstStyle/>
                    <a:p>
                      <a:pPr algn="l" rtl="0" fontAlgn="ctr"/>
                      <a:r>
                        <a:rPr lang="en-GB" sz="1100" u="none" strike="noStrike" dirty="0">
                          <a:effectLst/>
                        </a:rPr>
                        <a:t>Asthma</a:t>
                      </a:r>
                      <a:endParaRPr lang="en-GB" sz="1100" b="0" i="0" u="none" strike="noStrike" dirty="0">
                        <a:solidFill>
                          <a:srgbClr val="3F1A01"/>
                        </a:solidFill>
                        <a:effectLst/>
                        <a:latin typeface="Arial" panose="020B0604020202020204" pitchFamily="34" charset="0"/>
                      </a:endParaRPr>
                    </a:p>
                  </a:txBody>
                  <a:tcPr marL="45720" marR="45720">
                    <a:solidFill>
                      <a:srgbClr val="F0F0F0"/>
                    </a:solidFill>
                  </a:tcPr>
                </a:tc>
                <a:tc>
                  <a:txBody>
                    <a:bodyPr/>
                    <a:lstStyle/>
                    <a:p>
                      <a:pPr algn="ctr" rtl="0" fontAlgn="ctr"/>
                      <a:r>
                        <a:rPr lang="en-GB" sz="1100" u="none" strike="noStrike" dirty="0">
                          <a:effectLst/>
                        </a:rPr>
                        <a:t>6.6</a:t>
                      </a:r>
                      <a:endParaRPr lang="en-GB" sz="1100" b="0" i="0" u="none" strike="noStrike" dirty="0">
                        <a:solidFill>
                          <a:srgbClr val="3F1A01"/>
                        </a:solidFill>
                        <a:effectLst/>
                        <a:latin typeface="Arial" panose="020B0604020202020204" pitchFamily="34" charset="0"/>
                      </a:endParaRPr>
                    </a:p>
                  </a:txBody>
                  <a:tcPr marL="45720" marR="45720">
                    <a:solidFill>
                      <a:srgbClr val="F0F0F0"/>
                    </a:solidFill>
                  </a:tcPr>
                </a:tc>
                <a:tc>
                  <a:txBody>
                    <a:bodyPr/>
                    <a:lstStyle/>
                    <a:p>
                      <a:pPr algn="ctr" rtl="0" fontAlgn="ctr"/>
                      <a:r>
                        <a:rPr lang="en-GB" sz="1100" b="1" u="none" strike="noStrike" dirty="0">
                          <a:solidFill>
                            <a:schemeClr val="accent5">
                              <a:lumMod val="50000"/>
                            </a:schemeClr>
                          </a:solidFill>
                          <a:effectLst/>
                        </a:rPr>
                        <a:t>11.7</a:t>
                      </a:r>
                      <a:endParaRPr lang="en-GB" sz="1100" b="1" i="0" u="none" strike="noStrike" dirty="0">
                        <a:solidFill>
                          <a:schemeClr val="accent5">
                            <a:lumMod val="50000"/>
                          </a:schemeClr>
                        </a:solidFill>
                        <a:effectLst/>
                        <a:latin typeface="Arial" panose="020B0604020202020204" pitchFamily="34" charset="0"/>
                      </a:endParaRPr>
                    </a:p>
                  </a:txBody>
                  <a:tcPr marL="45720" marR="45720">
                    <a:solidFill>
                      <a:srgbClr val="F0F0F0"/>
                    </a:solidFill>
                  </a:tcPr>
                </a:tc>
                <a:tc>
                  <a:txBody>
                    <a:bodyPr/>
                    <a:lstStyle/>
                    <a:p>
                      <a:pPr algn="ctr" rtl="0" fontAlgn="ctr"/>
                      <a:r>
                        <a:rPr lang="en-GB" sz="1100" u="none" strike="noStrike" dirty="0">
                          <a:effectLst/>
                        </a:rPr>
                        <a:t>1.37</a:t>
                      </a:r>
                      <a:endParaRPr lang="en-GB" sz="1100" b="0" i="0" u="none" strike="noStrike" dirty="0">
                        <a:solidFill>
                          <a:srgbClr val="3F1A01"/>
                        </a:solidFill>
                        <a:effectLst/>
                        <a:latin typeface="Arial" panose="020B0604020202020204" pitchFamily="34" charset="0"/>
                      </a:endParaRPr>
                    </a:p>
                  </a:txBody>
                  <a:tcPr marL="45720" marR="45720">
                    <a:solidFill>
                      <a:srgbClr val="F0F0F0"/>
                    </a:solidFill>
                  </a:tcPr>
                </a:tc>
                <a:tc>
                  <a:txBody>
                    <a:bodyPr/>
                    <a:lstStyle/>
                    <a:p>
                      <a:pPr algn="ctr" rtl="0" fontAlgn="ctr"/>
                      <a:r>
                        <a:rPr lang="en-GB" sz="1100" u="none" strike="noStrike" dirty="0">
                          <a:effectLst/>
                        </a:rPr>
                        <a:t>1.35–1.38</a:t>
                      </a:r>
                      <a:endParaRPr lang="en-GB" sz="1100" b="0" i="0" u="none" strike="noStrike" dirty="0">
                        <a:solidFill>
                          <a:srgbClr val="3F1A01"/>
                        </a:solidFill>
                        <a:effectLst/>
                        <a:latin typeface="Arial" panose="020B0604020202020204" pitchFamily="34" charset="0"/>
                      </a:endParaRPr>
                    </a:p>
                  </a:txBody>
                  <a:tcPr marL="45720" marR="45720">
                    <a:solidFill>
                      <a:srgbClr val="F0F0F0"/>
                    </a:solidFill>
                  </a:tcPr>
                </a:tc>
                <a:tc>
                  <a:txBody>
                    <a:bodyPr/>
                    <a:lstStyle/>
                    <a:p>
                      <a:pPr algn="ctr" rtl="0" fontAlgn="ctr"/>
                      <a:r>
                        <a:rPr lang="en-GB" sz="1100" u="none" strike="noStrike" dirty="0">
                          <a:effectLst/>
                        </a:rPr>
                        <a:t>&lt;0.001</a:t>
                      </a:r>
                      <a:endParaRPr lang="en-GB" sz="1100" b="0" i="0" u="none" strike="noStrike" dirty="0">
                        <a:solidFill>
                          <a:srgbClr val="3F1A01"/>
                        </a:solidFill>
                        <a:effectLst/>
                        <a:latin typeface="Arial" panose="020B0604020202020204" pitchFamily="34" charset="0"/>
                      </a:endParaRPr>
                    </a:p>
                  </a:txBody>
                  <a:tcPr marL="45720" marR="45720">
                    <a:solidFill>
                      <a:srgbClr val="F0F0F0"/>
                    </a:solidFill>
                  </a:tcPr>
                </a:tc>
                <a:extLst>
                  <a:ext uri="{0D108BD9-81ED-4DB2-BD59-A6C34878D82A}">
                    <a16:rowId xmlns:a16="http://schemas.microsoft.com/office/drawing/2014/main" val="2212599435"/>
                  </a:ext>
                </a:extLst>
              </a:tr>
              <a:tr h="256361">
                <a:tc>
                  <a:txBody>
                    <a:bodyPr/>
                    <a:lstStyle/>
                    <a:p>
                      <a:pPr algn="l" rtl="0" fontAlgn="ctr"/>
                      <a:r>
                        <a:rPr lang="en-GB" sz="1100" u="none" strike="noStrike">
                          <a:effectLst/>
                        </a:rPr>
                        <a:t>Rheumatoid arthritis</a:t>
                      </a:r>
                      <a:endParaRPr lang="en-GB" sz="1100" b="0" i="0" u="none" strike="noStrike">
                        <a:solidFill>
                          <a:srgbClr val="3F1A01"/>
                        </a:solidFill>
                        <a:effectLst/>
                        <a:latin typeface="Arial" panose="020B0604020202020204" pitchFamily="34" charset="0"/>
                      </a:endParaRPr>
                    </a:p>
                  </a:txBody>
                  <a:tcPr marL="45720" marR="45720">
                    <a:noFill/>
                  </a:tcPr>
                </a:tc>
                <a:tc>
                  <a:txBody>
                    <a:bodyPr/>
                    <a:lstStyle/>
                    <a:p>
                      <a:pPr algn="ctr" rtl="0" fontAlgn="ctr"/>
                      <a:r>
                        <a:rPr lang="en-GB" sz="1100" u="none" strike="noStrike">
                          <a:effectLst/>
                        </a:rPr>
                        <a:t>2.9</a:t>
                      </a:r>
                      <a:endParaRPr lang="en-GB" sz="1100" b="0" i="0" u="none" strike="noStrike">
                        <a:solidFill>
                          <a:srgbClr val="3F1A01"/>
                        </a:solidFill>
                        <a:effectLst/>
                        <a:latin typeface="Arial" panose="020B0604020202020204" pitchFamily="34" charset="0"/>
                      </a:endParaRPr>
                    </a:p>
                  </a:txBody>
                  <a:tcPr marL="45720" marR="45720">
                    <a:noFill/>
                  </a:tcPr>
                </a:tc>
                <a:tc>
                  <a:txBody>
                    <a:bodyPr/>
                    <a:lstStyle/>
                    <a:p>
                      <a:pPr algn="ctr" rtl="0" fontAlgn="ctr"/>
                      <a:r>
                        <a:rPr lang="en-GB" sz="1100" b="1" u="none" strike="noStrike" dirty="0">
                          <a:solidFill>
                            <a:schemeClr val="accent5">
                              <a:lumMod val="50000"/>
                            </a:schemeClr>
                          </a:solidFill>
                          <a:effectLst/>
                        </a:rPr>
                        <a:t>1.4</a:t>
                      </a:r>
                      <a:endParaRPr lang="en-GB" sz="1100" b="1" i="0" u="none" strike="noStrike" dirty="0">
                        <a:solidFill>
                          <a:schemeClr val="accent5">
                            <a:lumMod val="50000"/>
                          </a:schemeClr>
                        </a:solidFill>
                        <a:effectLst/>
                        <a:latin typeface="Arial" panose="020B0604020202020204" pitchFamily="34" charset="0"/>
                      </a:endParaRPr>
                    </a:p>
                  </a:txBody>
                  <a:tcPr marL="45720" marR="45720">
                    <a:noFill/>
                  </a:tcPr>
                </a:tc>
                <a:tc>
                  <a:txBody>
                    <a:bodyPr/>
                    <a:lstStyle/>
                    <a:p>
                      <a:pPr algn="ctr" rtl="0" fontAlgn="ctr"/>
                      <a:r>
                        <a:rPr lang="en-GB" sz="1100" u="none" strike="noStrike" dirty="0">
                          <a:effectLst/>
                        </a:rPr>
                        <a:t>0.64</a:t>
                      </a:r>
                      <a:endParaRPr lang="en-GB" sz="1100" b="0" i="0" u="none" strike="noStrike" dirty="0">
                        <a:solidFill>
                          <a:srgbClr val="3F1A01"/>
                        </a:solidFill>
                        <a:effectLst/>
                        <a:latin typeface="Arial" panose="020B0604020202020204" pitchFamily="34" charset="0"/>
                      </a:endParaRPr>
                    </a:p>
                  </a:txBody>
                  <a:tcPr marL="45720" marR="45720">
                    <a:noFill/>
                  </a:tcPr>
                </a:tc>
                <a:tc>
                  <a:txBody>
                    <a:bodyPr/>
                    <a:lstStyle/>
                    <a:p>
                      <a:pPr algn="ctr" rtl="0" fontAlgn="ctr"/>
                      <a:r>
                        <a:rPr lang="en-GB" sz="1100" u="none" strike="noStrike">
                          <a:effectLst/>
                        </a:rPr>
                        <a:t>0.63–0.66</a:t>
                      </a:r>
                      <a:endParaRPr lang="en-GB" sz="1100" b="0" i="0" u="none" strike="noStrike">
                        <a:solidFill>
                          <a:srgbClr val="3F1A01"/>
                        </a:solidFill>
                        <a:effectLst/>
                        <a:latin typeface="Arial" panose="020B0604020202020204" pitchFamily="34" charset="0"/>
                      </a:endParaRPr>
                    </a:p>
                  </a:txBody>
                  <a:tcPr marL="45720" marR="45720">
                    <a:noFill/>
                  </a:tcPr>
                </a:tc>
                <a:tc>
                  <a:txBody>
                    <a:bodyPr/>
                    <a:lstStyle/>
                    <a:p>
                      <a:pPr algn="ctr" rtl="0" fontAlgn="ctr"/>
                      <a:r>
                        <a:rPr lang="en-GB" sz="1100" u="none" strike="noStrike" dirty="0">
                          <a:effectLst/>
                        </a:rPr>
                        <a:t>&lt;0.001</a:t>
                      </a:r>
                      <a:endParaRPr lang="en-GB" sz="1100" b="0" i="0" u="none" strike="noStrike" dirty="0">
                        <a:solidFill>
                          <a:srgbClr val="3F1A01"/>
                        </a:solidFill>
                        <a:effectLst/>
                        <a:latin typeface="Arial" panose="020B0604020202020204" pitchFamily="34" charset="0"/>
                      </a:endParaRPr>
                    </a:p>
                  </a:txBody>
                  <a:tcPr marL="45720" marR="45720">
                    <a:noFill/>
                  </a:tcPr>
                </a:tc>
                <a:extLst>
                  <a:ext uri="{0D108BD9-81ED-4DB2-BD59-A6C34878D82A}">
                    <a16:rowId xmlns:a16="http://schemas.microsoft.com/office/drawing/2014/main" val="3877750082"/>
                  </a:ext>
                </a:extLst>
              </a:tr>
              <a:tr h="256361">
                <a:tc>
                  <a:txBody>
                    <a:bodyPr/>
                    <a:lstStyle/>
                    <a:p>
                      <a:pPr algn="l" rtl="0" fontAlgn="ctr"/>
                      <a:r>
                        <a:rPr lang="en-GB" sz="1100" u="none" strike="noStrike" dirty="0">
                          <a:effectLst/>
                        </a:rPr>
                        <a:t>Hypothyroidism</a:t>
                      </a:r>
                      <a:endParaRPr lang="en-GB" sz="1100" b="0" i="0" u="none" strike="noStrike" dirty="0">
                        <a:solidFill>
                          <a:srgbClr val="3F1A01"/>
                        </a:solidFill>
                        <a:effectLst/>
                        <a:latin typeface="Arial" panose="020B0604020202020204" pitchFamily="34" charset="0"/>
                      </a:endParaRPr>
                    </a:p>
                  </a:txBody>
                  <a:tcPr marL="45720" marR="45720">
                    <a:solidFill>
                      <a:srgbClr val="F0F0F0"/>
                    </a:solidFill>
                  </a:tcPr>
                </a:tc>
                <a:tc>
                  <a:txBody>
                    <a:bodyPr/>
                    <a:lstStyle/>
                    <a:p>
                      <a:pPr algn="ctr" rtl="0" fontAlgn="ctr"/>
                      <a:r>
                        <a:rPr lang="en-GB" sz="1100" u="none" strike="noStrike" dirty="0">
                          <a:effectLst/>
                        </a:rPr>
                        <a:t>12</a:t>
                      </a:r>
                      <a:endParaRPr lang="en-GB" sz="1100" b="0" i="0" u="none" strike="noStrike" dirty="0">
                        <a:solidFill>
                          <a:srgbClr val="3F1A01"/>
                        </a:solidFill>
                        <a:effectLst/>
                        <a:latin typeface="Arial" panose="020B0604020202020204" pitchFamily="34" charset="0"/>
                      </a:endParaRPr>
                    </a:p>
                  </a:txBody>
                  <a:tcPr marL="45720" marR="45720">
                    <a:solidFill>
                      <a:srgbClr val="F0F0F0"/>
                    </a:solidFill>
                  </a:tcPr>
                </a:tc>
                <a:tc>
                  <a:txBody>
                    <a:bodyPr/>
                    <a:lstStyle/>
                    <a:p>
                      <a:pPr algn="ctr" rtl="0" fontAlgn="ctr"/>
                      <a:r>
                        <a:rPr lang="en-GB" sz="1100" b="1" u="none" strike="noStrike" dirty="0">
                          <a:solidFill>
                            <a:schemeClr val="accent5">
                              <a:lumMod val="50000"/>
                            </a:schemeClr>
                          </a:solidFill>
                          <a:effectLst/>
                        </a:rPr>
                        <a:t>11</a:t>
                      </a:r>
                      <a:endParaRPr lang="en-GB" sz="1100" b="1" i="0" u="none" strike="noStrike" dirty="0">
                        <a:solidFill>
                          <a:schemeClr val="accent5">
                            <a:lumMod val="50000"/>
                          </a:schemeClr>
                        </a:solidFill>
                        <a:effectLst/>
                        <a:latin typeface="Arial" panose="020B0604020202020204" pitchFamily="34" charset="0"/>
                      </a:endParaRPr>
                    </a:p>
                  </a:txBody>
                  <a:tcPr marL="45720" marR="45720">
                    <a:solidFill>
                      <a:srgbClr val="F0F0F0"/>
                    </a:solidFill>
                  </a:tcPr>
                </a:tc>
                <a:tc>
                  <a:txBody>
                    <a:bodyPr/>
                    <a:lstStyle/>
                    <a:p>
                      <a:pPr algn="ctr" rtl="0" fontAlgn="ctr"/>
                      <a:r>
                        <a:rPr lang="en-GB" sz="1100" u="none" strike="noStrike">
                          <a:effectLst/>
                        </a:rPr>
                        <a:t>1.59</a:t>
                      </a:r>
                      <a:endParaRPr lang="en-GB" sz="1100" b="0" i="0" u="none" strike="noStrike">
                        <a:solidFill>
                          <a:srgbClr val="3F1A01"/>
                        </a:solidFill>
                        <a:effectLst/>
                        <a:latin typeface="Arial" panose="020B0604020202020204" pitchFamily="34" charset="0"/>
                      </a:endParaRPr>
                    </a:p>
                  </a:txBody>
                  <a:tcPr marL="45720" marR="45720">
                    <a:solidFill>
                      <a:srgbClr val="F0F0F0"/>
                    </a:solidFill>
                  </a:tcPr>
                </a:tc>
                <a:tc>
                  <a:txBody>
                    <a:bodyPr/>
                    <a:lstStyle/>
                    <a:p>
                      <a:pPr algn="ctr" rtl="0" fontAlgn="ctr"/>
                      <a:r>
                        <a:rPr lang="en-GB" sz="1100" u="none" strike="noStrike" dirty="0">
                          <a:effectLst/>
                        </a:rPr>
                        <a:t>1.58–1.62</a:t>
                      </a:r>
                      <a:endParaRPr lang="en-GB" sz="1100" b="0" i="0" u="none" strike="noStrike" dirty="0">
                        <a:solidFill>
                          <a:srgbClr val="3F1A01"/>
                        </a:solidFill>
                        <a:effectLst/>
                        <a:latin typeface="Arial" panose="020B0604020202020204" pitchFamily="34" charset="0"/>
                      </a:endParaRPr>
                    </a:p>
                  </a:txBody>
                  <a:tcPr marL="45720" marR="45720">
                    <a:solidFill>
                      <a:srgbClr val="F0F0F0"/>
                    </a:solidFill>
                  </a:tcPr>
                </a:tc>
                <a:tc>
                  <a:txBody>
                    <a:bodyPr/>
                    <a:lstStyle/>
                    <a:p>
                      <a:pPr algn="ctr" rtl="0" fontAlgn="ctr"/>
                      <a:r>
                        <a:rPr lang="en-GB" sz="1100" u="none" strike="noStrike" dirty="0">
                          <a:effectLst/>
                        </a:rPr>
                        <a:t>&lt;0.001</a:t>
                      </a:r>
                      <a:endParaRPr lang="en-GB" sz="1100" b="0" i="0" u="none" strike="noStrike" dirty="0">
                        <a:solidFill>
                          <a:srgbClr val="3F1A01"/>
                        </a:solidFill>
                        <a:effectLst/>
                        <a:latin typeface="Arial" panose="020B0604020202020204" pitchFamily="34" charset="0"/>
                      </a:endParaRPr>
                    </a:p>
                  </a:txBody>
                  <a:tcPr marL="45720" marR="45720">
                    <a:solidFill>
                      <a:srgbClr val="F0F0F0"/>
                    </a:solidFill>
                  </a:tcPr>
                </a:tc>
                <a:extLst>
                  <a:ext uri="{0D108BD9-81ED-4DB2-BD59-A6C34878D82A}">
                    <a16:rowId xmlns:a16="http://schemas.microsoft.com/office/drawing/2014/main" val="2332221833"/>
                  </a:ext>
                </a:extLst>
              </a:tr>
              <a:tr h="256361">
                <a:tc>
                  <a:txBody>
                    <a:bodyPr/>
                    <a:lstStyle/>
                    <a:p>
                      <a:pPr algn="l" rtl="0" fontAlgn="ctr"/>
                      <a:r>
                        <a:rPr lang="en-GB" sz="1100" u="none" strike="noStrike">
                          <a:effectLst/>
                        </a:rPr>
                        <a:t>Migraine</a:t>
                      </a:r>
                      <a:endParaRPr lang="en-GB" sz="1100" b="0" i="0" u="none" strike="noStrike">
                        <a:solidFill>
                          <a:srgbClr val="3F1A01"/>
                        </a:solidFill>
                        <a:effectLst/>
                        <a:latin typeface="Arial" panose="020B0604020202020204" pitchFamily="34" charset="0"/>
                      </a:endParaRPr>
                    </a:p>
                  </a:txBody>
                  <a:tcPr marL="45720" marR="45720">
                    <a:noFill/>
                  </a:tcPr>
                </a:tc>
                <a:tc>
                  <a:txBody>
                    <a:bodyPr/>
                    <a:lstStyle/>
                    <a:p>
                      <a:pPr algn="ctr" rtl="0" fontAlgn="ctr"/>
                      <a:r>
                        <a:rPr lang="en-GB" sz="1100" u="none" strike="noStrike">
                          <a:effectLst/>
                        </a:rPr>
                        <a:t>2.6</a:t>
                      </a:r>
                      <a:endParaRPr lang="en-GB" sz="1100" b="0" i="0" u="none" strike="noStrike">
                        <a:solidFill>
                          <a:srgbClr val="3F1A01"/>
                        </a:solidFill>
                        <a:effectLst/>
                        <a:latin typeface="Arial" panose="020B0604020202020204" pitchFamily="34" charset="0"/>
                      </a:endParaRPr>
                    </a:p>
                  </a:txBody>
                  <a:tcPr marL="45720" marR="45720">
                    <a:noFill/>
                  </a:tcPr>
                </a:tc>
                <a:tc>
                  <a:txBody>
                    <a:bodyPr/>
                    <a:lstStyle/>
                    <a:p>
                      <a:pPr algn="ctr" rtl="0" fontAlgn="ctr"/>
                      <a:r>
                        <a:rPr lang="en-GB" sz="1100" b="1" u="none" strike="noStrike" dirty="0">
                          <a:solidFill>
                            <a:schemeClr val="accent5">
                              <a:lumMod val="50000"/>
                            </a:schemeClr>
                          </a:solidFill>
                          <a:effectLst/>
                        </a:rPr>
                        <a:t>5.5</a:t>
                      </a:r>
                      <a:endParaRPr lang="en-GB" sz="1100" b="1" i="0" u="none" strike="noStrike" dirty="0">
                        <a:solidFill>
                          <a:schemeClr val="accent5">
                            <a:lumMod val="50000"/>
                          </a:schemeClr>
                        </a:solidFill>
                        <a:effectLst/>
                        <a:latin typeface="Arial" panose="020B0604020202020204" pitchFamily="34" charset="0"/>
                      </a:endParaRPr>
                    </a:p>
                  </a:txBody>
                  <a:tcPr marL="45720" marR="45720">
                    <a:noFill/>
                  </a:tcPr>
                </a:tc>
                <a:tc>
                  <a:txBody>
                    <a:bodyPr/>
                    <a:lstStyle/>
                    <a:p>
                      <a:pPr algn="ctr" rtl="0" fontAlgn="ctr"/>
                      <a:r>
                        <a:rPr lang="en-GB" sz="1100" u="none" strike="noStrike" dirty="0">
                          <a:effectLst/>
                        </a:rPr>
                        <a:t>1.23</a:t>
                      </a:r>
                      <a:endParaRPr lang="en-GB" sz="1100" b="0" i="0" u="none" strike="noStrike" dirty="0">
                        <a:solidFill>
                          <a:srgbClr val="3F1A01"/>
                        </a:solidFill>
                        <a:effectLst/>
                        <a:latin typeface="Arial" panose="020B0604020202020204" pitchFamily="34" charset="0"/>
                      </a:endParaRPr>
                    </a:p>
                  </a:txBody>
                  <a:tcPr marL="45720" marR="45720">
                    <a:noFill/>
                  </a:tcPr>
                </a:tc>
                <a:tc>
                  <a:txBody>
                    <a:bodyPr/>
                    <a:lstStyle/>
                    <a:p>
                      <a:pPr algn="ctr" rtl="0" fontAlgn="ctr"/>
                      <a:r>
                        <a:rPr lang="en-GB" sz="1100" u="none" strike="noStrike" dirty="0">
                          <a:effectLst/>
                        </a:rPr>
                        <a:t>1.21–1.25</a:t>
                      </a:r>
                      <a:endParaRPr lang="en-GB" sz="1100" b="0" i="0" u="none" strike="noStrike" dirty="0">
                        <a:solidFill>
                          <a:srgbClr val="3F1A01"/>
                        </a:solidFill>
                        <a:effectLst/>
                        <a:latin typeface="Arial" panose="020B0604020202020204" pitchFamily="34" charset="0"/>
                      </a:endParaRPr>
                    </a:p>
                  </a:txBody>
                  <a:tcPr marL="45720" marR="45720">
                    <a:noFill/>
                  </a:tcPr>
                </a:tc>
                <a:tc>
                  <a:txBody>
                    <a:bodyPr/>
                    <a:lstStyle/>
                    <a:p>
                      <a:pPr algn="ctr" rtl="0" fontAlgn="ctr"/>
                      <a:r>
                        <a:rPr lang="en-GB" sz="1100" u="none" strike="noStrike" dirty="0">
                          <a:effectLst/>
                        </a:rPr>
                        <a:t>&lt;0.001</a:t>
                      </a:r>
                      <a:endParaRPr lang="en-GB" sz="1100" b="0" i="0" u="none" strike="noStrike" dirty="0">
                        <a:solidFill>
                          <a:srgbClr val="3F1A01"/>
                        </a:solidFill>
                        <a:effectLst/>
                        <a:latin typeface="Arial" panose="020B0604020202020204" pitchFamily="34" charset="0"/>
                      </a:endParaRPr>
                    </a:p>
                  </a:txBody>
                  <a:tcPr marL="45720" marR="45720">
                    <a:noFill/>
                  </a:tcPr>
                </a:tc>
                <a:extLst>
                  <a:ext uri="{0D108BD9-81ED-4DB2-BD59-A6C34878D82A}">
                    <a16:rowId xmlns:a16="http://schemas.microsoft.com/office/drawing/2014/main" val="694142134"/>
                  </a:ext>
                </a:extLst>
              </a:tr>
              <a:tr h="256361">
                <a:tc>
                  <a:txBody>
                    <a:bodyPr/>
                    <a:lstStyle/>
                    <a:p>
                      <a:pPr algn="l" rtl="0" fontAlgn="ctr"/>
                      <a:r>
                        <a:rPr lang="en-GB" sz="1100" u="none" strike="noStrike" dirty="0">
                          <a:effectLst/>
                        </a:rPr>
                        <a:t>Multiple sclerosis</a:t>
                      </a:r>
                      <a:endParaRPr lang="en-GB" sz="1100" b="0" i="0" u="none" strike="noStrike" dirty="0">
                        <a:solidFill>
                          <a:srgbClr val="3F1A01"/>
                        </a:solidFill>
                        <a:effectLst/>
                        <a:latin typeface="Arial" panose="020B0604020202020204" pitchFamily="34" charset="0"/>
                      </a:endParaRPr>
                    </a:p>
                  </a:txBody>
                  <a:tcPr marL="45720" marR="45720">
                    <a:lnB w="19050" cap="flat" cmpd="sng" algn="ctr">
                      <a:solidFill>
                        <a:schemeClr val="accent5">
                          <a:lumMod val="75000"/>
                        </a:schemeClr>
                      </a:solidFill>
                      <a:prstDash val="solid"/>
                      <a:round/>
                      <a:headEnd type="none" w="med" len="med"/>
                      <a:tailEnd type="none" w="med" len="med"/>
                    </a:lnB>
                    <a:solidFill>
                      <a:srgbClr val="F0F0F0"/>
                    </a:solidFill>
                  </a:tcPr>
                </a:tc>
                <a:tc>
                  <a:txBody>
                    <a:bodyPr/>
                    <a:lstStyle/>
                    <a:p>
                      <a:pPr algn="ctr" rtl="0" fontAlgn="ctr"/>
                      <a:r>
                        <a:rPr lang="en-GB" sz="1100" u="none" strike="noStrike" dirty="0">
                          <a:effectLst/>
                        </a:rPr>
                        <a:t>0.4</a:t>
                      </a:r>
                      <a:endParaRPr lang="en-GB" sz="1100" b="0" i="0" u="none" strike="noStrike" dirty="0">
                        <a:solidFill>
                          <a:srgbClr val="3F1A01"/>
                        </a:solidFill>
                        <a:effectLst/>
                        <a:latin typeface="Arial" panose="020B0604020202020204" pitchFamily="34" charset="0"/>
                      </a:endParaRPr>
                    </a:p>
                  </a:txBody>
                  <a:tcPr marL="45720" marR="45720">
                    <a:lnB w="19050" cap="flat" cmpd="sng" algn="ctr">
                      <a:solidFill>
                        <a:schemeClr val="accent5">
                          <a:lumMod val="75000"/>
                        </a:schemeClr>
                      </a:solidFill>
                      <a:prstDash val="solid"/>
                      <a:round/>
                      <a:headEnd type="none" w="med" len="med"/>
                      <a:tailEnd type="none" w="med" len="med"/>
                    </a:lnB>
                    <a:solidFill>
                      <a:srgbClr val="F0F0F0"/>
                    </a:solidFill>
                  </a:tcPr>
                </a:tc>
                <a:tc>
                  <a:txBody>
                    <a:bodyPr/>
                    <a:lstStyle/>
                    <a:p>
                      <a:pPr algn="ctr" rtl="0" fontAlgn="ctr"/>
                      <a:r>
                        <a:rPr lang="en-GB" sz="1100" b="1" u="none" strike="noStrike" dirty="0">
                          <a:solidFill>
                            <a:schemeClr val="accent5">
                              <a:lumMod val="50000"/>
                            </a:schemeClr>
                          </a:solidFill>
                          <a:effectLst/>
                        </a:rPr>
                        <a:t>0.4</a:t>
                      </a:r>
                      <a:endParaRPr lang="en-GB" sz="1100" b="1" i="0" u="none" strike="noStrike" dirty="0">
                        <a:solidFill>
                          <a:schemeClr val="accent5">
                            <a:lumMod val="50000"/>
                          </a:schemeClr>
                        </a:solidFill>
                        <a:effectLst/>
                        <a:latin typeface="Arial" panose="020B0604020202020204" pitchFamily="34" charset="0"/>
                      </a:endParaRPr>
                    </a:p>
                  </a:txBody>
                  <a:tcPr marL="45720" marR="45720">
                    <a:lnB w="19050" cap="flat" cmpd="sng" algn="ctr">
                      <a:solidFill>
                        <a:schemeClr val="accent5">
                          <a:lumMod val="75000"/>
                        </a:schemeClr>
                      </a:solidFill>
                      <a:prstDash val="solid"/>
                      <a:round/>
                      <a:headEnd type="none" w="med" len="med"/>
                      <a:tailEnd type="none" w="med" len="med"/>
                    </a:lnB>
                    <a:solidFill>
                      <a:srgbClr val="F0F0F0"/>
                    </a:solidFill>
                  </a:tcPr>
                </a:tc>
                <a:tc>
                  <a:txBody>
                    <a:bodyPr/>
                    <a:lstStyle/>
                    <a:p>
                      <a:pPr algn="ctr" rtl="0" fontAlgn="ctr"/>
                      <a:r>
                        <a:rPr lang="en-GB" sz="1100" u="none" strike="noStrike" dirty="0">
                          <a:effectLst/>
                        </a:rPr>
                        <a:t>0.82</a:t>
                      </a:r>
                      <a:endParaRPr lang="en-GB" sz="1100" b="0" i="0" u="none" strike="noStrike" dirty="0">
                        <a:solidFill>
                          <a:srgbClr val="3F1A01"/>
                        </a:solidFill>
                        <a:effectLst/>
                        <a:latin typeface="Arial" panose="020B0604020202020204" pitchFamily="34" charset="0"/>
                      </a:endParaRPr>
                    </a:p>
                  </a:txBody>
                  <a:tcPr marL="45720" marR="45720">
                    <a:lnB w="19050" cap="flat" cmpd="sng" algn="ctr">
                      <a:solidFill>
                        <a:schemeClr val="accent5">
                          <a:lumMod val="75000"/>
                        </a:schemeClr>
                      </a:solidFill>
                      <a:prstDash val="solid"/>
                      <a:round/>
                      <a:headEnd type="none" w="med" len="med"/>
                      <a:tailEnd type="none" w="med" len="med"/>
                    </a:lnB>
                    <a:solidFill>
                      <a:srgbClr val="F0F0F0"/>
                    </a:solidFill>
                  </a:tcPr>
                </a:tc>
                <a:tc>
                  <a:txBody>
                    <a:bodyPr/>
                    <a:lstStyle/>
                    <a:p>
                      <a:pPr algn="ctr" rtl="0" fontAlgn="ctr"/>
                      <a:r>
                        <a:rPr lang="en-GB" sz="1100" u="none" strike="noStrike" dirty="0">
                          <a:effectLst/>
                        </a:rPr>
                        <a:t>0.77–0.87</a:t>
                      </a:r>
                      <a:endParaRPr lang="en-GB" sz="1100" b="0" i="0" u="none" strike="noStrike" dirty="0">
                        <a:solidFill>
                          <a:srgbClr val="3F1A01"/>
                        </a:solidFill>
                        <a:effectLst/>
                        <a:latin typeface="Arial" panose="020B0604020202020204" pitchFamily="34" charset="0"/>
                      </a:endParaRPr>
                    </a:p>
                  </a:txBody>
                  <a:tcPr marL="45720" marR="45720">
                    <a:lnB w="19050" cap="flat" cmpd="sng" algn="ctr">
                      <a:solidFill>
                        <a:schemeClr val="accent5">
                          <a:lumMod val="75000"/>
                        </a:schemeClr>
                      </a:solidFill>
                      <a:prstDash val="solid"/>
                      <a:round/>
                      <a:headEnd type="none" w="med" len="med"/>
                      <a:tailEnd type="none" w="med" len="med"/>
                    </a:lnB>
                    <a:solidFill>
                      <a:srgbClr val="F0F0F0"/>
                    </a:solidFill>
                  </a:tcPr>
                </a:tc>
                <a:tc>
                  <a:txBody>
                    <a:bodyPr/>
                    <a:lstStyle/>
                    <a:p>
                      <a:pPr algn="ctr" rtl="0" fontAlgn="ctr"/>
                      <a:r>
                        <a:rPr lang="en-GB" sz="1100" u="none" strike="noStrike" dirty="0">
                          <a:effectLst/>
                        </a:rPr>
                        <a:t>&lt;0.001</a:t>
                      </a:r>
                      <a:endParaRPr lang="en-GB" sz="1100" b="0" i="0" u="none" strike="noStrike" dirty="0">
                        <a:solidFill>
                          <a:srgbClr val="3F1A01"/>
                        </a:solidFill>
                        <a:effectLst/>
                        <a:latin typeface="Arial" panose="020B0604020202020204" pitchFamily="34" charset="0"/>
                      </a:endParaRPr>
                    </a:p>
                  </a:txBody>
                  <a:tcPr marL="45720" marR="45720">
                    <a:lnB w="19050" cap="flat" cmpd="sng" algn="ctr">
                      <a:solidFill>
                        <a:schemeClr val="accent5">
                          <a:lumMod val="75000"/>
                        </a:schemeClr>
                      </a:solidFill>
                      <a:prstDash val="solid"/>
                      <a:round/>
                      <a:headEnd type="none" w="med" len="med"/>
                      <a:tailEnd type="none" w="med" len="med"/>
                    </a:lnB>
                    <a:solidFill>
                      <a:srgbClr val="F0F0F0"/>
                    </a:solidFill>
                  </a:tcPr>
                </a:tc>
                <a:extLst>
                  <a:ext uri="{0D108BD9-81ED-4DB2-BD59-A6C34878D82A}">
                    <a16:rowId xmlns:a16="http://schemas.microsoft.com/office/drawing/2014/main" val="2687394059"/>
                  </a:ext>
                </a:extLst>
              </a:tr>
            </a:tbl>
          </a:graphicData>
        </a:graphic>
      </p:graphicFrame>
      <p:graphicFrame>
        <p:nvGraphicFramePr>
          <p:cNvPr id="19" name="Table 18">
            <a:extLst>
              <a:ext uri="{FF2B5EF4-FFF2-40B4-BE49-F238E27FC236}">
                <a16:creationId xmlns:a16="http://schemas.microsoft.com/office/drawing/2014/main" id="{98FDAFDA-5719-E210-DA72-733D36ADD597}"/>
              </a:ext>
            </a:extLst>
          </p:cNvPr>
          <p:cNvGraphicFramePr>
            <a:graphicFrameLocks noGrp="1"/>
          </p:cNvGraphicFramePr>
          <p:nvPr>
            <p:extLst>
              <p:ext uri="{D42A27DB-BD31-4B8C-83A1-F6EECF244321}">
                <p14:modId xmlns:p14="http://schemas.microsoft.com/office/powerpoint/2010/main" val="1676745753"/>
              </p:ext>
            </p:extLst>
          </p:nvPr>
        </p:nvGraphicFramePr>
        <p:xfrm>
          <a:off x="1608597" y="1426310"/>
          <a:ext cx="6840000" cy="2240280"/>
        </p:xfrm>
        <a:graphic>
          <a:graphicData uri="http://schemas.openxmlformats.org/drawingml/2006/table">
            <a:tbl>
              <a:tblPr>
                <a:tableStyleId>{5C22544A-7EE6-4342-B048-85BDC9FD1C3A}</a:tableStyleId>
              </a:tblPr>
              <a:tblGrid>
                <a:gridCol w="1620000">
                  <a:extLst>
                    <a:ext uri="{9D8B030D-6E8A-4147-A177-3AD203B41FA5}">
                      <a16:colId xmlns:a16="http://schemas.microsoft.com/office/drawing/2014/main" val="3192715717"/>
                    </a:ext>
                  </a:extLst>
                </a:gridCol>
                <a:gridCol w="1260000">
                  <a:extLst>
                    <a:ext uri="{9D8B030D-6E8A-4147-A177-3AD203B41FA5}">
                      <a16:colId xmlns:a16="http://schemas.microsoft.com/office/drawing/2014/main" val="1399115610"/>
                    </a:ext>
                  </a:extLst>
                </a:gridCol>
                <a:gridCol w="1260000">
                  <a:extLst>
                    <a:ext uri="{9D8B030D-6E8A-4147-A177-3AD203B41FA5}">
                      <a16:colId xmlns:a16="http://schemas.microsoft.com/office/drawing/2014/main" val="351576709"/>
                    </a:ext>
                  </a:extLst>
                </a:gridCol>
                <a:gridCol w="900000">
                  <a:extLst>
                    <a:ext uri="{9D8B030D-6E8A-4147-A177-3AD203B41FA5}">
                      <a16:colId xmlns:a16="http://schemas.microsoft.com/office/drawing/2014/main" val="1840212454"/>
                    </a:ext>
                  </a:extLst>
                </a:gridCol>
                <a:gridCol w="900000">
                  <a:extLst>
                    <a:ext uri="{9D8B030D-6E8A-4147-A177-3AD203B41FA5}">
                      <a16:colId xmlns:a16="http://schemas.microsoft.com/office/drawing/2014/main" val="2275372164"/>
                    </a:ext>
                  </a:extLst>
                </a:gridCol>
                <a:gridCol w="900000">
                  <a:extLst>
                    <a:ext uri="{9D8B030D-6E8A-4147-A177-3AD203B41FA5}">
                      <a16:colId xmlns:a16="http://schemas.microsoft.com/office/drawing/2014/main" val="909585677"/>
                    </a:ext>
                  </a:extLst>
                </a:gridCol>
              </a:tblGrid>
              <a:tr h="163997">
                <a:tc>
                  <a:txBody>
                    <a:bodyPr/>
                    <a:lstStyle/>
                    <a:p>
                      <a:pPr algn="l" rtl="0" fontAlgn="ctr"/>
                      <a:endParaRPr lang="en-GB" sz="1100" b="1" i="0" u="none" strike="noStrike" dirty="0">
                        <a:solidFill>
                          <a:schemeClr val="bg1"/>
                        </a:solidFill>
                        <a:effectLst/>
                        <a:latin typeface="+mn-lt"/>
                      </a:endParaRPr>
                    </a:p>
                  </a:txBody>
                  <a:tcPr marL="45720" marR="45720">
                    <a:solidFill>
                      <a:schemeClr val="accent5">
                        <a:lumMod val="75000"/>
                      </a:schemeClr>
                    </a:solidFill>
                  </a:tcPr>
                </a:tc>
                <a:tc>
                  <a:txBody>
                    <a:bodyPr/>
                    <a:lstStyle/>
                    <a:p>
                      <a:pPr algn="ctr" rtl="0" fontAlgn="ctr"/>
                      <a:r>
                        <a:rPr lang="en-GB" sz="1100" b="1" u="none" strike="noStrike" dirty="0">
                          <a:solidFill>
                            <a:schemeClr val="bg1"/>
                          </a:solidFill>
                          <a:effectLst/>
                          <a:latin typeface="+mn-lt"/>
                        </a:rPr>
                        <a:t>Control group</a:t>
                      </a:r>
                      <a:br>
                        <a:rPr lang="en-GB" sz="1100" b="1" u="none" strike="noStrike" dirty="0">
                          <a:solidFill>
                            <a:schemeClr val="bg1"/>
                          </a:solidFill>
                          <a:effectLst/>
                          <a:latin typeface="+mn-lt"/>
                        </a:rPr>
                      </a:br>
                      <a:r>
                        <a:rPr lang="en-GB" sz="1100" b="1" u="none" strike="noStrike" dirty="0">
                          <a:solidFill>
                            <a:schemeClr val="bg1"/>
                          </a:solidFill>
                          <a:effectLst/>
                          <a:latin typeface="+mn-lt"/>
                        </a:rPr>
                        <a:t>(% prevalence)</a:t>
                      </a:r>
                      <a:endParaRPr lang="en-GB" sz="1100" b="1" i="0" u="none" strike="noStrike" dirty="0">
                        <a:solidFill>
                          <a:schemeClr val="bg1"/>
                        </a:solidFill>
                        <a:effectLst/>
                        <a:latin typeface="+mn-lt"/>
                      </a:endParaRPr>
                    </a:p>
                  </a:txBody>
                  <a:tcPr marL="45720" marR="45720">
                    <a:solidFill>
                      <a:schemeClr val="accent5">
                        <a:lumMod val="75000"/>
                      </a:schemeClr>
                    </a:solidFill>
                  </a:tcPr>
                </a:tc>
                <a:tc>
                  <a:txBody>
                    <a:bodyPr/>
                    <a:lstStyle/>
                    <a:p>
                      <a:pPr algn="ctr" rtl="0" fontAlgn="ctr"/>
                      <a:r>
                        <a:rPr lang="en-GB" sz="1100" b="1" u="none" strike="noStrike" dirty="0">
                          <a:solidFill>
                            <a:schemeClr val="bg1"/>
                          </a:solidFill>
                          <a:effectLst/>
                          <a:latin typeface="+mn-lt"/>
                        </a:rPr>
                        <a:t>People with BD (% prevalence)</a:t>
                      </a:r>
                      <a:endParaRPr lang="en-GB" sz="1100" b="1" i="0" u="none" strike="noStrike" dirty="0">
                        <a:solidFill>
                          <a:schemeClr val="bg1"/>
                        </a:solidFill>
                        <a:effectLst/>
                        <a:latin typeface="+mn-lt"/>
                      </a:endParaRPr>
                    </a:p>
                  </a:txBody>
                  <a:tcPr marL="45720" marR="45720">
                    <a:solidFill>
                      <a:schemeClr val="accent5">
                        <a:lumMod val="75000"/>
                      </a:schemeClr>
                    </a:solidFill>
                  </a:tcPr>
                </a:tc>
                <a:tc>
                  <a:txBody>
                    <a:bodyPr/>
                    <a:lstStyle/>
                    <a:p>
                      <a:pPr algn="ctr" rtl="0" fontAlgn="ctr"/>
                      <a:r>
                        <a:rPr lang="en-GB" sz="1100" b="1" u="none" strike="noStrike" dirty="0">
                          <a:solidFill>
                            <a:schemeClr val="bg1"/>
                          </a:solidFill>
                          <a:effectLst/>
                          <a:latin typeface="+mn-lt"/>
                        </a:rPr>
                        <a:t>Odds ratio</a:t>
                      </a:r>
                      <a:endParaRPr lang="en-GB" sz="1100" b="1" i="0" u="none" strike="noStrike" dirty="0">
                        <a:solidFill>
                          <a:schemeClr val="bg1"/>
                        </a:solidFill>
                        <a:effectLst/>
                        <a:latin typeface="+mn-lt"/>
                      </a:endParaRPr>
                    </a:p>
                  </a:txBody>
                  <a:tcPr marL="45720" marR="45720">
                    <a:solidFill>
                      <a:schemeClr val="accent5">
                        <a:lumMod val="75000"/>
                      </a:schemeClr>
                    </a:solidFill>
                  </a:tcPr>
                </a:tc>
                <a:tc>
                  <a:txBody>
                    <a:bodyPr/>
                    <a:lstStyle/>
                    <a:p>
                      <a:pPr algn="ctr" rtl="0" fontAlgn="ctr"/>
                      <a:r>
                        <a:rPr lang="en-GB" sz="1100" b="1" u="none" strike="noStrike" dirty="0">
                          <a:solidFill>
                            <a:schemeClr val="bg1"/>
                          </a:solidFill>
                          <a:effectLst/>
                          <a:latin typeface="+mn-lt"/>
                        </a:rPr>
                        <a:t>95% CI</a:t>
                      </a:r>
                      <a:endParaRPr lang="en-GB" sz="1100" b="1" i="0" u="none" strike="noStrike" dirty="0">
                        <a:solidFill>
                          <a:schemeClr val="bg1"/>
                        </a:solidFill>
                        <a:effectLst/>
                        <a:latin typeface="+mn-lt"/>
                      </a:endParaRPr>
                    </a:p>
                  </a:txBody>
                  <a:tcPr marL="45720" marR="45720">
                    <a:solidFill>
                      <a:schemeClr val="accent5">
                        <a:lumMod val="75000"/>
                      </a:schemeClr>
                    </a:solidFill>
                  </a:tcPr>
                </a:tc>
                <a:tc>
                  <a:txBody>
                    <a:bodyPr/>
                    <a:lstStyle/>
                    <a:p>
                      <a:pPr algn="ctr" rtl="0" fontAlgn="ctr"/>
                      <a:r>
                        <a:rPr lang="en-GB" sz="1100" b="1" u="none" strike="noStrike" dirty="0">
                          <a:solidFill>
                            <a:schemeClr val="bg1"/>
                          </a:solidFill>
                          <a:effectLst/>
                          <a:latin typeface="+mn-lt"/>
                        </a:rPr>
                        <a:t>P-value</a:t>
                      </a:r>
                      <a:endParaRPr lang="en-GB" sz="1100" b="1" i="0" u="none" strike="noStrike" dirty="0">
                        <a:solidFill>
                          <a:schemeClr val="bg1"/>
                        </a:solidFill>
                        <a:effectLst/>
                        <a:latin typeface="+mn-lt"/>
                      </a:endParaRPr>
                    </a:p>
                  </a:txBody>
                  <a:tcPr marL="45720" marR="45720">
                    <a:solidFill>
                      <a:schemeClr val="accent5">
                        <a:lumMod val="75000"/>
                      </a:schemeClr>
                    </a:solidFill>
                  </a:tcPr>
                </a:tc>
                <a:extLst>
                  <a:ext uri="{0D108BD9-81ED-4DB2-BD59-A6C34878D82A}">
                    <a16:rowId xmlns:a16="http://schemas.microsoft.com/office/drawing/2014/main" val="1712497476"/>
                  </a:ext>
                </a:extLst>
              </a:tr>
              <a:tr h="0">
                <a:tc>
                  <a:txBody>
                    <a:bodyPr/>
                    <a:lstStyle/>
                    <a:p>
                      <a:pPr algn="l" rtl="0" fontAlgn="ctr"/>
                      <a:r>
                        <a:rPr lang="en-GB" sz="1100" u="none" strike="noStrike" dirty="0">
                          <a:effectLst/>
                          <a:latin typeface="+mn-lt"/>
                        </a:rPr>
                        <a:t>MDD</a:t>
                      </a:r>
                      <a:endParaRPr lang="en-GB" sz="1100" b="0" i="0" u="none" strike="noStrike" dirty="0">
                        <a:solidFill>
                          <a:srgbClr val="3F1A01"/>
                        </a:solidFill>
                        <a:effectLst/>
                        <a:latin typeface="+mn-lt"/>
                      </a:endParaRPr>
                    </a:p>
                  </a:txBody>
                  <a:tcPr marL="45720" marR="45720">
                    <a:solidFill>
                      <a:srgbClr val="F0F0F0"/>
                    </a:solidFill>
                  </a:tcPr>
                </a:tc>
                <a:tc>
                  <a:txBody>
                    <a:bodyPr/>
                    <a:lstStyle/>
                    <a:p>
                      <a:pPr algn="ctr" rtl="0" fontAlgn="ctr"/>
                      <a:r>
                        <a:rPr lang="en-GB" sz="1100" u="none" strike="noStrike" dirty="0">
                          <a:effectLst/>
                          <a:latin typeface="+mn-lt"/>
                        </a:rPr>
                        <a:t>1.2</a:t>
                      </a:r>
                      <a:endParaRPr lang="en-GB" sz="1100" b="0" i="0" u="none" strike="noStrike" dirty="0">
                        <a:solidFill>
                          <a:srgbClr val="3F1A01"/>
                        </a:solidFill>
                        <a:effectLst/>
                        <a:latin typeface="+mn-lt"/>
                      </a:endParaRPr>
                    </a:p>
                  </a:txBody>
                  <a:tcPr marL="45720" marR="45720">
                    <a:solidFill>
                      <a:srgbClr val="F0F0F0"/>
                    </a:solidFill>
                  </a:tcPr>
                </a:tc>
                <a:tc>
                  <a:txBody>
                    <a:bodyPr/>
                    <a:lstStyle/>
                    <a:p>
                      <a:pPr algn="ctr" rtl="0" fontAlgn="ctr"/>
                      <a:r>
                        <a:rPr lang="en-GB" sz="1100" b="1" u="none" strike="noStrike" dirty="0">
                          <a:solidFill>
                            <a:schemeClr val="accent5">
                              <a:lumMod val="50000"/>
                            </a:schemeClr>
                          </a:solidFill>
                          <a:effectLst/>
                          <a:latin typeface="+mn-lt"/>
                        </a:rPr>
                        <a:t>1.6</a:t>
                      </a:r>
                      <a:endParaRPr lang="en-GB" sz="1100" b="1" i="0" u="none" strike="noStrike" dirty="0">
                        <a:solidFill>
                          <a:schemeClr val="accent5">
                            <a:lumMod val="50000"/>
                          </a:schemeClr>
                        </a:solidFill>
                        <a:effectLst/>
                        <a:latin typeface="+mn-lt"/>
                      </a:endParaRPr>
                    </a:p>
                  </a:txBody>
                  <a:tcPr marL="45720" marR="45720">
                    <a:solidFill>
                      <a:srgbClr val="F0F0F0"/>
                    </a:solidFill>
                  </a:tcPr>
                </a:tc>
                <a:tc>
                  <a:txBody>
                    <a:bodyPr/>
                    <a:lstStyle/>
                    <a:p>
                      <a:pPr algn="ctr" rtl="0" fontAlgn="ctr"/>
                      <a:r>
                        <a:rPr lang="en-GB" sz="1100" u="none" strike="noStrike" dirty="0">
                          <a:effectLst/>
                          <a:latin typeface="+mn-lt"/>
                        </a:rPr>
                        <a:t>0.51</a:t>
                      </a:r>
                      <a:endParaRPr lang="en-GB" sz="1100" b="0" i="0" u="none" strike="noStrike" dirty="0">
                        <a:solidFill>
                          <a:srgbClr val="3F1A01"/>
                        </a:solidFill>
                        <a:effectLst/>
                        <a:latin typeface="+mn-lt"/>
                      </a:endParaRPr>
                    </a:p>
                  </a:txBody>
                  <a:tcPr marL="45720" marR="45720">
                    <a:solidFill>
                      <a:srgbClr val="F0F0F0"/>
                    </a:solidFill>
                  </a:tcPr>
                </a:tc>
                <a:tc>
                  <a:txBody>
                    <a:bodyPr/>
                    <a:lstStyle/>
                    <a:p>
                      <a:pPr algn="ctr" rtl="0" fontAlgn="ctr"/>
                      <a:r>
                        <a:rPr lang="en-GB" sz="1100" u="none" strike="noStrike" dirty="0">
                          <a:effectLst/>
                          <a:latin typeface="+mn-lt"/>
                        </a:rPr>
                        <a:t>0.49–0.52</a:t>
                      </a:r>
                      <a:endParaRPr lang="en-GB" sz="1100" b="0" i="0" u="none" strike="noStrike" dirty="0">
                        <a:solidFill>
                          <a:srgbClr val="3F1A01"/>
                        </a:solidFill>
                        <a:effectLst/>
                        <a:latin typeface="+mn-lt"/>
                      </a:endParaRPr>
                    </a:p>
                  </a:txBody>
                  <a:tcPr marL="45720" marR="45720">
                    <a:solidFill>
                      <a:srgbClr val="F0F0F0"/>
                    </a:solidFill>
                  </a:tcPr>
                </a:tc>
                <a:tc>
                  <a:txBody>
                    <a:bodyPr/>
                    <a:lstStyle/>
                    <a:p>
                      <a:pPr algn="ctr" rtl="0" fontAlgn="ctr"/>
                      <a:r>
                        <a:rPr lang="en-GB" sz="1100" u="none" strike="noStrike" dirty="0">
                          <a:effectLst/>
                          <a:latin typeface="+mn-lt"/>
                        </a:rPr>
                        <a:t>&lt;0.001</a:t>
                      </a:r>
                      <a:endParaRPr lang="en-GB" sz="1100" b="0" i="0" u="none" strike="noStrike" dirty="0">
                        <a:solidFill>
                          <a:srgbClr val="3F1A01"/>
                        </a:solidFill>
                        <a:effectLst/>
                        <a:latin typeface="+mn-lt"/>
                      </a:endParaRPr>
                    </a:p>
                  </a:txBody>
                  <a:tcPr marL="45720" marR="45720">
                    <a:solidFill>
                      <a:srgbClr val="F0F0F0"/>
                    </a:solidFill>
                  </a:tcPr>
                </a:tc>
                <a:extLst>
                  <a:ext uri="{0D108BD9-81ED-4DB2-BD59-A6C34878D82A}">
                    <a16:rowId xmlns:a16="http://schemas.microsoft.com/office/drawing/2014/main" val="3792352031"/>
                  </a:ext>
                </a:extLst>
              </a:tr>
              <a:tr h="0">
                <a:tc>
                  <a:txBody>
                    <a:bodyPr/>
                    <a:lstStyle/>
                    <a:p>
                      <a:pPr algn="l" rtl="0" fontAlgn="ctr"/>
                      <a:r>
                        <a:rPr lang="en-GB" sz="1100" u="none" strike="noStrike">
                          <a:effectLst/>
                          <a:latin typeface="+mn-lt"/>
                        </a:rPr>
                        <a:t>Anxiety</a:t>
                      </a:r>
                      <a:endParaRPr lang="en-GB" sz="1100" b="0" i="0" u="none" strike="noStrike">
                        <a:solidFill>
                          <a:srgbClr val="3F1A01"/>
                        </a:solidFill>
                        <a:effectLst/>
                        <a:latin typeface="+mn-lt"/>
                      </a:endParaRPr>
                    </a:p>
                  </a:txBody>
                  <a:tcPr marL="45720" marR="45720">
                    <a:noFill/>
                  </a:tcPr>
                </a:tc>
                <a:tc>
                  <a:txBody>
                    <a:bodyPr/>
                    <a:lstStyle/>
                    <a:p>
                      <a:pPr algn="ctr" rtl="0" fontAlgn="ctr"/>
                      <a:r>
                        <a:rPr lang="en-GB" sz="1100" u="none" strike="noStrike" dirty="0">
                          <a:effectLst/>
                          <a:latin typeface="+mn-lt"/>
                        </a:rPr>
                        <a:t>10.3</a:t>
                      </a:r>
                      <a:endParaRPr lang="en-GB" sz="1100" b="0" i="0" u="none" strike="noStrike" dirty="0">
                        <a:solidFill>
                          <a:srgbClr val="3F1A01"/>
                        </a:solidFill>
                        <a:effectLst/>
                        <a:latin typeface="+mn-lt"/>
                      </a:endParaRPr>
                    </a:p>
                  </a:txBody>
                  <a:tcPr marL="45720" marR="45720">
                    <a:noFill/>
                  </a:tcPr>
                </a:tc>
                <a:tc>
                  <a:txBody>
                    <a:bodyPr/>
                    <a:lstStyle/>
                    <a:p>
                      <a:pPr algn="ctr" rtl="0" fontAlgn="ctr"/>
                      <a:r>
                        <a:rPr lang="en-GB" sz="1100" b="1" u="none" strike="noStrike" dirty="0">
                          <a:solidFill>
                            <a:schemeClr val="accent5">
                              <a:lumMod val="50000"/>
                            </a:schemeClr>
                          </a:solidFill>
                          <a:effectLst/>
                          <a:latin typeface="+mn-lt"/>
                        </a:rPr>
                        <a:t>31.8</a:t>
                      </a:r>
                      <a:endParaRPr lang="en-GB" sz="1100" b="1" i="0" u="none" strike="noStrike" dirty="0">
                        <a:solidFill>
                          <a:schemeClr val="accent5">
                            <a:lumMod val="50000"/>
                          </a:schemeClr>
                        </a:solidFill>
                        <a:effectLst/>
                        <a:latin typeface="+mn-lt"/>
                      </a:endParaRPr>
                    </a:p>
                  </a:txBody>
                  <a:tcPr marL="45720" marR="45720">
                    <a:noFill/>
                  </a:tcPr>
                </a:tc>
                <a:tc>
                  <a:txBody>
                    <a:bodyPr/>
                    <a:lstStyle/>
                    <a:p>
                      <a:pPr algn="ctr" rtl="0" fontAlgn="ctr"/>
                      <a:r>
                        <a:rPr lang="en-GB" sz="1100" u="none" strike="noStrike" dirty="0">
                          <a:effectLst/>
                          <a:latin typeface="+mn-lt"/>
                        </a:rPr>
                        <a:t>2.1</a:t>
                      </a:r>
                      <a:endParaRPr lang="en-GB" sz="1100" b="0" i="0" u="none" strike="noStrike" dirty="0">
                        <a:solidFill>
                          <a:srgbClr val="3F1A01"/>
                        </a:solidFill>
                        <a:effectLst/>
                        <a:latin typeface="+mn-lt"/>
                      </a:endParaRPr>
                    </a:p>
                  </a:txBody>
                  <a:tcPr marL="45720" marR="45720">
                    <a:noFill/>
                  </a:tcPr>
                </a:tc>
                <a:tc>
                  <a:txBody>
                    <a:bodyPr/>
                    <a:lstStyle/>
                    <a:p>
                      <a:pPr algn="ctr" rtl="0" fontAlgn="ctr"/>
                      <a:r>
                        <a:rPr lang="en-GB" sz="1100" u="none" strike="noStrike" dirty="0">
                          <a:effectLst/>
                          <a:latin typeface="+mn-lt"/>
                        </a:rPr>
                        <a:t>2.08–2.12</a:t>
                      </a:r>
                      <a:endParaRPr lang="en-GB" sz="1100" b="0" i="0" u="none" strike="noStrike" dirty="0">
                        <a:solidFill>
                          <a:srgbClr val="3F1A01"/>
                        </a:solidFill>
                        <a:effectLst/>
                        <a:latin typeface="+mn-lt"/>
                      </a:endParaRPr>
                    </a:p>
                  </a:txBody>
                  <a:tcPr marL="45720" marR="45720">
                    <a:noFill/>
                  </a:tcPr>
                </a:tc>
                <a:tc>
                  <a:txBody>
                    <a:bodyPr/>
                    <a:lstStyle/>
                    <a:p>
                      <a:pPr algn="ctr" rtl="0" fontAlgn="ctr"/>
                      <a:r>
                        <a:rPr lang="en-GB" sz="1100" u="none" strike="noStrike" dirty="0">
                          <a:effectLst/>
                          <a:latin typeface="+mn-lt"/>
                        </a:rPr>
                        <a:t>&lt;0.001</a:t>
                      </a:r>
                      <a:endParaRPr lang="en-GB" sz="1100" b="0" i="0" u="none" strike="noStrike" dirty="0">
                        <a:solidFill>
                          <a:srgbClr val="3F1A01"/>
                        </a:solidFill>
                        <a:effectLst/>
                        <a:latin typeface="+mn-lt"/>
                      </a:endParaRPr>
                    </a:p>
                  </a:txBody>
                  <a:tcPr marL="45720" marR="45720">
                    <a:noFill/>
                  </a:tcPr>
                </a:tc>
                <a:extLst>
                  <a:ext uri="{0D108BD9-81ED-4DB2-BD59-A6C34878D82A}">
                    <a16:rowId xmlns:a16="http://schemas.microsoft.com/office/drawing/2014/main" val="1637108627"/>
                  </a:ext>
                </a:extLst>
              </a:tr>
              <a:tr h="0">
                <a:tc>
                  <a:txBody>
                    <a:bodyPr/>
                    <a:lstStyle/>
                    <a:p>
                      <a:pPr algn="l" rtl="0" fontAlgn="ctr"/>
                      <a:r>
                        <a:rPr lang="en-GB" sz="1100" u="none" strike="noStrike" dirty="0">
                          <a:effectLst/>
                          <a:latin typeface="+mn-lt"/>
                        </a:rPr>
                        <a:t>ADHD</a:t>
                      </a:r>
                      <a:endParaRPr lang="en-GB" sz="1100" b="0" i="0" u="none" strike="noStrike" dirty="0">
                        <a:solidFill>
                          <a:srgbClr val="3F1A01"/>
                        </a:solidFill>
                        <a:effectLst/>
                        <a:latin typeface="+mn-lt"/>
                      </a:endParaRPr>
                    </a:p>
                  </a:txBody>
                  <a:tcPr marL="45720" marR="45720">
                    <a:solidFill>
                      <a:srgbClr val="F0F0F0"/>
                    </a:solidFill>
                  </a:tcPr>
                </a:tc>
                <a:tc>
                  <a:txBody>
                    <a:bodyPr/>
                    <a:lstStyle/>
                    <a:p>
                      <a:pPr algn="ctr" rtl="0" fontAlgn="ctr"/>
                      <a:r>
                        <a:rPr lang="en-GB" sz="1100" u="none" strike="noStrike" dirty="0">
                          <a:effectLst/>
                          <a:latin typeface="+mn-lt"/>
                        </a:rPr>
                        <a:t>0.5</a:t>
                      </a:r>
                      <a:endParaRPr lang="en-GB" sz="1100" b="0" i="0" u="none" strike="noStrike" dirty="0">
                        <a:solidFill>
                          <a:srgbClr val="3F1A01"/>
                        </a:solidFill>
                        <a:effectLst/>
                        <a:latin typeface="+mn-lt"/>
                      </a:endParaRPr>
                    </a:p>
                  </a:txBody>
                  <a:tcPr marL="45720" marR="45720">
                    <a:solidFill>
                      <a:srgbClr val="F0F0F0"/>
                    </a:solidFill>
                  </a:tcPr>
                </a:tc>
                <a:tc>
                  <a:txBody>
                    <a:bodyPr/>
                    <a:lstStyle/>
                    <a:p>
                      <a:pPr algn="ctr" rtl="0" fontAlgn="ctr"/>
                      <a:r>
                        <a:rPr lang="en-GB" sz="1100" b="1" u="none" strike="noStrike" dirty="0">
                          <a:solidFill>
                            <a:schemeClr val="accent5">
                              <a:lumMod val="50000"/>
                            </a:schemeClr>
                          </a:solidFill>
                          <a:effectLst/>
                          <a:latin typeface="+mn-lt"/>
                        </a:rPr>
                        <a:t>5.2</a:t>
                      </a:r>
                      <a:endParaRPr lang="en-GB" sz="1100" b="1" i="0" u="none" strike="noStrike" dirty="0">
                        <a:solidFill>
                          <a:schemeClr val="accent5">
                            <a:lumMod val="50000"/>
                          </a:schemeClr>
                        </a:solidFill>
                        <a:effectLst/>
                        <a:latin typeface="+mn-lt"/>
                      </a:endParaRPr>
                    </a:p>
                  </a:txBody>
                  <a:tcPr marL="45720" marR="45720">
                    <a:solidFill>
                      <a:srgbClr val="F0F0F0"/>
                    </a:solidFill>
                  </a:tcPr>
                </a:tc>
                <a:tc>
                  <a:txBody>
                    <a:bodyPr/>
                    <a:lstStyle/>
                    <a:p>
                      <a:pPr algn="ctr" rtl="0" fontAlgn="ctr"/>
                      <a:r>
                        <a:rPr lang="en-GB" sz="1100" u="none" strike="noStrike" dirty="0">
                          <a:effectLst/>
                          <a:latin typeface="+mn-lt"/>
                        </a:rPr>
                        <a:t>3.06</a:t>
                      </a:r>
                      <a:endParaRPr lang="en-GB" sz="1100" b="0" i="0" u="none" strike="noStrike" dirty="0">
                        <a:solidFill>
                          <a:srgbClr val="3F1A01"/>
                        </a:solidFill>
                        <a:effectLst/>
                        <a:latin typeface="+mn-lt"/>
                      </a:endParaRPr>
                    </a:p>
                  </a:txBody>
                  <a:tcPr marL="45720" marR="45720">
                    <a:solidFill>
                      <a:srgbClr val="F0F0F0"/>
                    </a:solidFill>
                  </a:tcPr>
                </a:tc>
                <a:tc>
                  <a:txBody>
                    <a:bodyPr/>
                    <a:lstStyle/>
                    <a:p>
                      <a:pPr algn="ctr" rtl="0" fontAlgn="ctr"/>
                      <a:r>
                        <a:rPr lang="en-GB" sz="1100" u="none" strike="noStrike" dirty="0">
                          <a:effectLst/>
                          <a:latin typeface="+mn-lt"/>
                        </a:rPr>
                        <a:t>2.99–3.11</a:t>
                      </a:r>
                      <a:endParaRPr lang="en-GB" sz="1100" b="0" i="0" u="none" strike="noStrike" dirty="0">
                        <a:solidFill>
                          <a:srgbClr val="3F1A01"/>
                        </a:solidFill>
                        <a:effectLst/>
                        <a:latin typeface="+mn-lt"/>
                      </a:endParaRPr>
                    </a:p>
                  </a:txBody>
                  <a:tcPr marL="45720" marR="45720">
                    <a:solidFill>
                      <a:srgbClr val="F0F0F0"/>
                    </a:solidFill>
                  </a:tcPr>
                </a:tc>
                <a:tc>
                  <a:txBody>
                    <a:bodyPr/>
                    <a:lstStyle/>
                    <a:p>
                      <a:pPr algn="ctr" rtl="0" fontAlgn="ctr"/>
                      <a:r>
                        <a:rPr lang="en-GB" sz="1100" u="none" strike="noStrike" dirty="0">
                          <a:effectLst/>
                          <a:latin typeface="+mn-lt"/>
                        </a:rPr>
                        <a:t>&lt;0.001</a:t>
                      </a:r>
                      <a:endParaRPr lang="en-GB" sz="1100" b="0" i="0" u="none" strike="noStrike" dirty="0">
                        <a:solidFill>
                          <a:srgbClr val="3F1A01"/>
                        </a:solidFill>
                        <a:effectLst/>
                        <a:latin typeface="+mn-lt"/>
                      </a:endParaRPr>
                    </a:p>
                  </a:txBody>
                  <a:tcPr marL="45720" marR="45720">
                    <a:solidFill>
                      <a:srgbClr val="F0F0F0"/>
                    </a:solidFill>
                  </a:tcPr>
                </a:tc>
                <a:extLst>
                  <a:ext uri="{0D108BD9-81ED-4DB2-BD59-A6C34878D82A}">
                    <a16:rowId xmlns:a16="http://schemas.microsoft.com/office/drawing/2014/main" val="3947708331"/>
                  </a:ext>
                </a:extLst>
              </a:tr>
              <a:tr h="0">
                <a:tc>
                  <a:txBody>
                    <a:bodyPr/>
                    <a:lstStyle/>
                    <a:p>
                      <a:pPr algn="l" rtl="0" fontAlgn="ctr"/>
                      <a:r>
                        <a:rPr lang="en-GB" sz="1100" u="none" strike="noStrike" dirty="0">
                          <a:effectLst/>
                          <a:latin typeface="+mn-lt"/>
                        </a:rPr>
                        <a:t>Borderline personality</a:t>
                      </a:r>
                      <a:endParaRPr lang="en-GB" sz="1100" b="0" i="0" u="none" strike="noStrike" dirty="0">
                        <a:solidFill>
                          <a:srgbClr val="3F1A01"/>
                        </a:solidFill>
                        <a:effectLst/>
                        <a:latin typeface="+mn-lt"/>
                      </a:endParaRPr>
                    </a:p>
                  </a:txBody>
                  <a:tcPr marL="45720" marR="45720">
                    <a:noFill/>
                  </a:tcPr>
                </a:tc>
                <a:tc>
                  <a:txBody>
                    <a:bodyPr/>
                    <a:lstStyle/>
                    <a:p>
                      <a:pPr algn="ctr" rtl="0" fontAlgn="ctr"/>
                      <a:r>
                        <a:rPr lang="en-GB" sz="1100" u="none" strike="noStrike" dirty="0">
                          <a:effectLst/>
                          <a:latin typeface="+mn-lt"/>
                        </a:rPr>
                        <a:t>0.2</a:t>
                      </a:r>
                      <a:endParaRPr lang="en-GB" sz="1100" b="0" i="0" u="none" strike="noStrike" dirty="0">
                        <a:solidFill>
                          <a:srgbClr val="3F1A01"/>
                        </a:solidFill>
                        <a:effectLst/>
                        <a:latin typeface="+mn-lt"/>
                      </a:endParaRPr>
                    </a:p>
                  </a:txBody>
                  <a:tcPr marL="45720" marR="45720">
                    <a:noFill/>
                  </a:tcPr>
                </a:tc>
                <a:tc>
                  <a:txBody>
                    <a:bodyPr/>
                    <a:lstStyle/>
                    <a:p>
                      <a:pPr algn="ctr" rtl="0" fontAlgn="ctr"/>
                      <a:r>
                        <a:rPr lang="en-GB" sz="1100" b="1" u="none" strike="noStrike" dirty="0">
                          <a:solidFill>
                            <a:schemeClr val="accent5">
                              <a:lumMod val="50000"/>
                            </a:schemeClr>
                          </a:solidFill>
                          <a:effectLst/>
                          <a:latin typeface="+mn-lt"/>
                        </a:rPr>
                        <a:t>6.9</a:t>
                      </a:r>
                      <a:endParaRPr lang="en-GB" sz="1100" b="1" i="0" u="none" strike="noStrike" dirty="0">
                        <a:solidFill>
                          <a:schemeClr val="accent5">
                            <a:lumMod val="50000"/>
                          </a:schemeClr>
                        </a:solidFill>
                        <a:effectLst/>
                        <a:latin typeface="+mn-lt"/>
                      </a:endParaRPr>
                    </a:p>
                  </a:txBody>
                  <a:tcPr marL="45720" marR="45720">
                    <a:noFill/>
                  </a:tcPr>
                </a:tc>
                <a:tc>
                  <a:txBody>
                    <a:bodyPr/>
                    <a:lstStyle/>
                    <a:p>
                      <a:pPr algn="ctr" rtl="0" fontAlgn="ctr"/>
                      <a:r>
                        <a:rPr lang="en-GB" sz="1100" u="none" strike="noStrike" dirty="0">
                          <a:effectLst/>
                          <a:latin typeface="+mn-lt"/>
                        </a:rPr>
                        <a:t>6.93</a:t>
                      </a:r>
                      <a:endParaRPr lang="en-GB" sz="1100" b="0" i="0" u="none" strike="noStrike" dirty="0">
                        <a:solidFill>
                          <a:srgbClr val="3F1A01"/>
                        </a:solidFill>
                        <a:effectLst/>
                        <a:latin typeface="+mn-lt"/>
                      </a:endParaRPr>
                    </a:p>
                  </a:txBody>
                  <a:tcPr marL="45720" marR="45720">
                    <a:noFill/>
                  </a:tcPr>
                </a:tc>
                <a:tc>
                  <a:txBody>
                    <a:bodyPr/>
                    <a:lstStyle/>
                    <a:p>
                      <a:pPr algn="ctr" rtl="0" fontAlgn="ctr"/>
                      <a:r>
                        <a:rPr lang="en-GB" sz="1100" u="none" strike="noStrike">
                          <a:effectLst/>
                          <a:latin typeface="+mn-lt"/>
                        </a:rPr>
                        <a:t>6.81–7.07</a:t>
                      </a:r>
                      <a:endParaRPr lang="en-GB" sz="1100" b="0" i="0" u="none" strike="noStrike">
                        <a:solidFill>
                          <a:srgbClr val="3F1A01"/>
                        </a:solidFill>
                        <a:effectLst/>
                        <a:latin typeface="+mn-lt"/>
                      </a:endParaRPr>
                    </a:p>
                  </a:txBody>
                  <a:tcPr marL="45720" marR="45720">
                    <a:noFill/>
                  </a:tcPr>
                </a:tc>
                <a:tc>
                  <a:txBody>
                    <a:bodyPr/>
                    <a:lstStyle/>
                    <a:p>
                      <a:pPr algn="ctr" rtl="0" fontAlgn="ctr"/>
                      <a:r>
                        <a:rPr lang="en-GB" sz="1100" u="none" strike="noStrike" dirty="0">
                          <a:effectLst/>
                          <a:latin typeface="+mn-lt"/>
                        </a:rPr>
                        <a:t>&lt;0.001</a:t>
                      </a:r>
                      <a:endParaRPr lang="en-GB" sz="1100" b="0" i="0" u="none" strike="noStrike" dirty="0">
                        <a:solidFill>
                          <a:srgbClr val="3F1A01"/>
                        </a:solidFill>
                        <a:effectLst/>
                        <a:latin typeface="+mn-lt"/>
                      </a:endParaRPr>
                    </a:p>
                  </a:txBody>
                  <a:tcPr marL="45720" marR="45720">
                    <a:noFill/>
                  </a:tcPr>
                </a:tc>
                <a:extLst>
                  <a:ext uri="{0D108BD9-81ED-4DB2-BD59-A6C34878D82A}">
                    <a16:rowId xmlns:a16="http://schemas.microsoft.com/office/drawing/2014/main" val="3315443927"/>
                  </a:ext>
                </a:extLst>
              </a:tr>
              <a:tr h="0">
                <a:tc>
                  <a:txBody>
                    <a:bodyPr/>
                    <a:lstStyle/>
                    <a:p>
                      <a:pPr algn="l" rtl="0" fontAlgn="ctr"/>
                      <a:r>
                        <a:rPr lang="en-GB" sz="1100" u="none" strike="noStrike" dirty="0">
                          <a:effectLst/>
                          <a:latin typeface="+mn-lt"/>
                        </a:rPr>
                        <a:t>PTSD</a:t>
                      </a:r>
                      <a:endParaRPr lang="en-GB" sz="1100" b="0" i="0" u="none" strike="noStrike" dirty="0">
                        <a:solidFill>
                          <a:srgbClr val="3F1A01"/>
                        </a:solidFill>
                        <a:effectLst/>
                        <a:latin typeface="+mn-lt"/>
                      </a:endParaRPr>
                    </a:p>
                  </a:txBody>
                  <a:tcPr marL="45720" marR="45720">
                    <a:solidFill>
                      <a:srgbClr val="F0F0F0"/>
                    </a:solidFill>
                  </a:tcPr>
                </a:tc>
                <a:tc>
                  <a:txBody>
                    <a:bodyPr/>
                    <a:lstStyle/>
                    <a:p>
                      <a:pPr algn="ctr" rtl="0" fontAlgn="ctr"/>
                      <a:r>
                        <a:rPr lang="en-GB" sz="1100" u="none" strike="noStrike" dirty="0">
                          <a:effectLst/>
                          <a:latin typeface="+mn-lt"/>
                        </a:rPr>
                        <a:t>0.8</a:t>
                      </a:r>
                      <a:endParaRPr lang="en-GB" sz="1100" b="0" i="0" u="none" strike="noStrike" dirty="0">
                        <a:solidFill>
                          <a:srgbClr val="3F1A01"/>
                        </a:solidFill>
                        <a:effectLst/>
                        <a:latin typeface="+mn-lt"/>
                      </a:endParaRPr>
                    </a:p>
                  </a:txBody>
                  <a:tcPr marL="45720" marR="45720">
                    <a:solidFill>
                      <a:srgbClr val="F0F0F0"/>
                    </a:solidFill>
                  </a:tcPr>
                </a:tc>
                <a:tc>
                  <a:txBody>
                    <a:bodyPr/>
                    <a:lstStyle/>
                    <a:p>
                      <a:pPr algn="ctr" rtl="0" fontAlgn="ctr"/>
                      <a:r>
                        <a:rPr lang="en-GB" sz="1100" b="1" u="none" strike="noStrike" dirty="0">
                          <a:solidFill>
                            <a:schemeClr val="accent5">
                              <a:lumMod val="50000"/>
                            </a:schemeClr>
                          </a:solidFill>
                          <a:effectLst/>
                          <a:latin typeface="+mn-lt"/>
                        </a:rPr>
                        <a:t>10.1</a:t>
                      </a:r>
                      <a:endParaRPr lang="en-GB" sz="1100" b="1" i="0" u="none" strike="noStrike" dirty="0">
                        <a:solidFill>
                          <a:schemeClr val="accent5">
                            <a:lumMod val="50000"/>
                          </a:schemeClr>
                        </a:solidFill>
                        <a:effectLst/>
                        <a:latin typeface="+mn-lt"/>
                      </a:endParaRPr>
                    </a:p>
                  </a:txBody>
                  <a:tcPr marL="45720" marR="45720">
                    <a:solidFill>
                      <a:srgbClr val="F0F0F0"/>
                    </a:solidFill>
                  </a:tcPr>
                </a:tc>
                <a:tc>
                  <a:txBody>
                    <a:bodyPr/>
                    <a:lstStyle/>
                    <a:p>
                      <a:pPr algn="ctr" rtl="0" fontAlgn="ctr"/>
                      <a:r>
                        <a:rPr lang="en-GB" sz="1100" u="none" strike="noStrike" dirty="0">
                          <a:effectLst/>
                          <a:latin typeface="+mn-lt"/>
                        </a:rPr>
                        <a:t>2.44</a:t>
                      </a:r>
                      <a:endParaRPr lang="en-GB" sz="1100" b="0" i="0" u="none" strike="noStrike" dirty="0">
                        <a:solidFill>
                          <a:srgbClr val="3F1A01"/>
                        </a:solidFill>
                        <a:effectLst/>
                        <a:latin typeface="+mn-lt"/>
                      </a:endParaRPr>
                    </a:p>
                  </a:txBody>
                  <a:tcPr marL="45720" marR="45720">
                    <a:solidFill>
                      <a:srgbClr val="F0F0F0"/>
                    </a:solidFill>
                  </a:tcPr>
                </a:tc>
                <a:tc>
                  <a:txBody>
                    <a:bodyPr/>
                    <a:lstStyle/>
                    <a:p>
                      <a:pPr algn="ctr" rtl="0" fontAlgn="ctr"/>
                      <a:r>
                        <a:rPr lang="en-GB" sz="1100" u="none" strike="noStrike">
                          <a:effectLst/>
                          <a:latin typeface="+mn-lt"/>
                        </a:rPr>
                        <a:t>2.39–2.47</a:t>
                      </a:r>
                      <a:endParaRPr lang="en-GB" sz="1100" b="0" i="0" u="none" strike="noStrike">
                        <a:solidFill>
                          <a:srgbClr val="3F1A01"/>
                        </a:solidFill>
                        <a:effectLst/>
                        <a:latin typeface="+mn-lt"/>
                      </a:endParaRPr>
                    </a:p>
                  </a:txBody>
                  <a:tcPr marL="45720" marR="45720">
                    <a:solidFill>
                      <a:srgbClr val="F0F0F0"/>
                    </a:solidFill>
                  </a:tcPr>
                </a:tc>
                <a:tc>
                  <a:txBody>
                    <a:bodyPr/>
                    <a:lstStyle/>
                    <a:p>
                      <a:pPr algn="ctr" rtl="0" fontAlgn="ctr"/>
                      <a:r>
                        <a:rPr lang="en-GB" sz="1100" u="none" strike="noStrike" dirty="0">
                          <a:effectLst/>
                          <a:latin typeface="+mn-lt"/>
                        </a:rPr>
                        <a:t>&lt;0.001</a:t>
                      </a:r>
                      <a:endParaRPr lang="en-GB" sz="1100" b="0" i="0" u="none" strike="noStrike" dirty="0">
                        <a:solidFill>
                          <a:srgbClr val="3F1A01"/>
                        </a:solidFill>
                        <a:effectLst/>
                        <a:latin typeface="+mn-lt"/>
                      </a:endParaRPr>
                    </a:p>
                  </a:txBody>
                  <a:tcPr marL="45720" marR="45720">
                    <a:solidFill>
                      <a:srgbClr val="F0F0F0"/>
                    </a:solidFill>
                  </a:tcPr>
                </a:tc>
                <a:extLst>
                  <a:ext uri="{0D108BD9-81ED-4DB2-BD59-A6C34878D82A}">
                    <a16:rowId xmlns:a16="http://schemas.microsoft.com/office/drawing/2014/main" val="4083574248"/>
                  </a:ext>
                </a:extLst>
              </a:tr>
              <a:tr h="0">
                <a:tc>
                  <a:txBody>
                    <a:bodyPr/>
                    <a:lstStyle/>
                    <a:p>
                      <a:pPr algn="l" rtl="0" fontAlgn="ctr"/>
                      <a:r>
                        <a:rPr lang="en-GB" sz="1100" u="none" strike="noStrike">
                          <a:effectLst/>
                          <a:latin typeface="+mn-lt"/>
                        </a:rPr>
                        <a:t>Alcohol abuse</a:t>
                      </a:r>
                      <a:endParaRPr lang="en-GB" sz="1100" b="0" i="0" u="none" strike="noStrike">
                        <a:solidFill>
                          <a:srgbClr val="3F1A01"/>
                        </a:solidFill>
                        <a:effectLst/>
                        <a:latin typeface="+mn-lt"/>
                      </a:endParaRPr>
                    </a:p>
                  </a:txBody>
                  <a:tcPr marL="45720" marR="45720">
                    <a:noFill/>
                  </a:tcPr>
                </a:tc>
                <a:tc>
                  <a:txBody>
                    <a:bodyPr/>
                    <a:lstStyle/>
                    <a:p>
                      <a:pPr algn="ctr" rtl="0" fontAlgn="ctr"/>
                      <a:r>
                        <a:rPr lang="en-GB" sz="1100" u="none" strike="noStrike" dirty="0">
                          <a:effectLst/>
                          <a:latin typeface="+mn-lt"/>
                        </a:rPr>
                        <a:t>4.7</a:t>
                      </a:r>
                      <a:endParaRPr lang="en-GB" sz="1100" b="0" i="0" u="none" strike="noStrike" dirty="0">
                        <a:solidFill>
                          <a:srgbClr val="3F1A01"/>
                        </a:solidFill>
                        <a:effectLst/>
                        <a:latin typeface="+mn-lt"/>
                      </a:endParaRPr>
                    </a:p>
                  </a:txBody>
                  <a:tcPr marL="45720" marR="45720">
                    <a:noFill/>
                  </a:tcPr>
                </a:tc>
                <a:tc>
                  <a:txBody>
                    <a:bodyPr/>
                    <a:lstStyle/>
                    <a:p>
                      <a:pPr algn="ctr" rtl="0" fontAlgn="ctr"/>
                      <a:r>
                        <a:rPr lang="en-GB" sz="1100" b="1" u="none" strike="noStrike" dirty="0">
                          <a:solidFill>
                            <a:schemeClr val="accent5">
                              <a:lumMod val="50000"/>
                            </a:schemeClr>
                          </a:solidFill>
                          <a:effectLst/>
                          <a:latin typeface="+mn-lt"/>
                        </a:rPr>
                        <a:t>18.3</a:t>
                      </a:r>
                      <a:endParaRPr lang="en-GB" sz="1100" b="1" i="0" u="none" strike="noStrike" dirty="0">
                        <a:solidFill>
                          <a:schemeClr val="accent5">
                            <a:lumMod val="50000"/>
                          </a:schemeClr>
                        </a:solidFill>
                        <a:effectLst/>
                        <a:latin typeface="+mn-lt"/>
                      </a:endParaRPr>
                    </a:p>
                  </a:txBody>
                  <a:tcPr marL="45720" marR="45720">
                    <a:noFill/>
                  </a:tcPr>
                </a:tc>
                <a:tc>
                  <a:txBody>
                    <a:bodyPr/>
                    <a:lstStyle/>
                    <a:p>
                      <a:pPr algn="ctr" rtl="0" fontAlgn="ctr"/>
                      <a:r>
                        <a:rPr lang="en-GB" sz="1100" u="none" strike="noStrike">
                          <a:effectLst/>
                          <a:latin typeface="+mn-lt"/>
                        </a:rPr>
                        <a:t>1.94</a:t>
                      </a:r>
                      <a:endParaRPr lang="en-GB" sz="1100" b="0" i="0" u="none" strike="noStrike">
                        <a:solidFill>
                          <a:srgbClr val="3F1A01"/>
                        </a:solidFill>
                        <a:effectLst/>
                        <a:latin typeface="+mn-lt"/>
                      </a:endParaRPr>
                    </a:p>
                  </a:txBody>
                  <a:tcPr marL="45720" marR="45720">
                    <a:noFill/>
                  </a:tcPr>
                </a:tc>
                <a:tc>
                  <a:txBody>
                    <a:bodyPr/>
                    <a:lstStyle/>
                    <a:p>
                      <a:pPr algn="ctr" rtl="0" fontAlgn="ctr"/>
                      <a:r>
                        <a:rPr lang="en-GB" sz="1100" u="none" strike="noStrike" dirty="0">
                          <a:effectLst/>
                          <a:latin typeface="+mn-lt"/>
                        </a:rPr>
                        <a:t>1.92–1.96</a:t>
                      </a:r>
                      <a:endParaRPr lang="en-GB" sz="1100" b="0" i="0" u="none" strike="noStrike" dirty="0">
                        <a:solidFill>
                          <a:srgbClr val="3F1A01"/>
                        </a:solidFill>
                        <a:effectLst/>
                        <a:latin typeface="+mn-lt"/>
                      </a:endParaRPr>
                    </a:p>
                  </a:txBody>
                  <a:tcPr marL="45720" marR="45720">
                    <a:noFill/>
                  </a:tcPr>
                </a:tc>
                <a:tc>
                  <a:txBody>
                    <a:bodyPr/>
                    <a:lstStyle/>
                    <a:p>
                      <a:pPr algn="ctr" rtl="0" fontAlgn="ctr"/>
                      <a:r>
                        <a:rPr lang="en-GB" sz="1100" u="none" strike="noStrike" dirty="0">
                          <a:effectLst/>
                          <a:latin typeface="+mn-lt"/>
                        </a:rPr>
                        <a:t>&lt;0.001</a:t>
                      </a:r>
                      <a:endParaRPr lang="en-GB" sz="1100" b="0" i="0" u="none" strike="noStrike" dirty="0">
                        <a:solidFill>
                          <a:srgbClr val="3F1A01"/>
                        </a:solidFill>
                        <a:effectLst/>
                        <a:latin typeface="+mn-lt"/>
                      </a:endParaRPr>
                    </a:p>
                  </a:txBody>
                  <a:tcPr marL="45720" marR="45720">
                    <a:noFill/>
                  </a:tcPr>
                </a:tc>
                <a:extLst>
                  <a:ext uri="{0D108BD9-81ED-4DB2-BD59-A6C34878D82A}">
                    <a16:rowId xmlns:a16="http://schemas.microsoft.com/office/drawing/2014/main" val="2460365576"/>
                  </a:ext>
                </a:extLst>
              </a:tr>
              <a:tr h="0">
                <a:tc>
                  <a:txBody>
                    <a:bodyPr/>
                    <a:lstStyle/>
                    <a:p>
                      <a:pPr algn="l" rtl="0" fontAlgn="ctr"/>
                      <a:r>
                        <a:rPr lang="en-GB" sz="1100" u="none" strike="noStrike" dirty="0">
                          <a:effectLst/>
                          <a:latin typeface="+mn-lt"/>
                        </a:rPr>
                        <a:t>Drug abuse</a:t>
                      </a:r>
                      <a:endParaRPr lang="en-GB" sz="1100" b="0" i="0" u="none" strike="noStrike" dirty="0">
                        <a:solidFill>
                          <a:srgbClr val="3F1A01"/>
                        </a:solidFill>
                        <a:effectLst/>
                        <a:latin typeface="+mn-lt"/>
                      </a:endParaRPr>
                    </a:p>
                  </a:txBody>
                  <a:tcPr marL="45720" marR="45720">
                    <a:lnB w="19050" cap="flat" cmpd="sng" algn="ctr">
                      <a:solidFill>
                        <a:schemeClr val="accent5">
                          <a:lumMod val="75000"/>
                        </a:schemeClr>
                      </a:solidFill>
                      <a:prstDash val="solid"/>
                      <a:round/>
                      <a:headEnd type="none" w="med" len="med"/>
                      <a:tailEnd type="none" w="med" len="med"/>
                    </a:lnB>
                    <a:solidFill>
                      <a:srgbClr val="F0F0F0"/>
                    </a:solidFill>
                  </a:tcPr>
                </a:tc>
                <a:tc>
                  <a:txBody>
                    <a:bodyPr/>
                    <a:lstStyle/>
                    <a:p>
                      <a:pPr algn="ctr" rtl="0" fontAlgn="ctr"/>
                      <a:r>
                        <a:rPr lang="en-GB" sz="1100" u="none" strike="noStrike" dirty="0">
                          <a:effectLst/>
                          <a:latin typeface="+mn-lt"/>
                        </a:rPr>
                        <a:t>4.7</a:t>
                      </a:r>
                      <a:endParaRPr lang="en-GB" sz="1100" b="0" i="0" u="none" strike="noStrike" dirty="0">
                        <a:solidFill>
                          <a:srgbClr val="3F1A01"/>
                        </a:solidFill>
                        <a:effectLst/>
                        <a:latin typeface="+mn-lt"/>
                      </a:endParaRPr>
                    </a:p>
                  </a:txBody>
                  <a:tcPr marL="45720" marR="45720">
                    <a:lnB w="19050" cap="flat" cmpd="sng" algn="ctr">
                      <a:solidFill>
                        <a:schemeClr val="accent5">
                          <a:lumMod val="75000"/>
                        </a:schemeClr>
                      </a:solidFill>
                      <a:prstDash val="solid"/>
                      <a:round/>
                      <a:headEnd type="none" w="med" len="med"/>
                      <a:tailEnd type="none" w="med" len="med"/>
                    </a:lnB>
                    <a:solidFill>
                      <a:srgbClr val="F0F0F0"/>
                    </a:solidFill>
                  </a:tcPr>
                </a:tc>
                <a:tc>
                  <a:txBody>
                    <a:bodyPr/>
                    <a:lstStyle/>
                    <a:p>
                      <a:pPr algn="ctr" rtl="0" fontAlgn="ctr"/>
                      <a:r>
                        <a:rPr lang="en-GB" sz="1100" b="1" u="none" strike="noStrike" dirty="0">
                          <a:solidFill>
                            <a:schemeClr val="accent5">
                              <a:lumMod val="50000"/>
                            </a:schemeClr>
                          </a:solidFill>
                          <a:effectLst/>
                          <a:latin typeface="+mn-lt"/>
                        </a:rPr>
                        <a:t>33.5</a:t>
                      </a:r>
                      <a:endParaRPr lang="en-GB" sz="1100" b="1" i="0" u="none" strike="noStrike" dirty="0">
                        <a:solidFill>
                          <a:schemeClr val="accent5">
                            <a:lumMod val="50000"/>
                          </a:schemeClr>
                        </a:solidFill>
                        <a:effectLst/>
                        <a:latin typeface="+mn-lt"/>
                      </a:endParaRPr>
                    </a:p>
                  </a:txBody>
                  <a:tcPr marL="45720" marR="45720">
                    <a:lnB w="19050" cap="flat" cmpd="sng" algn="ctr">
                      <a:solidFill>
                        <a:schemeClr val="accent5">
                          <a:lumMod val="75000"/>
                        </a:schemeClr>
                      </a:solidFill>
                      <a:prstDash val="solid"/>
                      <a:round/>
                      <a:headEnd type="none" w="med" len="med"/>
                      <a:tailEnd type="none" w="med" len="med"/>
                    </a:lnB>
                    <a:solidFill>
                      <a:srgbClr val="F0F0F0"/>
                    </a:solidFill>
                  </a:tcPr>
                </a:tc>
                <a:tc>
                  <a:txBody>
                    <a:bodyPr/>
                    <a:lstStyle/>
                    <a:p>
                      <a:pPr algn="ctr" rtl="0" fontAlgn="ctr"/>
                      <a:r>
                        <a:rPr lang="en-GB" sz="1100" u="none" strike="noStrike" dirty="0">
                          <a:effectLst/>
                          <a:latin typeface="+mn-lt"/>
                        </a:rPr>
                        <a:t>4.33</a:t>
                      </a:r>
                      <a:endParaRPr lang="en-GB" sz="1100" b="0" i="0" u="none" strike="noStrike" dirty="0">
                        <a:solidFill>
                          <a:srgbClr val="3F1A01"/>
                        </a:solidFill>
                        <a:effectLst/>
                        <a:latin typeface="+mn-lt"/>
                      </a:endParaRPr>
                    </a:p>
                  </a:txBody>
                  <a:tcPr marL="45720" marR="45720">
                    <a:lnB w="19050" cap="flat" cmpd="sng" algn="ctr">
                      <a:solidFill>
                        <a:schemeClr val="accent5">
                          <a:lumMod val="75000"/>
                        </a:schemeClr>
                      </a:solidFill>
                      <a:prstDash val="solid"/>
                      <a:round/>
                      <a:headEnd type="none" w="med" len="med"/>
                      <a:tailEnd type="none" w="med" len="med"/>
                    </a:lnB>
                    <a:solidFill>
                      <a:srgbClr val="F0F0F0"/>
                    </a:solidFill>
                  </a:tcPr>
                </a:tc>
                <a:tc>
                  <a:txBody>
                    <a:bodyPr/>
                    <a:lstStyle/>
                    <a:p>
                      <a:pPr algn="ctr" rtl="0" fontAlgn="ctr"/>
                      <a:r>
                        <a:rPr lang="en-GB" sz="1100" u="none" strike="noStrike" dirty="0">
                          <a:effectLst/>
                          <a:latin typeface="+mn-lt"/>
                        </a:rPr>
                        <a:t>4.29–4.37</a:t>
                      </a:r>
                      <a:endParaRPr lang="en-GB" sz="1100" b="0" i="0" u="none" strike="noStrike" dirty="0">
                        <a:solidFill>
                          <a:srgbClr val="3F1A01"/>
                        </a:solidFill>
                        <a:effectLst/>
                        <a:latin typeface="+mn-lt"/>
                      </a:endParaRPr>
                    </a:p>
                  </a:txBody>
                  <a:tcPr marL="45720" marR="45720">
                    <a:lnB w="19050" cap="flat" cmpd="sng" algn="ctr">
                      <a:solidFill>
                        <a:schemeClr val="accent5">
                          <a:lumMod val="75000"/>
                        </a:schemeClr>
                      </a:solidFill>
                      <a:prstDash val="solid"/>
                      <a:round/>
                      <a:headEnd type="none" w="med" len="med"/>
                      <a:tailEnd type="none" w="med" len="med"/>
                    </a:lnB>
                    <a:solidFill>
                      <a:srgbClr val="F0F0F0"/>
                    </a:solidFill>
                  </a:tcPr>
                </a:tc>
                <a:tc>
                  <a:txBody>
                    <a:bodyPr/>
                    <a:lstStyle/>
                    <a:p>
                      <a:pPr algn="ctr" rtl="0" fontAlgn="ctr"/>
                      <a:r>
                        <a:rPr lang="en-GB" sz="1100" u="none" strike="noStrike" dirty="0">
                          <a:effectLst/>
                          <a:latin typeface="+mn-lt"/>
                        </a:rPr>
                        <a:t>&lt;0.001</a:t>
                      </a:r>
                      <a:endParaRPr lang="en-GB" sz="1100" b="0" i="0" u="none" strike="noStrike" dirty="0">
                        <a:solidFill>
                          <a:srgbClr val="3F1A01"/>
                        </a:solidFill>
                        <a:effectLst/>
                        <a:latin typeface="+mn-lt"/>
                      </a:endParaRPr>
                    </a:p>
                  </a:txBody>
                  <a:tcPr marL="45720" marR="45720">
                    <a:lnB w="19050" cap="flat" cmpd="sng" algn="ctr">
                      <a:solidFill>
                        <a:schemeClr val="accent5">
                          <a:lumMod val="75000"/>
                        </a:schemeClr>
                      </a:solidFill>
                      <a:prstDash val="solid"/>
                      <a:round/>
                      <a:headEnd type="none" w="med" len="med"/>
                      <a:tailEnd type="none" w="med" len="med"/>
                    </a:lnB>
                    <a:solidFill>
                      <a:srgbClr val="F0F0F0"/>
                    </a:solidFill>
                  </a:tcPr>
                </a:tc>
                <a:extLst>
                  <a:ext uri="{0D108BD9-81ED-4DB2-BD59-A6C34878D82A}">
                    <a16:rowId xmlns:a16="http://schemas.microsoft.com/office/drawing/2014/main" val="3315249319"/>
                  </a:ext>
                </a:extLst>
              </a:tr>
            </a:tbl>
          </a:graphicData>
        </a:graphic>
      </p:graphicFrame>
      <p:sp>
        <p:nvSpPr>
          <p:cNvPr id="26" name="TextBox 25">
            <a:extLst>
              <a:ext uri="{FF2B5EF4-FFF2-40B4-BE49-F238E27FC236}">
                <a16:creationId xmlns:a16="http://schemas.microsoft.com/office/drawing/2014/main" id="{A8D186AA-FB3A-E4D5-83A2-13EF88A96D45}"/>
              </a:ext>
            </a:extLst>
          </p:cNvPr>
          <p:cNvSpPr txBox="1"/>
          <p:nvPr/>
        </p:nvSpPr>
        <p:spPr>
          <a:xfrm rot="16200000">
            <a:off x="421017" y="2516861"/>
            <a:ext cx="1818743" cy="461665"/>
          </a:xfrm>
          <a:prstGeom prst="rect">
            <a:avLst/>
          </a:prstGeom>
          <a:noFill/>
        </p:spPr>
        <p:txBody>
          <a:bodyPr wrap="square">
            <a:spAutoFit/>
          </a:bodyPr>
          <a:lstStyle/>
          <a:p>
            <a:pPr algn="ctr"/>
            <a:r>
              <a:rPr lang="en-GB" sz="1200" b="1" dirty="0">
                <a:solidFill>
                  <a:schemeClr val="accent5">
                    <a:lumMod val="75000"/>
                  </a:schemeClr>
                </a:solidFill>
              </a:rPr>
              <a:t>Psychiatric </a:t>
            </a:r>
            <a:br>
              <a:rPr lang="en-GB" sz="1200" b="1" dirty="0">
                <a:solidFill>
                  <a:schemeClr val="accent5">
                    <a:lumMod val="75000"/>
                  </a:schemeClr>
                </a:solidFill>
              </a:rPr>
            </a:br>
            <a:r>
              <a:rPr lang="en-GB" sz="1200" b="1" dirty="0">
                <a:solidFill>
                  <a:schemeClr val="accent5">
                    <a:lumMod val="75000"/>
                  </a:schemeClr>
                </a:solidFill>
              </a:rPr>
              <a:t>comorbidities</a:t>
            </a:r>
          </a:p>
        </p:txBody>
      </p:sp>
      <p:sp>
        <p:nvSpPr>
          <p:cNvPr id="27" name="TextBox 26">
            <a:extLst>
              <a:ext uri="{FF2B5EF4-FFF2-40B4-BE49-F238E27FC236}">
                <a16:creationId xmlns:a16="http://schemas.microsoft.com/office/drawing/2014/main" id="{DF20C89F-BDD5-ACAD-0C54-E48DD7A3EFAB}"/>
              </a:ext>
            </a:extLst>
          </p:cNvPr>
          <p:cNvSpPr txBox="1"/>
          <p:nvPr/>
        </p:nvSpPr>
        <p:spPr>
          <a:xfrm rot="16200000">
            <a:off x="294069" y="4538974"/>
            <a:ext cx="2072639" cy="461665"/>
          </a:xfrm>
          <a:prstGeom prst="rect">
            <a:avLst/>
          </a:prstGeom>
          <a:noFill/>
        </p:spPr>
        <p:txBody>
          <a:bodyPr wrap="square">
            <a:spAutoFit/>
          </a:bodyPr>
          <a:lstStyle/>
          <a:p>
            <a:pPr algn="ctr"/>
            <a:r>
              <a:rPr lang="en-GB" sz="1200" b="1" dirty="0">
                <a:solidFill>
                  <a:schemeClr val="accent5">
                    <a:lumMod val="75000"/>
                  </a:schemeClr>
                </a:solidFill>
              </a:rPr>
              <a:t>Medical</a:t>
            </a:r>
            <a:br>
              <a:rPr lang="en-GB" sz="1200" b="1" dirty="0">
                <a:solidFill>
                  <a:schemeClr val="accent5">
                    <a:lumMod val="75000"/>
                  </a:schemeClr>
                </a:solidFill>
              </a:rPr>
            </a:br>
            <a:r>
              <a:rPr lang="en-GB" sz="1200" b="1" dirty="0">
                <a:solidFill>
                  <a:schemeClr val="accent5">
                    <a:lumMod val="75000"/>
                  </a:schemeClr>
                </a:solidFill>
              </a:rPr>
              <a:t>comorbidities</a:t>
            </a:r>
          </a:p>
        </p:txBody>
      </p:sp>
      <p:sp>
        <p:nvSpPr>
          <p:cNvPr id="3" name="TextBox 2">
            <a:extLst>
              <a:ext uri="{FF2B5EF4-FFF2-40B4-BE49-F238E27FC236}">
                <a16:creationId xmlns:a16="http://schemas.microsoft.com/office/drawing/2014/main" id="{A1DE4965-53F6-BED2-46BC-90CCAA848D0F}"/>
              </a:ext>
            </a:extLst>
          </p:cNvPr>
          <p:cNvSpPr txBox="1"/>
          <p:nvPr/>
        </p:nvSpPr>
        <p:spPr>
          <a:xfrm>
            <a:off x="1515497" y="5852404"/>
            <a:ext cx="7471903" cy="369332"/>
          </a:xfrm>
          <a:prstGeom prst="rect">
            <a:avLst/>
          </a:prstGeom>
          <a:noFill/>
        </p:spPr>
        <p:txBody>
          <a:bodyPr wrap="square">
            <a:spAutoFit/>
          </a:bodyPr>
          <a:lstStyle/>
          <a:p>
            <a:r>
              <a:rPr lang="en-GB" sz="900" dirty="0"/>
              <a:t>This work is adapted from ‘Medical and psychiatric comorbidities in bipolar disorder: insights from national inpatient population-based study’ </a:t>
            </a:r>
            <a:br>
              <a:rPr lang="en-GB" sz="900" dirty="0"/>
            </a:br>
            <a:r>
              <a:rPr lang="en-GB" sz="900" dirty="0"/>
              <a:t>by Hossain et al., used under CC-BY. This work is licensed under Creative Commons license CC-BY-SA by The Lundbeck Foundation</a:t>
            </a:r>
          </a:p>
        </p:txBody>
      </p:sp>
    </p:spTree>
    <p:extLst>
      <p:ext uri="{BB962C8B-B14F-4D97-AF65-F5344CB8AC3E}">
        <p14:creationId xmlns:p14="http://schemas.microsoft.com/office/powerpoint/2010/main" val="3572696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BCF75A8-7892-4739-C964-E46562843A91}"/>
              </a:ext>
            </a:extLst>
          </p:cNvPr>
          <p:cNvSpPr>
            <a:spLocks noGrp="1"/>
          </p:cNvSpPr>
          <p:nvPr>
            <p:ph sz="half" idx="1"/>
          </p:nvPr>
        </p:nvSpPr>
        <p:spPr/>
        <p:txBody>
          <a:bodyPr/>
          <a:lstStyle/>
          <a:p>
            <a:pPr marL="0" indent="0">
              <a:buNone/>
            </a:pPr>
            <a:r>
              <a:rPr lang="en-GB" dirty="0"/>
              <a:t>Many conditions are associated with BD, and appear to be more prevalent in populations of people with BD than in the general population</a:t>
            </a:r>
            <a:r>
              <a:rPr lang="en-GB" baseline="30000" dirty="0"/>
              <a:t>1,2</a:t>
            </a:r>
            <a:endParaRPr lang="en-GB" dirty="0"/>
          </a:p>
        </p:txBody>
      </p:sp>
      <p:sp>
        <p:nvSpPr>
          <p:cNvPr id="5" name="Text Placeholder 4">
            <a:extLst>
              <a:ext uri="{FF2B5EF4-FFF2-40B4-BE49-F238E27FC236}">
                <a16:creationId xmlns:a16="http://schemas.microsoft.com/office/drawing/2014/main" id="{316C1969-3DC3-3EF5-0760-3AD75267FFAF}"/>
              </a:ext>
            </a:extLst>
          </p:cNvPr>
          <p:cNvSpPr>
            <a:spLocks noGrp="1"/>
          </p:cNvSpPr>
          <p:nvPr>
            <p:ph type="body" sz="quarter" idx="17"/>
          </p:nvPr>
        </p:nvSpPr>
        <p:spPr/>
        <p:txBody>
          <a:bodyPr/>
          <a:lstStyle/>
          <a:p>
            <a:r>
              <a:rPr lang="en-US" dirty="0"/>
              <a:t>Bipolar disorder – Comorbidities</a:t>
            </a:r>
          </a:p>
        </p:txBody>
      </p:sp>
      <p:sp>
        <p:nvSpPr>
          <p:cNvPr id="4" name="Title 3">
            <a:extLst>
              <a:ext uri="{FF2B5EF4-FFF2-40B4-BE49-F238E27FC236}">
                <a16:creationId xmlns:a16="http://schemas.microsoft.com/office/drawing/2014/main" id="{5ED147F2-7912-EAD8-8A21-42734709BAFD}"/>
              </a:ext>
            </a:extLst>
          </p:cNvPr>
          <p:cNvSpPr>
            <a:spLocks noGrp="1"/>
          </p:cNvSpPr>
          <p:nvPr>
            <p:ph type="title"/>
          </p:nvPr>
        </p:nvSpPr>
        <p:spPr/>
        <p:txBody>
          <a:bodyPr/>
          <a:lstStyle/>
          <a:p>
            <a:r>
              <a:rPr lang="en-GB" dirty="0"/>
              <a:t>Comorbidities of bipolar disorder</a:t>
            </a:r>
          </a:p>
        </p:txBody>
      </p:sp>
      <p:sp>
        <p:nvSpPr>
          <p:cNvPr id="6" name="Text Placeholder 5">
            <a:extLst>
              <a:ext uri="{FF2B5EF4-FFF2-40B4-BE49-F238E27FC236}">
                <a16:creationId xmlns:a16="http://schemas.microsoft.com/office/drawing/2014/main" id="{F22B7090-C597-A9E8-2205-5B295B42B8BE}"/>
              </a:ext>
            </a:extLst>
          </p:cNvPr>
          <p:cNvSpPr>
            <a:spLocks noGrp="1"/>
          </p:cNvSpPr>
          <p:nvPr>
            <p:ph type="body" sz="quarter" idx="18"/>
          </p:nvPr>
        </p:nvSpPr>
        <p:spPr/>
        <p:txBody>
          <a:bodyPr/>
          <a:lstStyle/>
          <a:p>
            <a:r>
              <a:rPr lang="en-GB" dirty="0"/>
              <a:t>BD=bipolar disorder; OCD=obsessive–compulsive disorder; PTSD=post-traumatic stress disorder</a:t>
            </a:r>
          </a:p>
          <a:p>
            <a:endParaRPr lang="en-GB" dirty="0"/>
          </a:p>
          <a:p>
            <a:r>
              <a:rPr lang="en-GB" dirty="0"/>
              <a:t>1. Krishnan. </a:t>
            </a:r>
            <a:r>
              <a:rPr lang="en-GB" dirty="0" err="1"/>
              <a:t>Psychosom</a:t>
            </a:r>
            <a:r>
              <a:rPr lang="en-GB" dirty="0"/>
              <a:t> Med 2005;67(1):1–8; 2. </a:t>
            </a:r>
            <a:r>
              <a:rPr lang="en-US" dirty="0"/>
              <a:t>Sinha et al. Curr Psychiatry Rep 2018;20(5):36</a:t>
            </a:r>
          </a:p>
        </p:txBody>
      </p:sp>
      <p:sp>
        <p:nvSpPr>
          <p:cNvPr id="8" name="Slide Number Placeholder 7">
            <a:extLst>
              <a:ext uri="{FF2B5EF4-FFF2-40B4-BE49-F238E27FC236}">
                <a16:creationId xmlns:a16="http://schemas.microsoft.com/office/drawing/2014/main" id="{FC8DA3E5-A9ED-A22A-CB20-9E0AE88B089B}"/>
              </a:ext>
            </a:extLst>
          </p:cNvPr>
          <p:cNvSpPr>
            <a:spLocks noGrp="1"/>
          </p:cNvSpPr>
          <p:nvPr>
            <p:ph type="sldNum" sz="quarter" idx="4"/>
          </p:nvPr>
        </p:nvSpPr>
        <p:spPr/>
        <p:txBody>
          <a:bodyPr/>
          <a:lstStyle/>
          <a:p>
            <a:fld id="{C5E73D8C-6D1C-4360-8101-83ED279A0FF1}" type="slidenum">
              <a:rPr lang="en-GB" smtClean="0"/>
              <a:pPr/>
              <a:t>7</a:t>
            </a:fld>
            <a:endParaRPr lang="en-GB" dirty="0"/>
          </a:p>
        </p:txBody>
      </p:sp>
      <p:graphicFrame>
        <p:nvGraphicFramePr>
          <p:cNvPr id="11" name="Chart 10">
            <a:extLst>
              <a:ext uri="{FF2B5EF4-FFF2-40B4-BE49-F238E27FC236}">
                <a16:creationId xmlns:a16="http://schemas.microsoft.com/office/drawing/2014/main" id="{4C92E9FD-588E-2B93-A39A-F10919793C3C}"/>
              </a:ext>
            </a:extLst>
          </p:cNvPr>
          <p:cNvGraphicFramePr/>
          <p:nvPr>
            <p:extLst>
              <p:ext uri="{D42A27DB-BD31-4B8C-83A1-F6EECF244321}">
                <p14:modId xmlns:p14="http://schemas.microsoft.com/office/powerpoint/2010/main" val="3587597668"/>
              </p:ext>
            </p:extLst>
          </p:nvPr>
        </p:nvGraphicFramePr>
        <p:xfrm>
          <a:off x="539749" y="1686785"/>
          <a:ext cx="8470901" cy="4415216"/>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4D88204A-B5B1-A9C9-A51B-5E82F635F273}"/>
              </a:ext>
            </a:extLst>
          </p:cNvPr>
          <p:cNvSpPr txBox="1"/>
          <p:nvPr/>
        </p:nvSpPr>
        <p:spPr>
          <a:xfrm>
            <a:off x="609599" y="1405142"/>
            <a:ext cx="8267701" cy="276999"/>
          </a:xfrm>
          <a:prstGeom prst="rect">
            <a:avLst/>
          </a:prstGeom>
          <a:noFill/>
        </p:spPr>
        <p:txBody>
          <a:bodyPr wrap="square" rtlCol="0">
            <a:spAutoFit/>
          </a:bodyPr>
          <a:lstStyle/>
          <a:p>
            <a:pPr algn="ctr"/>
            <a:r>
              <a:rPr lang="en-GB" sz="1200" b="1" dirty="0">
                <a:solidFill>
                  <a:schemeClr val="accent2">
                    <a:lumMod val="50000"/>
                  </a:schemeClr>
                </a:solidFill>
              </a:rPr>
              <a:t>Average rates of comorbid conditions with BD across several studies included in a review</a:t>
            </a:r>
            <a:r>
              <a:rPr lang="en-GB" sz="1200" b="1" baseline="30000" dirty="0">
                <a:solidFill>
                  <a:schemeClr val="accent2">
                    <a:lumMod val="50000"/>
                  </a:schemeClr>
                </a:solidFill>
              </a:rPr>
              <a:t>1</a:t>
            </a:r>
            <a:endParaRPr lang="en-GB" sz="1200" b="1" dirty="0">
              <a:solidFill>
                <a:schemeClr val="accent2">
                  <a:lumMod val="50000"/>
                </a:schemeClr>
              </a:solidFill>
            </a:endParaRPr>
          </a:p>
        </p:txBody>
      </p:sp>
    </p:spTree>
    <p:extLst>
      <p:ext uri="{BB962C8B-B14F-4D97-AF65-F5344CB8AC3E}">
        <p14:creationId xmlns:p14="http://schemas.microsoft.com/office/powerpoint/2010/main" val="1877726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FC42409-258A-859D-C6BC-989987C55E80}"/>
              </a:ext>
            </a:extLst>
          </p:cNvPr>
          <p:cNvSpPr>
            <a:spLocks noGrp="1"/>
          </p:cNvSpPr>
          <p:nvPr>
            <p:ph type="title"/>
          </p:nvPr>
        </p:nvSpPr>
        <p:spPr/>
        <p:txBody>
          <a:bodyPr/>
          <a:lstStyle/>
          <a:p>
            <a:r>
              <a:rPr lang="en-GB" dirty="0"/>
              <a:t>Psychiatric comorbidities</a:t>
            </a:r>
          </a:p>
        </p:txBody>
      </p:sp>
      <p:sp>
        <p:nvSpPr>
          <p:cNvPr id="8" name="Text Placeholder 7">
            <a:extLst>
              <a:ext uri="{FF2B5EF4-FFF2-40B4-BE49-F238E27FC236}">
                <a16:creationId xmlns:a16="http://schemas.microsoft.com/office/drawing/2014/main" id="{E51F55A3-1712-B491-F5F8-78D123414437}"/>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325334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326EC9-B1FA-0C70-8F23-BBB396099881}"/>
              </a:ext>
            </a:extLst>
          </p:cNvPr>
          <p:cNvSpPr>
            <a:spLocks noGrp="1"/>
          </p:cNvSpPr>
          <p:nvPr>
            <p:ph type="body" sz="quarter" idx="17"/>
          </p:nvPr>
        </p:nvSpPr>
        <p:spPr/>
        <p:txBody>
          <a:bodyPr/>
          <a:lstStyle/>
          <a:p>
            <a:r>
              <a:rPr lang="en-US" dirty="0"/>
              <a:t>Bipolar disorder – Comorbidities</a:t>
            </a:r>
          </a:p>
        </p:txBody>
      </p:sp>
      <p:sp>
        <p:nvSpPr>
          <p:cNvPr id="3" name="Title 2">
            <a:extLst>
              <a:ext uri="{FF2B5EF4-FFF2-40B4-BE49-F238E27FC236}">
                <a16:creationId xmlns:a16="http://schemas.microsoft.com/office/drawing/2014/main" id="{4984E549-3C16-3539-CDE8-C21C0EA971A8}"/>
              </a:ext>
            </a:extLst>
          </p:cNvPr>
          <p:cNvSpPr>
            <a:spLocks noGrp="1"/>
          </p:cNvSpPr>
          <p:nvPr>
            <p:ph type="title"/>
          </p:nvPr>
        </p:nvSpPr>
        <p:spPr/>
        <p:txBody>
          <a:bodyPr/>
          <a:lstStyle/>
          <a:p>
            <a:r>
              <a:rPr lang="en-GB" dirty="0"/>
              <a:t>Anxiety disorders</a:t>
            </a:r>
          </a:p>
        </p:txBody>
      </p:sp>
      <p:sp>
        <p:nvSpPr>
          <p:cNvPr id="12" name="Content Placeholder 11">
            <a:extLst>
              <a:ext uri="{FF2B5EF4-FFF2-40B4-BE49-F238E27FC236}">
                <a16:creationId xmlns:a16="http://schemas.microsoft.com/office/drawing/2014/main" id="{3EF6AF1F-14E4-A125-6B33-338C8B583E99}"/>
              </a:ext>
            </a:extLst>
          </p:cNvPr>
          <p:cNvSpPr>
            <a:spLocks noGrp="1"/>
          </p:cNvSpPr>
          <p:nvPr>
            <p:ph sz="half" idx="21"/>
          </p:nvPr>
        </p:nvSpPr>
        <p:spPr/>
        <p:txBody>
          <a:bodyPr/>
          <a:lstStyle/>
          <a:p>
            <a:pPr marL="0" indent="0">
              <a:buNone/>
            </a:pPr>
            <a:r>
              <a:rPr lang="en-GB" dirty="0"/>
              <a:t>This meta-analysis (including 135 studies) found that the lifetime prevalence of any anxiety disorder in a person with BD was more than a third</a:t>
            </a:r>
          </a:p>
        </p:txBody>
      </p:sp>
      <p:sp>
        <p:nvSpPr>
          <p:cNvPr id="5" name="Text Placeholder 4">
            <a:extLst>
              <a:ext uri="{FF2B5EF4-FFF2-40B4-BE49-F238E27FC236}">
                <a16:creationId xmlns:a16="http://schemas.microsoft.com/office/drawing/2014/main" id="{FD404879-14D1-C8EF-DE1A-32EB05A4B0E8}"/>
              </a:ext>
            </a:extLst>
          </p:cNvPr>
          <p:cNvSpPr>
            <a:spLocks noGrp="1"/>
          </p:cNvSpPr>
          <p:nvPr>
            <p:ph type="body" sz="quarter" idx="18"/>
          </p:nvPr>
        </p:nvSpPr>
        <p:spPr/>
        <p:txBody>
          <a:bodyPr/>
          <a:lstStyle/>
          <a:p>
            <a:r>
              <a:rPr lang="en-GB" dirty="0"/>
              <a:t>BD=bipolar disorder; CI=confidence interval</a:t>
            </a:r>
          </a:p>
          <a:p>
            <a:endParaRPr lang="en-GB" dirty="0"/>
          </a:p>
          <a:p>
            <a:r>
              <a:rPr lang="en-GB" dirty="0"/>
              <a:t>Yapici </a:t>
            </a:r>
            <a:r>
              <a:rPr lang="en-GB" dirty="0" err="1"/>
              <a:t>Eser</a:t>
            </a:r>
            <a:r>
              <a:rPr lang="en-GB" dirty="0"/>
              <a:t> et al. Front Psychiatry 2018;9:229</a:t>
            </a:r>
          </a:p>
        </p:txBody>
      </p:sp>
      <p:sp>
        <p:nvSpPr>
          <p:cNvPr id="6" name="Slide Number Placeholder 5">
            <a:extLst>
              <a:ext uri="{FF2B5EF4-FFF2-40B4-BE49-F238E27FC236}">
                <a16:creationId xmlns:a16="http://schemas.microsoft.com/office/drawing/2014/main" id="{247F5193-D454-3635-8E0A-96684F897F80}"/>
              </a:ext>
            </a:extLst>
          </p:cNvPr>
          <p:cNvSpPr>
            <a:spLocks noGrp="1"/>
          </p:cNvSpPr>
          <p:nvPr>
            <p:ph type="sldNum" sz="quarter" idx="4"/>
          </p:nvPr>
        </p:nvSpPr>
        <p:spPr/>
        <p:txBody>
          <a:bodyPr/>
          <a:lstStyle/>
          <a:p>
            <a:fld id="{C5E73D8C-6D1C-4360-8101-83ED279A0FF1}" type="slidenum">
              <a:rPr lang="en-GB" smtClean="0"/>
              <a:pPr/>
              <a:t>9</a:t>
            </a:fld>
            <a:endParaRPr lang="en-GB" dirty="0"/>
          </a:p>
        </p:txBody>
      </p:sp>
      <p:graphicFrame>
        <p:nvGraphicFramePr>
          <p:cNvPr id="4" name="Table 11">
            <a:extLst>
              <a:ext uri="{FF2B5EF4-FFF2-40B4-BE49-F238E27FC236}">
                <a16:creationId xmlns:a16="http://schemas.microsoft.com/office/drawing/2014/main" id="{350BF04B-5B5D-91A4-3F19-5F862F310B0D}"/>
              </a:ext>
            </a:extLst>
          </p:cNvPr>
          <p:cNvGraphicFramePr>
            <a:graphicFrameLocks/>
          </p:cNvGraphicFramePr>
          <p:nvPr>
            <p:extLst>
              <p:ext uri="{D42A27DB-BD31-4B8C-83A1-F6EECF244321}">
                <p14:modId xmlns:p14="http://schemas.microsoft.com/office/powerpoint/2010/main" val="241881228"/>
              </p:ext>
            </p:extLst>
          </p:nvPr>
        </p:nvGraphicFramePr>
        <p:xfrm>
          <a:off x="3414730" y="1512035"/>
          <a:ext cx="4032000" cy="4298148"/>
        </p:xfrm>
        <a:graphic>
          <a:graphicData uri="http://schemas.openxmlformats.org/drawingml/2006/table">
            <a:tbl>
              <a:tblPr bandRow="1">
                <a:tableStyleId>{5C22544A-7EE6-4342-B048-85BDC9FD1C3A}</a:tableStyleId>
              </a:tblPr>
              <a:tblGrid>
                <a:gridCol w="2232000">
                  <a:extLst>
                    <a:ext uri="{9D8B030D-6E8A-4147-A177-3AD203B41FA5}">
                      <a16:colId xmlns:a16="http://schemas.microsoft.com/office/drawing/2014/main" val="211284293"/>
                    </a:ext>
                  </a:extLst>
                </a:gridCol>
                <a:gridCol w="1800000">
                  <a:extLst>
                    <a:ext uri="{9D8B030D-6E8A-4147-A177-3AD203B41FA5}">
                      <a16:colId xmlns:a16="http://schemas.microsoft.com/office/drawing/2014/main" val="1159505650"/>
                    </a:ext>
                  </a:extLst>
                </a:gridCol>
              </a:tblGrid>
              <a:tr h="170728">
                <a:tc>
                  <a:txBody>
                    <a:bodyPr/>
                    <a:lstStyle/>
                    <a:p>
                      <a:pPr algn="l" fontAlgn="b">
                        <a:lnSpc>
                          <a:spcPct val="90000"/>
                        </a:lnSpc>
                      </a:pPr>
                      <a:endParaRPr lang="en-GB" sz="1100" b="1" i="0" u="none" strike="noStrike" dirty="0">
                        <a:solidFill>
                          <a:schemeClr val="bg1"/>
                        </a:solidFill>
                        <a:effectLst/>
                        <a:latin typeface="+mn-lt"/>
                      </a:endParaRPr>
                    </a:p>
                  </a:txBody>
                  <a:tcPr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a:txBody>
                    <a:bodyPr/>
                    <a:lstStyle/>
                    <a:p>
                      <a:pPr algn="ctr">
                        <a:lnSpc>
                          <a:spcPct val="90000"/>
                        </a:lnSpc>
                      </a:pPr>
                      <a:r>
                        <a:rPr lang="en-GB" sz="1100" b="1" dirty="0">
                          <a:solidFill>
                            <a:schemeClr val="bg1"/>
                          </a:solidFill>
                          <a:latin typeface="+mn-lt"/>
                          <a:cs typeface="Arial" panose="020B0604020202020204" pitchFamily="34" charset="0"/>
                        </a:rPr>
                        <a:t>Prevalence (95% CI)</a:t>
                      </a:r>
                    </a:p>
                  </a:txBody>
                  <a:tcPr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extLst>
                  <a:ext uri="{0D108BD9-81ED-4DB2-BD59-A6C34878D82A}">
                    <a16:rowId xmlns:a16="http://schemas.microsoft.com/office/drawing/2014/main" val="726149425"/>
                  </a:ext>
                </a:extLst>
              </a:tr>
              <a:tr h="170728">
                <a:tc>
                  <a:txBody>
                    <a:bodyPr/>
                    <a:lstStyle/>
                    <a:p>
                      <a:pPr algn="l" fontAlgn="b">
                        <a:lnSpc>
                          <a:spcPct val="90000"/>
                        </a:lnSpc>
                      </a:pPr>
                      <a:r>
                        <a:rPr lang="en-GB" sz="1100" b="0" i="0" u="none" strike="noStrike" dirty="0" err="1">
                          <a:solidFill>
                            <a:srgbClr val="000000"/>
                          </a:solidFill>
                          <a:effectLst/>
                          <a:latin typeface="+mn-lt"/>
                        </a:rPr>
                        <a:t>Feske</a:t>
                      </a:r>
                      <a:r>
                        <a:rPr lang="en-GB" sz="1100" b="0" i="0" u="none" strike="noStrike" dirty="0">
                          <a:solidFill>
                            <a:srgbClr val="000000"/>
                          </a:solidFill>
                          <a:effectLst/>
                          <a:latin typeface="+mn-lt"/>
                        </a:rPr>
                        <a:t> et al., 2000</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100" dirty="0">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41967199"/>
                  </a:ext>
                </a:extLst>
              </a:tr>
              <a:tr h="170728">
                <a:tc>
                  <a:txBody>
                    <a:bodyPr/>
                    <a:lstStyle/>
                    <a:p>
                      <a:pPr algn="l" fontAlgn="b">
                        <a:lnSpc>
                          <a:spcPct val="90000"/>
                        </a:lnSpc>
                      </a:pPr>
                      <a:r>
                        <a:rPr lang="en-GB" sz="1100" b="0" i="0" u="none" strike="noStrike" dirty="0">
                          <a:solidFill>
                            <a:srgbClr val="000000"/>
                          </a:solidFill>
                          <a:effectLst/>
                          <a:latin typeface="+mn-lt"/>
                        </a:rPr>
                        <a:t>McElroy et al., 2001</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90000"/>
                        </a:lnSpc>
                      </a:pPr>
                      <a:endParaRPr lang="en-GB" sz="1100" dirty="0">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0008190"/>
                  </a:ext>
                </a:extLst>
              </a:tr>
              <a:tr h="170728">
                <a:tc>
                  <a:txBody>
                    <a:bodyPr/>
                    <a:lstStyle/>
                    <a:p>
                      <a:pPr algn="l" fontAlgn="b">
                        <a:lnSpc>
                          <a:spcPct val="90000"/>
                        </a:lnSpc>
                      </a:pPr>
                      <a:r>
                        <a:rPr lang="en-GB" sz="1100" b="0" i="0" u="none" strike="noStrike" dirty="0" err="1">
                          <a:solidFill>
                            <a:schemeClr val="tx2"/>
                          </a:solidFill>
                          <a:effectLst/>
                          <a:latin typeface="+mn-lt"/>
                        </a:rPr>
                        <a:t>Tamam</a:t>
                      </a:r>
                      <a:r>
                        <a:rPr lang="en-GB" sz="1100" b="0" i="0" u="none" strike="noStrike" dirty="0">
                          <a:solidFill>
                            <a:schemeClr val="tx2"/>
                          </a:solidFill>
                          <a:effectLst/>
                          <a:latin typeface="+mn-lt"/>
                        </a:rPr>
                        <a:t> et al., 2002</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100" b="0" dirty="0">
                        <a:solidFill>
                          <a:schemeClr val="bg1"/>
                        </a:solidFill>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2602723463"/>
                  </a:ext>
                </a:extLst>
              </a:tr>
              <a:tr h="170728">
                <a:tc>
                  <a:txBody>
                    <a:bodyPr/>
                    <a:lstStyle/>
                    <a:p>
                      <a:pPr algn="l" fontAlgn="b">
                        <a:lnSpc>
                          <a:spcPct val="90000"/>
                        </a:lnSpc>
                      </a:pPr>
                      <a:r>
                        <a:rPr lang="en-GB" sz="1100" b="0" i="0" u="none" strike="noStrike" dirty="0">
                          <a:solidFill>
                            <a:schemeClr val="tx2"/>
                          </a:solidFill>
                          <a:effectLst/>
                          <a:latin typeface="+mn-lt"/>
                        </a:rPr>
                        <a:t>Keck et al., 2003</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90000"/>
                        </a:lnSpc>
                      </a:pPr>
                      <a:endParaRPr lang="en-GB" sz="1100" b="0" dirty="0">
                        <a:solidFill>
                          <a:schemeClr val="bg1"/>
                        </a:solidFill>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95650143"/>
                  </a:ext>
                </a:extLst>
              </a:tr>
              <a:tr h="170728">
                <a:tc>
                  <a:txBody>
                    <a:bodyPr/>
                    <a:lstStyle/>
                    <a:p>
                      <a:pPr algn="l" fontAlgn="b">
                        <a:lnSpc>
                          <a:spcPct val="90000"/>
                        </a:lnSpc>
                      </a:pPr>
                      <a:r>
                        <a:rPr lang="en-GB" sz="1100" b="0" i="0" u="none" strike="noStrike" dirty="0">
                          <a:solidFill>
                            <a:schemeClr val="tx2"/>
                          </a:solidFill>
                          <a:effectLst/>
                          <a:latin typeface="+mn-lt"/>
                        </a:rPr>
                        <a:t>Judd et al., 2003</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100" b="0" dirty="0">
                        <a:solidFill>
                          <a:schemeClr val="bg1"/>
                        </a:solidFill>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2041395094"/>
                  </a:ext>
                </a:extLst>
              </a:tr>
              <a:tr h="170728">
                <a:tc>
                  <a:txBody>
                    <a:bodyPr/>
                    <a:lstStyle/>
                    <a:p>
                      <a:pPr algn="l" fontAlgn="b">
                        <a:lnSpc>
                          <a:spcPct val="90000"/>
                        </a:lnSpc>
                      </a:pPr>
                      <a:r>
                        <a:rPr lang="en-GB" sz="1100" b="0" i="0" u="none" strike="noStrike" dirty="0">
                          <a:solidFill>
                            <a:schemeClr val="tx2"/>
                          </a:solidFill>
                          <a:effectLst/>
                          <a:latin typeface="+mn-lt"/>
                        </a:rPr>
                        <a:t>Perlis et al., 2005</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90000"/>
                        </a:lnSpc>
                      </a:pPr>
                      <a:endParaRPr lang="en-GB" sz="1100" b="0" dirty="0">
                        <a:solidFill>
                          <a:schemeClr val="bg1"/>
                        </a:solidFill>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99361633"/>
                  </a:ext>
                </a:extLst>
              </a:tr>
              <a:tr h="170728">
                <a:tc>
                  <a:txBody>
                    <a:bodyPr/>
                    <a:lstStyle/>
                    <a:p>
                      <a:pPr algn="l" fontAlgn="b">
                        <a:lnSpc>
                          <a:spcPct val="90000"/>
                        </a:lnSpc>
                      </a:pPr>
                      <a:r>
                        <a:rPr lang="en-GB" sz="1100" b="0" i="0" u="none" strike="noStrike" dirty="0" err="1">
                          <a:solidFill>
                            <a:schemeClr val="tx2"/>
                          </a:solidFill>
                          <a:effectLst/>
                          <a:latin typeface="+mn-lt"/>
                        </a:rPr>
                        <a:t>Gaudiano</a:t>
                      </a:r>
                      <a:r>
                        <a:rPr lang="en-GB" sz="1100" b="0" i="0" u="none" strike="noStrike" dirty="0">
                          <a:solidFill>
                            <a:schemeClr val="tx2"/>
                          </a:solidFill>
                          <a:effectLst/>
                          <a:latin typeface="+mn-lt"/>
                        </a:rPr>
                        <a:t> et al., 2005</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100" b="0" dirty="0">
                        <a:solidFill>
                          <a:schemeClr val="bg1"/>
                        </a:solidFill>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2018158160"/>
                  </a:ext>
                </a:extLst>
              </a:tr>
              <a:tr h="170728">
                <a:tc>
                  <a:txBody>
                    <a:bodyPr/>
                    <a:lstStyle/>
                    <a:p>
                      <a:pPr algn="l" fontAlgn="b">
                        <a:lnSpc>
                          <a:spcPct val="90000"/>
                        </a:lnSpc>
                      </a:pPr>
                      <a:r>
                        <a:rPr lang="en-GB" sz="1100" b="0" i="0" u="none" strike="noStrike" dirty="0" err="1">
                          <a:solidFill>
                            <a:schemeClr val="tx2"/>
                          </a:solidFill>
                          <a:effectLst/>
                          <a:latin typeface="+mn-lt"/>
                        </a:rPr>
                        <a:t>Altindag</a:t>
                      </a:r>
                      <a:r>
                        <a:rPr lang="en-GB" sz="1100" b="0" i="0" u="none" strike="noStrike" dirty="0">
                          <a:solidFill>
                            <a:schemeClr val="tx2"/>
                          </a:solidFill>
                          <a:effectLst/>
                          <a:latin typeface="+mn-lt"/>
                        </a:rPr>
                        <a:t> et al., 2006</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90000"/>
                        </a:lnSpc>
                      </a:pPr>
                      <a:endParaRPr lang="en-GB" sz="1100" b="0" dirty="0">
                        <a:solidFill>
                          <a:schemeClr val="bg1"/>
                        </a:solidFill>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3587142"/>
                  </a:ext>
                </a:extLst>
              </a:tr>
              <a:tr h="170728">
                <a:tc>
                  <a:txBody>
                    <a:bodyPr/>
                    <a:lstStyle/>
                    <a:p>
                      <a:pPr algn="l" fontAlgn="b">
                        <a:lnSpc>
                          <a:spcPct val="90000"/>
                        </a:lnSpc>
                      </a:pPr>
                      <a:r>
                        <a:rPr lang="en-GB" sz="1100" b="0" i="0" u="none" strike="noStrike" dirty="0">
                          <a:solidFill>
                            <a:schemeClr val="tx2"/>
                          </a:solidFill>
                          <a:effectLst/>
                          <a:latin typeface="+mn-lt"/>
                        </a:rPr>
                        <a:t>Gao et al., 2008</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100" b="0" dirty="0">
                        <a:solidFill>
                          <a:schemeClr val="bg1"/>
                        </a:solidFill>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459853893"/>
                  </a:ext>
                </a:extLst>
              </a:tr>
              <a:tr h="170728">
                <a:tc>
                  <a:txBody>
                    <a:bodyPr/>
                    <a:lstStyle/>
                    <a:p>
                      <a:pPr algn="l" fontAlgn="b">
                        <a:lnSpc>
                          <a:spcPct val="90000"/>
                        </a:lnSpc>
                      </a:pPr>
                      <a:r>
                        <a:rPr lang="en-GB" sz="1100" b="0" i="0" u="none" strike="noStrike" dirty="0" err="1">
                          <a:solidFill>
                            <a:schemeClr val="tx2"/>
                          </a:solidFill>
                          <a:effectLst/>
                          <a:latin typeface="+mn-lt"/>
                        </a:rPr>
                        <a:t>Grabski</a:t>
                      </a:r>
                      <a:r>
                        <a:rPr lang="en-GB" sz="1100" b="0" i="0" u="none" strike="noStrike" dirty="0">
                          <a:solidFill>
                            <a:schemeClr val="tx2"/>
                          </a:solidFill>
                          <a:effectLst/>
                          <a:latin typeface="+mn-lt"/>
                        </a:rPr>
                        <a:t> et al., 2008</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90000"/>
                        </a:lnSpc>
                      </a:pPr>
                      <a:endParaRPr lang="en-GB" sz="1100" b="0" dirty="0">
                        <a:solidFill>
                          <a:schemeClr val="bg1"/>
                        </a:solidFill>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64207007"/>
                  </a:ext>
                </a:extLst>
              </a:tr>
              <a:tr h="170728">
                <a:tc>
                  <a:txBody>
                    <a:bodyPr/>
                    <a:lstStyle/>
                    <a:p>
                      <a:pPr algn="l" fontAlgn="b">
                        <a:lnSpc>
                          <a:spcPct val="90000"/>
                        </a:lnSpc>
                      </a:pPr>
                      <a:r>
                        <a:rPr lang="en-GB" sz="1100" b="0" i="0" u="none" strike="noStrike" dirty="0">
                          <a:solidFill>
                            <a:schemeClr val="tx2"/>
                          </a:solidFill>
                          <a:effectLst/>
                          <a:latin typeface="+mn-lt"/>
                        </a:rPr>
                        <a:t>Albert et al., 2008</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100" b="0" dirty="0">
                        <a:solidFill>
                          <a:schemeClr val="bg1"/>
                        </a:solidFill>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3239548324"/>
                  </a:ext>
                </a:extLst>
              </a:tr>
              <a:tr h="170728">
                <a:tc>
                  <a:txBody>
                    <a:bodyPr/>
                    <a:lstStyle/>
                    <a:p>
                      <a:pPr algn="l" fontAlgn="b">
                        <a:lnSpc>
                          <a:spcPct val="90000"/>
                        </a:lnSpc>
                      </a:pPr>
                      <a:r>
                        <a:rPr lang="en-GB" sz="1100" b="0" i="0" u="none" strike="noStrike" dirty="0" err="1">
                          <a:solidFill>
                            <a:schemeClr val="tx2"/>
                          </a:solidFill>
                          <a:effectLst/>
                          <a:latin typeface="+mn-lt"/>
                        </a:rPr>
                        <a:t>Azorin</a:t>
                      </a:r>
                      <a:r>
                        <a:rPr lang="en-GB" sz="1100" b="0" i="0" u="none" strike="noStrike" dirty="0">
                          <a:solidFill>
                            <a:schemeClr val="tx2"/>
                          </a:solidFill>
                          <a:effectLst/>
                          <a:latin typeface="+mn-lt"/>
                        </a:rPr>
                        <a:t> et al., 2009</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90000"/>
                        </a:lnSpc>
                      </a:pPr>
                      <a:endParaRPr lang="en-GB" sz="1100" b="0" dirty="0">
                        <a:solidFill>
                          <a:schemeClr val="bg1"/>
                        </a:solidFill>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54548269"/>
                  </a:ext>
                </a:extLst>
              </a:tr>
              <a:tr h="170728">
                <a:tc>
                  <a:txBody>
                    <a:bodyPr/>
                    <a:lstStyle/>
                    <a:p>
                      <a:pPr algn="l" fontAlgn="b">
                        <a:lnSpc>
                          <a:spcPct val="90000"/>
                        </a:lnSpc>
                      </a:pPr>
                      <a:r>
                        <a:rPr lang="en-GB" sz="1100" b="0" i="0" u="none" strike="noStrike" dirty="0" err="1">
                          <a:solidFill>
                            <a:schemeClr val="tx2"/>
                          </a:solidFill>
                          <a:effectLst/>
                          <a:latin typeface="+mn-lt"/>
                        </a:rPr>
                        <a:t>Fridberg</a:t>
                      </a:r>
                      <a:r>
                        <a:rPr lang="en-GB" sz="1100" b="0" i="0" u="none" strike="noStrike" dirty="0">
                          <a:solidFill>
                            <a:schemeClr val="tx2"/>
                          </a:solidFill>
                          <a:effectLst/>
                          <a:latin typeface="+mn-lt"/>
                        </a:rPr>
                        <a:t> et al., 2009</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100" b="0" dirty="0">
                        <a:solidFill>
                          <a:schemeClr val="bg1"/>
                        </a:solidFill>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540271477"/>
                  </a:ext>
                </a:extLst>
              </a:tr>
              <a:tr h="170728">
                <a:tc>
                  <a:txBody>
                    <a:bodyPr/>
                    <a:lstStyle/>
                    <a:p>
                      <a:pPr algn="l" fontAlgn="b">
                        <a:lnSpc>
                          <a:spcPct val="90000"/>
                        </a:lnSpc>
                      </a:pPr>
                      <a:r>
                        <a:rPr lang="en-GB" sz="1100" b="0" i="0" u="none" strike="noStrike" dirty="0">
                          <a:solidFill>
                            <a:schemeClr val="tx2"/>
                          </a:solidFill>
                          <a:effectLst/>
                          <a:latin typeface="+mn-lt"/>
                        </a:rPr>
                        <a:t>Andrade-Nascimento et al., 2011</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90000"/>
                        </a:lnSpc>
                      </a:pPr>
                      <a:endParaRPr lang="en-GB" sz="1100" b="0" dirty="0">
                        <a:solidFill>
                          <a:schemeClr val="bg1"/>
                        </a:solidFill>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87383032"/>
                  </a:ext>
                </a:extLst>
              </a:tr>
              <a:tr h="170728">
                <a:tc>
                  <a:txBody>
                    <a:bodyPr/>
                    <a:lstStyle/>
                    <a:p>
                      <a:pPr algn="l" fontAlgn="b">
                        <a:lnSpc>
                          <a:spcPct val="90000"/>
                        </a:lnSpc>
                      </a:pPr>
                      <a:r>
                        <a:rPr lang="en-GB" sz="1100" b="0" i="0" u="none" strike="noStrike" dirty="0">
                          <a:solidFill>
                            <a:schemeClr val="tx2"/>
                          </a:solidFill>
                          <a:effectLst/>
                          <a:latin typeface="+mn-lt"/>
                        </a:rPr>
                        <a:t>Tsai et al., 2012</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100" b="0" dirty="0">
                        <a:solidFill>
                          <a:schemeClr val="bg1"/>
                        </a:solidFill>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407919977"/>
                  </a:ext>
                </a:extLst>
              </a:tr>
              <a:tr h="170728">
                <a:tc>
                  <a:txBody>
                    <a:bodyPr/>
                    <a:lstStyle/>
                    <a:p>
                      <a:pPr algn="l" fontAlgn="b">
                        <a:lnSpc>
                          <a:spcPct val="90000"/>
                        </a:lnSpc>
                      </a:pPr>
                      <a:r>
                        <a:rPr lang="en-GB" sz="1100" b="0" i="0" u="none" strike="noStrike" dirty="0">
                          <a:solidFill>
                            <a:schemeClr val="tx2"/>
                          </a:solidFill>
                          <a:effectLst/>
                          <a:latin typeface="+mn-lt"/>
                        </a:rPr>
                        <a:t>Chang et al., 2013</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90000"/>
                        </a:lnSpc>
                      </a:pPr>
                      <a:endParaRPr lang="en-GB" sz="1100" b="0" dirty="0">
                        <a:solidFill>
                          <a:schemeClr val="bg1"/>
                        </a:solidFill>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34063666"/>
                  </a:ext>
                </a:extLst>
              </a:tr>
              <a:tr h="170728">
                <a:tc>
                  <a:txBody>
                    <a:bodyPr/>
                    <a:lstStyle/>
                    <a:p>
                      <a:pPr algn="l" fontAlgn="b">
                        <a:lnSpc>
                          <a:spcPct val="90000"/>
                        </a:lnSpc>
                      </a:pPr>
                      <a:r>
                        <a:rPr lang="en-GB" sz="1100" b="0" i="0" u="none" strike="noStrike" dirty="0" err="1">
                          <a:solidFill>
                            <a:schemeClr val="tx2"/>
                          </a:solidFill>
                          <a:effectLst/>
                          <a:latin typeface="+mn-lt"/>
                        </a:rPr>
                        <a:t>Carmiol</a:t>
                      </a:r>
                      <a:r>
                        <a:rPr lang="en-GB" sz="1100" b="0" i="0" u="none" strike="noStrike" dirty="0">
                          <a:solidFill>
                            <a:schemeClr val="tx2"/>
                          </a:solidFill>
                          <a:effectLst/>
                          <a:latin typeface="+mn-lt"/>
                        </a:rPr>
                        <a:t> et al., 2013</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100" b="0" dirty="0">
                        <a:solidFill>
                          <a:schemeClr val="bg1"/>
                        </a:solidFill>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2541971607"/>
                  </a:ext>
                </a:extLst>
              </a:tr>
              <a:tr h="170728">
                <a:tc>
                  <a:txBody>
                    <a:bodyPr/>
                    <a:lstStyle/>
                    <a:p>
                      <a:pPr algn="l" fontAlgn="b">
                        <a:lnSpc>
                          <a:spcPct val="90000"/>
                        </a:lnSpc>
                      </a:pPr>
                      <a:r>
                        <a:rPr lang="en-GB" sz="1100" b="0" i="0" u="none" strike="noStrike" dirty="0">
                          <a:solidFill>
                            <a:schemeClr val="tx2"/>
                          </a:solidFill>
                          <a:effectLst/>
                          <a:latin typeface="+mn-lt"/>
                        </a:rPr>
                        <a:t>Das, 2013</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90000"/>
                        </a:lnSpc>
                      </a:pPr>
                      <a:endParaRPr lang="en-GB" sz="1100" b="0" dirty="0">
                        <a:solidFill>
                          <a:schemeClr val="bg1"/>
                        </a:solidFill>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61303033"/>
                  </a:ext>
                </a:extLst>
              </a:tr>
              <a:tr h="170728">
                <a:tc>
                  <a:txBody>
                    <a:bodyPr/>
                    <a:lstStyle/>
                    <a:p>
                      <a:pPr algn="l" fontAlgn="b">
                        <a:lnSpc>
                          <a:spcPct val="90000"/>
                        </a:lnSpc>
                      </a:pPr>
                      <a:r>
                        <a:rPr lang="en-GB" sz="1100" b="0" i="0" u="none" strike="noStrike" dirty="0" err="1">
                          <a:solidFill>
                            <a:schemeClr val="tx2"/>
                          </a:solidFill>
                          <a:effectLst/>
                          <a:latin typeface="+mn-lt"/>
                        </a:rPr>
                        <a:t>Fassassi</a:t>
                      </a:r>
                      <a:r>
                        <a:rPr lang="en-GB" sz="1100" b="0" i="0" u="none" strike="noStrike" dirty="0">
                          <a:solidFill>
                            <a:schemeClr val="tx2"/>
                          </a:solidFill>
                          <a:effectLst/>
                          <a:latin typeface="+mn-lt"/>
                        </a:rPr>
                        <a:t> et al., 2014</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100" b="0" dirty="0">
                        <a:solidFill>
                          <a:schemeClr val="bg1"/>
                        </a:solidFill>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445244889"/>
                  </a:ext>
                </a:extLst>
              </a:tr>
              <a:tr h="170728">
                <a:tc>
                  <a:txBody>
                    <a:bodyPr/>
                    <a:lstStyle/>
                    <a:p>
                      <a:pPr algn="l" fontAlgn="b">
                        <a:lnSpc>
                          <a:spcPct val="90000"/>
                        </a:lnSpc>
                      </a:pPr>
                      <a:r>
                        <a:rPr lang="en-GB" sz="1100" b="0" i="0" u="none" strike="noStrike" dirty="0" err="1">
                          <a:solidFill>
                            <a:schemeClr val="tx2"/>
                          </a:solidFill>
                          <a:effectLst/>
                          <a:latin typeface="+mn-lt"/>
                        </a:rPr>
                        <a:t>Buturak</a:t>
                      </a:r>
                      <a:r>
                        <a:rPr lang="en-GB" sz="1100" b="0" i="0" u="none" strike="noStrike" dirty="0">
                          <a:solidFill>
                            <a:schemeClr val="tx2"/>
                          </a:solidFill>
                          <a:effectLst/>
                          <a:latin typeface="+mn-lt"/>
                        </a:rPr>
                        <a:t> et al., 2015</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90000"/>
                        </a:lnSpc>
                      </a:pPr>
                      <a:endParaRPr lang="en-GB" sz="1100" b="0" dirty="0">
                        <a:solidFill>
                          <a:schemeClr val="bg1"/>
                        </a:solidFill>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5162705"/>
                  </a:ext>
                </a:extLst>
              </a:tr>
              <a:tr h="170728">
                <a:tc>
                  <a:txBody>
                    <a:bodyPr/>
                    <a:lstStyle/>
                    <a:p>
                      <a:pPr algn="l" fontAlgn="b">
                        <a:lnSpc>
                          <a:spcPct val="90000"/>
                        </a:lnSpc>
                      </a:pPr>
                      <a:r>
                        <a:rPr lang="en-GB" sz="1100" b="0" i="0" u="none" strike="noStrike" dirty="0">
                          <a:solidFill>
                            <a:schemeClr val="tx2"/>
                          </a:solidFill>
                          <a:effectLst/>
                          <a:latin typeface="+mn-lt"/>
                        </a:rPr>
                        <a:t>McDermid et al., 2015</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100" b="0" dirty="0">
                        <a:solidFill>
                          <a:schemeClr val="bg1"/>
                        </a:solidFill>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345952671"/>
                  </a:ext>
                </a:extLst>
              </a:tr>
              <a:tr h="170728">
                <a:tc>
                  <a:txBody>
                    <a:bodyPr/>
                    <a:lstStyle/>
                    <a:p>
                      <a:pPr algn="r" fontAlgn="b">
                        <a:lnSpc>
                          <a:spcPct val="90000"/>
                        </a:lnSpc>
                      </a:pPr>
                      <a:r>
                        <a:rPr lang="en-GB" sz="1100" b="1" i="0" u="none" strike="noStrike" dirty="0">
                          <a:solidFill>
                            <a:schemeClr val="accent5">
                              <a:lumMod val="50000"/>
                            </a:schemeClr>
                          </a:solidFill>
                          <a:effectLst/>
                          <a:latin typeface="+mn-lt"/>
                        </a:rPr>
                        <a:t>Total: 37.5%</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5">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a:lnSpc>
                          <a:spcPct val="90000"/>
                        </a:lnSpc>
                      </a:pPr>
                      <a:endParaRPr lang="en-GB" sz="1100" b="0" dirty="0">
                        <a:solidFill>
                          <a:schemeClr val="bg1"/>
                        </a:solidFill>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536199422"/>
                  </a:ext>
                </a:extLst>
              </a:tr>
            </a:tbl>
          </a:graphicData>
        </a:graphic>
      </p:graphicFrame>
      <p:graphicFrame>
        <p:nvGraphicFramePr>
          <p:cNvPr id="7" name="Chart 6">
            <a:extLst>
              <a:ext uri="{FF2B5EF4-FFF2-40B4-BE49-F238E27FC236}">
                <a16:creationId xmlns:a16="http://schemas.microsoft.com/office/drawing/2014/main" id="{897F712F-5472-9F9B-B4C5-B83E4BB5E28C}"/>
              </a:ext>
            </a:extLst>
          </p:cNvPr>
          <p:cNvGraphicFramePr/>
          <p:nvPr>
            <p:extLst>
              <p:ext uri="{D42A27DB-BD31-4B8C-83A1-F6EECF244321}">
                <p14:modId xmlns:p14="http://schemas.microsoft.com/office/powerpoint/2010/main" val="1465942252"/>
              </p:ext>
            </p:extLst>
          </p:nvPr>
        </p:nvGraphicFramePr>
        <p:xfrm>
          <a:off x="5391150" y="1512036"/>
          <a:ext cx="2319337" cy="47598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Table 14">
            <a:extLst>
              <a:ext uri="{FF2B5EF4-FFF2-40B4-BE49-F238E27FC236}">
                <a16:creationId xmlns:a16="http://schemas.microsoft.com/office/drawing/2014/main" id="{D495101D-A4AD-83FE-3110-7D6FC70EC1FF}"/>
              </a:ext>
            </a:extLst>
          </p:cNvPr>
          <p:cNvGraphicFramePr>
            <a:graphicFrameLocks noGrp="1"/>
          </p:cNvGraphicFramePr>
          <p:nvPr>
            <p:extLst>
              <p:ext uri="{D42A27DB-BD31-4B8C-83A1-F6EECF244321}">
                <p14:modId xmlns:p14="http://schemas.microsoft.com/office/powerpoint/2010/main" val="1432533282"/>
              </p:ext>
            </p:extLst>
          </p:nvPr>
        </p:nvGraphicFramePr>
        <p:xfrm>
          <a:off x="7658101" y="1511657"/>
          <a:ext cx="4032000" cy="2429388"/>
        </p:xfrm>
        <a:graphic>
          <a:graphicData uri="http://schemas.openxmlformats.org/drawingml/2006/table">
            <a:tbl>
              <a:tblPr bandRow="1">
                <a:tableStyleId>{5C22544A-7EE6-4342-B048-85BDC9FD1C3A}</a:tableStyleId>
              </a:tblPr>
              <a:tblGrid>
                <a:gridCol w="2232000">
                  <a:extLst>
                    <a:ext uri="{9D8B030D-6E8A-4147-A177-3AD203B41FA5}">
                      <a16:colId xmlns:a16="http://schemas.microsoft.com/office/drawing/2014/main" val="1621595652"/>
                    </a:ext>
                  </a:extLst>
                </a:gridCol>
                <a:gridCol w="1800000">
                  <a:extLst>
                    <a:ext uri="{9D8B030D-6E8A-4147-A177-3AD203B41FA5}">
                      <a16:colId xmlns:a16="http://schemas.microsoft.com/office/drawing/2014/main" val="1108694624"/>
                    </a:ext>
                  </a:extLst>
                </a:gridCol>
              </a:tblGrid>
              <a:tr h="0">
                <a:tc>
                  <a:txBody>
                    <a:bodyPr/>
                    <a:lstStyle/>
                    <a:p>
                      <a:pPr algn="l" fontAlgn="b">
                        <a:lnSpc>
                          <a:spcPct val="90000"/>
                        </a:lnSpc>
                      </a:pPr>
                      <a:endParaRPr lang="en-GB" sz="1100" b="1" i="0" u="none" strike="noStrike" dirty="0">
                        <a:solidFill>
                          <a:schemeClr val="bg1"/>
                        </a:solidFill>
                        <a:effectLst/>
                        <a:latin typeface="+mn-lt"/>
                      </a:endParaRPr>
                    </a:p>
                  </a:txBody>
                  <a:tcPr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a:txBody>
                    <a:bodyPr/>
                    <a:lstStyle/>
                    <a:p>
                      <a:pPr algn="ctr">
                        <a:lnSpc>
                          <a:spcPct val="90000"/>
                        </a:lnSpc>
                      </a:pPr>
                      <a:r>
                        <a:rPr lang="en-GB" sz="1100" b="1" dirty="0">
                          <a:solidFill>
                            <a:schemeClr val="bg1"/>
                          </a:solidFill>
                          <a:latin typeface="+mn-lt"/>
                          <a:cs typeface="Arial" panose="020B0604020202020204" pitchFamily="34" charset="0"/>
                        </a:rPr>
                        <a:t>Prevalence (95% CI)</a:t>
                      </a:r>
                    </a:p>
                  </a:txBody>
                  <a:tcPr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extLst>
                  <a:ext uri="{0D108BD9-81ED-4DB2-BD59-A6C34878D82A}">
                    <a16:rowId xmlns:a16="http://schemas.microsoft.com/office/drawing/2014/main" val="524720096"/>
                  </a:ext>
                </a:extLst>
              </a:tr>
              <a:tr h="0">
                <a:tc>
                  <a:txBody>
                    <a:bodyPr/>
                    <a:lstStyle/>
                    <a:p>
                      <a:pPr algn="l" fontAlgn="b">
                        <a:lnSpc>
                          <a:spcPct val="90000"/>
                        </a:lnSpc>
                      </a:pPr>
                      <a:r>
                        <a:rPr lang="en-GB" sz="1100" b="0" i="0" u="none" strike="noStrike" dirty="0">
                          <a:solidFill>
                            <a:srgbClr val="000000"/>
                          </a:solidFill>
                          <a:effectLst/>
                          <a:latin typeface="+mn-lt"/>
                        </a:rPr>
                        <a:t>McElroy et al., 2001</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100" dirty="0">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3843535078"/>
                  </a:ext>
                </a:extLst>
              </a:tr>
              <a:tr h="0">
                <a:tc>
                  <a:txBody>
                    <a:bodyPr/>
                    <a:lstStyle/>
                    <a:p>
                      <a:pPr algn="l" fontAlgn="b">
                        <a:lnSpc>
                          <a:spcPct val="90000"/>
                        </a:lnSpc>
                      </a:pPr>
                      <a:r>
                        <a:rPr lang="en-GB" sz="1100" b="0" i="0" u="none" strike="noStrike" dirty="0" err="1">
                          <a:solidFill>
                            <a:srgbClr val="000000"/>
                          </a:solidFill>
                          <a:effectLst/>
                          <a:latin typeface="+mn-lt"/>
                        </a:rPr>
                        <a:t>Dittmann</a:t>
                      </a:r>
                      <a:r>
                        <a:rPr lang="en-GB" sz="1100" b="0" i="0" u="none" strike="noStrike" dirty="0">
                          <a:solidFill>
                            <a:srgbClr val="000000"/>
                          </a:solidFill>
                          <a:effectLst/>
                          <a:latin typeface="+mn-lt"/>
                        </a:rPr>
                        <a:t> et al., 2002</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90000"/>
                        </a:lnSpc>
                      </a:pPr>
                      <a:endParaRPr lang="en-GB" sz="1100" dirty="0">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4730331"/>
                  </a:ext>
                </a:extLst>
              </a:tr>
              <a:tr h="0">
                <a:tc>
                  <a:txBody>
                    <a:bodyPr/>
                    <a:lstStyle/>
                    <a:p>
                      <a:pPr algn="l" fontAlgn="b">
                        <a:lnSpc>
                          <a:spcPct val="90000"/>
                        </a:lnSpc>
                      </a:pPr>
                      <a:r>
                        <a:rPr lang="en-GB" sz="1100" b="0" i="0" u="none" strike="noStrike" dirty="0">
                          <a:solidFill>
                            <a:schemeClr val="tx2"/>
                          </a:solidFill>
                          <a:effectLst/>
                          <a:latin typeface="+mn-lt"/>
                        </a:rPr>
                        <a:t>Judd et al., 2003</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100" b="0" dirty="0">
                        <a:solidFill>
                          <a:schemeClr val="bg1"/>
                        </a:solidFill>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2445259021"/>
                  </a:ext>
                </a:extLst>
              </a:tr>
              <a:tr h="0">
                <a:tc>
                  <a:txBody>
                    <a:bodyPr/>
                    <a:lstStyle/>
                    <a:p>
                      <a:pPr algn="l" fontAlgn="b">
                        <a:lnSpc>
                          <a:spcPct val="90000"/>
                        </a:lnSpc>
                      </a:pPr>
                      <a:r>
                        <a:rPr lang="en-GB" sz="1100" b="0" i="0" u="none" strike="noStrike" dirty="0">
                          <a:solidFill>
                            <a:schemeClr val="tx2"/>
                          </a:solidFill>
                          <a:effectLst/>
                          <a:latin typeface="+mn-lt"/>
                        </a:rPr>
                        <a:t>Simon et al., 2004</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90000"/>
                        </a:lnSpc>
                      </a:pPr>
                      <a:endParaRPr lang="en-GB" sz="1100" b="0" dirty="0">
                        <a:solidFill>
                          <a:schemeClr val="bg1"/>
                        </a:solidFill>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49914072"/>
                  </a:ext>
                </a:extLst>
              </a:tr>
              <a:tr h="0">
                <a:tc>
                  <a:txBody>
                    <a:bodyPr/>
                    <a:lstStyle/>
                    <a:p>
                      <a:pPr algn="l" fontAlgn="b">
                        <a:lnSpc>
                          <a:spcPct val="90000"/>
                        </a:lnSpc>
                      </a:pPr>
                      <a:r>
                        <a:rPr lang="en-GB" sz="1100" b="0" i="0" u="none" strike="noStrike" dirty="0">
                          <a:solidFill>
                            <a:schemeClr val="tx2"/>
                          </a:solidFill>
                          <a:effectLst/>
                          <a:latin typeface="+mn-lt"/>
                        </a:rPr>
                        <a:t>Gao et al., 2008</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100" b="0" dirty="0">
                        <a:solidFill>
                          <a:schemeClr val="bg1"/>
                        </a:solidFill>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93050211"/>
                  </a:ext>
                </a:extLst>
              </a:tr>
              <a:tr h="0">
                <a:tc>
                  <a:txBody>
                    <a:bodyPr/>
                    <a:lstStyle/>
                    <a:p>
                      <a:pPr algn="l" fontAlgn="b">
                        <a:lnSpc>
                          <a:spcPct val="90000"/>
                        </a:lnSpc>
                      </a:pPr>
                      <a:r>
                        <a:rPr lang="en-GB" sz="1100" b="0" i="0" u="none" strike="noStrike" dirty="0">
                          <a:solidFill>
                            <a:schemeClr val="tx2"/>
                          </a:solidFill>
                          <a:effectLst/>
                          <a:latin typeface="+mn-lt"/>
                        </a:rPr>
                        <a:t>Albert et al., 2008</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90000"/>
                        </a:lnSpc>
                      </a:pPr>
                      <a:endParaRPr lang="en-GB" sz="1100" b="0" dirty="0">
                        <a:solidFill>
                          <a:schemeClr val="bg1"/>
                        </a:solidFill>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73236722"/>
                  </a:ext>
                </a:extLst>
              </a:tr>
              <a:tr h="0">
                <a:tc>
                  <a:txBody>
                    <a:bodyPr/>
                    <a:lstStyle/>
                    <a:p>
                      <a:pPr algn="l" fontAlgn="b">
                        <a:lnSpc>
                          <a:spcPct val="90000"/>
                        </a:lnSpc>
                      </a:pPr>
                      <a:r>
                        <a:rPr lang="en-GB" sz="1100" b="0" i="0" u="none" strike="noStrike" dirty="0" err="1">
                          <a:solidFill>
                            <a:schemeClr val="tx2"/>
                          </a:solidFill>
                          <a:effectLst/>
                          <a:latin typeface="+mn-lt"/>
                        </a:rPr>
                        <a:t>Grabski</a:t>
                      </a:r>
                      <a:r>
                        <a:rPr lang="en-GB" sz="1100" b="0" i="0" u="none" strike="noStrike" dirty="0">
                          <a:solidFill>
                            <a:schemeClr val="tx2"/>
                          </a:solidFill>
                          <a:effectLst/>
                          <a:latin typeface="+mn-lt"/>
                        </a:rPr>
                        <a:t> et al., 2008</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100" b="0" dirty="0">
                        <a:solidFill>
                          <a:schemeClr val="bg1"/>
                        </a:solidFill>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940077471"/>
                  </a:ext>
                </a:extLst>
              </a:tr>
              <a:tr h="0">
                <a:tc>
                  <a:txBody>
                    <a:bodyPr/>
                    <a:lstStyle/>
                    <a:p>
                      <a:pPr algn="l" fontAlgn="b">
                        <a:lnSpc>
                          <a:spcPct val="90000"/>
                        </a:lnSpc>
                      </a:pPr>
                      <a:r>
                        <a:rPr lang="en-GB" sz="1100" b="0" i="0" u="none" strike="noStrike" dirty="0">
                          <a:solidFill>
                            <a:schemeClr val="tx2"/>
                          </a:solidFill>
                          <a:effectLst/>
                          <a:latin typeface="+mn-lt"/>
                        </a:rPr>
                        <a:t>Chang et al., 2013</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90000"/>
                        </a:lnSpc>
                      </a:pPr>
                      <a:endParaRPr lang="en-GB" sz="1100" b="0" dirty="0">
                        <a:solidFill>
                          <a:schemeClr val="bg1"/>
                        </a:solidFill>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34005912"/>
                  </a:ext>
                </a:extLst>
              </a:tr>
              <a:tr h="0">
                <a:tc>
                  <a:txBody>
                    <a:bodyPr/>
                    <a:lstStyle/>
                    <a:p>
                      <a:pPr algn="l" fontAlgn="b">
                        <a:lnSpc>
                          <a:spcPct val="90000"/>
                        </a:lnSpc>
                      </a:pPr>
                      <a:r>
                        <a:rPr lang="en-GB" sz="1100" b="0" i="0" u="none" strike="noStrike" dirty="0">
                          <a:solidFill>
                            <a:schemeClr val="tx2"/>
                          </a:solidFill>
                          <a:effectLst/>
                          <a:latin typeface="+mn-lt"/>
                        </a:rPr>
                        <a:t>Lee et al., 2013</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100" b="0" dirty="0">
                        <a:solidFill>
                          <a:schemeClr val="bg1"/>
                        </a:solidFill>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3753166213"/>
                  </a:ext>
                </a:extLst>
              </a:tr>
              <a:tr h="0">
                <a:tc>
                  <a:txBody>
                    <a:bodyPr/>
                    <a:lstStyle/>
                    <a:p>
                      <a:pPr algn="l" fontAlgn="b">
                        <a:lnSpc>
                          <a:spcPct val="90000"/>
                        </a:lnSpc>
                      </a:pPr>
                      <a:r>
                        <a:rPr lang="en-GB" sz="1100" b="0" i="0" u="none" strike="noStrike" dirty="0" err="1">
                          <a:solidFill>
                            <a:schemeClr val="tx2"/>
                          </a:solidFill>
                          <a:effectLst/>
                          <a:latin typeface="+mn-lt"/>
                        </a:rPr>
                        <a:t>Fassassi</a:t>
                      </a:r>
                      <a:r>
                        <a:rPr lang="en-GB" sz="1100" b="0" i="0" u="none" strike="noStrike" dirty="0">
                          <a:solidFill>
                            <a:schemeClr val="tx2"/>
                          </a:solidFill>
                          <a:effectLst/>
                          <a:latin typeface="+mn-lt"/>
                        </a:rPr>
                        <a:t> et al., 2014</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90000"/>
                        </a:lnSpc>
                      </a:pPr>
                      <a:endParaRPr lang="en-GB" sz="1100" b="0" dirty="0">
                        <a:solidFill>
                          <a:schemeClr val="bg1"/>
                        </a:solidFill>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21737061"/>
                  </a:ext>
                </a:extLst>
              </a:tr>
              <a:tr h="0">
                <a:tc>
                  <a:txBody>
                    <a:bodyPr/>
                    <a:lstStyle/>
                    <a:p>
                      <a:pPr algn="l" fontAlgn="b">
                        <a:lnSpc>
                          <a:spcPct val="90000"/>
                        </a:lnSpc>
                      </a:pPr>
                      <a:r>
                        <a:rPr lang="en-GB" sz="1100" b="0" i="0" u="none" strike="noStrike" dirty="0">
                          <a:solidFill>
                            <a:schemeClr val="tx2"/>
                          </a:solidFill>
                          <a:effectLst/>
                          <a:latin typeface="+mn-lt"/>
                        </a:rPr>
                        <a:t>McDermid et al., 2015</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100" b="0" dirty="0">
                        <a:solidFill>
                          <a:schemeClr val="bg1"/>
                        </a:solidFill>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3989756509"/>
                  </a:ext>
                </a:extLst>
              </a:tr>
              <a:tr h="0">
                <a:tc>
                  <a:txBody>
                    <a:bodyPr/>
                    <a:lstStyle/>
                    <a:p>
                      <a:pPr algn="r" fontAlgn="b">
                        <a:lnSpc>
                          <a:spcPct val="90000"/>
                        </a:lnSpc>
                      </a:pPr>
                      <a:r>
                        <a:rPr lang="en-GB" sz="1100" b="1" i="0" u="none" strike="noStrike" dirty="0">
                          <a:solidFill>
                            <a:schemeClr val="accent5">
                              <a:lumMod val="50000"/>
                            </a:schemeClr>
                          </a:solidFill>
                          <a:effectLst/>
                          <a:latin typeface="+mn-lt"/>
                        </a:rPr>
                        <a:t>Total: 34.4%</a:t>
                      </a:r>
                    </a:p>
                  </a:txBody>
                  <a:tcPr marT="18000" marB="18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5">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a:lnSpc>
                          <a:spcPct val="90000"/>
                        </a:lnSpc>
                      </a:pPr>
                      <a:endParaRPr lang="en-GB" sz="1100" b="0" dirty="0">
                        <a:solidFill>
                          <a:schemeClr val="bg1"/>
                        </a:solidFill>
                        <a:latin typeface="+mn-lt"/>
                        <a:cs typeface="Arial" panose="020B0604020202020204" pitchFamily="34" charset="0"/>
                      </a:endParaRPr>
                    </a:p>
                  </a:txBody>
                  <a:tcPr marT="18000" marB="18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613781354"/>
                  </a:ext>
                </a:extLst>
              </a:tr>
            </a:tbl>
          </a:graphicData>
        </a:graphic>
      </p:graphicFrame>
      <p:sp>
        <p:nvSpPr>
          <p:cNvPr id="18" name="TextBox 17">
            <a:extLst>
              <a:ext uri="{FF2B5EF4-FFF2-40B4-BE49-F238E27FC236}">
                <a16:creationId xmlns:a16="http://schemas.microsoft.com/office/drawing/2014/main" id="{84659D8E-B0EC-424B-5356-5BB2F8FCBF38}"/>
              </a:ext>
            </a:extLst>
          </p:cNvPr>
          <p:cNvSpPr txBox="1"/>
          <p:nvPr/>
        </p:nvSpPr>
        <p:spPr>
          <a:xfrm>
            <a:off x="3414730" y="1249416"/>
            <a:ext cx="4032000" cy="261610"/>
          </a:xfrm>
          <a:prstGeom prst="rect">
            <a:avLst/>
          </a:prstGeom>
          <a:noFill/>
        </p:spPr>
        <p:txBody>
          <a:bodyPr wrap="square" rtlCol="0">
            <a:spAutoFit/>
          </a:bodyPr>
          <a:lstStyle/>
          <a:p>
            <a:pPr algn="ctr"/>
            <a:r>
              <a:rPr lang="en-GB" sz="1100" b="1" dirty="0">
                <a:solidFill>
                  <a:schemeClr val="accent2">
                    <a:lumMod val="50000"/>
                  </a:schemeClr>
                </a:solidFill>
              </a:rPr>
              <a:t>Prevalence of anxiety disorders in people with BD-I</a:t>
            </a:r>
          </a:p>
        </p:txBody>
      </p:sp>
      <p:graphicFrame>
        <p:nvGraphicFramePr>
          <p:cNvPr id="19" name="Chart 18">
            <a:extLst>
              <a:ext uri="{FF2B5EF4-FFF2-40B4-BE49-F238E27FC236}">
                <a16:creationId xmlns:a16="http://schemas.microsoft.com/office/drawing/2014/main" id="{A39963D5-E735-DE6B-373E-1F2FFE24EF64}"/>
              </a:ext>
            </a:extLst>
          </p:cNvPr>
          <p:cNvGraphicFramePr/>
          <p:nvPr>
            <p:extLst>
              <p:ext uri="{D42A27DB-BD31-4B8C-83A1-F6EECF244321}">
                <p14:modId xmlns:p14="http://schemas.microsoft.com/office/powerpoint/2010/main" val="2646908029"/>
              </p:ext>
            </p:extLst>
          </p:nvPr>
        </p:nvGraphicFramePr>
        <p:xfrm>
          <a:off x="9581217" y="1405042"/>
          <a:ext cx="2432200" cy="2857259"/>
        </p:xfrm>
        <a:graphic>
          <a:graphicData uri="http://schemas.openxmlformats.org/drawingml/2006/chart">
            <c:chart xmlns:c="http://schemas.openxmlformats.org/drawingml/2006/chart" xmlns:r="http://schemas.openxmlformats.org/officeDocument/2006/relationships" r:id="rId4"/>
          </a:graphicData>
        </a:graphic>
      </p:graphicFrame>
      <p:sp>
        <p:nvSpPr>
          <p:cNvPr id="20" name="TextBox 19">
            <a:extLst>
              <a:ext uri="{FF2B5EF4-FFF2-40B4-BE49-F238E27FC236}">
                <a16:creationId xmlns:a16="http://schemas.microsoft.com/office/drawing/2014/main" id="{1381100D-AF42-A601-DEE7-6A779BD018A1}"/>
              </a:ext>
            </a:extLst>
          </p:cNvPr>
          <p:cNvSpPr txBox="1"/>
          <p:nvPr/>
        </p:nvSpPr>
        <p:spPr>
          <a:xfrm>
            <a:off x="7658101" y="1249038"/>
            <a:ext cx="4032000" cy="261610"/>
          </a:xfrm>
          <a:prstGeom prst="rect">
            <a:avLst/>
          </a:prstGeom>
          <a:noFill/>
        </p:spPr>
        <p:txBody>
          <a:bodyPr wrap="square" rtlCol="0">
            <a:spAutoFit/>
          </a:bodyPr>
          <a:lstStyle/>
          <a:p>
            <a:pPr algn="ctr"/>
            <a:r>
              <a:rPr lang="en-GB" sz="1100" b="1" dirty="0">
                <a:solidFill>
                  <a:schemeClr val="accent2">
                    <a:lumMod val="50000"/>
                  </a:schemeClr>
                </a:solidFill>
              </a:rPr>
              <a:t>Prevalence of anxiety disorders in people with BD-II</a:t>
            </a:r>
          </a:p>
        </p:txBody>
      </p:sp>
      <p:sp>
        <p:nvSpPr>
          <p:cNvPr id="8" name="TextBox 7">
            <a:extLst>
              <a:ext uri="{FF2B5EF4-FFF2-40B4-BE49-F238E27FC236}">
                <a16:creationId xmlns:a16="http://schemas.microsoft.com/office/drawing/2014/main" id="{36B487AF-DAF6-D9B6-178D-F2C1463B6DA9}"/>
              </a:ext>
            </a:extLst>
          </p:cNvPr>
          <p:cNvSpPr txBox="1"/>
          <p:nvPr/>
        </p:nvSpPr>
        <p:spPr>
          <a:xfrm>
            <a:off x="3647552" y="6194333"/>
            <a:ext cx="7811872" cy="369332"/>
          </a:xfrm>
          <a:prstGeom prst="rect">
            <a:avLst/>
          </a:prstGeom>
          <a:noFill/>
        </p:spPr>
        <p:txBody>
          <a:bodyPr wrap="square">
            <a:spAutoFit/>
          </a:bodyPr>
          <a:lstStyle/>
          <a:p>
            <a:r>
              <a:rPr lang="en-GB" sz="900" dirty="0"/>
              <a:t>This work is adapted from ‘Prevalence and associated features of anxiety disorder comorbidity in bipolar disorder: a meta-analysis and meta-regression study’ by </a:t>
            </a:r>
            <a:r>
              <a:rPr lang="en-GB" sz="900" dirty="0" err="1"/>
              <a:t>Yapici</a:t>
            </a:r>
            <a:r>
              <a:rPr lang="en-GB" sz="900" dirty="0"/>
              <a:t> et al., used under CC-BY. This work is licensed under Creative Commons license CC-BY-SA by The Lundbeck Foundation</a:t>
            </a:r>
          </a:p>
        </p:txBody>
      </p:sp>
    </p:spTree>
    <p:extLst>
      <p:ext uri="{BB962C8B-B14F-4D97-AF65-F5344CB8AC3E}">
        <p14:creationId xmlns:p14="http://schemas.microsoft.com/office/powerpoint/2010/main" val="3865169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16C1969-3DC3-3EF5-0760-3AD75267FFAF}"/>
              </a:ext>
            </a:extLst>
          </p:cNvPr>
          <p:cNvSpPr>
            <a:spLocks noGrp="1"/>
          </p:cNvSpPr>
          <p:nvPr>
            <p:ph type="body" sz="quarter" idx="17"/>
          </p:nvPr>
        </p:nvSpPr>
        <p:spPr/>
        <p:txBody>
          <a:bodyPr/>
          <a:lstStyle/>
          <a:p>
            <a:r>
              <a:rPr lang="en-US" dirty="0"/>
              <a:t>Bipolar disorder – Comorbidities</a:t>
            </a:r>
          </a:p>
        </p:txBody>
      </p:sp>
      <p:sp>
        <p:nvSpPr>
          <p:cNvPr id="4" name="Title 3">
            <a:extLst>
              <a:ext uri="{FF2B5EF4-FFF2-40B4-BE49-F238E27FC236}">
                <a16:creationId xmlns:a16="http://schemas.microsoft.com/office/drawing/2014/main" id="{5ED147F2-7912-EAD8-8A21-42734709BAFD}"/>
              </a:ext>
            </a:extLst>
          </p:cNvPr>
          <p:cNvSpPr>
            <a:spLocks noGrp="1"/>
          </p:cNvSpPr>
          <p:nvPr>
            <p:ph type="title"/>
          </p:nvPr>
        </p:nvSpPr>
        <p:spPr/>
        <p:txBody>
          <a:bodyPr/>
          <a:lstStyle/>
          <a:p>
            <a:r>
              <a:rPr lang="en-GB" dirty="0"/>
              <a:t>ADHD</a:t>
            </a:r>
          </a:p>
        </p:txBody>
      </p:sp>
      <p:sp>
        <p:nvSpPr>
          <p:cNvPr id="9" name="Content Placeholder 8">
            <a:extLst>
              <a:ext uri="{FF2B5EF4-FFF2-40B4-BE49-F238E27FC236}">
                <a16:creationId xmlns:a16="http://schemas.microsoft.com/office/drawing/2014/main" id="{A2F51AB6-4C1A-1C43-DC93-3324386C71A8}"/>
              </a:ext>
            </a:extLst>
          </p:cNvPr>
          <p:cNvSpPr>
            <a:spLocks noGrp="1"/>
          </p:cNvSpPr>
          <p:nvPr>
            <p:ph sz="half" idx="20"/>
          </p:nvPr>
        </p:nvSpPr>
        <p:spPr/>
        <p:txBody>
          <a:bodyPr/>
          <a:lstStyle/>
          <a:p>
            <a:pPr marL="0" indent="0" algn="ctr">
              <a:buNone/>
            </a:pPr>
            <a:r>
              <a:rPr lang="en-GB" b="1" dirty="0">
                <a:solidFill>
                  <a:schemeClr val="accent5">
                    <a:lumMod val="50000"/>
                  </a:schemeClr>
                </a:solidFill>
              </a:rPr>
              <a:t>Meta-analysis of the comorbidity</a:t>
            </a:r>
            <a:br>
              <a:rPr lang="en-GB" b="1" dirty="0">
                <a:solidFill>
                  <a:schemeClr val="accent5">
                    <a:lumMod val="50000"/>
                  </a:schemeClr>
                </a:solidFill>
              </a:rPr>
            </a:br>
            <a:r>
              <a:rPr lang="en-GB" b="1" dirty="0">
                <a:solidFill>
                  <a:schemeClr val="accent5">
                    <a:lumMod val="50000"/>
                  </a:schemeClr>
                </a:solidFill>
              </a:rPr>
              <a:t>of ADHD and BD</a:t>
            </a:r>
            <a:r>
              <a:rPr lang="en-GB" b="1" baseline="30000" dirty="0">
                <a:solidFill>
                  <a:schemeClr val="accent5">
                    <a:lumMod val="50000"/>
                  </a:schemeClr>
                </a:solidFill>
              </a:rPr>
              <a:t>2</a:t>
            </a:r>
            <a:endParaRPr lang="en-GB" b="1" dirty="0">
              <a:solidFill>
                <a:schemeClr val="accent5">
                  <a:lumMod val="50000"/>
                </a:schemeClr>
              </a:solidFill>
            </a:endParaRPr>
          </a:p>
          <a:p>
            <a:endParaRPr lang="en-GB" dirty="0"/>
          </a:p>
          <a:p>
            <a:endParaRPr lang="en-GB" dirty="0"/>
          </a:p>
          <a:p>
            <a:r>
              <a:rPr lang="en-GB" dirty="0"/>
              <a:t>About </a:t>
            </a:r>
            <a:r>
              <a:rPr lang="en-GB" b="1" dirty="0"/>
              <a:t>1 in 13 people </a:t>
            </a:r>
            <a:r>
              <a:rPr lang="en-GB" dirty="0"/>
              <a:t>with ADHD had BD</a:t>
            </a:r>
            <a:br>
              <a:rPr lang="en-GB" dirty="0"/>
            </a:br>
            <a:r>
              <a:rPr lang="en-GB" dirty="0"/>
              <a:t>(7.95%; 95% CI: 5.31, 11.06)</a:t>
            </a:r>
          </a:p>
          <a:p>
            <a:r>
              <a:rPr lang="en-GB" dirty="0"/>
              <a:t>About </a:t>
            </a:r>
            <a:r>
              <a:rPr lang="en-GB" b="1" dirty="0"/>
              <a:t>1 in 6 people </a:t>
            </a:r>
            <a:r>
              <a:rPr lang="en-GB" dirty="0"/>
              <a:t>with BD had ADHD</a:t>
            </a:r>
            <a:br>
              <a:rPr lang="en-GB" dirty="0"/>
            </a:br>
            <a:r>
              <a:rPr lang="en-GB" dirty="0"/>
              <a:t>(17.11%; 95% CI: 13.02, 21.63)</a:t>
            </a:r>
          </a:p>
          <a:p>
            <a:r>
              <a:rPr lang="en-GB" dirty="0"/>
              <a:t>Interestingly, the average age of onset of BD was earlier in people with comorbid ADHD</a:t>
            </a:r>
          </a:p>
          <a:p>
            <a:endParaRPr lang="en-GB" dirty="0"/>
          </a:p>
        </p:txBody>
      </p:sp>
      <p:sp>
        <p:nvSpPr>
          <p:cNvPr id="6" name="Text Placeholder 5">
            <a:extLst>
              <a:ext uri="{FF2B5EF4-FFF2-40B4-BE49-F238E27FC236}">
                <a16:creationId xmlns:a16="http://schemas.microsoft.com/office/drawing/2014/main" id="{F22B7090-C597-A9E8-2205-5B295B42B8BE}"/>
              </a:ext>
            </a:extLst>
          </p:cNvPr>
          <p:cNvSpPr>
            <a:spLocks noGrp="1"/>
          </p:cNvSpPr>
          <p:nvPr>
            <p:ph type="body" sz="quarter" idx="18"/>
          </p:nvPr>
        </p:nvSpPr>
        <p:spPr/>
        <p:txBody>
          <a:bodyPr/>
          <a:lstStyle/>
          <a:p>
            <a:r>
              <a:rPr lang="en-GB" dirty="0"/>
              <a:t>ADHD=attention–deficit/hyperactivity disorder; BD=bipolar disorder; CI=confidence interval</a:t>
            </a:r>
          </a:p>
          <a:p>
            <a:endParaRPr lang="en-GB" dirty="0"/>
          </a:p>
          <a:p>
            <a:r>
              <a:rPr lang="en-GB" dirty="0"/>
              <a:t>1. APA. DSM-5-TR. 2022; 2. </a:t>
            </a:r>
            <a:r>
              <a:rPr lang="en-GB" dirty="0" err="1"/>
              <a:t>Schiweck</a:t>
            </a:r>
            <a:r>
              <a:rPr lang="en-GB" dirty="0"/>
              <a:t> et al. </a:t>
            </a:r>
            <a:r>
              <a:rPr lang="en-GB" dirty="0" err="1"/>
              <a:t>Neurosci</a:t>
            </a:r>
            <a:r>
              <a:rPr lang="en-GB" dirty="0"/>
              <a:t> </a:t>
            </a:r>
            <a:r>
              <a:rPr lang="en-GB" dirty="0" err="1"/>
              <a:t>Biobehav</a:t>
            </a:r>
            <a:r>
              <a:rPr lang="en-GB" dirty="0"/>
              <a:t> Rev 2021;124:100–123; 3. Salvi et al. </a:t>
            </a:r>
            <a:r>
              <a:rPr lang="en-GB" dirty="0" err="1"/>
              <a:t>Medicina</a:t>
            </a:r>
            <a:r>
              <a:rPr lang="en-GB" dirty="0"/>
              <a:t> (Kaunas) 2021;57(5):466</a:t>
            </a:r>
          </a:p>
        </p:txBody>
      </p:sp>
      <p:sp>
        <p:nvSpPr>
          <p:cNvPr id="29" name="Content Placeholder 28">
            <a:extLst>
              <a:ext uri="{FF2B5EF4-FFF2-40B4-BE49-F238E27FC236}">
                <a16:creationId xmlns:a16="http://schemas.microsoft.com/office/drawing/2014/main" id="{15ECDDEB-4E67-2A57-6A69-531028FB3386}"/>
              </a:ext>
            </a:extLst>
          </p:cNvPr>
          <p:cNvSpPr>
            <a:spLocks noGrp="1"/>
          </p:cNvSpPr>
          <p:nvPr>
            <p:ph idx="19"/>
          </p:nvPr>
        </p:nvSpPr>
        <p:spPr/>
        <p:txBody>
          <a:bodyPr/>
          <a:lstStyle/>
          <a:p>
            <a:r>
              <a:rPr lang="en-GB" dirty="0"/>
              <a:t>ADHD describes a </a:t>
            </a:r>
            <a:r>
              <a:rPr lang="en-US" dirty="0"/>
              <a:t>persistent pattern of inattention and/or hyperactivity/impulsivity that interferes with functioning or development</a:t>
            </a:r>
            <a:r>
              <a:rPr lang="en-US" baseline="30000" dirty="0"/>
              <a:t>1</a:t>
            </a:r>
            <a:endParaRPr lang="en-US" dirty="0"/>
          </a:p>
          <a:p>
            <a:r>
              <a:rPr lang="en-US" dirty="0"/>
              <a:t>ADHD is commonly comorbid with BD – with reported rates of comorbidity as high as </a:t>
            </a:r>
            <a:r>
              <a:rPr lang="en-US" b="1" dirty="0"/>
              <a:t>20%</a:t>
            </a:r>
            <a:r>
              <a:rPr lang="en-US" baseline="30000" dirty="0"/>
              <a:t>2,3</a:t>
            </a:r>
            <a:endParaRPr lang="en-US" dirty="0"/>
          </a:p>
          <a:p>
            <a:r>
              <a:rPr lang="en-US" dirty="0"/>
              <a:t>In patients with BD and comorbid ADHD, the first goal of treatment should be </a:t>
            </a:r>
            <a:r>
              <a:rPr lang="en-US" b="1" dirty="0"/>
              <a:t>mood stabilization</a:t>
            </a:r>
            <a:r>
              <a:rPr lang="en-US" dirty="0"/>
              <a:t>, although there is a poor evidence base to guide treatment decisions</a:t>
            </a:r>
            <a:r>
              <a:rPr lang="en-US" baseline="30000" dirty="0"/>
              <a:t>3</a:t>
            </a:r>
            <a:endParaRPr lang="en-US" dirty="0"/>
          </a:p>
          <a:p>
            <a:r>
              <a:rPr lang="en-GB" dirty="0"/>
              <a:t>Clinicians and healthcare workers should be aware of this highly comorbid condition, to avoid possible misdiagnosis and provide the best care for both disorders</a:t>
            </a:r>
            <a:r>
              <a:rPr lang="en-GB" baseline="30000" dirty="0"/>
              <a:t>1</a:t>
            </a:r>
            <a:endParaRPr lang="en-GB" dirty="0"/>
          </a:p>
        </p:txBody>
      </p:sp>
      <p:sp>
        <p:nvSpPr>
          <p:cNvPr id="21" name="TextBox 20">
            <a:extLst>
              <a:ext uri="{FF2B5EF4-FFF2-40B4-BE49-F238E27FC236}">
                <a16:creationId xmlns:a16="http://schemas.microsoft.com/office/drawing/2014/main" id="{D425DA7E-7514-66BC-B7E6-BB8A72E5F44E}"/>
              </a:ext>
            </a:extLst>
          </p:cNvPr>
          <p:cNvSpPr txBox="1"/>
          <p:nvPr/>
        </p:nvSpPr>
        <p:spPr>
          <a:xfrm>
            <a:off x="10412561" y="2516816"/>
            <a:ext cx="1116833" cy="646331"/>
          </a:xfrm>
          <a:prstGeom prst="rect">
            <a:avLst/>
          </a:prstGeom>
          <a:noFill/>
        </p:spPr>
        <p:txBody>
          <a:bodyPr wrap="square">
            <a:spAutoFit/>
          </a:bodyPr>
          <a:lstStyle/>
          <a:p>
            <a:r>
              <a:rPr lang="en-GB" b="1" dirty="0">
                <a:solidFill>
                  <a:schemeClr val="accent5">
                    <a:lumMod val="50000"/>
                  </a:schemeClr>
                </a:solidFill>
              </a:rPr>
              <a:t>18</a:t>
            </a:r>
            <a:br>
              <a:rPr lang="en-GB" dirty="0"/>
            </a:br>
            <a:r>
              <a:rPr lang="en-GB" dirty="0"/>
              <a:t>countries</a:t>
            </a:r>
          </a:p>
        </p:txBody>
      </p:sp>
      <p:pic>
        <p:nvPicPr>
          <p:cNvPr id="30" name="Content Placeholder 22" descr="Earth globe: Africa and Europe with solid fill">
            <a:extLst>
              <a:ext uri="{FF2B5EF4-FFF2-40B4-BE49-F238E27FC236}">
                <a16:creationId xmlns:a16="http://schemas.microsoft.com/office/drawing/2014/main" id="{5DD40855-6B0C-6564-8321-C205DC94B6E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46185" y="2479981"/>
            <a:ext cx="720000" cy="720000"/>
          </a:xfrm>
          <a:prstGeom prst="rect">
            <a:avLst/>
          </a:prstGeom>
        </p:spPr>
      </p:pic>
      <p:sp>
        <p:nvSpPr>
          <p:cNvPr id="17" name="TextBox 16">
            <a:extLst>
              <a:ext uri="{FF2B5EF4-FFF2-40B4-BE49-F238E27FC236}">
                <a16:creationId xmlns:a16="http://schemas.microsoft.com/office/drawing/2014/main" id="{0EB4A988-4DE9-5880-2B3C-AEA5665999B2}"/>
              </a:ext>
            </a:extLst>
          </p:cNvPr>
          <p:cNvSpPr txBox="1"/>
          <p:nvPr/>
        </p:nvSpPr>
        <p:spPr>
          <a:xfrm>
            <a:off x="8507672" y="2515981"/>
            <a:ext cx="1371732" cy="648000"/>
          </a:xfrm>
          <a:prstGeom prst="rect">
            <a:avLst/>
          </a:prstGeom>
          <a:noFill/>
        </p:spPr>
        <p:txBody>
          <a:bodyPr wrap="square">
            <a:spAutoFit/>
          </a:bodyPr>
          <a:lstStyle/>
          <a:p>
            <a:r>
              <a:rPr lang="en-GB" b="1" dirty="0">
                <a:solidFill>
                  <a:schemeClr val="accent5">
                    <a:lumMod val="50000"/>
                  </a:schemeClr>
                </a:solidFill>
              </a:rPr>
              <a:t>646,766</a:t>
            </a:r>
            <a:br>
              <a:rPr lang="en-GB" dirty="0"/>
            </a:br>
            <a:r>
              <a:rPr lang="en-GB" dirty="0"/>
              <a:t>participants </a:t>
            </a:r>
          </a:p>
        </p:txBody>
      </p:sp>
      <p:pic>
        <p:nvPicPr>
          <p:cNvPr id="31" name="Graphic 30" descr="Group with solid fill">
            <a:extLst>
              <a:ext uri="{FF2B5EF4-FFF2-40B4-BE49-F238E27FC236}">
                <a16:creationId xmlns:a16="http://schemas.microsoft.com/office/drawing/2014/main" id="{71DC2141-FA6D-2C97-A629-C8A286F22A9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879956" y="2479981"/>
            <a:ext cx="720000" cy="720000"/>
          </a:xfrm>
          <a:prstGeom prst="rect">
            <a:avLst/>
          </a:prstGeom>
        </p:spPr>
      </p:pic>
      <p:sp>
        <p:nvSpPr>
          <p:cNvPr id="13" name="TextBox 12">
            <a:extLst>
              <a:ext uri="{FF2B5EF4-FFF2-40B4-BE49-F238E27FC236}">
                <a16:creationId xmlns:a16="http://schemas.microsoft.com/office/drawing/2014/main" id="{B4C673A1-26E7-A7A6-279E-801996DFB6E7}"/>
              </a:ext>
            </a:extLst>
          </p:cNvPr>
          <p:cNvSpPr txBox="1"/>
          <p:nvPr/>
        </p:nvSpPr>
        <p:spPr>
          <a:xfrm>
            <a:off x="7004778" y="2515981"/>
            <a:ext cx="908398" cy="648000"/>
          </a:xfrm>
          <a:prstGeom prst="rect">
            <a:avLst/>
          </a:prstGeom>
          <a:noFill/>
        </p:spPr>
        <p:txBody>
          <a:bodyPr wrap="square">
            <a:spAutoFit/>
          </a:bodyPr>
          <a:lstStyle/>
          <a:p>
            <a:r>
              <a:rPr lang="en-GB" b="1" dirty="0">
                <a:solidFill>
                  <a:schemeClr val="accent5">
                    <a:lumMod val="50000"/>
                  </a:schemeClr>
                </a:solidFill>
              </a:rPr>
              <a:t>71</a:t>
            </a:r>
            <a:br>
              <a:rPr lang="en-GB" dirty="0"/>
            </a:br>
            <a:r>
              <a:rPr lang="en-GB" dirty="0"/>
              <a:t>studies</a:t>
            </a:r>
          </a:p>
        </p:txBody>
      </p:sp>
      <p:pic>
        <p:nvPicPr>
          <p:cNvPr id="32" name="Graphic 31" descr="Books with solid fill">
            <a:extLst>
              <a:ext uri="{FF2B5EF4-FFF2-40B4-BE49-F238E27FC236}">
                <a16:creationId xmlns:a16="http://schemas.microsoft.com/office/drawing/2014/main" id="{75DB99AF-6600-9055-6916-2DD132E570B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340435" y="2479981"/>
            <a:ext cx="720000" cy="720000"/>
          </a:xfrm>
          <a:prstGeom prst="rect">
            <a:avLst/>
          </a:prstGeom>
        </p:spPr>
      </p:pic>
      <p:sp>
        <p:nvSpPr>
          <p:cNvPr id="2" name="Slide Number Placeholder 1">
            <a:extLst>
              <a:ext uri="{FF2B5EF4-FFF2-40B4-BE49-F238E27FC236}">
                <a16:creationId xmlns:a16="http://schemas.microsoft.com/office/drawing/2014/main" id="{66F2ECE7-02A3-8721-6CEA-AC56161538CC}"/>
              </a:ext>
            </a:extLst>
          </p:cNvPr>
          <p:cNvSpPr>
            <a:spLocks noGrp="1"/>
          </p:cNvSpPr>
          <p:nvPr>
            <p:ph type="sldNum" sz="quarter" idx="4"/>
          </p:nvPr>
        </p:nvSpPr>
        <p:spPr/>
        <p:txBody>
          <a:bodyPr/>
          <a:lstStyle/>
          <a:p>
            <a:fld id="{C5E73D8C-6D1C-4360-8101-83ED279A0FF1}" type="slidenum">
              <a:rPr lang="en-GB" smtClean="0"/>
              <a:pPr/>
              <a:t>10</a:t>
            </a:fld>
            <a:endParaRPr lang="en-GB" dirty="0"/>
          </a:p>
        </p:txBody>
      </p:sp>
    </p:spTree>
    <p:extLst>
      <p:ext uri="{BB962C8B-B14F-4D97-AF65-F5344CB8AC3E}">
        <p14:creationId xmlns:p14="http://schemas.microsoft.com/office/powerpoint/2010/main" val="3682922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326EC9-B1FA-0C70-8F23-BBB396099881}"/>
              </a:ext>
            </a:extLst>
          </p:cNvPr>
          <p:cNvSpPr>
            <a:spLocks noGrp="1"/>
          </p:cNvSpPr>
          <p:nvPr>
            <p:ph type="body" sz="quarter" idx="17"/>
          </p:nvPr>
        </p:nvSpPr>
        <p:spPr>
          <a:xfrm>
            <a:off x="539749" y="539750"/>
            <a:ext cx="9213851" cy="266676"/>
          </a:xfrm>
        </p:spPr>
        <p:txBody>
          <a:bodyPr/>
          <a:lstStyle/>
          <a:p>
            <a:r>
              <a:rPr lang="en-US" dirty="0"/>
              <a:t>Bipolar disorder – Comorbidities</a:t>
            </a:r>
          </a:p>
        </p:txBody>
      </p:sp>
      <p:sp>
        <p:nvSpPr>
          <p:cNvPr id="3" name="Title 2">
            <a:extLst>
              <a:ext uri="{FF2B5EF4-FFF2-40B4-BE49-F238E27FC236}">
                <a16:creationId xmlns:a16="http://schemas.microsoft.com/office/drawing/2014/main" id="{4984E549-3C16-3539-CDE8-C21C0EA971A8}"/>
              </a:ext>
            </a:extLst>
          </p:cNvPr>
          <p:cNvSpPr>
            <a:spLocks noGrp="1"/>
          </p:cNvSpPr>
          <p:nvPr>
            <p:ph type="title"/>
          </p:nvPr>
        </p:nvSpPr>
        <p:spPr>
          <a:xfrm>
            <a:off x="539749" y="814386"/>
            <a:ext cx="9213851" cy="332399"/>
          </a:xfrm>
        </p:spPr>
        <p:txBody>
          <a:bodyPr/>
          <a:lstStyle/>
          <a:p>
            <a:r>
              <a:rPr lang="en-GB" dirty="0"/>
              <a:t>Alcohol-use disorders</a:t>
            </a:r>
          </a:p>
        </p:txBody>
      </p:sp>
      <p:sp>
        <p:nvSpPr>
          <p:cNvPr id="4" name="Content Placeholder 3">
            <a:extLst>
              <a:ext uri="{FF2B5EF4-FFF2-40B4-BE49-F238E27FC236}">
                <a16:creationId xmlns:a16="http://schemas.microsoft.com/office/drawing/2014/main" id="{B550F832-0957-E80B-C4BA-12097EDB68ED}"/>
              </a:ext>
            </a:extLst>
          </p:cNvPr>
          <p:cNvSpPr>
            <a:spLocks noGrp="1"/>
          </p:cNvSpPr>
          <p:nvPr>
            <p:ph idx="19"/>
          </p:nvPr>
        </p:nvSpPr>
        <p:spPr>
          <a:xfrm>
            <a:off x="539750" y="1416785"/>
            <a:ext cx="9213849" cy="4415215"/>
          </a:xfrm>
        </p:spPr>
        <p:txBody>
          <a:bodyPr/>
          <a:lstStyle/>
          <a:p>
            <a:r>
              <a:rPr lang="en-US" dirty="0"/>
              <a:t>People with BD very commonly use and abuse substances and alcohol – in some studies </a:t>
            </a:r>
            <a:r>
              <a:rPr lang="en-US" b="1" dirty="0"/>
              <a:t>more than half of patients with BD have a comorbid alcohol- or substance-use disorder</a:t>
            </a:r>
            <a:r>
              <a:rPr lang="en-US" baseline="30000" dirty="0"/>
              <a:t>1-5</a:t>
            </a:r>
          </a:p>
          <a:p>
            <a:r>
              <a:rPr lang="en-GB" dirty="0"/>
              <a:t>Depending on when the comorbidity develops, one can cloud the diagnosis of the other:</a:t>
            </a:r>
            <a:r>
              <a:rPr lang="en-GB" baseline="30000" dirty="0"/>
              <a:t>4,5</a:t>
            </a:r>
            <a:endParaRPr lang="en-GB" dirty="0"/>
          </a:p>
          <a:p>
            <a:pPr lvl="1"/>
            <a:r>
              <a:rPr lang="en-GB" sz="1600" dirty="0"/>
              <a:t>Alcohol-use disorder is often accompanied by mood swings</a:t>
            </a:r>
          </a:p>
          <a:p>
            <a:pPr lvl="1"/>
            <a:r>
              <a:rPr lang="en-GB" sz="1600" dirty="0"/>
              <a:t>Intoxication can produce a state similar to mania, characterized by euphoria, increased energy, and grandiosity</a:t>
            </a:r>
          </a:p>
          <a:p>
            <a:pPr lvl="1"/>
            <a:r>
              <a:rPr lang="en-GB" sz="1600" dirty="0"/>
              <a:t>Alcohol withdrawal can produce symptoms of depression</a:t>
            </a:r>
          </a:p>
          <a:p>
            <a:r>
              <a:rPr lang="en-GB" dirty="0"/>
              <a:t>The presence of alcohol-use disorder substantially complicates the treatment of BD, and can worsen the prognosis – increasing the chance of a rapid cycling presentation, and increasing the severity of BD symptoms and the risk of hospitalization</a:t>
            </a:r>
            <a:r>
              <a:rPr lang="en-GB" baseline="30000" dirty="0"/>
              <a:t>4,5</a:t>
            </a:r>
          </a:p>
          <a:p>
            <a:r>
              <a:rPr lang="en-US" dirty="0"/>
              <a:t>Talking therapies such as motivational interviewing, CBT, and therapies incorporating the family and social environment can be useful tools for helping patients with comorbid alcohol- or substance-use disorders, as are pharmacotherapies that can reduce cravings and help to stabilize mood</a:t>
            </a:r>
            <a:r>
              <a:rPr lang="en-US" baseline="30000" dirty="0"/>
              <a:t>4</a:t>
            </a:r>
          </a:p>
        </p:txBody>
      </p:sp>
      <p:sp>
        <p:nvSpPr>
          <p:cNvPr id="7" name="Text Placeholder 6">
            <a:extLst>
              <a:ext uri="{FF2B5EF4-FFF2-40B4-BE49-F238E27FC236}">
                <a16:creationId xmlns:a16="http://schemas.microsoft.com/office/drawing/2014/main" id="{1D0EFAA2-5852-ABD9-F23C-AB8E3551877A}"/>
              </a:ext>
            </a:extLst>
          </p:cNvPr>
          <p:cNvSpPr>
            <a:spLocks noGrp="1"/>
          </p:cNvSpPr>
          <p:nvPr>
            <p:ph type="body" sz="quarter" idx="18"/>
          </p:nvPr>
        </p:nvSpPr>
        <p:spPr>
          <a:xfrm>
            <a:off x="539749" y="6102000"/>
            <a:ext cx="9213851" cy="619200"/>
          </a:xfrm>
        </p:spPr>
        <p:txBody>
          <a:bodyPr/>
          <a:lstStyle/>
          <a:p>
            <a:r>
              <a:rPr lang="en-GB" dirty="0"/>
              <a:t>BD=bipolar disorder; CBT=cognitive–behavioural therapy</a:t>
            </a:r>
          </a:p>
          <a:p>
            <a:endParaRPr lang="en-GB" dirty="0"/>
          </a:p>
          <a:p>
            <a:r>
              <a:rPr lang="en-US" dirty="0"/>
              <a:t>1. Hunt et al. J Affect </a:t>
            </a:r>
            <a:r>
              <a:rPr lang="en-US" dirty="0" err="1"/>
              <a:t>Disord</a:t>
            </a:r>
            <a:r>
              <a:rPr lang="en-US" dirty="0"/>
              <a:t> 2016;206:331–349; 2. Hunt et al. J Affect </a:t>
            </a:r>
            <a:r>
              <a:rPr lang="en-US" dirty="0" err="1"/>
              <a:t>Disord</a:t>
            </a:r>
            <a:r>
              <a:rPr lang="en-US" dirty="0"/>
              <a:t> 2016;206:321–330; </a:t>
            </a:r>
            <a:r>
              <a:rPr lang="en-GB" dirty="0"/>
              <a:t>3. Di Florio et al. </a:t>
            </a:r>
            <a:r>
              <a:rPr lang="en-GB" dirty="0" err="1"/>
              <a:t>Eur</a:t>
            </a:r>
            <a:r>
              <a:rPr lang="en-GB" dirty="0"/>
              <a:t> Psychiatry 2014;29(3):117–124; </a:t>
            </a:r>
            <a:br>
              <a:rPr lang="en-GB" dirty="0"/>
            </a:br>
            <a:r>
              <a:rPr lang="en-GB" dirty="0"/>
              <a:t>4. Grunze et al. Front Psychiatry 2021;12:660432; </a:t>
            </a:r>
            <a:r>
              <a:rPr lang="en-US" dirty="0"/>
              <a:t>5. </a:t>
            </a:r>
            <a:r>
              <a:rPr lang="en-GB" dirty="0" err="1"/>
              <a:t>Sonne</a:t>
            </a:r>
            <a:r>
              <a:rPr lang="en-GB" dirty="0"/>
              <a:t> &amp; Brady. Alcohol Res Health 2002;26(2):103–108</a:t>
            </a:r>
          </a:p>
        </p:txBody>
      </p:sp>
      <p:sp>
        <p:nvSpPr>
          <p:cNvPr id="6" name="Slide Number Placeholder 5">
            <a:extLst>
              <a:ext uri="{FF2B5EF4-FFF2-40B4-BE49-F238E27FC236}">
                <a16:creationId xmlns:a16="http://schemas.microsoft.com/office/drawing/2014/main" id="{247F5193-D454-3635-8E0A-96684F897F80}"/>
              </a:ext>
            </a:extLst>
          </p:cNvPr>
          <p:cNvSpPr>
            <a:spLocks noGrp="1"/>
          </p:cNvSpPr>
          <p:nvPr>
            <p:ph type="sldNum" sz="quarter" idx="4"/>
          </p:nvPr>
        </p:nvSpPr>
        <p:spPr>
          <a:xfrm>
            <a:off x="11326690" y="6434112"/>
            <a:ext cx="595310" cy="153888"/>
          </a:xfrm>
        </p:spPr>
        <p:txBody>
          <a:bodyPr/>
          <a:lstStyle/>
          <a:p>
            <a:fld id="{C5E73D8C-6D1C-4360-8101-83ED279A0FF1}" type="slidenum">
              <a:rPr lang="en-GB" smtClean="0"/>
              <a:pPr/>
              <a:t>11</a:t>
            </a:fld>
            <a:endParaRPr lang="en-GB" dirty="0"/>
          </a:p>
        </p:txBody>
      </p:sp>
    </p:spTree>
    <p:extLst>
      <p:ext uri="{BB962C8B-B14F-4D97-AF65-F5344CB8AC3E}">
        <p14:creationId xmlns:p14="http://schemas.microsoft.com/office/powerpoint/2010/main" val="8138138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326EC9-B1FA-0C70-8F23-BBB396099881}"/>
              </a:ext>
            </a:extLst>
          </p:cNvPr>
          <p:cNvSpPr>
            <a:spLocks noGrp="1"/>
          </p:cNvSpPr>
          <p:nvPr>
            <p:ph type="body" sz="quarter" idx="17"/>
          </p:nvPr>
        </p:nvSpPr>
        <p:spPr/>
        <p:txBody>
          <a:bodyPr/>
          <a:lstStyle/>
          <a:p>
            <a:r>
              <a:rPr lang="en-US" dirty="0"/>
              <a:t>Bipolar disorder – Comorbidities</a:t>
            </a:r>
          </a:p>
        </p:txBody>
      </p:sp>
      <p:sp>
        <p:nvSpPr>
          <p:cNvPr id="3" name="Title 2">
            <a:extLst>
              <a:ext uri="{FF2B5EF4-FFF2-40B4-BE49-F238E27FC236}">
                <a16:creationId xmlns:a16="http://schemas.microsoft.com/office/drawing/2014/main" id="{4984E549-3C16-3539-CDE8-C21C0EA971A8}"/>
              </a:ext>
            </a:extLst>
          </p:cNvPr>
          <p:cNvSpPr>
            <a:spLocks noGrp="1"/>
          </p:cNvSpPr>
          <p:nvPr>
            <p:ph type="title"/>
          </p:nvPr>
        </p:nvSpPr>
        <p:spPr/>
        <p:txBody>
          <a:bodyPr/>
          <a:lstStyle/>
          <a:p>
            <a:r>
              <a:rPr lang="en-GB" dirty="0"/>
              <a:t>Substance-use disorders</a:t>
            </a:r>
          </a:p>
        </p:txBody>
      </p:sp>
      <p:sp>
        <p:nvSpPr>
          <p:cNvPr id="5" name="Content Placeholder 4">
            <a:extLst>
              <a:ext uri="{FF2B5EF4-FFF2-40B4-BE49-F238E27FC236}">
                <a16:creationId xmlns:a16="http://schemas.microsoft.com/office/drawing/2014/main" id="{EF792F3B-18CA-DE25-3871-9990AC665008}"/>
              </a:ext>
            </a:extLst>
          </p:cNvPr>
          <p:cNvSpPr>
            <a:spLocks noGrp="1"/>
          </p:cNvSpPr>
          <p:nvPr>
            <p:ph idx="19"/>
          </p:nvPr>
        </p:nvSpPr>
        <p:spPr/>
        <p:txBody>
          <a:bodyPr/>
          <a:lstStyle/>
          <a:p>
            <a:r>
              <a:rPr lang="en-GB" dirty="0"/>
              <a:t>A meta-analysis of BD with comorbid substance-use disorders in clinical settings found high rates of comorbidity of many disorders</a:t>
            </a:r>
            <a:r>
              <a:rPr lang="en-GB" baseline="30000" dirty="0"/>
              <a:t>1</a:t>
            </a:r>
            <a:endParaRPr lang="en-GB" dirty="0"/>
          </a:p>
          <a:p>
            <a:pPr lvl="1"/>
            <a:r>
              <a:rPr lang="en-GB" sz="1600" dirty="0"/>
              <a:t>Alcohol-use disorder – </a:t>
            </a:r>
            <a:r>
              <a:rPr lang="en-GB" sz="1600" b="1" dirty="0"/>
              <a:t>42%</a:t>
            </a:r>
          </a:p>
          <a:p>
            <a:pPr lvl="1"/>
            <a:r>
              <a:rPr lang="en-GB" sz="1600" dirty="0"/>
              <a:t>Cannabis-use disorder – </a:t>
            </a:r>
            <a:r>
              <a:rPr lang="en-GB" sz="1600" b="1" dirty="0"/>
              <a:t>20%</a:t>
            </a:r>
          </a:p>
          <a:p>
            <a:pPr lvl="1"/>
            <a:r>
              <a:rPr lang="en-GB" sz="1600" dirty="0"/>
              <a:t>Illicit drug use – </a:t>
            </a:r>
            <a:r>
              <a:rPr lang="en-GB" sz="1600" b="1" dirty="0"/>
              <a:t>17%</a:t>
            </a:r>
          </a:p>
          <a:p>
            <a:r>
              <a:rPr lang="en-GB" dirty="0"/>
              <a:t>Patients with BD who had a comorbid substance-use disorder had an earlier age of onset of BD, and were at greater risk of hospitalization than people without comorbid substance-use disorders</a:t>
            </a:r>
            <a:r>
              <a:rPr lang="en-GB" baseline="30000" dirty="0"/>
              <a:t>1</a:t>
            </a:r>
            <a:endParaRPr lang="en-GB" dirty="0"/>
          </a:p>
          <a:p>
            <a:r>
              <a:rPr lang="en-GB" dirty="0"/>
              <a:t>A companion meta-analysis of the comorbidity outside of clinical settings found similarly high rates, compared with the general population:</a:t>
            </a:r>
            <a:r>
              <a:rPr lang="en-GB" baseline="30000" dirty="0"/>
              <a:t>2</a:t>
            </a:r>
            <a:endParaRPr lang="en-GB" dirty="0"/>
          </a:p>
          <a:p>
            <a:pPr lvl="1"/>
            <a:r>
              <a:rPr lang="en-GB" sz="1600" dirty="0"/>
              <a:t>Illicit drug-use increased the rate of BD by </a:t>
            </a:r>
            <a:r>
              <a:rPr lang="en-GB" sz="1600" b="1" dirty="0"/>
              <a:t>5 times</a:t>
            </a:r>
          </a:p>
          <a:p>
            <a:pPr lvl="1"/>
            <a:r>
              <a:rPr lang="en-GB" sz="1600" dirty="0"/>
              <a:t>Alcohol-use disorder increased the rate of BD by </a:t>
            </a:r>
            <a:r>
              <a:rPr lang="en-GB" sz="1600" b="1" dirty="0"/>
              <a:t>4 times</a:t>
            </a:r>
          </a:p>
        </p:txBody>
      </p:sp>
      <p:sp>
        <p:nvSpPr>
          <p:cNvPr id="7" name="Text Placeholder 6">
            <a:extLst>
              <a:ext uri="{FF2B5EF4-FFF2-40B4-BE49-F238E27FC236}">
                <a16:creationId xmlns:a16="http://schemas.microsoft.com/office/drawing/2014/main" id="{1D0EFAA2-5852-ABD9-F23C-AB8E3551877A}"/>
              </a:ext>
            </a:extLst>
          </p:cNvPr>
          <p:cNvSpPr>
            <a:spLocks noGrp="1"/>
          </p:cNvSpPr>
          <p:nvPr>
            <p:ph type="body" sz="quarter" idx="18"/>
          </p:nvPr>
        </p:nvSpPr>
        <p:spPr/>
        <p:txBody>
          <a:bodyPr/>
          <a:lstStyle/>
          <a:p>
            <a:r>
              <a:rPr lang="en-GB" dirty="0"/>
              <a:t>BD=bipolar disorder</a:t>
            </a:r>
          </a:p>
          <a:p>
            <a:endParaRPr lang="en-GB" dirty="0"/>
          </a:p>
          <a:p>
            <a:r>
              <a:rPr lang="en-US" dirty="0"/>
              <a:t>1. Hunt et al. J Affect </a:t>
            </a:r>
            <a:r>
              <a:rPr lang="en-US" dirty="0" err="1"/>
              <a:t>Disord</a:t>
            </a:r>
            <a:r>
              <a:rPr lang="en-US" dirty="0"/>
              <a:t> 2016;206:331–349; 2. Hunt et al. J Affect </a:t>
            </a:r>
            <a:r>
              <a:rPr lang="en-US" dirty="0" err="1"/>
              <a:t>Disord</a:t>
            </a:r>
            <a:r>
              <a:rPr lang="en-US" dirty="0"/>
              <a:t> 2016;206:321–330</a:t>
            </a:r>
            <a:endParaRPr lang="en-GB" dirty="0"/>
          </a:p>
        </p:txBody>
      </p:sp>
      <p:sp>
        <p:nvSpPr>
          <p:cNvPr id="6" name="Slide Number Placeholder 5">
            <a:extLst>
              <a:ext uri="{FF2B5EF4-FFF2-40B4-BE49-F238E27FC236}">
                <a16:creationId xmlns:a16="http://schemas.microsoft.com/office/drawing/2014/main" id="{247F5193-D454-3635-8E0A-96684F897F80}"/>
              </a:ext>
            </a:extLst>
          </p:cNvPr>
          <p:cNvSpPr>
            <a:spLocks noGrp="1"/>
          </p:cNvSpPr>
          <p:nvPr>
            <p:ph type="sldNum" sz="quarter" idx="4"/>
          </p:nvPr>
        </p:nvSpPr>
        <p:spPr/>
        <p:txBody>
          <a:bodyPr/>
          <a:lstStyle/>
          <a:p>
            <a:fld id="{C5E73D8C-6D1C-4360-8101-83ED279A0FF1}" type="slidenum">
              <a:rPr lang="en-GB" smtClean="0"/>
              <a:pPr/>
              <a:t>12</a:t>
            </a:fld>
            <a:endParaRPr lang="en-GB" dirty="0"/>
          </a:p>
        </p:txBody>
      </p:sp>
    </p:spTree>
    <p:extLst>
      <p:ext uri="{BB962C8B-B14F-4D97-AF65-F5344CB8AC3E}">
        <p14:creationId xmlns:p14="http://schemas.microsoft.com/office/powerpoint/2010/main" val="2088817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16C1969-3DC3-3EF5-0760-3AD75267FFAF}"/>
              </a:ext>
            </a:extLst>
          </p:cNvPr>
          <p:cNvSpPr>
            <a:spLocks noGrp="1"/>
          </p:cNvSpPr>
          <p:nvPr>
            <p:ph type="body" sz="quarter" idx="17"/>
          </p:nvPr>
        </p:nvSpPr>
        <p:spPr/>
        <p:txBody>
          <a:bodyPr/>
          <a:lstStyle/>
          <a:p>
            <a:r>
              <a:rPr lang="en-US" dirty="0"/>
              <a:t>Bipolar disorder – Comorbidities</a:t>
            </a:r>
          </a:p>
        </p:txBody>
      </p:sp>
      <p:sp>
        <p:nvSpPr>
          <p:cNvPr id="4" name="Title 3">
            <a:extLst>
              <a:ext uri="{FF2B5EF4-FFF2-40B4-BE49-F238E27FC236}">
                <a16:creationId xmlns:a16="http://schemas.microsoft.com/office/drawing/2014/main" id="{5ED147F2-7912-EAD8-8A21-42734709BAFD}"/>
              </a:ext>
            </a:extLst>
          </p:cNvPr>
          <p:cNvSpPr>
            <a:spLocks noGrp="1"/>
          </p:cNvSpPr>
          <p:nvPr>
            <p:ph type="title"/>
          </p:nvPr>
        </p:nvSpPr>
        <p:spPr/>
        <p:txBody>
          <a:bodyPr/>
          <a:lstStyle/>
          <a:p>
            <a:r>
              <a:rPr lang="en-GB" dirty="0"/>
              <a:t>Eating disorders</a:t>
            </a:r>
          </a:p>
        </p:txBody>
      </p:sp>
      <p:sp>
        <p:nvSpPr>
          <p:cNvPr id="2" name="Content Placeholder 1">
            <a:extLst>
              <a:ext uri="{FF2B5EF4-FFF2-40B4-BE49-F238E27FC236}">
                <a16:creationId xmlns:a16="http://schemas.microsoft.com/office/drawing/2014/main" id="{76BA2368-CFA4-7259-30BB-EC0E532A088A}"/>
              </a:ext>
            </a:extLst>
          </p:cNvPr>
          <p:cNvSpPr>
            <a:spLocks noGrp="1"/>
          </p:cNvSpPr>
          <p:nvPr>
            <p:ph idx="19"/>
          </p:nvPr>
        </p:nvSpPr>
        <p:spPr/>
        <p:txBody>
          <a:bodyPr/>
          <a:lstStyle/>
          <a:p>
            <a:r>
              <a:rPr lang="en-GB" dirty="0"/>
              <a:t>Eating disorders include several disorders characterized by persistent disturbance of eating behaviour resulting in significantly impaired functioning</a:t>
            </a:r>
            <a:r>
              <a:rPr lang="en-GB" baseline="30000" dirty="0"/>
              <a:t>1</a:t>
            </a:r>
            <a:endParaRPr lang="en-GB" dirty="0"/>
          </a:p>
          <a:p>
            <a:r>
              <a:rPr lang="en-GB" dirty="0"/>
              <a:t>Eating disorders are commonly comorbid with BD, and can worsen the prognosis of BD</a:t>
            </a:r>
            <a:r>
              <a:rPr lang="en-GB" baseline="30000" dirty="0"/>
              <a:t>2</a:t>
            </a:r>
            <a:endParaRPr lang="en-GB" dirty="0"/>
          </a:p>
          <a:p>
            <a:r>
              <a:rPr lang="en-GB" dirty="0"/>
              <a:t>Furthermore, the comorbidity can complicate treatment, because some treatments for BD or eating disorders can worsen the symptoms of the other</a:t>
            </a:r>
            <a:r>
              <a:rPr lang="en-GB" baseline="30000" dirty="0"/>
              <a:t>2</a:t>
            </a:r>
            <a:endParaRPr lang="en-GB" dirty="0"/>
          </a:p>
          <a:p>
            <a:pPr lvl="1"/>
            <a:r>
              <a:rPr lang="en-GB" dirty="0"/>
              <a:t>e.g., mood episodes as a result of a medication for an eating disorder, or pharmacotherapies for BD that can cause weight changes</a:t>
            </a:r>
          </a:p>
          <a:p>
            <a:r>
              <a:rPr lang="en-GB" dirty="0"/>
              <a:t>Ideally, therapies will be chosen that do not worsen the symptoms of either BD or the comorbid eating disorder</a:t>
            </a:r>
            <a:r>
              <a:rPr lang="en-GB" baseline="30000" dirty="0"/>
              <a:t>2</a:t>
            </a:r>
            <a:endParaRPr lang="en-GB" dirty="0"/>
          </a:p>
        </p:txBody>
      </p:sp>
      <p:sp>
        <p:nvSpPr>
          <p:cNvPr id="3" name="Content Placeholder 2">
            <a:extLst>
              <a:ext uri="{FF2B5EF4-FFF2-40B4-BE49-F238E27FC236}">
                <a16:creationId xmlns:a16="http://schemas.microsoft.com/office/drawing/2014/main" id="{B604F8A6-0B2D-6DF6-05BE-B1FC1CE06127}"/>
              </a:ext>
            </a:extLst>
          </p:cNvPr>
          <p:cNvSpPr>
            <a:spLocks noGrp="1"/>
          </p:cNvSpPr>
          <p:nvPr>
            <p:ph sz="half" idx="20"/>
          </p:nvPr>
        </p:nvSpPr>
        <p:spPr/>
        <p:txBody>
          <a:bodyPr lIns="180000" rIns="180000"/>
          <a:lstStyle/>
          <a:p>
            <a:pPr marL="0" indent="0" algn="ctr">
              <a:buNone/>
            </a:pPr>
            <a:r>
              <a:rPr lang="en-GB" b="1" dirty="0"/>
              <a:t>Comorbidity of BD and eating disorders</a:t>
            </a:r>
            <a:br>
              <a:rPr lang="en-GB" b="1" dirty="0"/>
            </a:br>
            <a:r>
              <a:rPr lang="en-GB" b="1" dirty="0"/>
              <a:t>in a large meta-analysis</a:t>
            </a:r>
            <a:r>
              <a:rPr lang="en-GB" b="1" baseline="30000" dirty="0"/>
              <a:t>a,4</a:t>
            </a:r>
            <a:endParaRPr lang="en-GB" sz="1200" b="1" dirty="0"/>
          </a:p>
          <a:p>
            <a:r>
              <a:rPr lang="en-GB" dirty="0"/>
              <a:t>Occurrence of eating disorders in people with BD:</a:t>
            </a:r>
          </a:p>
          <a:p>
            <a:pPr lvl="1"/>
            <a:r>
              <a:rPr lang="en-GB" dirty="0"/>
              <a:t>Binge-eating disorder: </a:t>
            </a:r>
            <a:r>
              <a:rPr lang="en-GB" b="1" dirty="0"/>
              <a:t>12.5%</a:t>
            </a:r>
          </a:p>
          <a:p>
            <a:pPr lvl="1"/>
            <a:r>
              <a:rPr lang="en-GB" dirty="0"/>
              <a:t>Bulimia nervosa: </a:t>
            </a:r>
            <a:r>
              <a:rPr lang="en-GB" b="1" dirty="0"/>
              <a:t>7.4%</a:t>
            </a:r>
          </a:p>
          <a:p>
            <a:pPr lvl="1"/>
            <a:r>
              <a:rPr lang="en-GB" dirty="0"/>
              <a:t>Anorexia nervosa: </a:t>
            </a:r>
            <a:r>
              <a:rPr lang="en-GB" b="1" dirty="0"/>
              <a:t>3.8% </a:t>
            </a:r>
          </a:p>
          <a:p>
            <a:r>
              <a:rPr lang="en-GB" dirty="0"/>
              <a:t>Occurrence of BD in people with an eating disorder:</a:t>
            </a:r>
          </a:p>
          <a:p>
            <a:pPr lvl="1"/>
            <a:r>
              <a:rPr lang="en-GB" dirty="0"/>
              <a:t>Binge-eating disorder: </a:t>
            </a:r>
            <a:r>
              <a:rPr lang="en-GB" b="1" dirty="0"/>
              <a:t>9.1%</a:t>
            </a:r>
          </a:p>
          <a:p>
            <a:pPr lvl="1"/>
            <a:r>
              <a:rPr lang="en-GB" dirty="0"/>
              <a:t>Bulimia nervosa: </a:t>
            </a:r>
            <a:r>
              <a:rPr lang="en-GB" b="1" dirty="0"/>
              <a:t>6.7%</a:t>
            </a:r>
          </a:p>
          <a:p>
            <a:pPr lvl="1"/>
            <a:r>
              <a:rPr lang="en-GB" dirty="0"/>
              <a:t>Anorexia nervosa: </a:t>
            </a:r>
            <a:r>
              <a:rPr lang="en-GB" b="1" dirty="0"/>
              <a:t>2.0%</a:t>
            </a:r>
          </a:p>
          <a:p>
            <a:r>
              <a:rPr lang="en-GB" dirty="0"/>
              <a:t>Generally, the comorbidity was higher in females</a:t>
            </a:r>
          </a:p>
        </p:txBody>
      </p:sp>
      <p:sp>
        <p:nvSpPr>
          <p:cNvPr id="6" name="Text Placeholder 5">
            <a:extLst>
              <a:ext uri="{FF2B5EF4-FFF2-40B4-BE49-F238E27FC236}">
                <a16:creationId xmlns:a16="http://schemas.microsoft.com/office/drawing/2014/main" id="{F22B7090-C597-A9E8-2205-5B295B42B8BE}"/>
              </a:ext>
            </a:extLst>
          </p:cNvPr>
          <p:cNvSpPr>
            <a:spLocks noGrp="1"/>
          </p:cNvSpPr>
          <p:nvPr>
            <p:ph type="body" sz="quarter" idx="18"/>
          </p:nvPr>
        </p:nvSpPr>
        <p:spPr/>
        <p:txBody>
          <a:bodyPr/>
          <a:lstStyle/>
          <a:p>
            <a:r>
              <a:rPr lang="en-US" baseline="30000" dirty="0"/>
              <a:t>a</a:t>
            </a:r>
            <a:r>
              <a:rPr lang="en-US" dirty="0"/>
              <a:t>n=15,084 people with BD, and n=15,146 people with eating disorders</a:t>
            </a:r>
          </a:p>
          <a:p>
            <a:r>
              <a:rPr lang="en-US" dirty="0"/>
              <a:t>BD=bipolar disorder</a:t>
            </a:r>
          </a:p>
          <a:p>
            <a:endParaRPr lang="en-US" dirty="0"/>
          </a:p>
          <a:p>
            <a:r>
              <a:rPr lang="en-GB" dirty="0"/>
              <a:t>1. APA. DSM-5-TR. 2022; 2. Yakovleva et al. Consort </a:t>
            </a:r>
            <a:r>
              <a:rPr lang="en-GB" dirty="0" err="1"/>
              <a:t>Psychiatr</a:t>
            </a:r>
            <a:r>
              <a:rPr lang="en-GB" dirty="0"/>
              <a:t> 2023;4(2):91–106;</a:t>
            </a:r>
          </a:p>
          <a:p>
            <a:r>
              <a:rPr lang="en-GB" dirty="0"/>
              <a:t>3. </a:t>
            </a:r>
            <a:r>
              <a:rPr lang="en-GB" dirty="0" err="1"/>
              <a:t>Craba</a:t>
            </a:r>
            <a:r>
              <a:rPr lang="en-GB" dirty="0"/>
              <a:t> et al. </a:t>
            </a:r>
            <a:r>
              <a:rPr lang="en-GB" dirty="0" err="1"/>
              <a:t>Emerg</a:t>
            </a:r>
            <a:r>
              <a:rPr lang="en-GB" dirty="0"/>
              <a:t> Trends Drugs Addict Health 2021;1:100023; 4. Fornaro et al. J Affect </a:t>
            </a:r>
            <a:r>
              <a:rPr lang="en-GB" dirty="0" err="1"/>
              <a:t>Disord</a:t>
            </a:r>
            <a:r>
              <a:rPr lang="en-GB" dirty="0"/>
              <a:t> 2021;280(Pt A):409–431</a:t>
            </a:r>
          </a:p>
        </p:txBody>
      </p:sp>
      <p:sp>
        <p:nvSpPr>
          <p:cNvPr id="7" name="Slide Number Placeholder 6">
            <a:extLst>
              <a:ext uri="{FF2B5EF4-FFF2-40B4-BE49-F238E27FC236}">
                <a16:creationId xmlns:a16="http://schemas.microsoft.com/office/drawing/2014/main" id="{B4CD771F-231F-5714-DB5D-E96736B23A4F}"/>
              </a:ext>
            </a:extLst>
          </p:cNvPr>
          <p:cNvSpPr>
            <a:spLocks noGrp="1"/>
          </p:cNvSpPr>
          <p:nvPr>
            <p:ph type="sldNum" sz="quarter" idx="4"/>
          </p:nvPr>
        </p:nvSpPr>
        <p:spPr/>
        <p:txBody>
          <a:bodyPr/>
          <a:lstStyle/>
          <a:p>
            <a:fld id="{C5E73D8C-6D1C-4360-8101-83ED279A0FF1}" type="slidenum">
              <a:rPr lang="en-GB" smtClean="0"/>
              <a:pPr/>
              <a:t>13</a:t>
            </a:fld>
            <a:endParaRPr lang="en-GB" dirty="0"/>
          </a:p>
        </p:txBody>
      </p:sp>
    </p:spTree>
    <p:extLst>
      <p:ext uri="{BB962C8B-B14F-4D97-AF65-F5344CB8AC3E}">
        <p14:creationId xmlns:p14="http://schemas.microsoft.com/office/powerpoint/2010/main" val="3401657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326EC9-B1FA-0C70-8F23-BBB396099881}"/>
              </a:ext>
            </a:extLst>
          </p:cNvPr>
          <p:cNvSpPr>
            <a:spLocks noGrp="1"/>
          </p:cNvSpPr>
          <p:nvPr>
            <p:ph type="body" sz="quarter" idx="17"/>
          </p:nvPr>
        </p:nvSpPr>
        <p:spPr/>
        <p:txBody>
          <a:bodyPr/>
          <a:lstStyle/>
          <a:p>
            <a:r>
              <a:rPr lang="en-US" dirty="0"/>
              <a:t>Bipolar disorder – Comorbidities</a:t>
            </a:r>
          </a:p>
        </p:txBody>
      </p:sp>
      <p:sp>
        <p:nvSpPr>
          <p:cNvPr id="3" name="Title 2">
            <a:extLst>
              <a:ext uri="{FF2B5EF4-FFF2-40B4-BE49-F238E27FC236}">
                <a16:creationId xmlns:a16="http://schemas.microsoft.com/office/drawing/2014/main" id="{4984E549-3C16-3539-CDE8-C21C0EA971A8}"/>
              </a:ext>
            </a:extLst>
          </p:cNvPr>
          <p:cNvSpPr>
            <a:spLocks noGrp="1"/>
          </p:cNvSpPr>
          <p:nvPr>
            <p:ph type="title"/>
          </p:nvPr>
        </p:nvSpPr>
        <p:spPr/>
        <p:txBody>
          <a:bodyPr/>
          <a:lstStyle/>
          <a:p>
            <a:r>
              <a:rPr lang="en-GB" dirty="0"/>
              <a:t>Borderline personality disorder</a:t>
            </a:r>
          </a:p>
        </p:txBody>
      </p:sp>
      <p:sp>
        <p:nvSpPr>
          <p:cNvPr id="9" name="Content Placeholder 8">
            <a:extLst>
              <a:ext uri="{FF2B5EF4-FFF2-40B4-BE49-F238E27FC236}">
                <a16:creationId xmlns:a16="http://schemas.microsoft.com/office/drawing/2014/main" id="{A2DB0C9B-E3D6-23A7-3DC1-1391137E1B66}"/>
              </a:ext>
            </a:extLst>
          </p:cNvPr>
          <p:cNvSpPr>
            <a:spLocks noGrp="1"/>
          </p:cNvSpPr>
          <p:nvPr>
            <p:ph idx="20"/>
          </p:nvPr>
        </p:nvSpPr>
        <p:spPr/>
        <p:txBody>
          <a:bodyPr/>
          <a:lstStyle/>
          <a:p>
            <a:r>
              <a:rPr lang="en-GB" sz="1400" dirty="0"/>
              <a:t>BPD represents a </a:t>
            </a:r>
            <a:r>
              <a:rPr lang="en-US" sz="1400" dirty="0"/>
              <a:t>pervasive pattern of instable interpersonal relationships, self-image, and affect, with marked impulsivity</a:t>
            </a:r>
            <a:r>
              <a:rPr lang="en-US" sz="1400" baseline="30000" dirty="0"/>
              <a:t>1</a:t>
            </a:r>
          </a:p>
          <a:p>
            <a:r>
              <a:rPr lang="en-US" sz="1400" dirty="0"/>
              <a:t>Although differential diagnosis of BD and BPD is challenging – because of the overlap in symptoms – there is a high rate of comorbidity between the two</a:t>
            </a:r>
            <a:r>
              <a:rPr lang="en-US" sz="1400" baseline="30000" dirty="0"/>
              <a:t>2,3</a:t>
            </a:r>
            <a:endParaRPr lang="en-GB" sz="1400" dirty="0"/>
          </a:p>
        </p:txBody>
      </p:sp>
      <p:sp>
        <p:nvSpPr>
          <p:cNvPr id="5" name="Text Placeholder 4">
            <a:extLst>
              <a:ext uri="{FF2B5EF4-FFF2-40B4-BE49-F238E27FC236}">
                <a16:creationId xmlns:a16="http://schemas.microsoft.com/office/drawing/2014/main" id="{FD404879-14D1-C8EF-DE1A-32EB05A4B0E8}"/>
              </a:ext>
            </a:extLst>
          </p:cNvPr>
          <p:cNvSpPr>
            <a:spLocks noGrp="1"/>
          </p:cNvSpPr>
          <p:nvPr>
            <p:ph type="body" sz="quarter" idx="18"/>
          </p:nvPr>
        </p:nvSpPr>
        <p:spPr/>
        <p:txBody>
          <a:bodyPr/>
          <a:lstStyle/>
          <a:p>
            <a:r>
              <a:rPr lang="en-GB" dirty="0"/>
              <a:t>BD=bipolar disorder; BPD=borderline personality disorder; CI=confidence interval</a:t>
            </a:r>
          </a:p>
          <a:p>
            <a:endParaRPr lang="en-GB" dirty="0"/>
          </a:p>
          <a:p>
            <a:r>
              <a:rPr lang="en-GB" dirty="0"/>
              <a:t>1. APA. DSM-5-TR. 2022; 2. Fornaro et al. J Affect </a:t>
            </a:r>
            <a:r>
              <a:rPr lang="en-GB" dirty="0" err="1"/>
              <a:t>Disord</a:t>
            </a:r>
            <a:r>
              <a:rPr lang="en-GB" dirty="0"/>
              <a:t> 2016;195:105–118; 3. </a:t>
            </a:r>
            <a:r>
              <a:rPr lang="en-GB" dirty="0" err="1"/>
              <a:t>Durdurak</a:t>
            </a:r>
            <a:r>
              <a:rPr lang="en-GB" dirty="0"/>
              <a:t> et al. </a:t>
            </a:r>
            <a:r>
              <a:rPr lang="en-GB" dirty="0" err="1"/>
              <a:t>Psychol</a:t>
            </a:r>
            <a:r>
              <a:rPr lang="en-GB" dirty="0"/>
              <a:t> Med 2022;52(16):3769–3782</a:t>
            </a:r>
          </a:p>
        </p:txBody>
      </p:sp>
      <p:sp>
        <p:nvSpPr>
          <p:cNvPr id="6" name="Slide Number Placeholder 5">
            <a:extLst>
              <a:ext uri="{FF2B5EF4-FFF2-40B4-BE49-F238E27FC236}">
                <a16:creationId xmlns:a16="http://schemas.microsoft.com/office/drawing/2014/main" id="{247F5193-D454-3635-8E0A-96684F897F80}"/>
              </a:ext>
            </a:extLst>
          </p:cNvPr>
          <p:cNvSpPr>
            <a:spLocks noGrp="1"/>
          </p:cNvSpPr>
          <p:nvPr>
            <p:ph type="sldNum" sz="quarter" idx="4"/>
          </p:nvPr>
        </p:nvSpPr>
        <p:spPr/>
        <p:txBody>
          <a:bodyPr/>
          <a:lstStyle/>
          <a:p>
            <a:fld id="{C5E73D8C-6D1C-4360-8101-83ED279A0FF1}" type="slidenum">
              <a:rPr lang="en-GB" smtClean="0"/>
              <a:pPr/>
              <a:t>14</a:t>
            </a:fld>
            <a:endParaRPr lang="en-GB" dirty="0"/>
          </a:p>
        </p:txBody>
      </p:sp>
      <p:sp>
        <p:nvSpPr>
          <p:cNvPr id="14" name="TextBox 13">
            <a:extLst>
              <a:ext uri="{FF2B5EF4-FFF2-40B4-BE49-F238E27FC236}">
                <a16:creationId xmlns:a16="http://schemas.microsoft.com/office/drawing/2014/main" id="{294B477A-B8CF-570F-FAC4-EFCBBBF5F973}"/>
              </a:ext>
            </a:extLst>
          </p:cNvPr>
          <p:cNvSpPr txBox="1"/>
          <p:nvPr/>
        </p:nvSpPr>
        <p:spPr>
          <a:xfrm>
            <a:off x="6230938" y="1256765"/>
            <a:ext cx="5419725" cy="307777"/>
          </a:xfrm>
          <a:prstGeom prst="rect">
            <a:avLst/>
          </a:prstGeom>
          <a:noFill/>
        </p:spPr>
        <p:txBody>
          <a:bodyPr wrap="square" rtlCol="0">
            <a:spAutoFit/>
          </a:bodyPr>
          <a:lstStyle/>
          <a:p>
            <a:pPr algn="ctr"/>
            <a:r>
              <a:rPr lang="en-GB" sz="1400" b="1" dirty="0">
                <a:solidFill>
                  <a:schemeClr val="accent2">
                    <a:lumMod val="50000"/>
                  </a:schemeClr>
                </a:solidFill>
              </a:rPr>
              <a:t>Overlap between BD and BPD</a:t>
            </a:r>
            <a:r>
              <a:rPr lang="en-GB" sz="1400" b="1" baseline="30000" dirty="0">
                <a:solidFill>
                  <a:schemeClr val="accent2">
                    <a:lumMod val="50000"/>
                  </a:schemeClr>
                </a:solidFill>
              </a:rPr>
              <a:t>3</a:t>
            </a:r>
            <a:endParaRPr lang="en-GB" sz="1400" b="1" dirty="0">
              <a:solidFill>
                <a:schemeClr val="accent2">
                  <a:lumMod val="50000"/>
                </a:schemeClr>
              </a:solidFill>
            </a:endParaRPr>
          </a:p>
        </p:txBody>
      </p:sp>
      <p:sp>
        <p:nvSpPr>
          <p:cNvPr id="15" name="TextBox 14">
            <a:extLst>
              <a:ext uri="{FF2B5EF4-FFF2-40B4-BE49-F238E27FC236}">
                <a16:creationId xmlns:a16="http://schemas.microsoft.com/office/drawing/2014/main" id="{60F329E9-BA37-B552-FD5D-2AD855E4F9C1}"/>
              </a:ext>
            </a:extLst>
          </p:cNvPr>
          <p:cNvSpPr txBox="1"/>
          <p:nvPr/>
        </p:nvSpPr>
        <p:spPr>
          <a:xfrm>
            <a:off x="539749" y="3043316"/>
            <a:ext cx="5234400" cy="307777"/>
          </a:xfrm>
          <a:prstGeom prst="rect">
            <a:avLst/>
          </a:prstGeom>
          <a:noFill/>
        </p:spPr>
        <p:txBody>
          <a:bodyPr wrap="square" rtlCol="0">
            <a:spAutoFit/>
          </a:bodyPr>
          <a:lstStyle/>
          <a:p>
            <a:pPr algn="ctr"/>
            <a:r>
              <a:rPr lang="en-GB" sz="1400" b="1" dirty="0">
                <a:solidFill>
                  <a:schemeClr val="accent2">
                    <a:lumMod val="50000"/>
                  </a:schemeClr>
                </a:solidFill>
              </a:rPr>
              <a:t>Prevalence of BD in people with BPD</a:t>
            </a:r>
            <a:r>
              <a:rPr lang="en-GB" sz="1400" b="1" baseline="30000" dirty="0">
                <a:solidFill>
                  <a:schemeClr val="accent2">
                    <a:lumMod val="50000"/>
                  </a:schemeClr>
                </a:solidFill>
              </a:rPr>
              <a:t>2</a:t>
            </a:r>
            <a:endParaRPr lang="en-GB" sz="1400" b="1" dirty="0">
              <a:solidFill>
                <a:schemeClr val="accent2">
                  <a:lumMod val="50000"/>
                </a:schemeClr>
              </a:solidFill>
            </a:endParaRPr>
          </a:p>
        </p:txBody>
      </p:sp>
      <p:graphicFrame>
        <p:nvGraphicFramePr>
          <p:cNvPr id="4" name="Table 3">
            <a:extLst>
              <a:ext uri="{FF2B5EF4-FFF2-40B4-BE49-F238E27FC236}">
                <a16:creationId xmlns:a16="http://schemas.microsoft.com/office/drawing/2014/main" id="{383AF48C-2B07-0D1C-2CF0-824A5C43A2C9}"/>
              </a:ext>
            </a:extLst>
          </p:cNvPr>
          <p:cNvGraphicFramePr>
            <a:graphicFrameLocks noGrp="1"/>
          </p:cNvGraphicFramePr>
          <p:nvPr>
            <p:extLst>
              <p:ext uri="{D42A27DB-BD31-4B8C-83A1-F6EECF244321}">
                <p14:modId xmlns:p14="http://schemas.microsoft.com/office/powerpoint/2010/main" val="1008383347"/>
              </p:ext>
            </p:extLst>
          </p:nvPr>
        </p:nvGraphicFramePr>
        <p:xfrm>
          <a:off x="6132800" y="1643744"/>
          <a:ext cx="5616000" cy="3992880"/>
        </p:xfrm>
        <a:graphic>
          <a:graphicData uri="http://schemas.openxmlformats.org/drawingml/2006/table">
            <a:tbl>
              <a:tblPr firstRow="1" bandRow="1">
                <a:tableStyleId>{5C22544A-7EE6-4342-B048-85BDC9FD1C3A}</a:tableStyleId>
              </a:tblPr>
              <a:tblGrid>
                <a:gridCol w="1080000">
                  <a:extLst>
                    <a:ext uri="{9D8B030D-6E8A-4147-A177-3AD203B41FA5}">
                      <a16:colId xmlns:a16="http://schemas.microsoft.com/office/drawing/2014/main" val="2108230282"/>
                    </a:ext>
                  </a:extLst>
                </a:gridCol>
                <a:gridCol w="1368000">
                  <a:extLst>
                    <a:ext uri="{9D8B030D-6E8A-4147-A177-3AD203B41FA5}">
                      <a16:colId xmlns:a16="http://schemas.microsoft.com/office/drawing/2014/main" val="4054691850"/>
                    </a:ext>
                  </a:extLst>
                </a:gridCol>
                <a:gridCol w="1368000">
                  <a:extLst>
                    <a:ext uri="{9D8B030D-6E8A-4147-A177-3AD203B41FA5}">
                      <a16:colId xmlns:a16="http://schemas.microsoft.com/office/drawing/2014/main" val="404639095"/>
                    </a:ext>
                  </a:extLst>
                </a:gridCol>
                <a:gridCol w="1800000">
                  <a:extLst>
                    <a:ext uri="{9D8B030D-6E8A-4147-A177-3AD203B41FA5}">
                      <a16:colId xmlns:a16="http://schemas.microsoft.com/office/drawing/2014/main" val="2600511639"/>
                    </a:ext>
                  </a:extLst>
                </a:gridCol>
              </a:tblGrid>
              <a:tr h="0">
                <a:tc>
                  <a:txBody>
                    <a:bodyPr/>
                    <a:lstStyle/>
                    <a:p>
                      <a:endParaRPr lang="en-GB" sz="11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lumMod val="75000"/>
                      </a:schemeClr>
                    </a:solidFill>
                  </a:tcPr>
                </a:tc>
                <a:tc>
                  <a:txBody>
                    <a:bodyPr/>
                    <a:lstStyle/>
                    <a:p>
                      <a:r>
                        <a:rPr lang="en-GB" sz="1100" dirty="0"/>
                        <a:t>BD</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lumMod val="75000"/>
                      </a:schemeClr>
                    </a:solidFill>
                  </a:tcPr>
                </a:tc>
                <a:tc>
                  <a:txBody>
                    <a:bodyPr/>
                    <a:lstStyle/>
                    <a:p>
                      <a:r>
                        <a:rPr lang="en-GB" sz="1100" dirty="0"/>
                        <a:t>BPD</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lumMod val="75000"/>
                      </a:schemeClr>
                    </a:solidFill>
                  </a:tcPr>
                </a:tc>
                <a:tc>
                  <a:txBody>
                    <a:bodyPr/>
                    <a:lstStyle/>
                    <a:p>
                      <a:r>
                        <a:rPr lang="en-GB" sz="1100" dirty="0"/>
                        <a:t>Shared elements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lumMod val="75000"/>
                      </a:schemeClr>
                    </a:solidFill>
                  </a:tcPr>
                </a:tc>
                <a:extLst>
                  <a:ext uri="{0D108BD9-81ED-4DB2-BD59-A6C34878D82A}">
                    <a16:rowId xmlns:a16="http://schemas.microsoft.com/office/drawing/2014/main" val="2896678054"/>
                  </a:ext>
                </a:extLst>
              </a:tr>
              <a:tr h="0">
                <a:tc>
                  <a:txBody>
                    <a:bodyPr/>
                    <a:lstStyle/>
                    <a:p>
                      <a:r>
                        <a:rPr lang="en-GB" sz="1100" b="1" dirty="0"/>
                        <a:t>Childhood adversity</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0F0F0"/>
                    </a:solidFill>
                  </a:tcPr>
                </a:tc>
                <a:tc>
                  <a:txBody>
                    <a:bodyPr/>
                    <a:lstStyle/>
                    <a:p>
                      <a:r>
                        <a:rPr lang="en-GB" sz="1100" dirty="0"/>
                        <a:t>Risk factor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0F0F0"/>
                    </a:solidFill>
                  </a:tcPr>
                </a:tc>
                <a:tc>
                  <a:txBody>
                    <a:bodyPr/>
                    <a:lstStyle/>
                    <a:p>
                      <a:r>
                        <a:rPr lang="en-GB" sz="1100" dirty="0"/>
                        <a:t>Risk factor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0F0F0"/>
                    </a:solidFill>
                  </a:tcPr>
                </a:tc>
                <a:tc>
                  <a:txBody>
                    <a:bodyPr/>
                    <a:lstStyle/>
                    <a:p>
                      <a:r>
                        <a:rPr lang="en-GB" sz="1100" dirty="0"/>
                        <a:t>A shared risk factor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2663328935"/>
                  </a:ext>
                </a:extLst>
              </a:tr>
              <a:tr h="0">
                <a:tc>
                  <a:txBody>
                    <a:bodyPr/>
                    <a:lstStyle/>
                    <a:p>
                      <a:r>
                        <a:rPr lang="en-GB" sz="1100" b="1" dirty="0"/>
                        <a:t>Sleep disturbances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100" dirty="0"/>
                        <a:t>Various disturbances to sleep patterns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100" dirty="0"/>
                        <a:t>Chronic nightmares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100" dirty="0"/>
                        <a:t>A shared factor in both disorders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19043571"/>
                  </a:ext>
                </a:extLst>
              </a:tr>
              <a:tr h="0">
                <a:tc>
                  <a:txBody>
                    <a:bodyPr/>
                    <a:lstStyle/>
                    <a:p>
                      <a:r>
                        <a:rPr lang="en-GB" sz="1100" b="1" dirty="0"/>
                        <a:t>Depression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0F0F0"/>
                    </a:solidFill>
                  </a:tcPr>
                </a:tc>
                <a:tc>
                  <a:txBody>
                    <a:bodyPr/>
                    <a:lstStyle/>
                    <a:p>
                      <a:r>
                        <a:rPr lang="en-GB" sz="1100" dirty="0"/>
                        <a:t>Bipolar depression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0F0F0"/>
                    </a:solidFill>
                  </a:tcPr>
                </a:tc>
                <a:tc>
                  <a:txBody>
                    <a:bodyPr/>
                    <a:lstStyle/>
                    <a:p>
                      <a:r>
                        <a:rPr lang="en-GB" sz="1100" dirty="0"/>
                        <a:t>Unipolar depression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0F0F0"/>
                    </a:solidFill>
                  </a:tcPr>
                </a:tc>
                <a:tc>
                  <a:txBody>
                    <a:bodyPr/>
                    <a:lstStyle/>
                    <a:p>
                      <a:r>
                        <a:rPr lang="en-GB" sz="1100" dirty="0"/>
                        <a:t>Depression is shared but differentiated by the polarity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422517160"/>
                  </a:ext>
                </a:extLst>
              </a:tr>
              <a:tr h="0">
                <a:tc>
                  <a:txBody>
                    <a:bodyPr/>
                    <a:lstStyle/>
                    <a:p>
                      <a:r>
                        <a:rPr lang="en-GB" sz="1100" b="1" dirty="0"/>
                        <a:t>Suicidality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100" dirty="0"/>
                        <a:t>Recurrent thoughts of death and planning for suicide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100" dirty="0"/>
                        <a:t>Risk of self-harm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100" dirty="0"/>
                        <a:t>Suicidality is a shared factor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45271456"/>
                  </a:ext>
                </a:extLst>
              </a:tr>
              <a:tr h="0">
                <a:tc>
                  <a:txBody>
                    <a:bodyPr/>
                    <a:lstStyle/>
                    <a:p>
                      <a:r>
                        <a:rPr lang="en-GB" sz="1100" b="1" dirty="0"/>
                        <a:t>Family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0F0F0"/>
                    </a:solidFill>
                  </a:tcPr>
                </a:tc>
                <a:tc>
                  <a:txBody>
                    <a:bodyPr/>
                    <a:lstStyle/>
                    <a:p>
                      <a:r>
                        <a:rPr lang="en-GB" sz="1100" dirty="0"/>
                        <a:t>Family history of BD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0F0F0"/>
                    </a:solidFill>
                  </a:tcPr>
                </a:tc>
                <a:tc>
                  <a:txBody>
                    <a:bodyPr/>
                    <a:lstStyle/>
                    <a:p>
                      <a:r>
                        <a:rPr lang="en-GB" sz="1100" dirty="0"/>
                        <a:t>Family histories of various psychopathologies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0F0F0"/>
                    </a:solidFill>
                  </a:tcPr>
                </a:tc>
                <a:tc>
                  <a:txBody>
                    <a:bodyPr/>
                    <a:lstStyle/>
                    <a:p>
                      <a:r>
                        <a:rPr lang="en-GB" sz="1100" dirty="0"/>
                        <a:t>Family history is a shared risk factor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730924550"/>
                  </a:ext>
                </a:extLst>
              </a:tr>
              <a:tr h="0">
                <a:tc>
                  <a:txBody>
                    <a:bodyPr/>
                    <a:lstStyle/>
                    <a:p>
                      <a:r>
                        <a:rPr lang="en-GB" sz="1100" b="1" dirty="0"/>
                        <a:t>Comorbidity</a:t>
                      </a:r>
                    </a:p>
                  </a:txBody>
                  <a:tcPr>
                    <a:lnL w="12700" cmpd="sng">
                      <a:noFill/>
                    </a:lnL>
                    <a:lnR w="12700" cmpd="sng">
                      <a:noFill/>
                    </a:lnR>
                    <a:lnT w="12700" cmpd="sng">
                      <a:noFill/>
                    </a:lnT>
                    <a:lnB w="19050" cap="flat" cmpd="sng" algn="ctr">
                      <a:solidFill>
                        <a:schemeClr val="accent5">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100" dirty="0"/>
                        <a:t>Various comorbidities</a:t>
                      </a:r>
                    </a:p>
                  </a:txBody>
                  <a:tcPr>
                    <a:lnL w="12700" cmpd="sng">
                      <a:noFill/>
                    </a:lnL>
                    <a:lnR w="12700" cmpd="sng">
                      <a:noFill/>
                    </a:lnR>
                    <a:lnT w="12700" cmpd="sng">
                      <a:noFill/>
                    </a:lnT>
                    <a:lnB w="19050" cap="flat" cmpd="sng" algn="ctr">
                      <a:solidFill>
                        <a:schemeClr val="accent5">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Various comorbidities</a:t>
                      </a:r>
                    </a:p>
                  </a:txBody>
                  <a:tcPr>
                    <a:lnL w="12700" cmpd="sng">
                      <a:noFill/>
                    </a:lnL>
                    <a:lnR w="12700" cmpd="sng">
                      <a:noFill/>
                    </a:lnR>
                    <a:lnT w="12700" cmpd="sng">
                      <a:noFill/>
                    </a:lnT>
                    <a:lnB w="19050" cap="flat" cmpd="sng" algn="ctr">
                      <a:solidFill>
                        <a:schemeClr val="accent5">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100" dirty="0"/>
                        <a:t>Substance-use disorders, affective instability, and anxiety disorders are common in both</a:t>
                      </a:r>
                    </a:p>
                  </a:txBody>
                  <a:tcPr>
                    <a:lnL w="12700" cmpd="sng">
                      <a:noFill/>
                    </a:lnL>
                    <a:lnR w="12700" cmpd="sng">
                      <a:noFill/>
                    </a:lnR>
                    <a:lnT w="12700" cmpd="sng">
                      <a:noFill/>
                    </a:lnT>
                    <a:lnB w="19050" cap="flat" cmpd="sng" algn="ctr">
                      <a:solidFill>
                        <a:schemeClr val="accent5">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58879016"/>
                  </a:ext>
                </a:extLst>
              </a:tr>
            </a:tbl>
          </a:graphicData>
        </a:graphic>
      </p:graphicFrame>
      <p:graphicFrame>
        <p:nvGraphicFramePr>
          <p:cNvPr id="7" name="Table 11">
            <a:extLst>
              <a:ext uri="{FF2B5EF4-FFF2-40B4-BE49-F238E27FC236}">
                <a16:creationId xmlns:a16="http://schemas.microsoft.com/office/drawing/2014/main" id="{FFFA2877-EB80-9E88-6DA8-4CD2E3E301E3}"/>
              </a:ext>
            </a:extLst>
          </p:cNvPr>
          <p:cNvGraphicFramePr>
            <a:graphicFrameLocks/>
          </p:cNvGraphicFramePr>
          <p:nvPr>
            <p:extLst>
              <p:ext uri="{D42A27DB-BD31-4B8C-83A1-F6EECF244321}">
                <p14:modId xmlns:p14="http://schemas.microsoft.com/office/powerpoint/2010/main" val="2572736985"/>
              </p:ext>
            </p:extLst>
          </p:nvPr>
        </p:nvGraphicFramePr>
        <p:xfrm>
          <a:off x="539749" y="3472890"/>
          <a:ext cx="5234400" cy="687476"/>
        </p:xfrm>
        <a:graphic>
          <a:graphicData uri="http://schemas.openxmlformats.org/drawingml/2006/table">
            <a:tbl>
              <a:tblPr bandRow="1">
                <a:tableStyleId>{5C22544A-7EE6-4342-B048-85BDC9FD1C3A}</a:tableStyleId>
              </a:tblPr>
              <a:tblGrid>
                <a:gridCol w="2353133">
                  <a:extLst>
                    <a:ext uri="{9D8B030D-6E8A-4147-A177-3AD203B41FA5}">
                      <a16:colId xmlns:a16="http://schemas.microsoft.com/office/drawing/2014/main" val="211284293"/>
                    </a:ext>
                  </a:extLst>
                </a:gridCol>
                <a:gridCol w="2881267">
                  <a:extLst>
                    <a:ext uri="{9D8B030D-6E8A-4147-A177-3AD203B41FA5}">
                      <a16:colId xmlns:a16="http://schemas.microsoft.com/office/drawing/2014/main" val="1159505650"/>
                    </a:ext>
                  </a:extLst>
                </a:gridCol>
              </a:tblGrid>
              <a:tr h="285666">
                <a:tc>
                  <a:txBody>
                    <a:bodyPr/>
                    <a:lstStyle/>
                    <a:p>
                      <a:pPr algn="l" fontAlgn="b">
                        <a:lnSpc>
                          <a:spcPct val="90000"/>
                        </a:lnSpc>
                      </a:pPr>
                      <a:endParaRPr lang="en-GB" sz="1400" b="1" i="0" u="none" strike="noStrike" dirty="0">
                        <a:solidFill>
                          <a:schemeClr val="bg1"/>
                        </a:solidFill>
                        <a:effectLst/>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a:txBody>
                    <a:bodyPr/>
                    <a:lstStyle/>
                    <a:p>
                      <a:pPr algn="ctr">
                        <a:lnSpc>
                          <a:spcPct val="90000"/>
                        </a:lnSpc>
                      </a:pPr>
                      <a:r>
                        <a:rPr lang="en-GB" sz="1400" b="1" dirty="0">
                          <a:solidFill>
                            <a:schemeClr val="bg1"/>
                          </a:solidFill>
                          <a:latin typeface="+mn-lt"/>
                          <a:cs typeface="Arial" panose="020B0604020202020204" pitchFamily="34" charset="0"/>
                        </a:rPr>
                        <a:t>Prevalence (95% CI)</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extLst>
                  <a:ext uri="{0D108BD9-81ED-4DB2-BD59-A6C34878D82A}">
                    <a16:rowId xmlns:a16="http://schemas.microsoft.com/office/drawing/2014/main" val="726149425"/>
                  </a:ext>
                </a:extLst>
              </a:tr>
              <a:tr h="401810">
                <a:tc>
                  <a:txBody>
                    <a:bodyPr/>
                    <a:lstStyle/>
                    <a:p>
                      <a:pPr algn="l" fontAlgn="b">
                        <a:lnSpc>
                          <a:spcPct val="90000"/>
                        </a:lnSpc>
                      </a:pPr>
                      <a:r>
                        <a:rPr lang="en-GB" sz="1400" b="0" i="0" u="none" strike="noStrike" dirty="0">
                          <a:solidFill>
                            <a:srgbClr val="000000"/>
                          </a:solidFill>
                          <a:effectLst/>
                          <a:latin typeface="+mn-lt"/>
                        </a:rPr>
                        <a:t>Meta-analysis of 14 studies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90000"/>
                        </a:lnSpc>
                      </a:pPr>
                      <a:endParaRPr lang="en-GB" sz="1400" dirty="0">
                        <a:latin typeface="+mn-lt"/>
                        <a:cs typeface="Arial" panose="020B0604020202020204" pitchFamily="34"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1967199"/>
                  </a:ext>
                </a:extLst>
              </a:tr>
            </a:tbl>
          </a:graphicData>
        </a:graphic>
      </p:graphicFrame>
      <p:graphicFrame>
        <p:nvGraphicFramePr>
          <p:cNvPr id="11" name="Chart 10">
            <a:extLst>
              <a:ext uri="{FF2B5EF4-FFF2-40B4-BE49-F238E27FC236}">
                <a16:creationId xmlns:a16="http://schemas.microsoft.com/office/drawing/2014/main" id="{CDE08DE0-3B14-D27B-1CA5-DCFDDFC633DC}"/>
              </a:ext>
            </a:extLst>
          </p:cNvPr>
          <p:cNvGraphicFramePr/>
          <p:nvPr>
            <p:extLst>
              <p:ext uri="{D42A27DB-BD31-4B8C-83A1-F6EECF244321}">
                <p14:modId xmlns:p14="http://schemas.microsoft.com/office/powerpoint/2010/main" val="580531835"/>
              </p:ext>
            </p:extLst>
          </p:nvPr>
        </p:nvGraphicFramePr>
        <p:xfrm>
          <a:off x="2529241" y="3542646"/>
          <a:ext cx="3566759" cy="1068058"/>
        </p:xfrm>
        <a:graphic>
          <a:graphicData uri="http://schemas.openxmlformats.org/drawingml/2006/chart">
            <c:chart xmlns:c="http://schemas.openxmlformats.org/drawingml/2006/chart" xmlns:r="http://schemas.openxmlformats.org/officeDocument/2006/relationships" r:id="rId3"/>
          </a:graphicData>
        </a:graphic>
      </p:graphicFrame>
      <p:sp>
        <p:nvSpPr>
          <p:cNvPr id="18" name="TextBox 17">
            <a:extLst>
              <a:ext uri="{FF2B5EF4-FFF2-40B4-BE49-F238E27FC236}">
                <a16:creationId xmlns:a16="http://schemas.microsoft.com/office/drawing/2014/main" id="{A96759A0-5AA9-3ABD-639B-AF44BB415B23}"/>
              </a:ext>
            </a:extLst>
          </p:cNvPr>
          <p:cNvSpPr txBox="1"/>
          <p:nvPr/>
        </p:nvSpPr>
        <p:spPr>
          <a:xfrm>
            <a:off x="539749" y="4626846"/>
            <a:ext cx="5234400" cy="523220"/>
          </a:xfrm>
          <a:prstGeom prst="rect">
            <a:avLst/>
          </a:prstGeom>
          <a:solidFill>
            <a:schemeClr val="accent5">
              <a:lumMod val="75000"/>
            </a:schemeClr>
          </a:solidFill>
        </p:spPr>
        <p:txBody>
          <a:bodyPr wrap="square">
            <a:spAutoFit/>
          </a:bodyPr>
          <a:lstStyle/>
          <a:p>
            <a:pPr algn="ctr"/>
            <a:r>
              <a:rPr lang="en-GB" sz="1400" b="1" dirty="0">
                <a:solidFill>
                  <a:schemeClr val="bg1"/>
                </a:solidFill>
              </a:rPr>
              <a:t>In this meta-analysis, the prevalence of BD in a pooled sample of 1,814 people with BPD was 16.58%</a:t>
            </a:r>
            <a:r>
              <a:rPr lang="en-GB" sz="1400" b="1" baseline="30000" dirty="0">
                <a:solidFill>
                  <a:schemeClr val="bg1"/>
                </a:solidFill>
              </a:rPr>
              <a:t>2</a:t>
            </a:r>
            <a:endParaRPr lang="en-GB" sz="1400" b="1" dirty="0">
              <a:solidFill>
                <a:schemeClr val="bg1"/>
              </a:solidFill>
            </a:endParaRPr>
          </a:p>
        </p:txBody>
      </p:sp>
      <p:sp>
        <p:nvSpPr>
          <p:cNvPr id="12" name="TextBox 11">
            <a:extLst>
              <a:ext uri="{FF2B5EF4-FFF2-40B4-BE49-F238E27FC236}">
                <a16:creationId xmlns:a16="http://schemas.microsoft.com/office/drawing/2014/main" id="{06DB07C2-A74D-A587-3185-E9CFF8E38D1B}"/>
              </a:ext>
            </a:extLst>
          </p:cNvPr>
          <p:cNvSpPr txBox="1"/>
          <p:nvPr/>
        </p:nvSpPr>
        <p:spPr>
          <a:xfrm>
            <a:off x="6181868" y="5774182"/>
            <a:ext cx="5517863" cy="507831"/>
          </a:xfrm>
          <a:prstGeom prst="rect">
            <a:avLst/>
          </a:prstGeom>
          <a:noFill/>
        </p:spPr>
        <p:txBody>
          <a:bodyPr wrap="square">
            <a:spAutoFit/>
          </a:bodyPr>
          <a:lstStyle/>
          <a:p>
            <a:r>
              <a:rPr lang="en-GB" sz="900" dirty="0"/>
              <a:t>This work is adapted from ‘Understanding the development of bipolar disorder and borderline personality disorder in young people: a meta-review of systematic reviews’ by </a:t>
            </a:r>
            <a:r>
              <a:rPr lang="en-GB" sz="900" dirty="0" err="1"/>
              <a:t>Durdurak</a:t>
            </a:r>
            <a:r>
              <a:rPr lang="en-GB" sz="900" dirty="0"/>
              <a:t> et al., used under CC-BY. This work is licensed under Creative Commons license CC-BY-SA by The Lundbeck Foundation</a:t>
            </a:r>
          </a:p>
        </p:txBody>
      </p:sp>
    </p:spTree>
    <p:extLst>
      <p:ext uri="{BB962C8B-B14F-4D97-AF65-F5344CB8AC3E}">
        <p14:creationId xmlns:p14="http://schemas.microsoft.com/office/powerpoint/2010/main" val="2014572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E5C6E0D-D141-66EB-CB9E-2E4058658FA8}"/>
              </a:ext>
            </a:extLst>
          </p:cNvPr>
          <p:cNvSpPr>
            <a:spLocks noGrp="1"/>
          </p:cNvSpPr>
          <p:nvPr>
            <p:ph type="body" sz="quarter" idx="17"/>
          </p:nvPr>
        </p:nvSpPr>
        <p:spPr/>
        <p:txBody>
          <a:bodyPr/>
          <a:lstStyle/>
          <a:p>
            <a:r>
              <a:rPr lang="en-US" dirty="0"/>
              <a:t>Bipolar disorder – Comorbidities</a:t>
            </a:r>
          </a:p>
        </p:txBody>
      </p:sp>
      <p:sp>
        <p:nvSpPr>
          <p:cNvPr id="3" name="Title 2">
            <a:extLst>
              <a:ext uri="{FF2B5EF4-FFF2-40B4-BE49-F238E27FC236}">
                <a16:creationId xmlns:a16="http://schemas.microsoft.com/office/drawing/2014/main" id="{B7E3AC95-196C-1BF3-B088-0E5436A8DE79}"/>
              </a:ext>
            </a:extLst>
          </p:cNvPr>
          <p:cNvSpPr>
            <a:spLocks noGrp="1"/>
          </p:cNvSpPr>
          <p:nvPr>
            <p:ph type="title"/>
          </p:nvPr>
        </p:nvSpPr>
        <p:spPr/>
        <p:txBody>
          <a:bodyPr/>
          <a:lstStyle/>
          <a:p>
            <a:r>
              <a:rPr lang="en-GB" dirty="0"/>
              <a:t>Smoking</a:t>
            </a:r>
          </a:p>
        </p:txBody>
      </p:sp>
      <p:sp>
        <p:nvSpPr>
          <p:cNvPr id="10" name="Content Placeholder 9">
            <a:extLst>
              <a:ext uri="{FF2B5EF4-FFF2-40B4-BE49-F238E27FC236}">
                <a16:creationId xmlns:a16="http://schemas.microsoft.com/office/drawing/2014/main" id="{D1A4ACC9-E573-EC83-CD47-FA7F3A7B266C}"/>
              </a:ext>
            </a:extLst>
          </p:cNvPr>
          <p:cNvSpPr>
            <a:spLocks noGrp="1"/>
          </p:cNvSpPr>
          <p:nvPr>
            <p:ph idx="20"/>
          </p:nvPr>
        </p:nvSpPr>
        <p:spPr>
          <a:xfrm>
            <a:off x="539750" y="1416785"/>
            <a:ext cx="5419725" cy="4415215"/>
          </a:xfrm>
        </p:spPr>
        <p:txBody>
          <a:bodyPr/>
          <a:lstStyle/>
          <a:p>
            <a:r>
              <a:rPr lang="en-GB" dirty="0"/>
              <a:t>Generally speaking, people with BD are more likely to smoke than those without BD, and are less likely to successfully stop smoking</a:t>
            </a:r>
            <a:r>
              <a:rPr lang="en-GB" baseline="30000" dirty="0"/>
              <a:t>1-3</a:t>
            </a:r>
          </a:p>
          <a:p>
            <a:r>
              <a:rPr lang="en-GB" dirty="0"/>
              <a:t>Alongside the well-known health risks of smoking, smoking behaviour in people with BD can have a </a:t>
            </a:r>
            <a:r>
              <a:rPr lang="en-GB" b="1" dirty="0"/>
              <a:t>detrimental effect on the course and prognosis of BD</a:t>
            </a:r>
            <a:r>
              <a:rPr lang="en-GB" baseline="30000" dirty="0"/>
              <a:t>1</a:t>
            </a:r>
            <a:endParaRPr lang="en-GB" dirty="0"/>
          </a:p>
          <a:p>
            <a:r>
              <a:rPr lang="en-GB" dirty="0"/>
              <a:t>Given the increased likelihood of people with BD to smoke, and their decreased cessation rate, the treatment of </a:t>
            </a:r>
            <a:r>
              <a:rPr lang="en-US" dirty="0"/>
              <a:t>tobacco-use disorder or nicotine dependence is important to consider in people with BD</a:t>
            </a:r>
            <a:r>
              <a:rPr lang="en-US" baseline="30000" dirty="0"/>
              <a:t>1</a:t>
            </a:r>
            <a:endParaRPr lang="en-GB" dirty="0"/>
          </a:p>
          <a:p>
            <a:r>
              <a:rPr lang="en-GB" dirty="0"/>
              <a:t>Helping people with BD to stop smoking involves an integrated approach treating BD and the smoking at the same time, although data on which to base treatment decisions is scarse</a:t>
            </a:r>
            <a:r>
              <a:rPr lang="en-GB" baseline="30000" dirty="0"/>
              <a:t>1</a:t>
            </a:r>
            <a:endParaRPr lang="en-GB" dirty="0"/>
          </a:p>
        </p:txBody>
      </p:sp>
      <p:sp>
        <p:nvSpPr>
          <p:cNvPr id="5" name="Text Placeholder 4">
            <a:extLst>
              <a:ext uri="{FF2B5EF4-FFF2-40B4-BE49-F238E27FC236}">
                <a16:creationId xmlns:a16="http://schemas.microsoft.com/office/drawing/2014/main" id="{1738BC87-5E21-21CE-8731-B445388385FB}"/>
              </a:ext>
            </a:extLst>
          </p:cNvPr>
          <p:cNvSpPr>
            <a:spLocks noGrp="1"/>
          </p:cNvSpPr>
          <p:nvPr>
            <p:ph type="body" sz="quarter" idx="18"/>
          </p:nvPr>
        </p:nvSpPr>
        <p:spPr/>
        <p:txBody>
          <a:bodyPr/>
          <a:lstStyle/>
          <a:p>
            <a:r>
              <a:rPr lang="en-US" dirty="0"/>
              <a:t>BD=bipolar disorder</a:t>
            </a:r>
          </a:p>
          <a:p>
            <a:endParaRPr lang="en-US" dirty="0"/>
          </a:p>
          <a:p>
            <a:r>
              <a:rPr lang="en-US" dirty="0"/>
              <a:t>1. </a:t>
            </a:r>
            <a:r>
              <a:rPr lang="en-US" dirty="0" err="1"/>
              <a:t>Grunze</a:t>
            </a:r>
            <a:r>
              <a:rPr lang="en-US" dirty="0"/>
              <a:t> et al. Front Psychiatry 2023;13:1114432; 2. Heffner et al. Bipolar </a:t>
            </a:r>
            <a:r>
              <a:rPr lang="en-US" dirty="0" err="1"/>
              <a:t>Disord</a:t>
            </a:r>
            <a:r>
              <a:rPr lang="en-US" dirty="0"/>
              <a:t> 2011;13(5–6):439–453; </a:t>
            </a:r>
            <a:r>
              <a:rPr lang="en-GB" dirty="0"/>
              <a:t>3. Jackson et al. Bipolar </a:t>
            </a:r>
            <a:r>
              <a:rPr lang="en-GB" dirty="0" err="1"/>
              <a:t>Disord</a:t>
            </a:r>
            <a:r>
              <a:rPr lang="en-GB" dirty="0"/>
              <a:t> 2015; 17(6):575–597</a:t>
            </a:r>
          </a:p>
        </p:txBody>
      </p:sp>
      <p:sp>
        <p:nvSpPr>
          <p:cNvPr id="6" name="Slide Number Placeholder 5">
            <a:extLst>
              <a:ext uri="{FF2B5EF4-FFF2-40B4-BE49-F238E27FC236}">
                <a16:creationId xmlns:a16="http://schemas.microsoft.com/office/drawing/2014/main" id="{F44FA8D7-3592-6980-6E34-8214AF32E88E}"/>
              </a:ext>
            </a:extLst>
          </p:cNvPr>
          <p:cNvSpPr>
            <a:spLocks noGrp="1"/>
          </p:cNvSpPr>
          <p:nvPr>
            <p:ph type="sldNum" sz="quarter" idx="4"/>
          </p:nvPr>
        </p:nvSpPr>
        <p:spPr/>
        <p:txBody>
          <a:bodyPr/>
          <a:lstStyle/>
          <a:p>
            <a:fld id="{C5E73D8C-6D1C-4360-8101-83ED279A0FF1}" type="slidenum">
              <a:rPr lang="en-GB" smtClean="0"/>
              <a:pPr/>
              <a:t>15</a:t>
            </a:fld>
            <a:endParaRPr lang="en-GB" dirty="0"/>
          </a:p>
        </p:txBody>
      </p:sp>
      <p:graphicFrame>
        <p:nvGraphicFramePr>
          <p:cNvPr id="9" name="Content Placeholder 6">
            <a:extLst>
              <a:ext uri="{FF2B5EF4-FFF2-40B4-BE49-F238E27FC236}">
                <a16:creationId xmlns:a16="http://schemas.microsoft.com/office/drawing/2014/main" id="{A1D53FE9-8808-54A2-2885-75FE8D23468F}"/>
              </a:ext>
            </a:extLst>
          </p:cNvPr>
          <p:cNvGraphicFramePr>
            <a:graphicFrameLocks/>
          </p:cNvGraphicFramePr>
          <p:nvPr>
            <p:extLst>
              <p:ext uri="{D42A27DB-BD31-4B8C-83A1-F6EECF244321}">
                <p14:modId xmlns:p14="http://schemas.microsoft.com/office/powerpoint/2010/main" val="3272401275"/>
              </p:ext>
            </p:extLst>
          </p:nvPr>
        </p:nvGraphicFramePr>
        <p:xfrm>
          <a:off x="6230938" y="1828799"/>
          <a:ext cx="5419725" cy="3340101"/>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02BBB290-F532-98F5-4AE8-563B12FC4AD0}"/>
              </a:ext>
            </a:extLst>
          </p:cNvPr>
          <p:cNvSpPr txBox="1"/>
          <p:nvPr/>
        </p:nvSpPr>
        <p:spPr>
          <a:xfrm>
            <a:off x="6230938" y="1313418"/>
            <a:ext cx="5419725" cy="584775"/>
          </a:xfrm>
          <a:prstGeom prst="rect">
            <a:avLst/>
          </a:prstGeom>
          <a:noFill/>
        </p:spPr>
        <p:txBody>
          <a:bodyPr wrap="square" rtlCol="0">
            <a:spAutoFit/>
          </a:bodyPr>
          <a:lstStyle/>
          <a:p>
            <a:pPr algn="ctr"/>
            <a:r>
              <a:rPr lang="en-GB" sz="1600" b="1" dirty="0">
                <a:solidFill>
                  <a:schemeClr val="accent2">
                    <a:lumMod val="50000"/>
                  </a:schemeClr>
                </a:solidFill>
              </a:rPr>
              <a:t>Risk of smoking behaviour in people with BD compared with the general population</a:t>
            </a:r>
            <a:r>
              <a:rPr lang="en-GB" sz="1600" b="1" baseline="30000" dirty="0">
                <a:solidFill>
                  <a:schemeClr val="accent2">
                    <a:lumMod val="50000"/>
                  </a:schemeClr>
                </a:solidFill>
              </a:rPr>
              <a:t>3</a:t>
            </a:r>
            <a:endParaRPr lang="en-GB" sz="1600" b="1" dirty="0">
              <a:solidFill>
                <a:schemeClr val="accent2">
                  <a:lumMod val="50000"/>
                </a:schemeClr>
              </a:solidFill>
            </a:endParaRPr>
          </a:p>
        </p:txBody>
      </p:sp>
      <p:sp>
        <p:nvSpPr>
          <p:cNvPr id="13" name="TextBox 12">
            <a:extLst>
              <a:ext uri="{FF2B5EF4-FFF2-40B4-BE49-F238E27FC236}">
                <a16:creationId xmlns:a16="http://schemas.microsoft.com/office/drawing/2014/main" id="{2BA79AE7-87BB-679C-D9EF-29B792475B04}"/>
              </a:ext>
            </a:extLst>
          </p:cNvPr>
          <p:cNvSpPr txBox="1"/>
          <p:nvPr/>
        </p:nvSpPr>
        <p:spPr>
          <a:xfrm>
            <a:off x="6108700" y="5247225"/>
            <a:ext cx="5664200" cy="584775"/>
          </a:xfrm>
          <a:prstGeom prst="rect">
            <a:avLst/>
          </a:prstGeom>
          <a:solidFill>
            <a:schemeClr val="accent2">
              <a:lumMod val="50000"/>
            </a:schemeClr>
          </a:solidFill>
        </p:spPr>
        <p:txBody>
          <a:bodyPr wrap="square" rtlCol="0">
            <a:spAutoFit/>
          </a:bodyPr>
          <a:lstStyle/>
          <a:p>
            <a:pPr algn="ctr"/>
            <a:r>
              <a:rPr lang="en-GB" sz="1600" dirty="0">
                <a:solidFill>
                  <a:schemeClr val="bg1"/>
                </a:solidFill>
              </a:rPr>
              <a:t>This meta-analysis found that BD increased the chance of smoking and decreased the odds of smoking cessation</a:t>
            </a:r>
            <a:r>
              <a:rPr lang="en-GB" sz="1600" baseline="30000" dirty="0">
                <a:solidFill>
                  <a:schemeClr val="bg1"/>
                </a:solidFill>
              </a:rPr>
              <a:t>3</a:t>
            </a:r>
            <a:endParaRPr lang="en-GB" sz="1600" dirty="0">
              <a:solidFill>
                <a:schemeClr val="bg1"/>
              </a:solidFill>
            </a:endParaRPr>
          </a:p>
        </p:txBody>
      </p:sp>
      <p:pic>
        <p:nvPicPr>
          <p:cNvPr id="15" name="Graphic 14" descr="Female with solid fill">
            <a:extLst>
              <a:ext uri="{FF2B5EF4-FFF2-40B4-BE49-F238E27FC236}">
                <a16:creationId xmlns:a16="http://schemas.microsoft.com/office/drawing/2014/main" id="{287EEC05-11A6-FC0D-DFDF-CB74B17D1D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633685" y="3062595"/>
            <a:ext cx="452130" cy="452130"/>
          </a:xfrm>
          <a:prstGeom prst="rect">
            <a:avLst/>
          </a:prstGeom>
        </p:spPr>
      </p:pic>
      <p:pic>
        <p:nvPicPr>
          <p:cNvPr id="17" name="Graphic 16" descr="Male with solid fill">
            <a:extLst>
              <a:ext uri="{FF2B5EF4-FFF2-40B4-BE49-F238E27FC236}">
                <a16:creationId xmlns:a16="http://schemas.microsoft.com/office/drawing/2014/main" id="{D2E4953C-2F31-B551-10B3-B957044422A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035972" y="3062595"/>
            <a:ext cx="452130" cy="452130"/>
          </a:xfrm>
          <a:prstGeom prst="rect">
            <a:avLst/>
          </a:prstGeom>
        </p:spPr>
      </p:pic>
      <p:pic>
        <p:nvPicPr>
          <p:cNvPr id="18" name="Graphic 17" descr="Female with solid fill">
            <a:extLst>
              <a:ext uri="{FF2B5EF4-FFF2-40B4-BE49-F238E27FC236}">
                <a16:creationId xmlns:a16="http://schemas.microsoft.com/office/drawing/2014/main" id="{92BFEA8C-C35B-349C-1B54-FF8C46F4855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81583" y="3959271"/>
            <a:ext cx="452130" cy="452130"/>
          </a:xfrm>
          <a:prstGeom prst="rect">
            <a:avLst/>
          </a:prstGeom>
        </p:spPr>
      </p:pic>
      <p:pic>
        <p:nvPicPr>
          <p:cNvPr id="19" name="Graphic 18" descr="Male with solid fill">
            <a:extLst>
              <a:ext uri="{FF2B5EF4-FFF2-40B4-BE49-F238E27FC236}">
                <a16:creationId xmlns:a16="http://schemas.microsoft.com/office/drawing/2014/main" id="{296498C4-A3D0-EB20-3078-6D8F7506A1B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288633" y="3959271"/>
            <a:ext cx="452130" cy="452130"/>
          </a:xfrm>
          <a:prstGeom prst="rect">
            <a:avLst/>
          </a:prstGeom>
        </p:spPr>
      </p:pic>
    </p:spTree>
    <p:extLst>
      <p:ext uri="{BB962C8B-B14F-4D97-AF65-F5344CB8AC3E}">
        <p14:creationId xmlns:p14="http://schemas.microsoft.com/office/powerpoint/2010/main" val="9691626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FC42409-258A-859D-C6BC-989987C55E80}"/>
              </a:ext>
            </a:extLst>
          </p:cNvPr>
          <p:cNvSpPr>
            <a:spLocks noGrp="1"/>
          </p:cNvSpPr>
          <p:nvPr>
            <p:ph type="title"/>
          </p:nvPr>
        </p:nvSpPr>
        <p:spPr/>
        <p:txBody>
          <a:bodyPr/>
          <a:lstStyle/>
          <a:p>
            <a:r>
              <a:rPr lang="en-GB" dirty="0"/>
              <a:t>Medical comorbidities</a:t>
            </a:r>
          </a:p>
        </p:txBody>
      </p:sp>
      <p:sp>
        <p:nvSpPr>
          <p:cNvPr id="8" name="Text Placeholder 7">
            <a:extLst>
              <a:ext uri="{FF2B5EF4-FFF2-40B4-BE49-F238E27FC236}">
                <a16:creationId xmlns:a16="http://schemas.microsoft.com/office/drawing/2014/main" id="{E51F55A3-1712-B491-F5F8-78D123414437}"/>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173314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AEAE1B61-FC5E-0B1E-AD99-6D290C016C94}"/>
              </a:ext>
            </a:extLst>
          </p:cNvPr>
          <p:cNvSpPr>
            <a:spLocks noGrp="1"/>
          </p:cNvSpPr>
          <p:nvPr>
            <p:ph sz="half" idx="1"/>
          </p:nvPr>
        </p:nvSpPr>
        <p:spPr/>
        <p:txBody>
          <a:bodyPr/>
          <a:lstStyle/>
          <a:p>
            <a:r>
              <a:rPr lang="en-GB" dirty="0"/>
              <a:t>In total, 36,984 people in Canada completed the CCHS survey, which included 938 people with a lifetime manic episode (i.e., 2.5% of the sample)</a:t>
            </a:r>
          </a:p>
          <a:p>
            <a:r>
              <a:rPr lang="en-GB" dirty="0"/>
              <a:t>Many conditions were found to be present at a higher rate in people with BD than in the general population</a:t>
            </a:r>
          </a:p>
        </p:txBody>
      </p:sp>
      <p:sp>
        <p:nvSpPr>
          <p:cNvPr id="2" name="Text Placeholder 1">
            <a:extLst>
              <a:ext uri="{FF2B5EF4-FFF2-40B4-BE49-F238E27FC236}">
                <a16:creationId xmlns:a16="http://schemas.microsoft.com/office/drawing/2014/main" id="{84326EC9-B1FA-0C70-8F23-BBB396099881}"/>
              </a:ext>
            </a:extLst>
          </p:cNvPr>
          <p:cNvSpPr>
            <a:spLocks noGrp="1"/>
          </p:cNvSpPr>
          <p:nvPr>
            <p:ph type="body" sz="quarter" idx="17"/>
          </p:nvPr>
        </p:nvSpPr>
        <p:spPr/>
        <p:txBody>
          <a:bodyPr/>
          <a:lstStyle/>
          <a:p>
            <a:r>
              <a:rPr lang="en-US" dirty="0"/>
              <a:t>Bipolar disorder – Comorbidities</a:t>
            </a:r>
          </a:p>
        </p:txBody>
      </p:sp>
      <p:sp>
        <p:nvSpPr>
          <p:cNvPr id="3" name="Title 2">
            <a:extLst>
              <a:ext uri="{FF2B5EF4-FFF2-40B4-BE49-F238E27FC236}">
                <a16:creationId xmlns:a16="http://schemas.microsoft.com/office/drawing/2014/main" id="{4984E549-3C16-3539-CDE8-C21C0EA971A8}"/>
              </a:ext>
            </a:extLst>
          </p:cNvPr>
          <p:cNvSpPr>
            <a:spLocks noGrp="1"/>
          </p:cNvSpPr>
          <p:nvPr>
            <p:ph type="title"/>
          </p:nvPr>
        </p:nvSpPr>
        <p:spPr/>
        <p:txBody>
          <a:bodyPr/>
          <a:lstStyle/>
          <a:p>
            <a:r>
              <a:rPr lang="en-US" dirty="0"/>
              <a:t>Prevalence of comorbid general medical conditions</a:t>
            </a:r>
            <a:endParaRPr lang="en-GB" dirty="0"/>
          </a:p>
        </p:txBody>
      </p:sp>
      <p:sp>
        <p:nvSpPr>
          <p:cNvPr id="5" name="Text Placeholder 4">
            <a:extLst>
              <a:ext uri="{FF2B5EF4-FFF2-40B4-BE49-F238E27FC236}">
                <a16:creationId xmlns:a16="http://schemas.microsoft.com/office/drawing/2014/main" id="{FD404879-14D1-C8EF-DE1A-32EB05A4B0E8}"/>
              </a:ext>
            </a:extLst>
          </p:cNvPr>
          <p:cNvSpPr>
            <a:spLocks noGrp="1"/>
          </p:cNvSpPr>
          <p:nvPr>
            <p:ph type="body" sz="quarter" idx="18"/>
          </p:nvPr>
        </p:nvSpPr>
        <p:spPr/>
        <p:txBody>
          <a:bodyPr/>
          <a:lstStyle/>
          <a:p>
            <a:r>
              <a:rPr lang="en-GB" dirty="0"/>
              <a:t>*p&lt;0.05 versus no manic episode group</a:t>
            </a:r>
          </a:p>
          <a:p>
            <a:r>
              <a:rPr lang="en-GB" dirty="0"/>
              <a:t>BD=bipolar disorder; CCHS=Canadian Community Health Survey</a:t>
            </a:r>
          </a:p>
          <a:p>
            <a:endParaRPr lang="en-GB" dirty="0"/>
          </a:p>
          <a:p>
            <a:r>
              <a:rPr lang="en-GB" dirty="0"/>
              <a:t>McIntyre et al. </a:t>
            </a:r>
            <a:r>
              <a:rPr lang="en-GB" dirty="0" err="1"/>
              <a:t>Psychiatr</a:t>
            </a:r>
            <a:r>
              <a:rPr lang="en-GB" dirty="0"/>
              <a:t> </a:t>
            </a:r>
            <a:r>
              <a:rPr lang="en-GB" dirty="0" err="1"/>
              <a:t>Serv</a:t>
            </a:r>
            <a:r>
              <a:rPr lang="en-GB" dirty="0"/>
              <a:t> 2006;57(8):1140–1144</a:t>
            </a:r>
          </a:p>
        </p:txBody>
      </p:sp>
      <p:sp>
        <p:nvSpPr>
          <p:cNvPr id="6" name="Slide Number Placeholder 5">
            <a:extLst>
              <a:ext uri="{FF2B5EF4-FFF2-40B4-BE49-F238E27FC236}">
                <a16:creationId xmlns:a16="http://schemas.microsoft.com/office/drawing/2014/main" id="{247F5193-D454-3635-8E0A-96684F897F80}"/>
              </a:ext>
            </a:extLst>
          </p:cNvPr>
          <p:cNvSpPr>
            <a:spLocks noGrp="1"/>
          </p:cNvSpPr>
          <p:nvPr>
            <p:ph type="sldNum" sz="quarter" idx="4"/>
          </p:nvPr>
        </p:nvSpPr>
        <p:spPr/>
        <p:txBody>
          <a:bodyPr/>
          <a:lstStyle/>
          <a:p>
            <a:fld id="{C5E73D8C-6D1C-4360-8101-83ED279A0FF1}" type="slidenum">
              <a:rPr lang="en-GB" smtClean="0"/>
              <a:pPr/>
              <a:t>17</a:t>
            </a:fld>
            <a:endParaRPr lang="en-GB" dirty="0"/>
          </a:p>
        </p:txBody>
      </p:sp>
      <p:graphicFrame>
        <p:nvGraphicFramePr>
          <p:cNvPr id="11" name="Chart 10">
            <a:extLst>
              <a:ext uri="{FF2B5EF4-FFF2-40B4-BE49-F238E27FC236}">
                <a16:creationId xmlns:a16="http://schemas.microsoft.com/office/drawing/2014/main" id="{62754742-7207-7E7C-A40D-49F3EBC4A204}"/>
              </a:ext>
            </a:extLst>
          </p:cNvPr>
          <p:cNvGraphicFramePr/>
          <p:nvPr>
            <p:extLst>
              <p:ext uri="{D42A27DB-BD31-4B8C-83A1-F6EECF244321}">
                <p14:modId xmlns:p14="http://schemas.microsoft.com/office/powerpoint/2010/main" val="2500597540"/>
              </p:ext>
            </p:extLst>
          </p:nvPr>
        </p:nvGraphicFramePr>
        <p:xfrm>
          <a:off x="539749" y="1416785"/>
          <a:ext cx="8451851" cy="4755415"/>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36C45FE7-834D-2017-F4CD-F17024A71CE5}"/>
              </a:ext>
            </a:extLst>
          </p:cNvPr>
          <p:cNvSpPr txBox="1"/>
          <p:nvPr/>
        </p:nvSpPr>
        <p:spPr>
          <a:xfrm>
            <a:off x="1493520" y="1584960"/>
            <a:ext cx="243978" cy="276999"/>
          </a:xfrm>
          <a:prstGeom prst="rect">
            <a:avLst/>
          </a:prstGeom>
          <a:noFill/>
        </p:spPr>
        <p:txBody>
          <a:bodyPr wrap="square" rtlCol="0">
            <a:spAutoFit/>
          </a:bodyPr>
          <a:lstStyle/>
          <a:p>
            <a:pPr algn="ctr"/>
            <a:r>
              <a:rPr lang="en-GB" sz="1200" b="1" dirty="0"/>
              <a:t>*</a:t>
            </a:r>
          </a:p>
        </p:txBody>
      </p:sp>
      <p:sp>
        <p:nvSpPr>
          <p:cNvPr id="13" name="TextBox 12">
            <a:extLst>
              <a:ext uri="{FF2B5EF4-FFF2-40B4-BE49-F238E27FC236}">
                <a16:creationId xmlns:a16="http://schemas.microsoft.com/office/drawing/2014/main" id="{20D11A23-0D41-F823-AED7-69AD578DE9F2}"/>
              </a:ext>
            </a:extLst>
          </p:cNvPr>
          <p:cNvSpPr txBox="1"/>
          <p:nvPr/>
        </p:nvSpPr>
        <p:spPr>
          <a:xfrm>
            <a:off x="1996440" y="3347393"/>
            <a:ext cx="243978" cy="276999"/>
          </a:xfrm>
          <a:prstGeom prst="rect">
            <a:avLst/>
          </a:prstGeom>
          <a:noFill/>
        </p:spPr>
        <p:txBody>
          <a:bodyPr wrap="square" rtlCol="0">
            <a:spAutoFit/>
          </a:bodyPr>
          <a:lstStyle/>
          <a:p>
            <a:pPr algn="ctr"/>
            <a:r>
              <a:rPr lang="en-GB" sz="1200" b="1" dirty="0"/>
              <a:t>*</a:t>
            </a:r>
          </a:p>
        </p:txBody>
      </p:sp>
      <p:sp>
        <p:nvSpPr>
          <p:cNvPr id="14" name="TextBox 13">
            <a:extLst>
              <a:ext uri="{FF2B5EF4-FFF2-40B4-BE49-F238E27FC236}">
                <a16:creationId xmlns:a16="http://schemas.microsoft.com/office/drawing/2014/main" id="{7604FCE4-707E-6BB8-0B8D-4BCFF718E6DB}"/>
              </a:ext>
            </a:extLst>
          </p:cNvPr>
          <p:cNvSpPr txBox="1"/>
          <p:nvPr/>
        </p:nvSpPr>
        <p:spPr>
          <a:xfrm>
            <a:off x="2979420" y="3793692"/>
            <a:ext cx="243978" cy="276999"/>
          </a:xfrm>
          <a:prstGeom prst="rect">
            <a:avLst/>
          </a:prstGeom>
          <a:noFill/>
        </p:spPr>
        <p:txBody>
          <a:bodyPr wrap="square" rtlCol="0">
            <a:spAutoFit/>
          </a:bodyPr>
          <a:lstStyle/>
          <a:p>
            <a:pPr algn="ctr"/>
            <a:r>
              <a:rPr lang="en-GB" sz="1200" b="1" dirty="0"/>
              <a:t>*</a:t>
            </a:r>
          </a:p>
        </p:txBody>
      </p:sp>
      <p:sp>
        <p:nvSpPr>
          <p:cNvPr id="15" name="TextBox 14">
            <a:extLst>
              <a:ext uri="{FF2B5EF4-FFF2-40B4-BE49-F238E27FC236}">
                <a16:creationId xmlns:a16="http://schemas.microsoft.com/office/drawing/2014/main" id="{1C77FEF3-9865-9C79-4258-0EAF8287B5CE}"/>
              </a:ext>
            </a:extLst>
          </p:cNvPr>
          <p:cNvSpPr txBox="1"/>
          <p:nvPr/>
        </p:nvSpPr>
        <p:spPr>
          <a:xfrm>
            <a:off x="3467169" y="3965675"/>
            <a:ext cx="243978" cy="276999"/>
          </a:xfrm>
          <a:prstGeom prst="rect">
            <a:avLst/>
          </a:prstGeom>
          <a:noFill/>
        </p:spPr>
        <p:txBody>
          <a:bodyPr wrap="square" rtlCol="0">
            <a:spAutoFit/>
          </a:bodyPr>
          <a:lstStyle/>
          <a:p>
            <a:pPr algn="ctr"/>
            <a:r>
              <a:rPr lang="en-GB" sz="1200" b="1" dirty="0"/>
              <a:t>*</a:t>
            </a:r>
          </a:p>
        </p:txBody>
      </p:sp>
      <p:sp>
        <p:nvSpPr>
          <p:cNvPr id="16" name="TextBox 15">
            <a:extLst>
              <a:ext uri="{FF2B5EF4-FFF2-40B4-BE49-F238E27FC236}">
                <a16:creationId xmlns:a16="http://schemas.microsoft.com/office/drawing/2014/main" id="{F34D36D7-B1A2-9D94-F7A4-6812F40B0DAC}"/>
              </a:ext>
            </a:extLst>
          </p:cNvPr>
          <p:cNvSpPr txBox="1"/>
          <p:nvPr/>
        </p:nvSpPr>
        <p:spPr>
          <a:xfrm>
            <a:off x="3954918" y="4005386"/>
            <a:ext cx="243978" cy="276999"/>
          </a:xfrm>
          <a:prstGeom prst="rect">
            <a:avLst/>
          </a:prstGeom>
          <a:noFill/>
        </p:spPr>
        <p:txBody>
          <a:bodyPr wrap="square" rtlCol="0">
            <a:spAutoFit/>
          </a:bodyPr>
          <a:lstStyle/>
          <a:p>
            <a:pPr algn="ctr"/>
            <a:r>
              <a:rPr lang="en-GB" sz="1200" b="1" dirty="0"/>
              <a:t>*</a:t>
            </a:r>
          </a:p>
        </p:txBody>
      </p:sp>
      <p:sp>
        <p:nvSpPr>
          <p:cNvPr id="17" name="TextBox 16">
            <a:extLst>
              <a:ext uri="{FF2B5EF4-FFF2-40B4-BE49-F238E27FC236}">
                <a16:creationId xmlns:a16="http://schemas.microsoft.com/office/drawing/2014/main" id="{E7C99DFE-EB9D-26FE-A1CC-427008DC7352}"/>
              </a:ext>
            </a:extLst>
          </p:cNvPr>
          <p:cNvSpPr txBox="1"/>
          <p:nvPr/>
        </p:nvSpPr>
        <p:spPr>
          <a:xfrm>
            <a:off x="4457907" y="4084265"/>
            <a:ext cx="243978" cy="276999"/>
          </a:xfrm>
          <a:prstGeom prst="rect">
            <a:avLst/>
          </a:prstGeom>
          <a:noFill/>
        </p:spPr>
        <p:txBody>
          <a:bodyPr wrap="square" rtlCol="0">
            <a:spAutoFit/>
          </a:bodyPr>
          <a:lstStyle/>
          <a:p>
            <a:pPr algn="ctr"/>
            <a:r>
              <a:rPr lang="en-GB" sz="1200" b="1" dirty="0"/>
              <a:t>*</a:t>
            </a:r>
          </a:p>
        </p:txBody>
      </p:sp>
      <p:sp>
        <p:nvSpPr>
          <p:cNvPr id="18" name="TextBox 17">
            <a:extLst>
              <a:ext uri="{FF2B5EF4-FFF2-40B4-BE49-F238E27FC236}">
                <a16:creationId xmlns:a16="http://schemas.microsoft.com/office/drawing/2014/main" id="{27B98945-DEB8-8077-38CE-BA512D394ACA}"/>
              </a:ext>
            </a:extLst>
          </p:cNvPr>
          <p:cNvSpPr txBox="1"/>
          <p:nvPr/>
        </p:nvSpPr>
        <p:spPr>
          <a:xfrm>
            <a:off x="6919167" y="4282385"/>
            <a:ext cx="243978" cy="276999"/>
          </a:xfrm>
          <a:prstGeom prst="rect">
            <a:avLst/>
          </a:prstGeom>
          <a:noFill/>
        </p:spPr>
        <p:txBody>
          <a:bodyPr wrap="square" rtlCol="0">
            <a:spAutoFit/>
          </a:bodyPr>
          <a:lstStyle/>
          <a:p>
            <a:pPr algn="ctr"/>
            <a:r>
              <a:rPr lang="en-GB" sz="1200" b="1" dirty="0"/>
              <a:t>*</a:t>
            </a:r>
          </a:p>
        </p:txBody>
      </p:sp>
      <p:sp>
        <p:nvSpPr>
          <p:cNvPr id="19" name="TextBox 18">
            <a:extLst>
              <a:ext uri="{FF2B5EF4-FFF2-40B4-BE49-F238E27FC236}">
                <a16:creationId xmlns:a16="http://schemas.microsoft.com/office/drawing/2014/main" id="{33646DC0-5C76-E394-CC82-1EB18A1A9050}"/>
              </a:ext>
            </a:extLst>
          </p:cNvPr>
          <p:cNvSpPr txBox="1"/>
          <p:nvPr/>
        </p:nvSpPr>
        <p:spPr>
          <a:xfrm>
            <a:off x="7917387" y="4368828"/>
            <a:ext cx="243978" cy="276999"/>
          </a:xfrm>
          <a:prstGeom prst="rect">
            <a:avLst/>
          </a:prstGeom>
          <a:noFill/>
        </p:spPr>
        <p:txBody>
          <a:bodyPr wrap="square" rtlCol="0">
            <a:spAutoFit/>
          </a:bodyPr>
          <a:lstStyle/>
          <a:p>
            <a:pPr algn="ctr"/>
            <a:r>
              <a:rPr lang="en-GB" sz="1200" b="1" dirty="0"/>
              <a:t>*</a:t>
            </a:r>
          </a:p>
        </p:txBody>
      </p:sp>
    </p:spTree>
    <p:extLst>
      <p:ext uri="{BB962C8B-B14F-4D97-AF65-F5344CB8AC3E}">
        <p14:creationId xmlns:p14="http://schemas.microsoft.com/office/powerpoint/2010/main" val="38481435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Straight Arrow Connector 21">
            <a:extLst>
              <a:ext uri="{FF2B5EF4-FFF2-40B4-BE49-F238E27FC236}">
                <a16:creationId xmlns:a16="http://schemas.microsoft.com/office/drawing/2014/main" id="{95FB1C10-A39E-5AEB-080A-3F1CA0D0D995}"/>
              </a:ext>
            </a:extLst>
          </p:cNvPr>
          <p:cNvCxnSpPr>
            <a:cxnSpLocks/>
          </p:cNvCxnSpPr>
          <p:nvPr/>
        </p:nvCxnSpPr>
        <p:spPr>
          <a:xfrm rot="5400000">
            <a:off x="10717097" y="4566051"/>
            <a:ext cx="396651" cy="0"/>
          </a:xfrm>
          <a:prstGeom prst="straightConnector1">
            <a:avLst/>
          </a:prstGeom>
          <a:ln w="1905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C3AD40BF-B662-C810-A6ED-AB986C29BF3A}"/>
              </a:ext>
            </a:extLst>
          </p:cNvPr>
          <p:cNvCxnSpPr>
            <a:cxnSpLocks/>
          </p:cNvCxnSpPr>
          <p:nvPr/>
        </p:nvCxnSpPr>
        <p:spPr>
          <a:xfrm>
            <a:off x="9770760" y="4094682"/>
            <a:ext cx="396651" cy="0"/>
          </a:xfrm>
          <a:prstGeom prst="straightConnector1">
            <a:avLst/>
          </a:prstGeom>
          <a:ln w="1905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316C1969-3DC3-3EF5-0760-3AD75267FFAF}"/>
              </a:ext>
            </a:extLst>
          </p:cNvPr>
          <p:cNvSpPr>
            <a:spLocks noGrp="1"/>
          </p:cNvSpPr>
          <p:nvPr>
            <p:ph type="body" sz="quarter" idx="17"/>
          </p:nvPr>
        </p:nvSpPr>
        <p:spPr/>
        <p:txBody>
          <a:bodyPr/>
          <a:lstStyle/>
          <a:p>
            <a:r>
              <a:rPr lang="en-US" dirty="0"/>
              <a:t>Bipolar disorder – Comorbidities</a:t>
            </a:r>
          </a:p>
        </p:txBody>
      </p:sp>
      <p:sp>
        <p:nvSpPr>
          <p:cNvPr id="4" name="Title 3">
            <a:extLst>
              <a:ext uri="{FF2B5EF4-FFF2-40B4-BE49-F238E27FC236}">
                <a16:creationId xmlns:a16="http://schemas.microsoft.com/office/drawing/2014/main" id="{5ED147F2-7912-EAD8-8A21-42734709BAFD}"/>
              </a:ext>
            </a:extLst>
          </p:cNvPr>
          <p:cNvSpPr>
            <a:spLocks noGrp="1"/>
          </p:cNvSpPr>
          <p:nvPr>
            <p:ph type="title"/>
          </p:nvPr>
        </p:nvSpPr>
        <p:spPr/>
        <p:txBody>
          <a:bodyPr/>
          <a:lstStyle/>
          <a:p>
            <a:r>
              <a:rPr lang="en-GB" dirty="0"/>
              <a:t>Sleep disorders</a:t>
            </a:r>
          </a:p>
        </p:txBody>
      </p:sp>
      <p:sp>
        <p:nvSpPr>
          <p:cNvPr id="7" name="Content Placeholder 6">
            <a:extLst>
              <a:ext uri="{FF2B5EF4-FFF2-40B4-BE49-F238E27FC236}">
                <a16:creationId xmlns:a16="http://schemas.microsoft.com/office/drawing/2014/main" id="{13BCE97C-778C-0627-4C5E-F93B6B25991F}"/>
              </a:ext>
            </a:extLst>
          </p:cNvPr>
          <p:cNvSpPr>
            <a:spLocks noGrp="1"/>
          </p:cNvSpPr>
          <p:nvPr>
            <p:ph idx="20"/>
          </p:nvPr>
        </p:nvSpPr>
        <p:spPr/>
        <p:txBody>
          <a:bodyPr/>
          <a:lstStyle/>
          <a:p>
            <a:r>
              <a:rPr lang="en-GB" dirty="0"/>
              <a:t>Sleep disorders are relatively common among the general population – with as many as half the population estimated to experience some form of sleep disorder</a:t>
            </a:r>
            <a:r>
              <a:rPr lang="en-GB" baseline="30000" dirty="0"/>
              <a:t>1</a:t>
            </a:r>
            <a:endParaRPr lang="en-GB" dirty="0"/>
          </a:p>
          <a:p>
            <a:r>
              <a:rPr lang="en-GB" dirty="0"/>
              <a:t>Sleep disorders are commonly comorbid with BD, including conditions such as:</a:t>
            </a:r>
            <a:r>
              <a:rPr lang="en-GB" baseline="30000" dirty="0"/>
              <a:t>1,2</a:t>
            </a:r>
            <a:endParaRPr lang="en-GB" dirty="0"/>
          </a:p>
          <a:p>
            <a:pPr lvl="1"/>
            <a:r>
              <a:rPr lang="en-US" sz="1600" dirty="0"/>
              <a:t>Insomnia</a:t>
            </a:r>
          </a:p>
          <a:p>
            <a:pPr lvl="1"/>
            <a:r>
              <a:rPr lang="en-US" sz="1600" dirty="0"/>
              <a:t>Excessive daytime sleepiness</a:t>
            </a:r>
          </a:p>
          <a:p>
            <a:pPr lvl="1"/>
            <a:r>
              <a:rPr lang="en-US" sz="1600" dirty="0"/>
              <a:t>Nightmares</a:t>
            </a:r>
          </a:p>
          <a:p>
            <a:pPr lvl="1"/>
            <a:r>
              <a:rPr lang="en-US" sz="1600" dirty="0"/>
              <a:t>Difficulty falling asleep or maintaining sleep</a:t>
            </a:r>
          </a:p>
          <a:p>
            <a:pPr lvl="1"/>
            <a:r>
              <a:rPr lang="en-US" sz="1600" dirty="0"/>
              <a:t>Poor sleep quality</a:t>
            </a:r>
          </a:p>
          <a:p>
            <a:pPr lvl="1"/>
            <a:r>
              <a:rPr lang="en-US" sz="1600" dirty="0"/>
              <a:t>Sleep talking</a:t>
            </a:r>
          </a:p>
          <a:p>
            <a:pPr lvl="1"/>
            <a:r>
              <a:rPr lang="en-US" sz="1600" dirty="0"/>
              <a:t>Sleep walking</a:t>
            </a:r>
          </a:p>
          <a:p>
            <a:pPr lvl="1"/>
            <a:r>
              <a:rPr lang="en-US" sz="1600" dirty="0"/>
              <a:t>Obstructive sleep apnea</a:t>
            </a:r>
            <a:endParaRPr lang="en-GB" sz="1600" dirty="0"/>
          </a:p>
        </p:txBody>
      </p:sp>
      <p:sp>
        <p:nvSpPr>
          <p:cNvPr id="2" name="Content Placeholder 1">
            <a:extLst>
              <a:ext uri="{FF2B5EF4-FFF2-40B4-BE49-F238E27FC236}">
                <a16:creationId xmlns:a16="http://schemas.microsoft.com/office/drawing/2014/main" id="{2E4AB4B7-5D7E-6BE8-76EF-F8E65A9D19FC}"/>
              </a:ext>
            </a:extLst>
          </p:cNvPr>
          <p:cNvSpPr>
            <a:spLocks noGrp="1"/>
          </p:cNvSpPr>
          <p:nvPr>
            <p:ph idx="21"/>
          </p:nvPr>
        </p:nvSpPr>
        <p:spPr/>
        <p:txBody>
          <a:bodyPr/>
          <a:lstStyle/>
          <a:p>
            <a:r>
              <a:rPr lang="en-GB" dirty="0"/>
              <a:t>Sleep disturbance in people with BD can add to the already heavy burden of disease, increasing the chance of poorer disease outcomes and of other comorbidities</a:t>
            </a:r>
            <a:r>
              <a:rPr lang="en-GB" baseline="30000" dirty="0"/>
              <a:t>2</a:t>
            </a:r>
            <a:endParaRPr lang="en-GB" dirty="0"/>
          </a:p>
        </p:txBody>
      </p:sp>
      <p:sp>
        <p:nvSpPr>
          <p:cNvPr id="6" name="Text Placeholder 5">
            <a:extLst>
              <a:ext uri="{FF2B5EF4-FFF2-40B4-BE49-F238E27FC236}">
                <a16:creationId xmlns:a16="http://schemas.microsoft.com/office/drawing/2014/main" id="{F22B7090-C597-A9E8-2205-5B295B42B8BE}"/>
              </a:ext>
            </a:extLst>
          </p:cNvPr>
          <p:cNvSpPr>
            <a:spLocks noGrp="1"/>
          </p:cNvSpPr>
          <p:nvPr>
            <p:ph type="body" sz="quarter" idx="18"/>
          </p:nvPr>
        </p:nvSpPr>
        <p:spPr/>
        <p:txBody>
          <a:bodyPr/>
          <a:lstStyle/>
          <a:p>
            <a:r>
              <a:rPr lang="en-GB" dirty="0"/>
              <a:t>BD=bipolar disorder</a:t>
            </a:r>
          </a:p>
          <a:p>
            <a:endParaRPr lang="en-GB" dirty="0"/>
          </a:p>
          <a:p>
            <a:r>
              <a:rPr lang="en-GB" dirty="0"/>
              <a:t>1. </a:t>
            </a:r>
            <a:r>
              <a:rPr lang="en-GB" dirty="0" err="1"/>
              <a:t>Steardo</a:t>
            </a:r>
            <a:r>
              <a:rPr lang="en-GB" dirty="0"/>
              <a:t> et al. Front Psychiatry 2019;10:501; 2. Morton &amp; Murray. Curr </a:t>
            </a:r>
            <a:r>
              <a:rPr lang="en-GB" dirty="0" err="1"/>
              <a:t>Opin</a:t>
            </a:r>
            <a:r>
              <a:rPr lang="en-GB" dirty="0"/>
              <a:t> </a:t>
            </a:r>
            <a:r>
              <a:rPr lang="en-GB" dirty="0" err="1"/>
              <a:t>Psychol</a:t>
            </a:r>
            <a:r>
              <a:rPr lang="en-GB" dirty="0"/>
              <a:t> 2020;34:1–6</a:t>
            </a:r>
          </a:p>
        </p:txBody>
      </p:sp>
      <p:sp>
        <p:nvSpPr>
          <p:cNvPr id="10" name="TextBox 9">
            <a:extLst>
              <a:ext uri="{FF2B5EF4-FFF2-40B4-BE49-F238E27FC236}">
                <a16:creationId xmlns:a16="http://schemas.microsoft.com/office/drawing/2014/main" id="{95DCA7C6-26E9-F7ED-EFB6-A98FED3DE1B4}"/>
              </a:ext>
            </a:extLst>
          </p:cNvPr>
          <p:cNvSpPr txBox="1"/>
          <p:nvPr/>
        </p:nvSpPr>
        <p:spPr>
          <a:xfrm>
            <a:off x="6230938" y="2652449"/>
            <a:ext cx="5419725" cy="307777"/>
          </a:xfrm>
          <a:prstGeom prst="rect">
            <a:avLst/>
          </a:prstGeom>
          <a:noFill/>
        </p:spPr>
        <p:txBody>
          <a:bodyPr wrap="square" rtlCol="0">
            <a:spAutoFit/>
          </a:bodyPr>
          <a:lstStyle/>
          <a:p>
            <a:pPr algn="ctr"/>
            <a:r>
              <a:rPr lang="en-GB" sz="1400" b="1" dirty="0">
                <a:solidFill>
                  <a:schemeClr val="accent2">
                    <a:lumMod val="50000"/>
                  </a:schemeClr>
                </a:solidFill>
              </a:rPr>
              <a:t>How sleep disruptions might influence mood stability</a:t>
            </a:r>
            <a:r>
              <a:rPr lang="en-GB" sz="1400" b="1" baseline="30000" dirty="0">
                <a:solidFill>
                  <a:schemeClr val="accent2">
                    <a:lumMod val="50000"/>
                  </a:schemeClr>
                </a:solidFill>
              </a:rPr>
              <a:t>1</a:t>
            </a:r>
            <a:endParaRPr lang="en-GB" sz="1400" b="1" dirty="0">
              <a:solidFill>
                <a:schemeClr val="accent2">
                  <a:lumMod val="50000"/>
                </a:schemeClr>
              </a:solidFill>
            </a:endParaRPr>
          </a:p>
        </p:txBody>
      </p:sp>
      <p:sp>
        <p:nvSpPr>
          <p:cNvPr id="3" name="Slide Number Placeholder 2">
            <a:extLst>
              <a:ext uri="{FF2B5EF4-FFF2-40B4-BE49-F238E27FC236}">
                <a16:creationId xmlns:a16="http://schemas.microsoft.com/office/drawing/2014/main" id="{C889C4D9-E6C3-5B19-DDE6-E84FABE7011A}"/>
              </a:ext>
            </a:extLst>
          </p:cNvPr>
          <p:cNvSpPr>
            <a:spLocks noGrp="1"/>
          </p:cNvSpPr>
          <p:nvPr>
            <p:ph type="sldNum" sz="quarter" idx="4"/>
          </p:nvPr>
        </p:nvSpPr>
        <p:spPr/>
        <p:txBody>
          <a:bodyPr/>
          <a:lstStyle/>
          <a:p>
            <a:fld id="{C5E73D8C-6D1C-4360-8101-83ED279A0FF1}" type="slidenum">
              <a:rPr lang="en-GB" smtClean="0"/>
              <a:pPr/>
              <a:t>18</a:t>
            </a:fld>
            <a:endParaRPr lang="en-GB" dirty="0"/>
          </a:p>
        </p:txBody>
      </p:sp>
      <p:sp>
        <p:nvSpPr>
          <p:cNvPr id="11" name="TextBox 10">
            <a:extLst>
              <a:ext uri="{FF2B5EF4-FFF2-40B4-BE49-F238E27FC236}">
                <a16:creationId xmlns:a16="http://schemas.microsoft.com/office/drawing/2014/main" id="{DB33D9A2-DB40-A63A-1C60-F57D0D40F855}"/>
              </a:ext>
            </a:extLst>
          </p:cNvPr>
          <p:cNvSpPr txBox="1"/>
          <p:nvPr/>
        </p:nvSpPr>
        <p:spPr>
          <a:xfrm>
            <a:off x="6230938" y="3126851"/>
            <a:ext cx="1875834" cy="523220"/>
          </a:xfrm>
          <a:prstGeom prst="rect">
            <a:avLst/>
          </a:prstGeom>
          <a:noFill/>
        </p:spPr>
        <p:txBody>
          <a:bodyPr wrap="square" rtlCol="0">
            <a:spAutoFit/>
          </a:bodyPr>
          <a:lstStyle/>
          <a:p>
            <a:pPr algn="ctr"/>
            <a:r>
              <a:rPr lang="en-GB" sz="1400" dirty="0"/>
              <a:t>Social rhythm </a:t>
            </a:r>
            <a:br>
              <a:rPr lang="en-GB" sz="1400" dirty="0"/>
            </a:br>
            <a:r>
              <a:rPr lang="en-GB" sz="1400" dirty="0"/>
              <a:t>disruption events</a:t>
            </a:r>
          </a:p>
        </p:txBody>
      </p:sp>
      <p:sp>
        <p:nvSpPr>
          <p:cNvPr id="12" name="TextBox 11">
            <a:extLst>
              <a:ext uri="{FF2B5EF4-FFF2-40B4-BE49-F238E27FC236}">
                <a16:creationId xmlns:a16="http://schemas.microsoft.com/office/drawing/2014/main" id="{F2559AA6-3760-CF1A-1D7C-465B04BBBAF7}"/>
              </a:ext>
            </a:extLst>
          </p:cNvPr>
          <p:cNvSpPr txBox="1"/>
          <p:nvPr/>
        </p:nvSpPr>
        <p:spPr>
          <a:xfrm>
            <a:off x="6230938" y="4537321"/>
            <a:ext cx="1875834" cy="523220"/>
          </a:xfrm>
          <a:prstGeom prst="rect">
            <a:avLst/>
          </a:prstGeom>
          <a:noFill/>
        </p:spPr>
        <p:txBody>
          <a:bodyPr wrap="square" rtlCol="0">
            <a:spAutoFit/>
          </a:bodyPr>
          <a:lstStyle/>
          <a:p>
            <a:pPr algn="ctr"/>
            <a:r>
              <a:rPr lang="en-GB" sz="1400" dirty="0"/>
              <a:t>Circadian pacemaker</a:t>
            </a:r>
            <a:br>
              <a:rPr lang="en-GB" sz="1400" dirty="0"/>
            </a:br>
            <a:r>
              <a:rPr lang="en-GB" sz="1400" dirty="0"/>
              <a:t>abnormality</a:t>
            </a:r>
          </a:p>
        </p:txBody>
      </p:sp>
      <p:sp>
        <p:nvSpPr>
          <p:cNvPr id="13" name="TextBox 12">
            <a:extLst>
              <a:ext uri="{FF2B5EF4-FFF2-40B4-BE49-F238E27FC236}">
                <a16:creationId xmlns:a16="http://schemas.microsoft.com/office/drawing/2014/main" id="{53A74CCB-E58A-12CD-A147-0F1532286D00}"/>
              </a:ext>
            </a:extLst>
          </p:cNvPr>
          <p:cNvSpPr txBox="1"/>
          <p:nvPr/>
        </p:nvSpPr>
        <p:spPr>
          <a:xfrm>
            <a:off x="8353440" y="3712840"/>
            <a:ext cx="1483252" cy="763685"/>
          </a:xfrm>
          <a:prstGeom prst="roundRect">
            <a:avLst/>
          </a:prstGeom>
          <a:solidFill>
            <a:schemeClr val="accent5">
              <a:lumMod val="20000"/>
              <a:lumOff val="80000"/>
            </a:schemeClr>
          </a:solidFill>
          <a:ln w="19050">
            <a:solidFill>
              <a:schemeClr val="accent1"/>
            </a:solidFill>
          </a:ln>
        </p:spPr>
        <p:txBody>
          <a:bodyPr wrap="none" rtlCol="0" anchor="ctr">
            <a:noAutofit/>
          </a:bodyPr>
          <a:lstStyle/>
          <a:p>
            <a:pPr algn="ctr"/>
            <a:r>
              <a:rPr lang="en-GB" sz="1400" dirty="0"/>
              <a:t>Disruption to</a:t>
            </a:r>
            <a:br>
              <a:rPr lang="en-GB" sz="1400" dirty="0"/>
            </a:br>
            <a:r>
              <a:rPr lang="en-GB" sz="1400" dirty="0"/>
              <a:t>social rhythm </a:t>
            </a:r>
          </a:p>
        </p:txBody>
      </p:sp>
      <p:sp>
        <p:nvSpPr>
          <p:cNvPr id="15" name="TextBox 14">
            <a:extLst>
              <a:ext uri="{FF2B5EF4-FFF2-40B4-BE49-F238E27FC236}">
                <a16:creationId xmlns:a16="http://schemas.microsoft.com/office/drawing/2014/main" id="{2C1D69E3-9EF6-25EE-5959-D2044B9651CC}"/>
              </a:ext>
            </a:extLst>
          </p:cNvPr>
          <p:cNvSpPr txBox="1"/>
          <p:nvPr/>
        </p:nvSpPr>
        <p:spPr>
          <a:xfrm>
            <a:off x="9964584" y="4764376"/>
            <a:ext cx="1901676" cy="523220"/>
          </a:xfrm>
          <a:prstGeom prst="rect">
            <a:avLst/>
          </a:prstGeom>
          <a:noFill/>
        </p:spPr>
        <p:txBody>
          <a:bodyPr wrap="square" rtlCol="0">
            <a:spAutoFit/>
          </a:bodyPr>
          <a:lstStyle/>
          <a:p>
            <a:pPr algn="ctr"/>
            <a:r>
              <a:rPr lang="en-GB" sz="1400" b="1" dirty="0"/>
              <a:t>Mood episodes/ symptoms</a:t>
            </a:r>
          </a:p>
        </p:txBody>
      </p:sp>
      <p:sp>
        <p:nvSpPr>
          <p:cNvPr id="16" name="Arrow: Right 15">
            <a:extLst>
              <a:ext uri="{FF2B5EF4-FFF2-40B4-BE49-F238E27FC236}">
                <a16:creationId xmlns:a16="http://schemas.microsoft.com/office/drawing/2014/main" id="{1BFCCD99-A5BB-80AF-592F-1D4F9767EE0D}"/>
              </a:ext>
            </a:extLst>
          </p:cNvPr>
          <p:cNvSpPr/>
          <p:nvPr/>
        </p:nvSpPr>
        <p:spPr>
          <a:xfrm>
            <a:off x="6230938" y="3478025"/>
            <a:ext cx="2198702" cy="60960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t>External trigger</a:t>
            </a:r>
          </a:p>
        </p:txBody>
      </p:sp>
      <p:sp>
        <p:nvSpPr>
          <p:cNvPr id="17" name="Arrow: Right 16">
            <a:extLst>
              <a:ext uri="{FF2B5EF4-FFF2-40B4-BE49-F238E27FC236}">
                <a16:creationId xmlns:a16="http://schemas.microsoft.com/office/drawing/2014/main" id="{47385801-B0E3-D216-7407-27A33A5603B2}"/>
              </a:ext>
            </a:extLst>
          </p:cNvPr>
          <p:cNvSpPr/>
          <p:nvPr/>
        </p:nvSpPr>
        <p:spPr>
          <a:xfrm>
            <a:off x="6230938" y="4105876"/>
            <a:ext cx="2198702" cy="60960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t>Internal trigger</a:t>
            </a:r>
          </a:p>
        </p:txBody>
      </p:sp>
      <p:sp>
        <p:nvSpPr>
          <p:cNvPr id="18" name="TextBox 17">
            <a:extLst>
              <a:ext uri="{FF2B5EF4-FFF2-40B4-BE49-F238E27FC236}">
                <a16:creationId xmlns:a16="http://schemas.microsoft.com/office/drawing/2014/main" id="{AE3645BF-696B-939B-36F4-6C17483B9045}"/>
              </a:ext>
            </a:extLst>
          </p:cNvPr>
          <p:cNvSpPr txBox="1"/>
          <p:nvPr/>
        </p:nvSpPr>
        <p:spPr>
          <a:xfrm>
            <a:off x="10173796" y="3712840"/>
            <a:ext cx="1483252" cy="763685"/>
          </a:xfrm>
          <a:prstGeom prst="roundRect">
            <a:avLst/>
          </a:prstGeom>
          <a:solidFill>
            <a:schemeClr val="accent5">
              <a:lumMod val="20000"/>
              <a:lumOff val="80000"/>
            </a:schemeClr>
          </a:solidFill>
          <a:ln w="19050">
            <a:solidFill>
              <a:schemeClr val="accent1"/>
            </a:solidFill>
          </a:ln>
        </p:spPr>
        <p:txBody>
          <a:bodyPr wrap="none" rtlCol="0" anchor="ctr">
            <a:noAutofit/>
          </a:bodyPr>
          <a:lstStyle/>
          <a:p>
            <a:pPr algn="ctr"/>
            <a:r>
              <a:rPr lang="en-GB" sz="1400" dirty="0"/>
              <a:t>Disruption to</a:t>
            </a:r>
            <a:br>
              <a:rPr lang="en-GB" sz="1400" dirty="0"/>
            </a:br>
            <a:r>
              <a:rPr lang="en-GB" sz="1400" dirty="0"/>
              <a:t>circadian rhythm </a:t>
            </a:r>
          </a:p>
        </p:txBody>
      </p:sp>
      <p:sp>
        <p:nvSpPr>
          <p:cNvPr id="21" name="TextBox 20">
            <a:extLst>
              <a:ext uri="{FF2B5EF4-FFF2-40B4-BE49-F238E27FC236}">
                <a16:creationId xmlns:a16="http://schemas.microsoft.com/office/drawing/2014/main" id="{E8C99888-3E35-5E13-0B3C-2AA3316F7C8C}"/>
              </a:ext>
            </a:extLst>
          </p:cNvPr>
          <p:cNvSpPr txBox="1"/>
          <p:nvPr/>
        </p:nvSpPr>
        <p:spPr>
          <a:xfrm>
            <a:off x="6479523" y="5635792"/>
            <a:ext cx="5144822" cy="507831"/>
          </a:xfrm>
          <a:prstGeom prst="rect">
            <a:avLst/>
          </a:prstGeom>
          <a:noFill/>
        </p:spPr>
        <p:txBody>
          <a:bodyPr wrap="square">
            <a:spAutoFit/>
          </a:bodyPr>
          <a:lstStyle/>
          <a:p>
            <a:r>
              <a:rPr lang="en-GB" sz="900" dirty="0"/>
              <a:t>This work is adapted from ‘Sleep disturbance in bipolar disorder: neuroglia and circadian rhythms’ by </a:t>
            </a:r>
            <a:r>
              <a:rPr lang="en-GB" sz="900" dirty="0" err="1"/>
              <a:t>Steardo</a:t>
            </a:r>
            <a:r>
              <a:rPr lang="en-GB" sz="900" dirty="0"/>
              <a:t> et al., used under CC-BY. This work is licensed under Creative Commons license </a:t>
            </a:r>
            <a:br>
              <a:rPr lang="en-GB" sz="900" dirty="0"/>
            </a:br>
            <a:r>
              <a:rPr lang="en-GB" sz="900" dirty="0"/>
              <a:t>CC-BY-SA by The Lundbeck Foundation</a:t>
            </a:r>
          </a:p>
        </p:txBody>
      </p:sp>
    </p:spTree>
    <p:extLst>
      <p:ext uri="{BB962C8B-B14F-4D97-AF65-F5344CB8AC3E}">
        <p14:creationId xmlns:p14="http://schemas.microsoft.com/office/powerpoint/2010/main" val="3107476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16C1969-3DC3-3EF5-0760-3AD75267FFAF}"/>
              </a:ext>
            </a:extLst>
          </p:cNvPr>
          <p:cNvSpPr>
            <a:spLocks noGrp="1"/>
          </p:cNvSpPr>
          <p:nvPr>
            <p:ph type="body" sz="quarter" idx="17"/>
          </p:nvPr>
        </p:nvSpPr>
        <p:spPr/>
        <p:txBody>
          <a:bodyPr/>
          <a:lstStyle/>
          <a:p>
            <a:r>
              <a:rPr lang="en-US" dirty="0"/>
              <a:t>Bipolar disorder – Comorbidities</a:t>
            </a:r>
          </a:p>
        </p:txBody>
      </p:sp>
      <p:sp>
        <p:nvSpPr>
          <p:cNvPr id="4" name="Title 3">
            <a:extLst>
              <a:ext uri="{FF2B5EF4-FFF2-40B4-BE49-F238E27FC236}">
                <a16:creationId xmlns:a16="http://schemas.microsoft.com/office/drawing/2014/main" id="{5ED147F2-7912-EAD8-8A21-42734709BAFD}"/>
              </a:ext>
            </a:extLst>
          </p:cNvPr>
          <p:cNvSpPr>
            <a:spLocks noGrp="1"/>
          </p:cNvSpPr>
          <p:nvPr>
            <p:ph type="title"/>
          </p:nvPr>
        </p:nvSpPr>
        <p:spPr/>
        <p:txBody>
          <a:bodyPr/>
          <a:lstStyle/>
          <a:p>
            <a:r>
              <a:rPr lang="en-GB" dirty="0"/>
              <a:t>Obesity, type 2 diabetes, and metabolic comorbidities</a:t>
            </a:r>
          </a:p>
        </p:txBody>
      </p:sp>
      <p:sp>
        <p:nvSpPr>
          <p:cNvPr id="7" name="Content Placeholder 6">
            <a:extLst>
              <a:ext uri="{FF2B5EF4-FFF2-40B4-BE49-F238E27FC236}">
                <a16:creationId xmlns:a16="http://schemas.microsoft.com/office/drawing/2014/main" id="{13BCE97C-778C-0627-4C5E-F93B6B25991F}"/>
              </a:ext>
            </a:extLst>
          </p:cNvPr>
          <p:cNvSpPr>
            <a:spLocks noGrp="1"/>
          </p:cNvSpPr>
          <p:nvPr>
            <p:ph idx="19"/>
          </p:nvPr>
        </p:nvSpPr>
        <p:spPr>
          <a:xfrm>
            <a:off x="539750" y="1416785"/>
            <a:ext cx="10590366" cy="4415215"/>
          </a:xfrm>
        </p:spPr>
        <p:txBody>
          <a:bodyPr/>
          <a:lstStyle/>
          <a:p>
            <a:r>
              <a:rPr lang="en-GB" dirty="0">
                <a:solidFill>
                  <a:schemeClr val="tx1"/>
                </a:solidFill>
              </a:rPr>
              <a:t>Mental disorders, including BD, are associated with premature mortality:</a:t>
            </a:r>
          </a:p>
          <a:p>
            <a:pPr lvl="1"/>
            <a:r>
              <a:rPr lang="en-US" dirty="0">
                <a:solidFill>
                  <a:schemeClr val="tx1"/>
                </a:solidFill>
              </a:rPr>
              <a:t>A meta-analysis of 21 studies found bipolar disorder to be associated with a </a:t>
            </a:r>
            <a:r>
              <a:rPr lang="en-US" b="1" dirty="0">
                <a:solidFill>
                  <a:schemeClr val="tx1"/>
                </a:solidFill>
              </a:rPr>
              <a:t>12.5 year shorter life expectancy</a:t>
            </a:r>
            <a:r>
              <a:rPr lang="en-US" baseline="30000" dirty="0">
                <a:solidFill>
                  <a:schemeClr val="tx1"/>
                </a:solidFill>
              </a:rPr>
              <a:t>1</a:t>
            </a:r>
          </a:p>
          <a:p>
            <a:pPr lvl="1"/>
            <a:r>
              <a:rPr lang="en-US" dirty="0">
                <a:solidFill>
                  <a:schemeClr val="tx1"/>
                </a:solidFill>
              </a:rPr>
              <a:t>A Swedish national cohort study, including 6.5 million adults, found that people with BD </a:t>
            </a:r>
            <a:r>
              <a:rPr lang="en-US" b="1" dirty="0">
                <a:solidFill>
                  <a:schemeClr val="tx1"/>
                </a:solidFill>
              </a:rPr>
              <a:t>died on average ~9 years earlier </a:t>
            </a:r>
            <a:r>
              <a:rPr lang="en-US" dirty="0">
                <a:solidFill>
                  <a:schemeClr val="tx1"/>
                </a:solidFill>
              </a:rPr>
              <a:t>than those without BD – a burden partly explained by increased mortality from various cardiovascular diseases, and diabetes</a:t>
            </a:r>
            <a:r>
              <a:rPr lang="en-US" baseline="30000" dirty="0">
                <a:solidFill>
                  <a:schemeClr val="tx1"/>
                </a:solidFill>
              </a:rPr>
              <a:t>2</a:t>
            </a:r>
          </a:p>
          <a:p>
            <a:r>
              <a:rPr lang="en-GB" dirty="0">
                <a:solidFill>
                  <a:schemeClr val="tx1"/>
                </a:solidFill>
              </a:rPr>
              <a:t>A meta-analysis of 32 systematic reviews found that the prevalence of type 2 diabetes was elevated in several psychiatric disorders compared with the control populations without psychiatric disorders – BD increased the risk of type 2 diabetes by </a:t>
            </a:r>
            <a:r>
              <a:rPr lang="en-GB" b="1" dirty="0">
                <a:solidFill>
                  <a:schemeClr val="tx1"/>
                </a:solidFill>
              </a:rPr>
              <a:t>1.6–3.2 times</a:t>
            </a:r>
            <a:r>
              <a:rPr lang="en-GB" baseline="30000" dirty="0">
                <a:solidFill>
                  <a:schemeClr val="tx1"/>
                </a:solidFill>
              </a:rPr>
              <a:t>3</a:t>
            </a:r>
            <a:endParaRPr lang="en-GB" dirty="0">
              <a:solidFill>
                <a:schemeClr val="tx1"/>
              </a:solidFill>
            </a:endParaRPr>
          </a:p>
          <a:p>
            <a:r>
              <a:rPr lang="en-GB" dirty="0">
                <a:solidFill>
                  <a:schemeClr val="tx1"/>
                </a:solidFill>
              </a:rPr>
              <a:t>Among people with BD, obesity is </a:t>
            </a:r>
            <a:r>
              <a:rPr lang="en-GB" b="1" dirty="0">
                <a:solidFill>
                  <a:schemeClr val="tx1"/>
                </a:solidFill>
              </a:rPr>
              <a:t>roughly twice as prevalent</a:t>
            </a:r>
            <a:r>
              <a:rPr lang="en-GB" dirty="0">
                <a:solidFill>
                  <a:schemeClr val="tx1"/>
                </a:solidFill>
              </a:rPr>
              <a:t> as in the general population</a:t>
            </a:r>
            <a:r>
              <a:rPr lang="en-GB" baseline="30000" dirty="0">
                <a:solidFill>
                  <a:schemeClr val="tx1"/>
                </a:solidFill>
              </a:rPr>
              <a:t>4</a:t>
            </a:r>
            <a:r>
              <a:rPr lang="en-GB" dirty="0">
                <a:solidFill>
                  <a:schemeClr val="tx1"/>
                </a:solidFill>
              </a:rPr>
              <a:t> </a:t>
            </a:r>
          </a:p>
          <a:p>
            <a:r>
              <a:rPr lang="en-GB" dirty="0">
                <a:solidFill>
                  <a:schemeClr val="tx1"/>
                </a:solidFill>
              </a:rPr>
              <a:t>A naturalistic study followed 129 people with BD</a:t>
            </a:r>
            <a:r>
              <a:rPr lang="en-GB" baseline="30000" dirty="0">
                <a:solidFill>
                  <a:schemeClr val="tx1"/>
                </a:solidFill>
              </a:rPr>
              <a:t>5</a:t>
            </a:r>
          </a:p>
          <a:p>
            <a:pPr lvl="1"/>
            <a:r>
              <a:rPr lang="en-GB" dirty="0">
                <a:solidFill>
                  <a:schemeClr val="tx1"/>
                </a:solidFill>
              </a:rPr>
              <a:t>There was a high prevalence of obesity – </a:t>
            </a:r>
            <a:r>
              <a:rPr lang="en-GB" b="1" dirty="0">
                <a:solidFill>
                  <a:schemeClr val="tx1"/>
                </a:solidFill>
              </a:rPr>
              <a:t>39% of the sample </a:t>
            </a:r>
          </a:p>
          <a:p>
            <a:pPr lvl="1"/>
            <a:r>
              <a:rPr lang="en-GB" dirty="0">
                <a:solidFill>
                  <a:schemeClr val="tx1"/>
                </a:solidFill>
              </a:rPr>
              <a:t>People medicated with lithium appeared to have a lower risk of type 2 diabetes, although the difference in this study was not significant</a:t>
            </a:r>
          </a:p>
          <a:p>
            <a:r>
              <a:rPr lang="en-GB" dirty="0">
                <a:solidFill>
                  <a:schemeClr val="tx1"/>
                </a:solidFill>
              </a:rPr>
              <a:t>To complicate the picture further, obesity and metabolic dysfunction are thought to be risk factors for the development of mood disorders, including BD</a:t>
            </a:r>
            <a:r>
              <a:rPr lang="en-GB" baseline="30000" dirty="0">
                <a:solidFill>
                  <a:schemeClr val="tx1"/>
                </a:solidFill>
              </a:rPr>
              <a:t>4</a:t>
            </a:r>
            <a:endParaRPr lang="en-GB" dirty="0">
              <a:solidFill>
                <a:schemeClr val="tx1"/>
              </a:solidFill>
            </a:endParaRPr>
          </a:p>
        </p:txBody>
      </p:sp>
      <p:sp>
        <p:nvSpPr>
          <p:cNvPr id="6" name="Text Placeholder 5">
            <a:extLst>
              <a:ext uri="{FF2B5EF4-FFF2-40B4-BE49-F238E27FC236}">
                <a16:creationId xmlns:a16="http://schemas.microsoft.com/office/drawing/2014/main" id="{F22B7090-C597-A9E8-2205-5B295B42B8BE}"/>
              </a:ext>
            </a:extLst>
          </p:cNvPr>
          <p:cNvSpPr>
            <a:spLocks noGrp="1"/>
          </p:cNvSpPr>
          <p:nvPr>
            <p:ph type="body" sz="quarter" idx="18"/>
          </p:nvPr>
        </p:nvSpPr>
        <p:spPr>
          <a:xfrm>
            <a:off x="539749" y="6102000"/>
            <a:ext cx="11101645" cy="619200"/>
          </a:xfrm>
        </p:spPr>
        <p:txBody>
          <a:bodyPr/>
          <a:lstStyle/>
          <a:p>
            <a:r>
              <a:rPr lang="en-GB" dirty="0"/>
              <a:t>BD=bipolar disorder</a:t>
            </a:r>
          </a:p>
          <a:p>
            <a:endParaRPr lang="en-GB" dirty="0"/>
          </a:p>
          <a:p>
            <a:r>
              <a:rPr lang="en-GB" dirty="0"/>
              <a:t>1. </a:t>
            </a:r>
            <a:r>
              <a:rPr lang="en-US" dirty="0"/>
              <a:t>Chan et al. </a:t>
            </a:r>
            <a:r>
              <a:rPr lang="en-US" dirty="0" err="1"/>
              <a:t>EClinicalMedicine</a:t>
            </a:r>
            <a:r>
              <a:rPr lang="en-US" dirty="0"/>
              <a:t> 2023;65:102294</a:t>
            </a:r>
            <a:r>
              <a:rPr lang="en-GB" dirty="0"/>
              <a:t>; 2. Crump et al. JAMA Psychiatry 2013;70(9):931–939; </a:t>
            </a:r>
            <a:br>
              <a:rPr lang="en-GB" dirty="0"/>
            </a:br>
            <a:r>
              <a:rPr lang="en-GB" dirty="0"/>
              <a:t>3. </a:t>
            </a:r>
            <a:r>
              <a:rPr lang="da-DK" dirty="0"/>
              <a:t>Lindekilde et al. Diabetologia 2022;65(3):440–456; </a:t>
            </a:r>
            <a:r>
              <a:rPr lang="en-GB" dirty="0"/>
              <a:t>4. Mansur &amp; McIntyre. FOCUS 2015;13(1):12–18; 5. </a:t>
            </a:r>
            <a:r>
              <a:rPr lang="en-GB" dirty="0" err="1"/>
              <a:t>Prillo</a:t>
            </a:r>
            <a:r>
              <a:rPr lang="en-GB" dirty="0"/>
              <a:t> et al. BMC Psychiatry 2021;21(1):558</a:t>
            </a:r>
          </a:p>
        </p:txBody>
      </p:sp>
      <p:sp>
        <p:nvSpPr>
          <p:cNvPr id="2" name="Slide Number Placeholder 1">
            <a:extLst>
              <a:ext uri="{FF2B5EF4-FFF2-40B4-BE49-F238E27FC236}">
                <a16:creationId xmlns:a16="http://schemas.microsoft.com/office/drawing/2014/main" id="{93C337AD-E76D-5152-157B-3D28D3F3CF7A}"/>
              </a:ext>
            </a:extLst>
          </p:cNvPr>
          <p:cNvSpPr>
            <a:spLocks noGrp="1"/>
          </p:cNvSpPr>
          <p:nvPr>
            <p:ph type="sldNum" sz="quarter" idx="4"/>
          </p:nvPr>
        </p:nvSpPr>
        <p:spPr/>
        <p:txBody>
          <a:bodyPr/>
          <a:lstStyle/>
          <a:p>
            <a:fld id="{C5E73D8C-6D1C-4360-8101-83ED279A0FF1}" type="slidenum">
              <a:rPr lang="en-GB" smtClean="0"/>
              <a:pPr/>
              <a:t>19</a:t>
            </a:fld>
            <a:endParaRPr lang="en-GB" dirty="0"/>
          </a:p>
        </p:txBody>
      </p:sp>
    </p:spTree>
    <p:extLst>
      <p:ext uri="{BB962C8B-B14F-4D97-AF65-F5344CB8AC3E}">
        <p14:creationId xmlns:p14="http://schemas.microsoft.com/office/powerpoint/2010/main" val="24401240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1F9EAB0-2EA1-CB75-510B-A0C7D11D6339}"/>
              </a:ext>
            </a:extLst>
          </p:cNvPr>
          <p:cNvSpPr>
            <a:spLocks noGrp="1"/>
          </p:cNvSpPr>
          <p:nvPr>
            <p:ph type="body" sz="quarter" idx="17"/>
          </p:nvPr>
        </p:nvSpPr>
        <p:spPr/>
        <p:txBody>
          <a:bodyPr/>
          <a:lstStyle/>
          <a:p>
            <a:r>
              <a:rPr lang="en-US" dirty="0"/>
              <a:t>Bipolar disorder – Comorbidities</a:t>
            </a:r>
          </a:p>
        </p:txBody>
      </p:sp>
      <p:sp>
        <p:nvSpPr>
          <p:cNvPr id="3" name="Title 2">
            <a:extLst>
              <a:ext uri="{FF2B5EF4-FFF2-40B4-BE49-F238E27FC236}">
                <a16:creationId xmlns:a16="http://schemas.microsoft.com/office/drawing/2014/main" id="{8FD845CA-8B2E-0AF6-9625-FC6FE1D578E1}"/>
              </a:ext>
            </a:extLst>
          </p:cNvPr>
          <p:cNvSpPr>
            <a:spLocks noGrp="1"/>
          </p:cNvSpPr>
          <p:nvPr>
            <p:ph type="title"/>
          </p:nvPr>
        </p:nvSpPr>
        <p:spPr/>
        <p:txBody>
          <a:bodyPr/>
          <a:lstStyle/>
          <a:p>
            <a:r>
              <a:rPr lang="en-GB" dirty="0"/>
              <a:t>Migraine</a:t>
            </a:r>
          </a:p>
        </p:txBody>
      </p:sp>
      <p:sp>
        <p:nvSpPr>
          <p:cNvPr id="4" name="Content Placeholder 3">
            <a:extLst>
              <a:ext uri="{FF2B5EF4-FFF2-40B4-BE49-F238E27FC236}">
                <a16:creationId xmlns:a16="http://schemas.microsoft.com/office/drawing/2014/main" id="{81F60B8B-3C27-E6C1-1BD8-21FEE5D524AD}"/>
              </a:ext>
            </a:extLst>
          </p:cNvPr>
          <p:cNvSpPr>
            <a:spLocks noGrp="1"/>
          </p:cNvSpPr>
          <p:nvPr>
            <p:ph idx="19"/>
          </p:nvPr>
        </p:nvSpPr>
        <p:spPr/>
        <p:txBody>
          <a:bodyPr/>
          <a:lstStyle/>
          <a:p>
            <a:r>
              <a:rPr lang="en-GB" dirty="0"/>
              <a:t>There appears to be an association between BD and migraine</a:t>
            </a:r>
            <a:r>
              <a:rPr lang="en-GB" baseline="30000" dirty="0"/>
              <a:t>1-3</a:t>
            </a:r>
          </a:p>
          <a:p>
            <a:r>
              <a:rPr lang="en-GB" dirty="0"/>
              <a:t>One early small-scale analysis studied patients with affective disorders who were consecutively admitted to a hospital in Norway, and found that the patients with unipolar depression or bipolar depression had high rates of migraine comorbidity</a:t>
            </a:r>
            <a:r>
              <a:rPr lang="en-GB" baseline="30000" dirty="0"/>
              <a:t>2</a:t>
            </a:r>
            <a:endParaRPr lang="en-GB" dirty="0"/>
          </a:p>
          <a:p>
            <a:r>
              <a:rPr lang="en-GB" dirty="0"/>
              <a:t>Interestingly, there was a stark and significant difference between patients with BD-I and BD-II – migraine was found in 77% of patients with BD-II, compared with only 14% of those with BD-I</a:t>
            </a:r>
            <a:r>
              <a:rPr lang="en-GB" baseline="30000" dirty="0"/>
              <a:t>2</a:t>
            </a:r>
            <a:endParaRPr lang="en-GB" dirty="0"/>
          </a:p>
          <a:p>
            <a:r>
              <a:rPr lang="en-GB" dirty="0"/>
              <a:t>A systematic literature review identified several studies investigating the comorbidity of BD with migraine, or </a:t>
            </a:r>
            <a:r>
              <a:rPr lang="en-GB" i="1" dirty="0"/>
              <a:t>vice versa </a:t>
            </a:r>
            <a:r>
              <a:rPr lang="en-GB" dirty="0"/>
              <a:t>of migraine with BD:</a:t>
            </a:r>
            <a:r>
              <a:rPr lang="en-GB" baseline="30000" dirty="0"/>
              <a:t>3</a:t>
            </a:r>
            <a:endParaRPr lang="en-GB" dirty="0"/>
          </a:p>
          <a:p>
            <a:pPr lvl="1"/>
            <a:r>
              <a:rPr lang="en-GB" dirty="0"/>
              <a:t>Prevalence of migraine in people with BD: </a:t>
            </a:r>
            <a:r>
              <a:rPr lang="en-GB" b="1" dirty="0"/>
              <a:t>16–58%</a:t>
            </a:r>
          </a:p>
          <a:p>
            <a:pPr lvl="1"/>
            <a:r>
              <a:rPr lang="en-GB" dirty="0"/>
              <a:t>Prevalence of BD in people with migraine: </a:t>
            </a:r>
            <a:r>
              <a:rPr lang="en-GB" b="1" dirty="0"/>
              <a:t>4–13%</a:t>
            </a:r>
          </a:p>
          <a:p>
            <a:pPr lvl="1"/>
            <a:r>
              <a:rPr lang="en-GB" dirty="0"/>
              <a:t>There was a higher prevalence of comorbidity among women, and </a:t>
            </a:r>
            <a:r>
              <a:rPr lang="en-GB" b="1" dirty="0"/>
              <a:t>people with BD-II</a:t>
            </a:r>
          </a:p>
          <a:p>
            <a:r>
              <a:rPr lang="en-GB" dirty="0"/>
              <a:t>As with other comorbidities of BD, clinicians should be aware of the potential for comorbid migraine, and plan treatment approaches that account for both conditions</a:t>
            </a:r>
            <a:r>
              <a:rPr lang="en-GB" baseline="30000" dirty="0"/>
              <a:t>3</a:t>
            </a:r>
            <a:endParaRPr lang="en-GB" dirty="0"/>
          </a:p>
        </p:txBody>
      </p:sp>
      <p:sp>
        <p:nvSpPr>
          <p:cNvPr id="5" name="Text Placeholder 4">
            <a:extLst>
              <a:ext uri="{FF2B5EF4-FFF2-40B4-BE49-F238E27FC236}">
                <a16:creationId xmlns:a16="http://schemas.microsoft.com/office/drawing/2014/main" id="{3A97512B-7615-2A87-0259-090C3FEB975B}"/>
              </a:ext>
            </a:extLst>
          </p:cNvPr>
          <p:cNvSpPr>
            <a:spLocks noGrp="1"/>
          </p:cNvSpPr>
          <p:nvPr>
            <p:ph type="body" sz="quarter" idx="18"/>
          </p:nvPr>
        </p:nvSpPr>
        <p:spPr/>
        <p:txBody>
          <a:bodyPr/>
          <a:lstStyle/>
          <a:p>
            <a:r>
              <a:rPr lang="en-US" dirty="0"/>
              <a:t>BD=bipolar disorder</a:t>
            </a:r>
          </a:p>
          <a:p>
            <a:endParaRPr lang="en-US" dirty="0"/>
          </a:p>
          <a:p>
            <a:r>
              <a:rPr lang="en-US" dirty="0"/>
              <a:t>1. APA. DSM-5-TR. 2022; 2. </a:t>
            </a:r>
            <a:r>
              <a:rPr lang="en-US" dirty="0" err="1"/>
              <a:t>Fasmer</a:t>
            </a:r>
            <a:r>
              <a:rPr lang="en-US" dirty="0"/>
              <a:t>. Cephalalgia 2001;21(9):894–899; </a:t>
            </a:r>
            <a:r>
              <a:rPr lang="en-GB" dirty="0"/>
              <a:t>3. Leo &amp; Singh. </a:t>
            </a:r>
            <a:r>
              <a:rPr lang="en-GB" dirty="0" err="1"/>
              <a:t>Scand</a:t>
            </a:r>
            <a:r>
              <a:rPr lang="en-GB" dirty="0"/>
              <a:t> J Pain 2016;11:136–145</a:t>
            </a:r>
          </a:p>
        </p:txBody>
      </p:sp>
      <p:sp>
        <p:nvSpPr>
          <p:cNvPr id="6" name="Slide Number Placeholder 5">
            <a:extLst>
              <a:ext uri="{FF2B5EF4-FFF2-40B4-BE49-F238E27FC236}">
                <a16:creationId xmlns:a16="http://schemas.microsoft.com/office/drawing/2014/main" id="{9FE5F2FF-3A0F-F81A-D8CA-B73549292C55}"/>
              </a:ext>
            </a:extLst>
          </p:cNvPr>
          <p:cNvSpPr>
            <a:spLocks noGrp="1"/>
          </p:cNvSpPr>
          <p:nvPr>
            <p:ph type="sldNum" sz="quarter" idx="4"/>
          </p:nvPr>
        </p:nvSpPr>
        <p:spPr/>
        <p:txBody>
          <a:bodyPr/>
          <a:lstStyle/>
          <a:p>
            <a:fld id="{C5E73D8C-6D1C-4360-8101-83ED279A0FF1}" type="slidenum">
              <a:rPr lang="en-GB" smtClean="0"/>
              <a:pPr/>
              <a:t>20</a:t>
            </a:fld>
            <a:endParaRPr lang="en-GB" dirty="0"/>
          </a:p>
        </p:txBody>
      </p:sp>
    </p:spTree>
    <p:extLst>
      <p:ext uri="{BB962C8B-B14F-4D97-AF65-F5344CB8AC3E}">
        <p14:creationId xmlns:p14="http://schemas.microsoft.com/office/powerpoint/2010/main" val="2911360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15853A-9F06-50C3-6610-8886B2279751}"/>
              </a:ext>
            </a:extLst>
          </p:cNvPr>
          <p:cNvSpPr>
            <a:spLocks noGrp="1"/>
          </p:cNvSpPr>
          <p:nvPr>
            <p:ph type="body" sz="quarter" idx="17"/>
          </p:nvPr>
        </p:nvSpPr>
        <p:spPr/>
        <p:txBody>
          <a:bodyPr/>
          <a:lstStyle/>
          <a:p>
            <a:r>
              <a:rPr lang="en-US" dirty="0"/>
              <a:t>Bipolar disorder – Comorbidities</a:t>
            </a:r>
          </a:p>
        </p:txBody>
      </p:sp>
      <p:sp>
        <p:nvSpPr>
          <p:cNvPr id="3" name="Title 2">
            <a:extLst>
              <a:ext uri="{FF2B5EF4-FFF2-40B4-BE49-F238E27FC236}">
                <a16:creationId xmlns:a16="http://schemas.microsoft.com/office/drawing/2014/main" id="{385B6E63-BF67-CA99-1396-0B26698A9D2E}"/>
              </a:ext>
            </a:extLst>
          </p:cNvPr>
          <p:cNvSpPr>
            <a:spLocks noGrp="1"/>
          </p:cNvSpPr>
          <p:nvPr>
            <p:ph type="title"/>
          </p:nvPr>
        </p:nvSpPr>
        <p:spPr/>
        <p:txBody>
          <a:bodyPr/>
          <a:lstStyle/>
          <a:p>
            <a:r>
              <a:rPr lang="en-GB" dirty="0"/>
              <a:t>Dementia</a:t>
            </a:r>
          </a:p>
        </p:txBody>
      </p:sp>
      <p:sp>
        <p:nvSpPr>
          <p:cNvPr id="8" name="Content Placeholder 7">
            <a:extLst>
              <a:ext uri="{FF2B5EF4-FFF2-40B4-BE49-F238E27FC236}">
                <a16:creationId xmlns:a16="http://schemas.microsoft.com/office/drawing/2014/main" id="{AD98E678-47EF-99CC-C31B-2ECBC266CE43}"/>
              </a:ext>
            </a:extLst>
          </p:cNvPr>
          <p:cNvSpPr>
            <a:spLocks noGrp="1"/>
          </p:cNvSpPr>
          <p:nvPr>
            <p:ph idx="19"/>
          </p:nvPr>
        </p:nvSpPr>
        <p:spPr/>
        <p:txBody>
          <a:bodyPr/>
          <a:lstStyle/>
          <a:p>
            <a:r>
              <a:rPr lang="en-US" dirty="0"/>
              <a:t>BD has been linked to an increased risk of developing dementia</a:t>
            </a:r>
            <a:r>
              <a:rPr lang="en-US" baseline="30000" dirty="0"/>
              <a:t>1,2</a:t>
            </a:r>
            <a:endParaRPr lang="en-US" dirty="0"/>
          </a:p>
          <a:p>
            <a:r>
              <a:rPr lang="en-US" dirty="0"/>
              <a:t>A groundbreaking meta-analysis published in 2017 identified 6 studies evaluating the risk of developing dementia in people with BD (n=3,026)</a:t>
            </a:r>
            <a:r>
              <a:rPr lang="en-US" baseline="30000" dirty="0"/>
              <a:t>1</a:t>
            </a:r>
          </a:p>
          <a:p>
            <a:pPr lvl="1"/>
            <a:r>
              <a:rPr lang="en-US" sz="1600" dirty="0"/>
              <a:t>Although there was bias and heterogeneity in the data, BD increased the risk of dementia by </a:t>
            </a:r>
            <a:r>
              <a:rPr lang="en-US" sz="1600" b="1" dirty="0"/>
              <a:t>2.36 times</a:t>
            </a:r>
            <a:r>
              <a:rPr lang="en-US" sz="1600" baseline="30000" dirty="0"/>
              <a:t>1</a:t>
            </a:r>
            <a:endParaRPr lang="en-US" sz="1600" dirty="0"/>
          </a:p>
          <a:p>
            <a:r>
              <a:rPr lang="en-US" dirty="0"/>
              <a:t>A subsequent meta-analysis published in 2020 identified 10 studies, including 6,859 people with BD</a:t>
            </a:r>
            <a:r>
              <a:rPr lang="en-US" baseline="30000" dirty="0"/>
              <a:t>2</a:t>
            </a:r>
            <a:endParaRPr lang="en-US" dirty="0"/>
          </a:p>
          <a:p>
            <a:pPr lvl="1"/>
            <a:r>
              <a:rPr lang="en-US" sz="1600" dirty="0"/>
              <a:t>This meta-analysis found that BD increased the risk of dementia by </a:t>
            </a:r>
            <a:r>
              <a:rPr lang="en-US" sz="1600" b="1" dirty="0"/>
              <a:t>2.96 times</a:t>
            </a:r>
            <a:r>
              <a:rPr lang="en-US" sz="1600" baseline="30000" dirty="0"/>
              <a:t>2</a:t>
            </a:r>
            <a:endParaRPr lang="en-US" sz="1600" dirty="0"/>
          </a:p>
          <a:p>
            <a:pPr lvl="1"/>
            <a:r>
              <a:rPr lang="en-US" sz="1600" dirty="0"/>
              <a:t>Interestingly, the increased risk of dementia was attenuated with lithium treatment</a:t>
            </a:r>
            <a:r>
              <a:rPr lang="en-US" sz="1600" baseline="30000" dirty="0"/>
              <a:t>2</a:t>
            </a:r>
            <a:endParaRPr lang="en-US" sz="1600" dirty="0"/>
          </a:p>
        </p:txBody>
      </p:sp>
      <p:sp>
        <p:nvSpPr>
          <p:cNvPr id="9" name="Content Placeholder 8">
            <a:extLst>
              <a:ext uri="{FF2B5EF4-FFF2-40B4-BE49-F238E27FC236}">
                <a16:creationId xmlns:a16="http://schemas.microsoft.com/office/drawing/2014/main" id="{D752B4C9-AE4B-2ACE-8727-A207B007E938}"/>
              </a:ext>
            </a:extLst>
          </p:cNvPr>
          <p:cNvSpPr>
            <a:spLocks noGrp="1"/>
          </p:cNvSpPr>
          <p:nvPr>
            <p:ph sz="half" idx="20"/>
          </p:nvPr>
        </p:nvSpPr>
        <p:spPr/>
        <p:txBody>
          <a:bodyPr/>
          <a:lstStyle/>
          <a:p>
            <a:pPr marL="0" indent="0">
              <a:buNone/>
            </a:pPr>
            <a:r>
              <a:rPr lang="en-GB" dirty="0"/>
              <a:t> </a:t>
            </a:r>
          </a:p>
        </p:txBody>
      </p:sp>
      <p:sp>
        <p:nvSpPr>
          <p:cNvPr id="7" name="Text Placeholder 6">
            <a:extLst>
              <a:ext uri="{FF2B5EF4-FFF2-40B4-BE49-F238E27FC236}">
                <a16:creationId xmlns:a16="http://schemas.microsoft.com/office/drawing/2014/main" id="{A9F86FC1-6AA9-3A72-73DA-857A1CA19B54}"/>
              </a:ext>
            </a:extLst>
          </p:cNvPr>
          <p:cNvSpPr>
            <a:spLocks noGrp="1"/>
          </p:cNvSpPr>
          <p:nvPr>
            <p:ph type="body" sz="quarter" idx="18"/>
          </p:nvPr>
        </p:nvSpPr>
        <p:spPr/>
        <p:txBody>
          <a:bodyPr/>
          <a:lstStyle/>
          <a:p>
            <a:r>
              <a:rPr lang="en-GB" dirty="0"/>
              <a:t>BD=bipolar disorder; CI=confidence interval</a:t>
            </a:r>
          </a:p>
          <a:p>
            <a:endParaRPr lang="en-GB" dirty="0"/>
          </a:p>
          <a:p>
            <a:r>
              <a:rPr lang="en-GB" dirty="0"/>
              <a:t>1. </a:t>
            </a:r>
            <a:r>
              <a:rPr lang="en-GB" dirty="0" err="1"/>
              <a:t>Diniz</a:t>
            </a:r>
            <a:r>
              <a:rPr lang="en-GB" dirty="0"/>
              <a:t> et al. Am J </a:t>
            </a:r>
            <a:r>
              <a:rPr lang="en-GB" dirty="0" err="1"/>
              <a:t>Geriatr</a:t>
            </a:r>
            <a:r>
              <a:rPr lang="en-GB" dirty="0"/>
              <a:t> Psychiatry 2017;25(4):357–362; 2. Velosa et al. Acta </a:t>
            </a:r>
            <a:r>
              <a:rPr lang="en-GB" dirty="0" err="1"/>
              <a:t>Psychiatr</a:t>
            </a:r>
            <a:r>
              <a:rPr lang="en-GB" dirty="0"/>
              <a:t> </a:t>
            </a:r>
            <a:r>
              <a:rPr lang="en-GB" dirty="0" err="1"/>
              <a:t>Scand</a:t>
            </a:r>
            <a:r>
              <a:rPr lang="en-GB" dirty="0"/>
              <a:t> 2020;141(6):510–521</a:t>
            </a:r>
          </a:p>
        </p:txBody>
      </p:sp>
      <p:sp>
        <p:nvSpPr>
          <p:cNvPr id="6" name="Slide Number Placeholder 5">
            <a:extLst>
              <a:ext uri="{FF2B5EF4-FFF2-40B4-BE49-F238E27FC236}">
                <a16:creationId xmlns:a16="http://schemas.microsoft.com/office/drawing/2014/main" id="{C5B72082-F103-FF7F-BE1C-B618DD9D7C56}"/>
              </a:ext>
            </a:extLst>
          </p:cNvPr>
          <p:cNvSpPr>
            <a:spLocks noGrp="1"/>
          </p:cNvSpPr>
          <p:nvPr>
            <p:ph type="sldNum" sz="quarter" idx="4"/>
          </p:nvPr>
        </p:nvSpPr>
        <p:spPr/>
        <p:txBody>
          <a:bodyPr/>
          <a:lstStyle/>
          <a:p>
            <a:fld id="{C5E73D8C-6D1C-4360-8101-83ED279A0FF1}" type="slidenum">
              <a:rPr lang="en-GB" smtClean="0"/>
              <a:pPr/>
              <a:t>21</a:t>
            </a:fld>
            <a:endParaRPr lang="en-GB" dirty="0"/>
          </a:p>
        </p:txBody>
      </p:sp>
      <p:sp>
        <p:nvSpPr>
          <p:cNvPr id="10" name="TextBox 9">
            <a:extLst>
              <a:ext uri="{FF2B5EF4-FFF2-40B4-BE49-F238E27FC236}">
                <a16:creationId xmlns:a16="http://schemas.microsoft.com/office/drawing/2014/main" id="{BD43633B-883A-0242-89EF-E84C688E0959}"/>
              </a:ext>
            </a:extLst>
          </p:cNvPr>
          <p:cNvSpPr txBox="1"/>
          <p:nvPr/>
        </p:nvSpPr>
        <p:spPr>
          <a:xfrm>
            <a:off x="6242053" y="2342697"/>
            <a:ext cx="5382292" cy="584775"/>
          </a:xfrm>
          <a:prstGeom prst="rect">
            <a:avLst/>
          </a:prstGeom>
          <a:noFill/>
        </p:spPr>
        <p:txBody>
          <a:bodyPr wrap="square" rtlCol="0">
            <a:spAutoFit/>
          </a:bodyPr>
          <a:lstStyle/>
          <a:p>
            <a:pPr algn="ctr"/>
            <a:r>
              <a:rPr lang="en-GB" sz="1600" dirty="0"/>
              <a:t>In this meta-analysis there were 5 studies that included data on dementia and lithium in people with BD</a:t>
            </a:r>
          </a:p>
        </p:txBody>
      </p:sp>
      <p:sp>
        <p:nvSpPr>
          <p:cNvPr id="11" name="TextBox 10">
            <a:extLst>
              <a:ext uri="{FF2B5EF4-FFF2-40B4-BE49-F238E27FC236}">
                <a16:creationId xmlns:a16="http://schemas.microsoft.com/office/drawing/2014/main" id="{F0DE2E14-1BF5-B0FB-CC3B-584BAEC0DFF2}"/>
              </a:ext>
            </a:extLst>
          </p:cNvPr>
          <p:cNvSpPr txBox="1"/>
          <p:nvPr/>
        </p:nvSpPr>
        <p:spPr>
          <a:xfrm>
            <a:off x="6214148" y="1732338"/>
            <a:ext cx="5403847" cy="338554"/>
          </a:xfrm>
          <a:prstGeom prst="rect">
            <a:avLst/>
          </a:prstGeom>
          <a:noFill/>
        </p:spPr>
        <p:txBody>
          <a:bodyPr wrap="square" rtlCol="0">
            <a:spAutoFit/>
          </a:bodyPr>
          <a:lstStyle/>
          <a:p>
            <a:pPr algn="ctr"/>
            <a:r>
              <a:rPr lang="en-GB" sz="1600" b="1" dirty="0">
                <a:solidFill>
                  <a:schemeClr val="accent2">
                    <a:lumMod val="50000"/>
                  </a:schemeClr>
                </a:solidFill>
              </a:rPr>
              <a:t>The neuroprotective effect of lithium</a:t>
            </a:r>
            <a:r>
              <a:rPr lang="en-GB" sz="1600" b="1" baseline="30000" dirty="0">
                <a:solidFill>
                  <a:schemeClr val="accent2">
                    <a:lumMod val="50000"/>
                  </a:schemeClr>
                </a:solidFill>
              </a:rPr>
              <a:t>2</a:t>
            </a:r>
            <a:endParaRPr lang="en-GB" sz="1600" b="1" dirty="0">
              <a:solidFill>
                <a:schemeClr val="accent2">
                  <a:lumMod val="50000"/>
                </a:schemeClr>
              </a:solidFill>
            </a:endParaRPr>
          </a:p>
        </p:txBody>
      </p:sp>
      <p:sp>
        <p:nvSpPr>
          <p:cNvPr id="12" name="TextBox 11">
            <a:extLst>
              <a:ext uri="{FF2B5EF4-FFF2-40B4-BE49-F238E27FC236}">
                <a16:creationId xmlns:a16="http://schemas.microsoft.com/office/drawing/2014/main" id="{EB185C9C-4629-414D-FFDC-9F926300B87D}"/>
              </a:ext>
            </a:extLst>
          </p:cNvPr>
          <p:cNvSpPr txBox="1"/>
          <p:nvPr/>
        </p:nvSpPr>
        <p:spPr>
          <a:xfrm>
            <a:off x="6267453" y="3176534"/>
            <a:ext cx="3501280" cy="584775"/>
          </a:xfrm>
          <a:prstGeom prst="rect">
            <a:avLst/>
          </a:prstGeom>
          <a:noFill/>
        </p:spPr>
        <p:txBody>
          <a:bodyPr wrap="none" rtlCol="0">
            <a:spAutoFit/>
          </a:bodyPr>
          <a:lstStyle/>
          <a:p>
            <a:r>
              <a:rPr lang="en-GB" sz="1600" dirty="0"/>
              <a:t>6,483 people with BD taking lithium, </a:t>
            </a:r>
            <a:br>
              <a:rPr lang="en-GB" sz="1600" dirty="0"/>
            </a:br>
            <a:r>
              <a:rPr lang="en-GB" sz="1600" dirty="0"/>
              <a:t>of whom 197 developed dementia</a:t>
            </a:r>
          </a:p>
        </p:txBody>
      </p:sp>
      <p:sp>
        <p:nvSpPr>
          <p:cNvPr id="13" name="TextBox 12">
            <a:extLst>
              <a:ext uri="{FF2B5EF4-FFF2-40B4-BE49-F238E27FC236}">
                <a16:creationId xmlns:a16="http://schemas.microsoft.com/office/drawing/2014/main" id="{48AE86CD-D7DA-2076-8A9F-066273056BD8}"/>
              </a:ext>
            </a:extLst>
          </p:cNvPr>
          <p:cNvSpPr txBox="1"/>
          <p:nvPr/>
        </p:nvSpPr>
        <p:spPr>
          <a:xfrm>
            <a:off x="7505355" y="3756843"/>
            <a:ext cx="4093590" cy="830997"/>
          </a:xfrm>
          <a:prstGeom prst="rect">
            <a:avLst/>
          </a:prstGeom>
          <a:noFill/>
        </p:spPr>
        <p:txBody>
          <a:bodyPr wrap="square" rtlCol="0">
            <a:spAutoFit/>
          </a:bodyPr>
          <a:lstStyle/>
          <a:p>
            <a:pPr algn="r"/>
            <a:r>
              <a:rPr lang="en-GB" sz="1600" dirty="0"/>
              <a:t>…compared with 43,496 people who were not taking lithium, of whom 2,982 developed dementia</a:t>
            </a:r>
          </a:p>
        </p:txBody>
      </p:sp>
      <p:sp>
        <p:nvSpPr>
          <p:cNvPr id="14" name="TextBox 13">
            <a:extLst>
              <a:ext uri="{FF2B5EF4-FFF2-40B4-BE49-F238E27FC236}">
                <a16:creationId xmlns:a16="http://schemas.microsoft.com/office/drawing/2014/main" id="{C935A415-EDB5-3438-F929-F8999095B4B2}"/>
              </a:ext>
            </a:extLst>
          </p:cNvPr>
          <p:cNvSpPr txBox="1"/>
          <p:nvPr/>
        </p:nvSpPr>
        <p:spPr>
          <a:xfrm>
            <a:off x="6242053" y="4837534"/>
            <a:ext cx="5375942" cy="523220"/>
          </a:xfrm>
          <a:prstGeom prst="rect">
            <a:avLst/>
          </a:prstGeom>
          <a:noFill/>
        </p:spPr>
        <p:txBody>
          <a:bodyPr wrap="square" rtlCol="0">
            <a:spAutoFit/>
          </a:bodyPr>
          <a:lstStyle/>
          <a:p>
            <a:pPr algn="ctr"/>
            <a:r>
              <a:rPr lang="en-GB" sz="1600" dirty="0"/>
              <a:t>Odds ratio: </a:t>
            </a:r>
            <a:r>
              <a:rPr lang="en-GB" sz="2800" b="1" dirty="0">
                <a:solidFill>
                  <a:schemeClr val="accent2">
                    <a:lumMod val="50000"/>
                  </a:schemeClr>
                </a:solidFill>
              </a:rPr>
              <a:t>0.51</a:t>
            </a:r>
            <a:r>
              <a:rPr lang="en-GB" sz="2800" b="1" dirty="0"/>
              <a:t> </a:t>
            </a:r>
            <a:r>
              <a:rPr lang="en-GB" sz="1600" dirty="0"/>
              <a:t>(95% CI: 0.36, 0.72)</a:t>
            </a:r>
          </a:p>
        </p:txBody>
      </p:sp>
    </p:spTree>
    <p:extLst>
      <p:ext uri="{BB962C8B-B14F-4D97-AF65-F5344CB8AC3E}">
        <p14:creationId xmlns:p14="http://schemas.microsoft.com/office/powerpoint/2010/main" val="22851836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0CBAE93-C964-60DB-1D9F-21ECAB60BBCE}"/>
              </a:ext>
            </a:extLst>
          </p:cNvPr>
          <p:cNvSpPr>
            <a:spLocks noGrp="1"/>
          </p:cNvSpPr>
          <p:nvPr>
            <p:ph type="title"/>
          </p:nvPr>
        </p:nvSpPr>
        <p:spPr/>
        <p:txBody>
          <a:bodyPr/>
          <a:lstStyle/>
          <a:p>
            <a:r>
              <a:rPr lang="en-GB" dirty="0"/>
              <a:t>Management of patients with comorbidities</a:t>
            </a:r>
          </a:p>
        </p:txBody>
      </p:sp>
      <p:sp>
        <p:nvSpPr>
          <p:cNvPr id="8" name="Text Placeholder 7">
            <a:extLst>
              <a:ext uri="{FF2B5EF4-FFF2-40B4-BE49-F238E27FC236}">
                <a16:creationId xmlns:a16="http://schemas.microsoft.com/office/drawing/2014/main" id="{78E119FA-8ED4-3657-CD6D-54E3E9657392}"/>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4964012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15049694-EFFE-6946-BCDA-E6F778ADF089}"/>
              </a:ext>
            </a:extLst>
          </p:cNvPr>
          <p:cNvSpPr>
            <a:spLocks noGrp="1"/>
          </p:cNvSpPr>
          <p:nvPr>
            <p:ph sz="half" idx="1"/>
          </p:nvPr>
        </p:nvSpPr>
        <p:spPr/>
        <p:txBody>
          <a:bodyPr/>
          <a:lstStyle/>
          <a:p>
            <a:pPr marL="0" indent="0">
              <a:buNone/>
            </a:pPr>
            <a:r>
              <a:rPr lang="en-GB" dirty="0"/>
              <a:t>BD can have a substantial impact on the patient and their families, including placing a greater financial strain and increasing the risk of hospitalization</a:t>
            </a:r>
          </a:p>
        </p:txBody>
      </p:sp>
      <p:sp>
        <p:nvSpPr>
          <p:cNvPr id="2" name="Text Placeholder 1">
            <a:extLst>
              <a:ext uri="{FF2B5EF4-FFF2-40B4-BE49-F238E27FC236}">
                <a16:creationId xmlns:a16="http://schemas.microsoft.com/office/drawing/2014/main" id="{84326EC9-B1FA-0C70-8F23-BBB396099881}"/>
              </a:ext>
            </a:extLst>
          </p:cNvPr>
          <p:cNvSpPr>
            <a:spLocks noGrp="1"/>
          </p:cNvSpPr>
          <p:nvPr>
            <p:ph type="body" sz="quarter" idx="17"/>
          </p:nvPr>
        </p:nvSpPr>
        <p:spPr/>
        <p:txBody>
          <a:bodyPr/>
          <a:lstStyle/>
          <a:p>
            <a:r>
              <a:rPr lang="en-US" dirty="0"/>
              <a:t>Bipolar disorder – Comorbidities</a:t>
            </a:r>
          </a:p>
        </p:txBody>
      </p:sp>
      <p:sp>
        <p:nvSpPr>
          <p:cNvPr id="3" name="Title 2">
            <a:extLst>
              <a:ext uri="{FF2B5EF4-FFF2-40B4-BE49-F238E27FC236}">
                <a16:creationId xmlns:a16="http://schemas.microsoft.com/office/drawing/2014/main" id="{4984E549-3C16-3539-CDE8-C21C0EA971A8}"/>
              </a:ext>
            </a:extLst>
          </p:cNvPr>
          <p:cNvSpPr>
            <a:spLocks noGrp="1"/>
          </p:cNvSpPr>
          <p:nvPr>
            <p:ph type="title"/>
          </p:nvPr>
        </p:nvSpPr>
        <p:spPr/>
        <p:txBody>
          <a:bodyPr/>
          <a:lstStyle/>
          <a:p>
            <a:r>
              <a:rPr lang="en-GB" dirty="0"/>
              <a:t>The impact of medical comorbidities on patients</a:t>
            </a:r>
          </a:p>
        </p:txBody>
      </p:sp>
      <p:sp>
        <p:nvSpPr>
          <p:cNvPr id="5" name="Text Placeholder 4">
            <a:extLst>
              <a:ext uri="{FF2B5EF4-FFF2-40B4-BE49-F238E27FC236}">
                <a16:creationId xmlns:a16="http://schemas.microsoft.com/office/drawing/2014/main" id="{FD404879-14D1-C8EF-DE1A-32EB05A4B0E8}"/>
              </a:ext>
            </a:extLst>
          </p:cNvPr>
          <p:cNvSpPr>
            <a:spLocks noGrp="1"/>
          </p:cNvSpPr>
          <p:nvPr>
            <p:ph type="body" sz="quarter" idx="18"/>
          </p:nvPr>
        </p:nvSpPr>
        <p:spPr/>
        <p:txBody>
          <a:bodyPr/>
          <a:lstStyle/>
          <a:p>
            <a:r>
              <a:rPr lang="en-GB" dirty="0"/>
              <a:t>*p&lt;0.05 versus group without comorbidity</a:t>
            </a:r>
          </a:p>
          <a:p>
            <a:r>
              <a:rPr lang="en-GB" dirty="0"/>
              <a:t>ADL=activity of daily living; BD=bipolar disorder</a:t>
            </a:r>
          </a:p>
          <a:p>
            <a:endParaRPr lang="en-GB" dirty="0"/>
          </a:p>
          <a:p>
            <a:r>
              <a:rPr lang="en-GB" dirty="0"/>
              <a:t>McIntyre et al. </a:t>
            </a:r>
            <a:r>
              <a:rPr lang="en-GB" dirty="0" err="1"/>
              <a:t>Psychiatr</a:t>
            </a:r>
            <a:r>
              <a:rPr lang="en-GB" dirty="0"/>
              <a:t> </a:t>
            </a:r>
            <a:r>
              <a:rPr lang="en-GB" dirty="0" err="1"/>
              <a:t>Serv</a:t>
            </a:r>
            <a:r>
              <a:rPr lang="en-GB" dirty="0"/>
              <a:t> 2006;57(8):1140–1144</a:t>
            </a:r>
          </a:p>
        </p:txBody>
      </p:sp>
      <p:sp>
        <p:nvSpPr>
          <p:cNvPr id="6" name="Slide Number Placeholder 5">
            <a:extLst>
              <a:ext uri="{FF2B5EF4-FFF2-40B4-BE49-F238E27FC236}">
                <a16:creationId xmlns:a16="http://schemas.microsoft.com/office/drawing/2014/main" id="{247F5193-D454-3635-8E0A-96684F897F80}"/>
              </a:ext>
            </a:extLst>
          </p:cNvPr>
          <p:cNvSpPr>
            <a:spLocks noGrp="1"/>
          </p:cNvSpPr>
          <p:nvPr>
            <p:ph type="sldNum" sz="quarter" idx="4"/>
          </p:nvPr>
        </p:nvSpPr>
        <p:spPr/>
        <p:txBody>
          <a:bodyPr/>
          <a:lstStyle/>
          <a:p>
            <a:fld id="{C5E73D8C-6D1C-4360-8101-83ED279A0FF1}" type="slidenum">
              <a:rPr lang="en-GB" smtClean="0"/>
              <a:pPr/>
              <a:t>23</a:t>
            </a:fld>
            <a:endParaRPr lang="en-GB" dirty="0"/>
          </a:p>
        </p:txBody>
      </p:sp>
      <p:graphicFrame>
        <p:nvGraphicFramePr>
          <p:cNvPr id="10" name="Chart 9">
            <a:extLst>
              <a:ext uri="{FF2B5EF4-FFF2-40B4-BE49-F238E27FC236}">
                <a16:creationId xmlns:a16="http://schemas.microsoft.com/office/drawing/2014/main" id="{58141253-9908-DB30-7BEB-FAAD37795BF3}"/>
              </a:ext>
            </a:extLst>
          </p:cNvPr>
          <p:cNvGraphicFramePr/>
          <p:nvPr>
            <p:extLst>
              <p:ext uri="{D42A27DB-BD31-4B8C-83A1-F6EECF244321}">
                <p14:modId xmlns:p14="http://schemas.microsoft.com/office/powerpoint/2010/main" val="4214634361"/>
              </p:ext>
            </p:extLst>
          </p:nvPr>
        </p:nvGraphicFramePr>
        <p:xfrm>
          <a:off x="539749" y="1723117"/>
          <a:ext cx="8374797" cy="4415215"/>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16">
            <a:extLst>
              <a:ext uri="{FF2B5EF4-FFF2-40B4-BE49-F238E27FC236}">
                <a16:creationId xmlns:a16="http://schemas.microsoft.com/office/drawing/2014/main" id="{CB621C9C-0060-B8E0-D01C-F35A4783524A}"/>
              </a:ext>
            </a:extLst>
          </p:cNvPr>
          <p:cNvSpPr txBox="1"/>
          <p:nvPr/>
        </p:nvSpPr>
        <p:spPr>
          <a:xfrm rot="19287379">
            <a:off x="435356" y="4701574"/>
            <a:ext cx="1547218" cy="461665"/>
          </a:xfrm>
          <a:prstGeom prst="rect">
            <a:avLst/>
          </a:prstGeom>
          <a:noFill/>
        </p:spPr>
        <p:txBody>
          <a:bodyPr wrap="none">
            <a:spAutoFit/>
          </a:bodyPr>
          <a:lstStyle/>
          <a:p>
            <a:pPr algn="r"/>
            <a:r>
              <a:rPr lang="en-GB" sz="1200" dirty="0"/>
              <a:t>Permanently unable</a:t>
            </a:r>
            <a:br>
              <a:rPr lang="en-GB" sz="1200" dirty="0"/>
            </a:br>
            <a:r>
              <a:rPr lang="en-GB" sz="1200" dirty="0"/>
              <a:t>to work</a:t>
            </a:r>
          </a:p>
        </p:txBody>
      </p:sp>
      <p:sp>
        <p:nvSpPr>
          <p:cNvPr id="19" name="TextBox 18">
            <a:extLst>
              <a:ext uri="{FF2B5EF4-FFF2-40B4-BE49-F238E27FC236}">
                <a16:creationId xmlns:a16="http://schemas.microsoft.com/office/drawing/2014/main" id="{48CDE078-92AA-67FB-CC72-AD20077BF06C}"/>
              </a:ext>
            </a:extLst>
          </p:cNvPr>
          <p:cNvSpPr txBox="1"/>
          <p:nvPr/>
        </p:nvSpPr>
        <p:spPr>
          <a:xfrm rot="19287379">
            <a:off x="975024" y="4785117"/>
            <a:ext cx="1750799" cy="276999"/>
          </a:xfrm>
          <a:prstGeom prst="rect">
            <a:avLst/>
          </a:prstGeom>
          <a:noFill/>
        </p:spPr>
        <p:txBody>
          <a:bodyPr wrap="none">
            <a:spAutoFit/>
          </a:bodyPr>
          <a:lstStyle/>
          <a:p>
            <a:pPr algn="r"/>
            <a:r>
              <a:rPr lang="en-US" sz="1200" dirty="0"/>
              <a:t>Low household income</a:t>
            </a:r>
          </a:p>
        </p:txBody>
      </p:sp>
      <p:sp>
        <p:nvSpPr>
          <p:cNvPr id="21" name="TextBox 20">
            <a:extLst>
              <a:ext uri="{FF2B5EF4-FFF2-40B4-BE49-F238E27FC236}">
                <a16:creationId xmlns:a16="http://schemas.microsoft.com/office/drawing/2014/main" id="{A4BD45A9-5535-6BF7-D377-7527B59D4B5B}"/>
              </a:ext>
            </a:extLst>
          </p:cNvPr>
          <p:cNvSpPr txBox="1"/>
          <p:nvPr/>
        </p:nvSpPr>
        <p:spPr>
          <a:xfrm rot="19287379">
            <a:off x="1758197" y="4758009"/>
            <a:ext cx="1728358" cy="461665"/>
          </a:xfrm>
          <a:prstGeom prst="rect">
            <a:avLst/>
          </a:prstGeom>
          <a:noFill/>
        </p:spPr>
        <p:txBody>
          <a:bodyPr wrap="none">
            <a:spAutoFit/>
          </a:bodyPr>
          <a:lstStyle/>
          <a:p>
            <a:pPr algn="r"/>
            <a:r>
              <a:rPr lang="en-US" sz="1200" dirty="0"/>
              <a:t>Main source of income</a:t>
            </a:r>
            <a:br>
              <a:rPr lang="en-US" sz="1200" dirty="0"/>
            </a:br>
            <a:r>
              <a:rPr lang="en-US" sz="1200" dirty="0"/>
              <a:t>is government benefits</a:t>
            </a:r>
          </a:p>
        </p:txBody>
      </p:sp>
      <p:sp>
        <p:nvSpPr>
          <p:cNvPr id="23" name="TextBox 22">
            <a:extLst>
              <a:ext uri="{FF2B5EF4-FFF2-40B4-BE49-F238E27FC236}">
                <a16:creationId xmlns:a16="http://schemas.microsoft.com/office/drawing/2014/main" id="{FDF87CD6-5764-27CB-A660-50B456E2EAC1}"/>
              </a:ext>
            </a:extLst>
          </p:cNvPr>
          <p:cNvSpPr txBox="1"/>
          <p:nvPr/>
        </p:nvSpPr>
        <p:spPr>
          <a:xfrm rot="19287379">
            <a:off x="2126714" y="4899985"/>
            <a:ext cx="2119490" cy="276999"/>
          </a:xfrm>
          <a:prstGeom prst="rect">
            <a:avLst/>
          </a:prstGeom>
          <a:noFill/>
        </p:spPr>
        <p:txBody>
          <a:bodyPr wrap="none">
            <a:spAutoFit/>
          </a:bodyPr>
          <a:lstStyle/>
          <a:p>
            <a:pPr algn="r"/>
            <a:r>
              <a:rPr lang="en-US" sz="1200" dirty="0"/>
              <a:t>Married or living with partner</a:t>
            </a:r>
          </a:p>
        </p:txBody>
      </p:sp>
      <p:sp>
        <p:nvSpPr>
          <p:cNvPr id="25" name="TextBox 24">
            <a:extLst>
              <a:ext uri="{FF2B5EF4-FFF2-40B4-BE49-F238E27FC236}">
                <a16:creationId xmlns:a16="http://schemas.microsoft.com/office/drawing/2014/main" id="{0B9E0146-F204-C99D-E8A9-321808999BB7}"/>
              </a:ext>
            </a:extLst>
          </p:cNvPr>
          <p:cNvSpPr txBox="1"/>
          <p:nvPr/>
        </p:nvSpPr>
        <p:spPr>
          <a:xfrm rot="19287379">
            <a:off x="2921263" y="4895850"/>
            <a:ext cx="2170786" cy="461665"/>
          </a:xfrm>
          <a:prstGeom prst="rect">
            <a:avLst/>
          </a:prstGeom>
          <a:noFill/>
        </p:spPr>
        <p:txBody>
          <a:bodyPr wrap="none">
            <a:spAutoFit/>
          </a:bodyPr>
          <a:lstStyle/>
          <a:p>
            <a:pPr algn="r"/>
            <a:r>
              <a:rPr lang="en-US" sz="1200" dirty="0"/>
              <a:t>Dependent on others for help</a:t>
            </a:r>
            <a:br>
              <a:rPr lang="en-US" sz="1200" dirty="0"/>
            </a:br>
            <a:r>
              <a:rPr lang="en-US" sz="1200" dirty="0"/>
              <a:t>with ADLs (aged 15–64)</a:t>
            </a:r>
          </a:p>
        </p:txBody>
      </p:sp>
      <p:sp>
        <p:nvSpPr>
          <p:cNvPr id="27" name="TextBox 26">
            <a:extLst>
              <a:ext uri="{FF2B5EF4-FFF2-40B4-BE49-F238E27FC236}">
                <a16:creationId xmlns:a16="http://schemas.microsoft.com/office/drawing/2014/main" id="{6DADC8D8-16B7-F026-2F44-2A92A6303E0F}"/>
              </a:ext>
            </a:extLst>
          </p:cNvPr>
          <p:cNvSpPr txBox="1"/>
          <p:nvPr/>
        </p:nvSpPr>
        <p:spPr>
          <a:xfrm rot="19287379">
            <a:off x="3553333" y="4933307"/>
            <a:ext cx="2291012" cy="461665"/>
          </a:xfrm>
          <a:prstGeom prst="rect">
            <a:avLst/>
          </a:prstGeom>
          <a:noFill/>
        </p:spPr>
        <p:txBody>
          <a:bodyPr wrap="none">
            <a:spAutoFit/>
          </a:bodyPr>
          <a:lstStyle/>
          <a:p>
            <a:pPr algn="r"/>
            <a:r>
              <a:rPr lang="en-US" sz="1200" dirty="0"/>
              <a:t>Hospitalized over the past year</a:t>
            </a:r>
            <a:br>
              <a:rPr lang="en-US" sz="1200" dirty="0"/>
            </a:br>
            <a:r>
              <a:rPr lang="en-US" sz="1200" dirty="0"/>
              <a:t>for mental health problems</a:t>
            </a:r>
          </a:p>
        </p:txBody>
      </p:sp>
      <p:sp>
        <p:nvSpPr>
          <p:cNvPr id="29" name="TextBox 28">
            <a:extLst>
              <a:ext uri="{FF2B5EF4-FFF2-40B4-BE49-F238E27FC236}">
                <a16:creationId xmlns:a16="http://schemas.microsoft.com/office/drawing/2014/main" id="{AB1239E3-C6D0-28CA-D00A-7F13A6A3A3CA}"/>
              </a:ext>
            </a:extLst>
          </p:cNvPr>
          <p:cNvSpPr txBox="1"/>
          <p:nvPr/>
        </p:nvSpPr>
        <p:spPr>
          <a:xfrm rot="19287379">
            <a:off x="4777726" y="4773491"/>
            <a:ext cx="1778051" cy="461665"/>
          </a:xfrm>
          <a:prstGeom prst="rect">
            <a:avLst/>
          </a:prstGeom>
          <a:noFill/>
        </p:spPr>
        <p:txBody>
          <a:bodyPr wrap="none">
            <a:spAutoFit/>
          </a:bodyPr>
          <a:lstStyle/>
          <a:p>
            <a:pPr algn="r"/>
            <a:r>
              <a:rPr lang="en-US" sz="1200" dirty="0"/>
              <a:t>Ever hospitalized for</a:t>
            </a:r>
            <a:br>
              <a:rPr lang="en-US" sz="1200" dirty="0"/>
            </a:br>
            <a:r>
              <a:rPr lang="en-US" sz="1200" dirty="0"/>
              <a:t>mental health problems</a:t>
            </a:r>
          </a:p>
        </p:txBody>
      </p:sp>
      <p:sp>
        <p:nvSpPr>
          <p:cNvPr id="31" name="TextBox 30">
            <a:extLst>
              <a:ext uri="{FF2B5EF4-FFF2-40B4-BE49-F238E27FC236}">
                <a16:creationId xmlns:a16="http://schemas.microsoft.com/office/drawing/2014/main" id="{BF4522E8-22F2-0A93-9A59-4F76BB5369EB}"/>
              </a:ext>
            </a:extLst>
          </p:cNvPr>
          <p:cNvSpPr txBox="1"/>
          <p:nvPr/>
        </p:nvSpPr>
        <p:spPr>
          <a:xfrm rot="19287379">
            <a:off x="6263968" y="4516288"/>
            <a:ext cx="952504" cy="461665"/>
          </a:xfrm>
          <a:prstGeom prst="rect">
            <a:avLst/>
          </a:prstGeom>
          <a:noFill/>
        </p:spPr>
        <p:txBody>
          <a:bodyPr wrap="none">
            <a:spAutoFit/>
          </a:bodyPr>
          <a:lstStyle/>
          <a:p>
            <a:pPr algn="r"/>
            <a:r>
              <a:rPr lang="en-US" sz="1200" dirty="0"/>
              <a:t>Anxiolytics/</a:t>
            </a:r>
            <a:br>
              <a:rPr lang="en-US" sz="1200" dirty="0"/>
            </a:br>
            <a:r>
              <a:rPr lang="en-US" sz="1200" dirty="0"/>
              <a:t>sedatives</a:t>
            </a:r>
          </a:p>
        </p:txBody>
      </p:sp>
      <p:sp>
        <p:nvSpPr>
          <p:cNvPr id="33" name="TextBox 32">
            <a:extLst>
              <a:ext uri="{FF2B5EF4-FFF2-40B4-BE49-F238E27FC236}">
                <a16:creationId xmlns:a16="http://schemas.microsoft.com/office/drawing/2014/main" id="{30C71F71-83E7-776B-F236-C380129AD44F}"/>
              </a:ext>
            </a:extLst>
          </p:cNvPr>
          <p:cNvSpPr txBox="1"/>
          <p:nvPr/>
        </p:nvSpPr>
        <p:spPr>
          <a:xfrm rot="19287379">
            <a:off x="6670117" y="4639785"/>
            <a:ext cx="1284326" cy="276999"/>
          </a:xfrm>
          <a:prstGeom prst="rect">
            <a:avLst/>
          </a:prstGeom>
          <a:noFill/>
        </p:spPr>
        <p:txBody>
          <a:bodyPr wrap="none">
            <a:spAutoFit/>
          </a:bodyPr>
          <a:lstStyle/>
          <a:p>
            <a:pPr algn="r"/>
            <a:r>
              <a:rPr lang="en-US" sz="1200" dirty="0"/>
              <a:t>Antidepressants</a:t>
            </a:r>
            <a:endParaRPr lang="en-GB" sz="1200" dirty="0"/>
          </a:p>
        </p:txBody>
      </p:sp>
      <p:sp>
        <p:nvSpPr>
          <p:cNvPr id="35" name="TextBox 34">
            <a:extLst>
              <a:ext uri="{FF2B5EF4-FFF2-40B4-BE49-F238E27FC236}">
                <a16:creationId xmlns:a16="http://schemas.microsoft.com/office/drawing/2014/main" id="{445E0BFB-C4A5-9CF3-3864-45E6751FC12A}"/>
              </a:ext>
            </a:extLst>
          </p:cNvPr>
          <p:cNvSpPr txBox="1"/>
          <p:nvPr/>
        </p:nvSpPr>
        <p:spPr>
          <a:xfrm rot="19287379">
            <a:off x="7962448" y="4451003"/>
            <a:ext cx="678391" cy="276999"/>
          </a:xfrm>
          <a:prstGeom prst="rect">
            <a:avLst/>
          </a:prstGeom>
          <a:noFill/>
        </p:spPr>
        <p:txBody>
          <a:bodyPr wrap="none">
            <a:spAutoFit/>
          </a:bodyPr>
          <a:lstStyle/>
          <a:p>
            <a:pPr algn="r"/>
            <a:r>
              <a:rPr lang="en-US" sz="1200" dirty="0"/>
              <a:t>Lithium</a:t>
            </a:r>
          </a:p>
        </p:txBody>
      </p:sp>
      <p:grpSp>
        <p:nvGrpSpPr>
          <p:cNvPr id="38" name="Group 37">
            <a:extLst>
              <a:ext uri="{FF2B5EF4-FFF2-40B4-BE49-F238E27FC236}">
                <a16:creationId xmlns:a16="http://schemas.microsoft.com/office/drawing/2014/main" id="{37CD8302-0B51-1A0D-C2BE-C72EFB15588C}"/>
              </a:ext>
            </a:extLst>
          </p:cNvPr>
          <p:cNvGrpSpPr/>
          <p:nvPr/>
        </p:nvGrpSpPr>
        <p:grpSpPr>
          <a:xfrm>
            <a:off x="6500815" y="5197989"/>
            <a:ext cx="2426493" cy="461665"/>
            <a:chOff x="6500815" y="5360599"/>
            <a:chExt cx="2426493" cy="461665"/>
          </a:xfrm>
        </p:grpSpPr>
        <p:sp>
          <p:nvSpPr>
            <p:cNvPr id="36" name="Left Bracket 35">
              <a:extLst>
                <a:ext uri="{FF2B5EF4-FFF2-40B4-BE49-F238E27FC236}">
                  <a16:creationId xmlns:a16="http://schemas.microsoft.com/office/drawing/2014/main" id="{CBB9F76B-08A2-F6AC-E51F-2E180258E874}"/>
                </a:ext>
              </a:extLst>
            </p:cNvPr>
            <p:cNvSpPr/>
            <p:nvPr/>
          </p:nvSpPr>
          <p:spPr>
            <a:xfrm rot="16200000">
              <a:off x="7675111" y="4334295"/>
              <a:ext cx="77901" cy="2426493"/>
            </a:xfrm>
            <a:prstGeom prst="leftBracket">
              <a:avLst/>
            </a:prstGeom>
            <a:ln w="1905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7" name="TextBox 36">
              <a:extLst>
                <a:ext uri="{FF2B5EF4-FFF2-40B4-BE49-F238E27FC236}">
                  <a16:creationId xmlns:a16="http://schemas.microsoft.com/office/drawing/2014/main" id="{80F1F9FE-5D7C-E08A-7954-4E077690E67F}"/>
                </a:ext>
              </a:extLst>
            </p:cNvPr>
            <p:cNvSpPr txBox="1"/>
            <p:nvPr/>
          </p:nvSpPr>
          <p:spPr>
            <a:xfrm>
              <a:off x="7106363" y="5360599"/>
              <a:ext cx="1215397" cy="461665"/>
            </a:xfrm>
            <a:prstGeom prst="rect">
              <a:avLst/>
            </a:prstGeom>
            <a:solidFill>
              <a:schemeClr val="bg1"/>
            </a:solidFill>
          </p:spPr>
          <p:txBody>
            <a:bodyPr wrap="none">
              <a:spAutoFit/>
            </a:bodyPr>
            <a:lstStyle/>
            <a:p>
              <a:pPr algn="ctr"/>
              <a:r>
                <a:rPr lang="en-US" sz="1200" dirty="0"/>
                <a:t>Medication use</a:t>
              </a:r>
              <a:br>
                <a:rPr lang="en-US" sz="1200" dirty="0"/>
              </a:br>
              <a:r>
                <a:rPr lang="en-US" sz="1200" dirty="0"/>
                <a:t>in past year</a:t>
              </a:r>
              <a:endParaRPr lang="en-GB" sz="1200" dirty="0"/>
            </a:p>
          </p:txBody>
        </p:sp>
      </p:grpSp>
      <p:sp>
        <p:nvSpPr>
          <p:cNvPr id="39" name="TextBox 38">
            <a:extLst>
              <a:ext uri="{FF2B5EF4-FFF2-40B4-BE49-F238E27FC236}">
                <a16:creationId xmlns:a16="http://schemas.microsoft.com/office/drawing/2014/main" id="{91E89646-8585-94AD-A460-1AED0AA808D5}"/>
              </a:ext>
            </a:extLst>
          </p:cNvPr>
          <p:cNvSpPr txBox="1"/>
          <p:nvPr/>
        </p:nvSpPr>
        <p:spPr>
          <a:xfrm rot="16200000">
            <a:off x="-207347" y="3158461"/>
            <a:ext cx="1945717" cy="276999"/>
          </a:xfrm>
          <a:prstGeom prst="rect">
            <a:avLst/>
          </a:prstGeom>
          <a:noFill/>
        </p:spPr>
        <p:txBody>
          <a:bodyPr wrap="square">
            <a:spAutoFit/>
          </a:bodyPr>
          <a:lstStyle/>
          <a:p>
            <a:pPr algn="ctr"/>
            <a:r>
              <a:rPr lang="en-GB" sz="1200" b="1" dirty="0"/>
              <a:t>Percent</a:t>
            </a:r>
          </a:p>
        </p:txBody>
      </p:sp>
      <p:sp>
        <p:nvSpPr>
          <p:cNvPr id="42" name="TextBox 41">
            <a:extLst>
              <a:ext uri="{FF2B5EF4-FFF2-40B4-BE49-F238E27FC236}">
                <a16:creationId xmlns:a16="http://schemas.microsoft.com/office/drawing/2014/main" id="{7627FE91-9588-F065-302D-F4157DDE77E0}"/>
              </a:ext>
            </a:extLst>
          </p:cNvPr>
          <p:cNvSpPr txBox="1"/>
          <p:nvPr/>
        </p:nvSpPr>
        <p:spPr>
          <a:xfrm>
            <a:off x="627011" y="1890924"/>
            <a:ext cx="8287535" cy="276999"/>
          </a:xfrm>
          <a:prstGeom prst="rect">
            <a:avLst/>
          </a:prstGeom>
          <a:noFill/>
        </p:spPr>
        <p:txBody>
          <a:bodyPr wrap="square">
            <a:spAutoFit/>
          </a:bodyPr>
          <a:lstStyle/>
          <a:p>
            <a:pPr algn="ctr"/>
            <a:r>
              <a:rPr lang="en-GB" sz="1200" b="1" dirty="0">
                <a:solidFill>
                  <a:schemeClr val="accent2">
                    <a:lumMod val="50000"/>
                  </a:schemeClr>
                </a:solidFill>
              </a:rPr>
              <a:t>Employment, personal, and healthcare-related impact of comorbidity in people with lifetime manic episode</a:t>
            </a:r>
          </a:p>
        </p:txBody>
      </p:sp>
      <p:sp>
        <p:nvSpPr>
          <p:cNvPr id="43" name="TextBox 42">
            <a:extLst>
              <a:ext uri="{FF2B5EF4-FFF2-40B4-BE49-F238E27FC236}">
                <a16:creationId xmlns:a16="http://schemas.microsoft.com/office/drawing/2014/main" id="{34141C31-2AE9-D8BA-A9B5-76BF8446B51D}"/>
              </a:ext>
            </a:extLst>
          </p:cNvPr>
          <p:cNvSpPr txBox="1"/>
          <p:nvPr/>
        </p:nvSpPr>
        <p:spPr>
          <a:xfrm>
            <a:off x="1442066" y="2795753"/>
            <a:ext cx="230214" cy="276999"/>
          </a:xfrm>
          <a:prstGeom prst="rect">
            <a:avLst/>
          </a:prstGeom>
          <a:noFill/>
        </p:spPr>
        <p:txBody>
          <a:bodyPr wrap="square">
            <a:spAutoFit/>
          </a:bodyPr>
          <a:lstStyle/>
          <a:p>
            <a:pPr algn="ctr"/>
            <a:r>
              <a:rPr lang="en-GB" sz="1200" b="1" dirty="0"/>
              <a:t>*</a:t>
            </a:r>
          </a:p>
        </p:txBody>
      </p:sp>
      <p:sp>
        <p:nvSpPr>
          <p:cNvPr id="44" name="TextBox 43">
            <a:extLst>
              <a:ext uri="{FF2B5EF4-FFF2-40B4-BE49-F238E27FC236}">
                <a16:creationId xmlns:a16="http://schemas.microsoft.com/office/drawing/2014/main" id="{E01EEDCA-2B12-C603-E734-7770179718AB}"/>
              </a:ext>
            </a:extLst>
          </p:cNvPr>
          <p:cNvSpPr txBox="1"/>
          <p:nvPr/>
        </p:nvSpPr>
        <p:spPr>
          <a:xfrm>
            <a:off x="2181671" y="3485893"/>
            <a:ext cx="230214" cy="276999"/>
          </a:xfrm>
          <a:prstGeom prst="rect">
            <a:avLst/>
          </a:prstGeom>
          <a:noFill/>
        </p:spPr>
        <p:txBody>
          <a:bodyPr wrap="square">
            <a:spAutoFit/>
          </a:bodyPr>
          <a:lstStyle/>
          <a:p>
            <a:pPr algn="ctr"/>
            <a:r>
              <a:rPr lang="en-GB" sz="1200" b="1" dirty="0"/>
              <a:t>*</a:t>
            </a:r>
          </a:p>
        </p:txBody>
      </p:sp>
      <p:sp>
        <p:nvSpPr>
          <p:cNvPr id="45" name="TextBox 44">
            <a:extLst>
              <a:ext uri="{FF2B5EF4-FFF2-40B4-BE49-F238E27FC236}">
                <a16:creationId xmlns:a16="http://schemas.microsoft.com/office/drawing/2014/main" id="{E1340C73-9884-365E-06BF-BF77F1107531}"/>
              </a:ext>
            </a:extLst>
          </p:cNvPr>
          <p:cNvSpPr txBox="1"/>
          <p:nvPr/>
        </p:nvSpPr>
        <p:spPr>
          <a:xfrm>
            <a:off x="2941005" y="3728345"/>
            <a:ext cx="230214" cy="276999"/>
          </a:xfrm>
          <a:prstGeom prst="rect">
            <a:avLst/>
          </a:prstGeom>
          <a:noFill/>
        </p:spPr>
        <p:txBody>
          <a:bodyPr wrap="square">
            <a:spAutoFit/>
          </a:bodyPr>
          <a:lstStyle/>
          <a:p>
            <a:pPr algn="ctr"/>
            <a:r>
              <a:rPr lang="en-GB" sz="1200" b="1" dirty="0"/>
              <a:t>*</a:t>
            </a:r>
          </a:p>
        </p:txBody>
      </p:sp>
      <p:sp>
        <p:nvSpPr>
          <p:cNvPr id="46" name="TextBox 45">
            <a:extLst>
              <a:ext uri="{FF2B5EF4-FFF2-40B4-BE49-F238E27FC236}">
                <a16:creationId xmlns:a16="http://schemas.microsoft.com/office/drawing/2014/main" id="{C700548F-084B-6B4D-266D-C03EA2D152FE}"/>
              </a:ext>
            </a:extLst>
          </p:cNvPr>
          <p:cNvSpPr txBox="1"/>
          <p:nvPr/>
        </p:nvSpPr>
        <p:spPr>
          <a:xfrm>
            <a:off x="4453385" y="3150840"/>
            <a:ext cx="230214" cy="276999"/>
          </a:xfrm>
          <a:prstGeom prst="rect">
            <a:avLst/>
          </a:prstGeom>
          <a:noFill/>
        </p:spPr>
        <p:txBody>
          <a:bodyPr wrap="square">
            <a:spAutoFit/>
          </a:bodyPr>
          <a:lstStyle/>
          <a:p>
            <a:pPr algn="ctr"/>
            <a:r>
              <a:rPr lang="en-GB" sz="1200" b="1" dirty="0"/>
              <a:t>*</a:t>
            </a:r>
          </a:p>
        </p:txBody>
      </p:sp>
      <p:sp>
        <p:nvSpPr>
          <p:cNvPr id="47" name="TextBox 46">
            <a:extLst>
              <a:ext uri="{FF2B5EF4-FFF2-40B4-BE49-F238E27FC236}">
                <a16:creationId xmlns:a16="http://schemas.microsoft.com/office/drawing/2014/main" id="{EB55CB78-8A52-80F2-2F78-60359AC313F5}"/>
              </a:ext>
            </a:extLst>
          </p:cNvPr>
          <p:cNvSpPr txBox="1"/>
          <p:nvPr/>
        </p:nvSpPr>
        <p:spPr>
          <a:xfrm>
            <a:off x="5973273" y="2937639"/>
            <a:ext cx="230214" cy="276999"/>
          </a:xfrm>
          <a:prstGeom prst="rect">
            <a:avLst/>
          </a:prstGeom>
          <a:noFill/>
        </p:spPr>
        <p:txBody>
          <a:bodyPr wrap="square">
            <a:spAutoFit/>
          </a:bodyPr>
          <a:lstStyle/>
          <a:p>
            <a:pPr algn="ctr"/>
            <a:r>
              <a:rPr lang="en-GB" sz="1200" b="1" dirty="0"/>
              <a:t>*</a:t>
            </a:r>
          </a:p>
        </p:txBody>
      </p:sp>
      <p:sp>
        <p:nvSpPr>
          <p:cNvPr id="48" name="TextBox 47">
            <a:extLst>
              <a:ext uri="{FF2B5EF4-FFF2-40B4-BE49-F238E27FC236}">
                <a16:creationId xmlns:a16="http://schemas.microsoft.com/office/drawing/2014/main" id="{11C6A5E9-8F66-39D6-9772-0948CE682EA5}"/>
              </a:ext>
            </a:extLst>
          </p:cNvPr>
          <p:cNvSpPr txBox="1"/>
          <p:nvPr/>
        </p:nvSpPr>
        <p:spPr>
          <a:xfrm>
            <a:off x="7485541" y="2937639"/>
            <a:ext cx="230214" cy="276999"/>
          </a:xfrm>
          <a:prstGeom prst="rect">
            <a:avLst/>
          </a:prstGeom>
          <a:noFill/>
        </p:spPr>
        <p:txBody>
          <a:bodyPr wrap="square">
            <a:spAutoFit/>
          </a:bodyPr>
          <a:lstStyle/>
          <a:p>
            <a:pPr algn="ctr"/>
            <a:r>
              <a:rPr lang="en-GB" sz="1200" b="1" dirty="0"/>
              <a:t>*</a:t>
            </a:r>
          </a:p>
        </p:txBody>
      </p:sp>
      <p:sp>
        <p:nvSpPr>
          <p:cNvPr id="50" name="TextBox 49">
            <a:extLst>
              <a:ext uri="{FF2B5EF4-FFF2-40B4-BE49-F238E27FC236}">
                <a16:creationId xmlns:a16="http://schemas.microsoft.com/office/drawing/2014/main" id="{728ED425-2850-DCAF-5185-6E39DDA914DD}"/>
              </a:ext>
            </a:extLst>
          </p:cNvPr>
          <p:cNvSpPr txBox="1"/>
          <p:nvPr/>
        </p:nvSpPr>
        <p:spPr>
          <a:xfrm>
            <a:off x="6723722" y="3110182"/>
            <a:ext cx="230214" cy="276999"/>
          </a:xfrm>
          <a:prstGeom prst="rect">
            <a:avLst/>
          </a:prstGeom>
          <a:noFill/>
        </p:spPr>
        <p:txBody>
          <a:bodyPr wrap="square">
            <a:spAutoFit/>
          </a:bodyPr>
          <a:lstStyle/>
          <a:p>
            <a:pPr algn="ctr"/>
            <a:r>
              <a:rPr lang="en-GB" sz="1200" b="1" dirty="0"/>
              <a:t>*</a:t>
            </a:r>
          </a:p>
        </p:txBody>
      </p:sp>
    </p:spTree>
    <p:extLst>
      <p:ext uri="{BB962C8B-B14F-4D97-AF65-F5344CB8AC3E}">
        <p14:creationId xmlns:p14="http://schemas.microsoft.com/office/powerpoint/2010/main" val="31977868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16C1969-3DC3-3EF5-0760-3AD75267FFAF}"/>
              </a:ext>
            </a:extLst>
          </p:cNvPr>
          <p:cNvSpPr>
            <a:spLocks noGrp="1"/>
          </p:cNvSpPr>
          <p:nvPr>
            <p:ph type="body" sz="quarter" idx="17"/>
          </p:nvPr>
        </p:nvSpPr>
        <p:spPr/>
        <p:txBody>
          <a:bodyPr/>
          <a:lstStyle/>
          <a:p>
            <a:r>
              <a:rPr lang="en-US"/>
              <a:t>Bipolar disorder – Comorbidities</a:t>
            </a:r>
            <a:endParaRPr lang="en-US" dirty="0"/>
          </a:p>
        </p:txBody>
      </p:sp>
      <p:sp>
        <p:nvSpPr>
          <p:cNvPr id="4" name="Title 3">
            <a:extLst>
              <a:ext uri="{FF2B5EF4-FFF2-40B4-BE49-F238E27FC236}">
                <a16:creationId xmlns:a16="http://schemas.microsoft.com/office/drawing/2014/main" id="{5ED147F2-7912-EAD8-8A21-42734709BAFD}"/>
              </a:ext>
            </a:extLst>
          </p:cNvPr>
          <p:cNvSpPr>
            <a:spLocks noGrp="1"/>
          </p:cNvSpPr>
          <p:nvPr>
            <p:ph type="title"/>
          </p:nvPr>
        </p:nvSpPr>
        <p:spPr/>
        <p:txBody>
          <a:bodyPr/>
          <a:lstStyle/>
          <a:p>
            <a:r>
              <a:rPr lang="en-GB" dirty="0"/>
              <a:t>The impact of comorbidity on treatment outcomes</a:t>
            </a:r>
          </a:p>
        </p:txBody>
      </p:sp>
      <p:sp>
        <p:nvSpPr>
          <p:cNvPr id="7" name="Content Placeholder 6">
            <a:extLst>
              <a:ext uri="{FF2B5EF4-FFF2-40B4-BE49-F238E27FC236}">
                <a16:creationId xmlns:a16="http://schemas.microsoft.com/office/drawing/2014/main" id="{13BCE97C-778C-0627-4C5E-F93B6B25991F}"/>
              </a:ext>
            </a:extLst>
          </p:cNvPr>
          <p:cNvSpPr>
            <a:spLocks noGrp="1"/>
          </p:cNvSpPr>
          <p:nvPr>
            <p:ph idx="19"/>
          </p:nvPr>
        </p:nvSpPr>
        <p:spPr/>
        <p:txBody>
          <a:bodyPr/>
          <a:lstStyle/>
          <a:p>
            <a:r>
              <a:rPr lang="en-US" dirty="0"/>
              <a:t>Compared with people with BD without a psychiatric or medical comorbidity, the presence of a psychiatric or medical comorbidity is associated with:</a:t>
            </a:r>
          </a:p>
          <a:p>
            <a:pPr lvl="1"/>
            <a:r>
              <a:rPr lang="en-US" sz="1600" dirty="0"/>
              <a:t>Earlier age of onset</a:t>
            </a:r>
          </a:p>
          <a:p>
            <a:pPr lvl="1"/>
            <a:r>
              <a:rPr lang="en-US" sz="1600" dirty="0"/>
              <a:t>Worse or intensified symptomatology</a:t>
            </a:r>
          </a:p>
          <a:p>
            <a:pPr lvl="1"/>
            <a:r>
              <a:rPr lang="en-US" sz="1600" dirty="0"/>
              <a:t>Increased suicidality</a:t>
            </a:r>
          </a:p>
          <a:p>
            <a:pPr lvl="1"/>
            <a:r>
              <a:rPr lang="en-US" sz="1600" dirty="0"/>
              <a:t>Poorer symptomatic and functional recovery</a:t>
            </a:r>
          </a:p>
          <a:p>
            <a:pPr lvl="1"/>
            <a:r>
              <a:rPr lang="en-US" sz="1600" dirty="0"/>
              <a:t>Diminished acute response to treatment </a:t>
            </a:r>
            <a:br>
              <a:rPr lang="en-US" sz="1600" dirty="0"/>
            </a:br>
            <a:r>
              <a:rPr lang="en-US" sz="1600" dirty="0"/>
              <a:t>(pharmacologic or psychosocial)</a:t>
            </a:r>
          </a:p>
          <a:p>
            <a:pPr lvl="1"/>
            <a:r>
              <a:rPr lang="en-US" sz="1600" dirty="0"/>
              <a:t>Decreased quality of life</a:t>
            </a:r>
          </a:p>
          <a:p>
            <a:pPr lvl="1"/>
            <a:r>
              <a:rPr lang="en-US" sz="1600" dirty="0"/>
              <a:t>A more complex presentation of affective disorder</a:t>
            </a:r>
          </a:p>
          <a:p>
            <a:pPr lvl="1"/>
            <a:r>
              <a:rPr lang="en-US" sz="1600" dirty="0"/>
              <a:t>A lower rate of recovery</a:t>
            </a:r>
          </a:p>
          <a:p>
            <a:pPr lvl="1"/>
            <a:r>
              <a:rPr lang="en-US" sz="1600" dirty="0"/>
              <a:t>Unfavorable course and outcome</a:t>
            </a:r>
          </a:p>
        </p:txBody>
      </p:sp>
      <p:sp>
        <p:nvSpPr>
          <p:cNvPr id="3" name="Text Placeholder 2">
            <a:extLst>
              <a:ext uri="{FF2B5EF4-FFF2-40B4-BE49-F238E27FC236}">
                <a16:creationId xmlns:a16="http://schemas.microsoft.com/office/drawing/2014/main" id="{CFB5B758-9A51-6F32-58E9-1EE88266DC5A}"/>
              </a:ext>
            </a:extLst>
          </p:cNvPr>
          <p:cNvSpPr>
            <a:spLocks noGrp="1"/>
          </p:cNvSpPr>
          <p:nvPr>
            <p:ph type="body" sz="quarter" idx="18"/>
          </p:nvPr>
        </p:nvSpPr>
        <p:spPr/>
        <p:txBody>
          <a:bodyPr/>
          <a:lstStyle/>
          <a:p>
            <a:r>
              <a:rPr lang="en-GB" dirty="0"/>
              <a:t>BD=bipolar disorder</a:t>
            </a:r>
          </a:p>
          <a:p>
            <a:endParaRPr lang="en-GB" dirty="0"/>
          </a:p>
          <a:p>
            <a:r>
              <a:rPr lang="en-GB" dirty="0"/>
              <a:t>McIntyre et al. Ann Clin Psychiatry 2012;24(2):163–169</a:t>
            </a:r>
          </a:p>
        </p:txBody>
      </p:sp>
      <p:sp>
        <p:nvSpPr>
          <p:cNvPr id="2" name="Slide Number Placeholder 1">
            <a:extLst>
              <a:ext uri="{FF2B5EF4-FFF2-40B4-BE49-F238E27FC236}">
                <a16:creationId xmlns:a16="http://schemas.microsoft.com/office/drawing/2014/main" id="{2250E71B-AA9E-329C-4099-598341D176F4}"/>
              </a:ext>
            </a:extLst>
          </p:cNvPr>
          <p:cNvSpPr>
            <a:spLocks noGrp="1"/>
          </p:cNvSpPr>
          <p:nvPr>
            <p:ph type="sldNum" sz="quarter" idx="4"/>
          </p:nvPr>
        </p:nvSpPr>
        <p:spPr/>
        <p:txBody>
          <a:bodyPr/>
          <a:lstStyle/>
          <a:p>
            <a:fld id="{C5E73D8C-6D1C-4360-8101-83ED279A0FF1}" type="slidenum">
              <a:rPr lang="en-GB" smtClean="0"/>
              <a:pPr/>
              <a:t>24</a:t>
            </a:fld>
            <a:endParaRPr lang="en-GB" dirty="0"/>
          </a:p>
        </p:txBody>
      </p:sp>
    </p:spTree>
    <p:extLst>
      <p:ext uri="{BB962C8B-B14F-4D97-AF65-F5344CB8AC3E}">
        <p14:creationId xmlns:p14="http://schemas.microsoft.com/office/powerpoint/2010/main" val="20705935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16C1969-3DC3-3EF5-0760-3AD75267FFAF}"/>
              </a:ext>
            </a:extLst>
          </p:cNvPr>
          <p:cNvSpPr>
            <a:spLocks noGrp="1"/>
          </p:cNvSpPr>
          <p:nvPr>
            <p:ph type="body" sz="quarter" idx="17"/>
          </p:nvPr>
        </p:nvSpPr>
        <p:spPr/>
        <p:txBody>
          <a:bodyPr/>
          <a:lstStyle/>
          <a:p>
            <a:r>
              <a:rPr lang="en-US"/>
              <a:t>Bipolar disorder – Comorbidities</a:t>
            </a:r>
            <a:endParaRPr lang="en-US" dirty="0"/>
          </a:p>
        </p:txBody>
      </p:sp>
      <p:sp>
        <p:nvSpPr>
          <p:cNvPr id="4" name="Title 3">
            <a:extLst>
              <a:ext uri="{FF2B5EF4-FFF2-40B4-BE49-F238E27FC236}">
                <a16:creationId xmlns:a16="http://schemas.microsoft.com/office/drawing/2014/main" id="{5ED147F2-7912-EAD8-8A21-42734709BAFD}"/>
              </a:ext>
            </a:extLst>
          </p:cNvPr>
          <p:cNvSpPr>
            <a:spLocks noGrp="1"/>
          </p:cNvSpPr>
          <p:nvPr>
            <p:ph type="title"/>
          </p:nvPr>
        </p:nvSpPr>
        <p:spPr/>
        <p:txBody>
          <a:bodyPr/>
          <a:lstStyle/>
          <a:p>
            <a:r>
              <a:rPr lang="en-GB" dirty="0"/>
              <a:t>The impact of cognitive dysfunction on patients</a:t>
            </a:r>
          </a:p>
        </p:txBody>
      </p:sp>
      <p:sp>
        <p:nvSpPr>
          <p:cNvPr id="8" name="Content Placeholder 7">
            <a:extLst>
              <a:ext uri="{FF2B5EF4-FFF2-40B4-BE49-F238E27FC236}">
                <a16:creationId xmlns:a16="http://schemas.microsoft.com/office/drawing/2014/main" id="{8239B055-F765-A5AC-2BF6-EFE85FEFE897}"/>
              </a:ext>
            </a:extLst>
          </p:cNvPr>
          <p:cNvSpPr>
            <a:spLocks noGrp="1"/>
          </p:cNvSpPr>
          <p:nvPr>
            <p:ph idx="19"/>
          </p:nvPr>
        </p:nvSpPr>
        <p:spPr/>
        <p:txBody>
          <a:bodyPr/>
          <a:lstStyle/>
          <a:p>
            <a:r>
              <a:rPr lang="en-GB" dirty="0"/>
              <a:t>A cross-sectional analysis of 60 stable, euthymic, patients with BD compared with 30 control individuals assessed cognitive functioning between episodes</a:t>
            </a:r>
          </a:p>
          <a:p>
            <a:pPr lvl="1"/>
            <a:r>
              <a:rPr lang="en-GB" sz="1600" dirty="0"/>
              <a:t>People with BD had a significantly lower IQ score than controls: 97.3 versus 112.5 (p&lt;0.001)</a:t>
            </a:r>
          </a:p>
          <a:p>
            <a:pPr lvl="1"/>
            <a:r>
              <a:rPr lang="en-GB" sz="1600" dirty="0"/>
              <a:t>People with BD had significantly poorer scores on scales measuring intelligence and memory functioning</a:t>
            </a:r>
          </a:p>
          <a:p>
            <a:r>
              <a:rPr lang="en-GB" dirty="0"/>
              <a:t>People with BD showed lower performance on the WCST executive functioning test</a:t>
            </a:r>
          </a:p>
          <a:p>
            <a:pPr lvl="1"/>
            <a:r>
              <a:rPr lang="en-GB" sz="1600" dirty="0"/>
              <a:t>Scores on executive functioning were correlated with previous hospitalizations for BD – a greater number of hospitalizations predicted worse executive functioning</a:t>
            </a:r>
          </a:p>
          <a:p>
            <a:r>
              <a:rPr lang="en-GB" dirty="0"/>
              <a:t>Therefore, cognitive dysfunction – whether strictly a comorbidity or a symptom of the condition – </a:t>
            </a:r>
            <a:r>
              <a:rPr lang="en-GB" b="1" dirty="0"/>
              <a:t>places an additional burden on people with BD</a:t>
            </a:r>
            <a:endParaRPr lang="en-GB" dirty="0"/>
          </a:p>
        </p:txBody>
      </p:sp>
      <p:sp>
        <p:nvSpPr>
          <p:cNvPr id="13" name="Content Placeholder 12">
            <a:extLst>
              <a:ext uri="{FF2B5EF4-FFF2-40B4-BE49-F238E27FC236}">
                <a16:creationId xmlns:a16="http://schemas.microsoft.com/office/drawing/2014/main" id="{1209B070-60BC-A102-F9F4-A02AD5111CED}"/>
              </a:ext>
            </a:extLst>
          </p:cNvPr>
          <p:cNvSpPr>
            <a:spLocks noGrp="1"/>
          </p:cNvSpPr>
          <p:nvPr>
            <p:ph sz="half" idx="21"/>
          </p:nvPr>
        </p:nvSpPr>
        <p:spPr/>
        <p:txBody>
          <a:bodyPr/>
          <a:lstStyle/>
          <a:p>
            <a:pPr marL="0" indent="0">
              <a:buNone/>
            </a:pPr>
            <a:r>
              <a:rPr lang="en-GB" dirty="0"/>
              <a:t>People with BD can experience cognitive dysfunctions, which can have an additional impact on the patient</a:t>
            </a:r>
          </a:p>
        </p:txBody>
      </p:sp>
      <p:sp>
        <p:nvSpPr>
          <p:cNvPr id="3" name="Text Placeholder 2">
            <a:extLst>
              <a:ext uri="{FF2B5EF4-FFF2-40B4-BE49-F238E27FC236}">
                <a16:creationId xmlns:a16="http://schemas.microsoft.com/office/drawing/2014/main" id="{CFB5B758-9A51-6F32-58E9-1EE88266DC5A}"/>
              </a:ext>
            </a:extLst>
          </p:cNvPr>
          <p:cNvSpPr>
            <a:spLocks noGrp="1"/>
          </p:cNvSpPr>
          <p:nvPr>
            <p:ph type="body" sz="quarter" idx="18"/>
          </p:nvPr>
        </p:nvSpPr>
        <p:spPr/>
        <p:txBody>
          <a:bodyPr/>
          <a:lstStyle/>
          <a:p>
            <a:r>
              <a:rPr lang="en-GB" dirty="0"/>
              <a:t>BD=bipolar disorder; IQ=intelligence quotient; WCST=Wisconsin Card Sorting Test</a:t>
            </a:r>
          </a:p>
          <a:p>
            <a:endParaRPr lang="en-GB" dirty="0"/>
          </a:p>
          <a:p>
            <a:r>
              <a:rPr lang="en-GB" dirty="0"/>
              <a:t>Okasha et al. J Affect </a:t>
            </a:r>
            <a:r>
              <a:rPr lang="en-GB" dirty="0" err="1"/>
              <a:t>Disord</a:t>
            </a:r>
            <a:r>
              <a:rPr lang="en-GB" dirty="0"/>
              <a:t> 2014;166:14–21 </a:t>
            </a:r>
          </a:p>
        </p:txBody>
      </p:sp>
      <p:sp>
        <p:nvSpPr>
          <p:cNvPr id="2" name="Slide Number Placeholder 1">
            <a:extLst>
              <a:ext uri="{FF2B5EF4-FFF2-40B4-BE49-F238E27FC236}">
                <a16:creationId xmlns:a16="http://schemas.microsoft.com/office/drawing/2014/main" id="{2250E71B-AA9E-329C-4099-598341D176F4}"/>
              </a:ext>
            </a:extLst>
          </p:cNvPr>
          <p:cNvSpPr>
            <a:spLocks noGrp="1"/>
          </p:cNvSpPr>
          <p:nvPr>
            <p:ph type="sldNum" sz="quarter" idx="4"/>
          </p:nvPr>
        </p:nvSpPr>
        <p:spPr/>
        <p:txBody>
          <a:bodyPr/>
          <a:lstStyle/>
          <a:p>
            <a:fld id="{C5E73D8C-6D1C-4360-8101-83ED279A0FF1}" type="slidenum">
              <a:rPr lang="en-GB" smtClean="0"/>
              <a:pPr/>
              <a:t>25</a:t>
            </a:fld>
            <a:endParaRPr lang="en-GB" dirty="0"/>
          </a:p>
        </p:txBody>
      </p:sp>
    </p:spTree>
    <p:extLst>
      <p:ext uri="{BB962C8B-B14F-4D97-AF65-F5344CB8AC3E}">
        <p14:creationId xmlns:p14="http://schemas.microsoft.com/office/powerpoint/2010/main" val="33613714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62366F0D-0E45-F60C-3C5F-53E28825627D}"/>
              </a:ext>
            </a:extLst>
          </p:cNvPr>
          <p:cNvSpPr>
            <a:spLocks noGrp="1"/>
          </p:cNvSpPr>
          <p:nvPr>
            <p:ph sz="half" idx="1"/>
          </p:nvPr>
        </p:nvSpPr>
        <p:spPr/>
        <p:txBody>
          <a:bodyPr/>
          <a:lstStyle/>
          <a:p>
            <a:pPr marL="0" indent="0">
              <a:buNone/>
            </a:pPr>
            <a:r>
              <a:rPr lang="en-GB" dirty="0"/>
              <a:t>The CANMAT guidance for </a:t>
            </a:r>
            <a:r>
              <a:rPr lang="en-US" dirty="0"/>
              <a:t>managing medical and psychiatric comorbidity in individuals with MDD or BD stress the importance of screening patients for comorbid conditions</a:t>
            </a:r>
            <a:endParaRPr lang="en-GB" dirty="0"/>
          </a:p>
        </p:txBody>
      </p:sp>
      <p:sp>
        <p:nvSpPr>
          <p:cNvPr id="9" name="Text Placeholder 8">
            <a:extLst>
              <a:ext uri="{FF2B5EF4-FFF2-40B4-BE49-F238E27FC236}">
                <a16:creationId xmlns:a16="http://schemas.microsoft.com/office/drawing/2014/main" id="{02A0F073-0C24-1F91-B60B-916066129818}"/>
              </a:ext>
            </a:extLst>
          </p:cNvPr>
          <p:cNvSpPr>
            <a:spLocks noGrp="1"/>
          </p:cNvSpPr>
          <p:nvPr>
            <p:ph type="body" sz="quarter" idx="17"/>
          </p:nvPr>
        </p:nvSpPr>
        <p:spPr/>
        <p:txBody>
          <a:bodyPr/>
          <a:lstStyle/>
          <a:p>
            <a:r>
              <a:rPr lang="en-US" dirty="0"/>
              <a:t>Bipolar disorder – Comorbidities</a:t>
            </a:r>
          </a:p>
        </p:txBody>
      </p:sp>
      <p:sp>
        <p:nvSpPr>
          <p:cNvPr id="7" name="Title 6">
            <a:extLst>
              <a:ext uri="{FF2B5EF4-FFF2-40B4-BE49-F238E27FC236}">
                <a16:creationId xmlns:a16="http://schemas.microsoft.com/office/drawing/2014/main" id="{5A3BBEA4-C6F2-8A33-E72E-45D2FC588911}"/>
              </a:ext>
            </a:extLst>
          </p:cNvPr>
          <p:cNvSpPr>
            <a:spLocks noGrp="1"/>
          </p:cNvSpPr>
          <p:nvPr>
            <p:ph type="title"/>
          </p:nvPr>
        </p:nvSpPr>
        <p:spPr/>
        <p:txBody>
          <a:bodyPr/>
          <a:lstStyle/>
          <a:p>
            <a:r>
              <a:rPr lang="en-GB" dirty="0"/>
              <a:t>Principles of treating patients with BD and comorbidities</a:t>
            </a:r>
          </a:p>
        </p:txBody>
      </p:sp>
      <p:sp>
        <p:nvSpPr>
          <p:cNvPr id="11" name="Content Placeholder 10">
            <a:extLst>
              <a:ext uri="{FF2B5EF4-FFF2-40B4-BE49-F238E27FC236}">
                <a16:creationId xmlns:a16="http://schemas.microsoft.com/office/drawing/2014/main" id="{6BAB9AAD-CF56-1A01-23AC-4235D09387DA}"/>
              </a:ext>
            </a:extLst>
          </p:cNvPr>
          <p:cNvSpPr>
            <a:spLocks noGrp="1"/>
          </p:cNvSpPr>
          <p:nvPr>
            <p:ph idx="19"/>
          </p:nvPr>
        </p:nvSpPr>
        <p:spPr/>
        <p:txBody>
          <a:bodyPr/>
          <a:lstStyle/>
          <a:p>
            <a:pPr marL="540000" indent="-540000">
              <a:buSzPct val="200000"/>
              <a:buFont typeface="+mj-lt"/>
              <a:buAutoNum type="arabicPeriod"/>
            </a:pPr>
            <a:r>
              <a:rPr lang="en-GB" b="1" dirty="0"/>
              <a:t>Establish the diagnosis </a:t>
            </a:r>
            <a:r>
              <a:rPr lang="en-GB" dirty="0"/>
              <a:t>– treating a patient with comorbidities begins with accurate diagnosis of mood disorders</a:t>
            </a:r>
          </a:p>
          <a:p>
            <a:pPr marL="540000" indent="-540000">
              <a:buSzPct val="200000"/>
              <a:buFont typeface="+mj-lt"/>
              <a:buAutoNum type="arabicPeriod"/>
            </a:pPr>
            <a:r>
              <a:rPr lang="en-GB" b="1" dirty="0"/>
              <a:t>Do a risk assessment </a:t>
            </a:r>
            <a:r>
              <a:rPr lang="en-GB" dirty="0"/>
              <a:t>– people with mood disorders should be risk-assessed to establish whether they are at risk of self-harm or suicide</a:t>
            </a:r>
          </a:p>
          <a:p>
            <a:pPr marL="540000" indent="-540000">
              <a:buSzPct val="200000"/>
              <a:buFont typeface="+mj-lt"/>
              <a:buAutoNum type="arabicPeriod"/>
            </a:pPr>
            <a:r>
              <a:rPr lang="en-GB" b="1" dirty="0"/>
              <a:t>Establish the appropriate treatment setting </a:t>
            </a:r>
            <a:r>
              <a:rPr lang="en-GB" dirty="0"/>
              <a:t>– ideally, the most appropriate treatment setting is the least restrictive setting</a:t>
            </a:r>
          </a:p>
          <a:p>
            <a:pPr marL="540000" indent="-540000">
              <a:buSzPct val="200000"/>
              <a:buFont typeface="+mj-lt"/>
              <a:buAutoNum type="arabicPeriod"/>
            </a:pPr>
            <a:r>
              <a:rPr lang="en-GB" b="1" dirty="0"/>
              <a:t>Manage chronic diseases </a:t>
            </a:r>
            <a:r>
              <a:rPr lang="en-GB" dirty="0"/>
              <a:t>– components of good chronic disease management should be integrated into the treatment plan (e.g., patient education)</a:t>
            </a:r>
          </a:p>
          <a:p>
            <a:pPr marL="540000" indent="-540000">
              <a:buSzPct val="200000"/>
              <a:buFont typeface="+mj-lt"/>
              <a:buAutoNum type="arabicPeriod"/>
            </a:pPr>
            <a:r>
              <a:rPr lang="en-GB" b="1" dirty="0"/>
              <a:t>Plan concurrent or sequential treatment </a:t>
            </a:r>
            <a:r>
              <a:rPr lang="en-GB" dirty="0"/>
              <a:t>– some evidence suggests integrated treatment of both conditions is preferred, however, in some circumstances a sequential approach favouring mood stabilization first is superior</a:t>
            </a:r>
          </a:p>
          <a:p>
            <a:pPr marL="540000" indent="-540000">
              <a:buSzPct val="200000"/>
              <a:buFont typeface="+mj-lt"/>
              <a:buAutoNum type="arabicPeriod"/>
            </a:pPr>
            <a:r>
              <a:rPr lang="en-GB" b="1" dirty="0"/>
              <a:t>Undertake measurement-based care </a:t>
            </a:r>
            <a:r>
              <a:rPr lang="en-GB" dirty="0"/>
              <a:t>– ongoing assessment of treatment efficacy, patient functioning, and adverse drug effects is important, and can improve treatment outcomes</a:t>
            </a:r>
          </a:p>
        </p:txBody>
      </p:sp>
      <p:sp>
        <p:nvSpPr>
          <p:cNvPr id="10" name="Text Placeholder 9">
            <a:extLst>
              <a:ext uri="{FF2B5EF4-FFF2-40B4-BE49-F238E27FC236}">
                <a16:creationId xmlns:a16="http://schemas.microsoft.com/office/drawing/2014/main" id="{9795E118-CD9A-89F3-2509-C3DA0596A4AE}"/>
              </a:ext>
            </a:extLst>
          </p:cNvPr>
          <p:cNvSpPr>
            <a:spLocks noGrp="1"/>
          </p:cNvSpPr>
          <p:nvPr>
            <p:ph type="body" sz="quarter" idx="18"/>
          </p:nvPr>
        </p:nvSpPr>
        <p:spPr/>
        <p:txBody>
          <a:bodyPr/>
          <a:lstStyle/>
          <a:p>
            <a:r>
              <a:rPr lang="en-GB" dirty="0"/>
              <a:t>BD=bipolar disorder; CANMAT=</a:t>
            </a:r>
            <a:r>
              <a:rPr lang="en-US" dirty="0"/>
              <a:t>Canadian Network for Mood and Anxiety Treatments; MDD=major depressive disorder</a:t>
            </a:r>
            <a:endParaRPr lang="en-GB" dirty="0"/>
          </a:p>
          <a:p>
            <a:endParaRPr lang="en-GB" dirty="0"/>
          </a:p>
          <a:p>
            <a:r>
              <a:rPr lang="en-GB" dirty="0"/>
              <a:t>McIntyre et al. Ann Clin Psychiatry 2012;24(2):163–169</a:t>
            </a:r>
          </a:p>
        </p:txBody>
      </p:sp>
      <p:sp>
        <p:nvSpPr>
          <p:cNvPr id="6" name="Slide Number Placeholder 5">
            <a:extLst>
              <a:ext uri="{FF2B5EF4-FFF2-40B4-BE49-F238E27FC236}">
                <a16:creationId xmlns:a16="http://schemas.microsoft.com/office/drawing/2014/main" id="{222214F7-4EF7-838B-77AA-266833BAAABB}"/>
              </a:ext>
            </a:extLst>
          </p:cNvPr>
          <p:cNvSpPr>
            <a:spLocks noGrp="1"/>
          </p:cNvSpPr>
          <p:nvPr>
            <p:ph type="sldNum" sz="quarter" idx="4"/>
          </p:nvPr>
        </p:nvSpPr>
        <p:spPr/>
        <p:txBody>
          <a:bodyPr/>
          <a:lstStyle/>
          <a:p>
            <a:fld id="{C5E73D8C-6D1C-4360-8101-83ED279A0FF1}" type="slidenum">
              <a:rPr lang="en-GB" smtClean="0"/>
              <a:pPr/>
              <a:t>26</a:t>
            </a:fld>
            <a:endParaRPr lang="en-GB" dirty="0"/>
          </a:p>
        </p:txBody>
      </p:sp>
    </p:spTree>
    <p:extLst>
      <p:ext uri="{BB962C8B-B14F-4D97-AF65-F5344CB8AC3E}">
        <p14:creationId xmlns:p14="http://schemas.microsoft.com/office/powerpoint/2010/main" val="11437662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326EC9-B1FA-0C70-8F23-BBB396099881}"/>
              </a:ext>
            </a:extLst>
          </p:cNvPr>
          <p:cNvSpPr>
            <a:spLocks noGrp="1"/>
          </p:cNvSpPr>
          <p:nvPr>
            <p:ph type="body" sz="quarter" idx="17"/>
          </p:nvPr>
        </p:nvSpPr>
        <p:spPr/>
        <p:txBody>
          <a:bodyPr/>
          <a:lstStyle/>
          <a:p>
            <a:r>
              <a:rPr lang="en-US" dirty="0"/>
              <a:t>Bipolar disorder – Comorbidities</a:t>
            </a:r>
          </a:p>
        </p:txBody>
      </p:sp>
      <p:sp>
        <p:nvSpPr>
          <p:cNvPr id="3" name="Title 2">
            <a:extLst>
              <a:ext uri="{FF2B5EF4-FFF2-40B4-BE49-F238E27FC236}">
                <a16:creationId xmlns:a16="http://schemas.microsoft.com/office/drawing/2014/main" id="{4984E549-3C16-3539-CDE8-C21C0EA971A8}"/>
              </a:ext>
            </a:extLst>
          </p:cNvPr>
          <p:cNvSpPr>
            <a:spLocks noGrp="1"/>
          </p:cNvSpPr>
          <p:nvPr>
            <p:ph type="title"/>
          </p:nvPr>
        </p:nvSpPr>
        <p:spPr/>
        <p:txBody>
          <a:bodyPr/>
          <a:lstStyle/>
          <a:p>
            <a:r>
              <a:rPr lang="en-GB" dirty="0"/>
              <a:t>Assessment of comorbidities</a:t>
            </a:r>
          </a:p>
        </p:txBody>
      </p:sp>
      <p:sp>
        <p:nvSpPr>
          <p:cNvPr id="27" name="Content Placeholder 26">
            <a:extLst>
              <a:ext uri="{FF2B5EF4-FFF2-40B4-BE49-F238E27FC236}">
                <a16:creationId xmlns:a16="http://schemas.microsoft.com/office/drawing/2014/main" id="{49BF6D82-CFE3-A807-AF1B-F4FFB44E337B}"/>
              </a:ext>
            </a:extLst>
          </p:cNvPr>
          <p:cNvSpPr>
            <a:spLocks noGrp="1"/>
          </p:cNvSpPr>
          <p:nvPr>
            <p:ph idx="19"/>
          </p:nvPr>
        </p:nvSpPr>
        <p:spPr/>
        <p:txBody>
          <a:bodyPr/>
          <a:lstStyle/>
          <a:p>
            <a:r>
              <a:rPr lang="en-GB" b="1" dirty="0"/>
              <a:t>Ongoing assessment of patients with BD is critical</a:t>
            </a:r>
            <a:r>
              <a:rPr lang="en-GB" dirty="0"/>
              <a:t>, and this includes assessment of comorbid psychiatric and medical conditions</a:t>
            </a:r>
            <a:r>
              <a:rPr lang="en-GB" baseline="30000" dirty="0"/>
              <a:t>1</a:t>
            </a:r>
            <a:endParaRPr lang="en-GB" dirty="0"/>
          </a:p>
          <a:p>
            <a:r>
              <a:rPr lang="en-GB" dirty="0"/>
              <a:t>Indeed, the symptoms of a depressive or manic episode in a person with BD </a:t>
            </a:r>
            <a:r>
              <a:rPr lang="en-GB" b="1" dirty="0"/>
              <a:t>may mask the symptoms of the comorbid condition</a:t>
            </a:r>
            <a:r>
              <a:rPr lang="en-GB" dirty="0"/>
              <a:t>, which means it can be important to monitor and assess the patient between mood episodes</a:t>
            </a:r>
            <a:r>
              <a:rPr lang="en-GB" baseline="30000" dirty="0"/>
              <a:t>1</a:t>
            </a:r>
            <a:endParaRPr lang="en-GB" dirty="0"/>
          </a:p>
          <a:p>
            <a:r>
              <a:rPr lang="en-GB" dirty="0"/>
              <a:t>Sometimes, assessment and diagnosis of a comorbidity may involve </a:t>
            </a:r>
            <a:r>
              <a:rPr lang="en-GB" b="1" dirty="0"/>
              <a:t>screening blood or urine samples</a:t>
            </a:r>
            <a:r>
              <a:rPr lang="en-GB" dirty="0"/>
              <a:t> – for instance where substance-use disorder is suspected, and the patient has not responded fully with adequate information when questioned</a:t>
            </a:r>
            <a:r>
              <a:rPr lang="en-GB" baseline="30000" dirty="0"/>
              <a:t>1</a:t>
            </a:r>
            <a:endParaRPr lang="en-GB" dirty="0"/>
          </a:p>
          <a:p>
            <a:r>
              <a:rPr lang="en-GB" dirty="0"/>
              <a:t>Depending on the treatment setting and its feasibility, </a:t>
            </a:r>
            <a:r>
              <a:rPr lang="en-GB" b="1" dirty="0"/>
              <a:t>standardized rating scales </a:t>
            </a:r>
            <a:r>
              <a:rPr lang="en-GB" dirty="0"/>
              <a:t>can be useful for documenting the severity of accompanying symptoms</a:t>
            </a:r>
            <a:r>
              <a:rPr lang="en-GB" baseline="30000" dirty="0"/>
              <a:t>1</a:t>
            </a:r>
            <a:endParaRPr lang="en-GB" dirty="0"/>
          </a:p>
          <a:p>
            <a:r>
              <a:rPr lang="en-GB" dirty="0"/>
              <a:t>The </a:t>
            </a:r>
            <a:r>
              <a:rPr lang="en-GB" b="1" dirty="0"/>
              <a:t>primary goal of BD treatment should be stabilization of mood</a:t>
            </a:r>
            <a:r>
              <a:rPr lang="en-GB" dirty="0"/>
              <a:t>, after this is considered, treatment options for the comorbid conditions should be explored</a:t>
            </a:r>
            <a:r>
              <a:rPr lang="en-GB" baseline="30000" dirty="0"/>
              <a:t>2</a:t>
            </a:r>
            <a:endParaRPr lang="en-GB" dirty="0"/>
          </a:p>
        </p:txBody>
      </p:sp>
      <p:sp>
        <p:nvSpPr>
          <p:cNvPr id="26" name="Text Placeholder 25">
            <a:extLst>
              <a:ext uri="{FF2B5EF4-FFF2-40B4-BE49-F238E27FC236}">
                <a16:creationId xmlns:a16="http://schemas.microsoft.com/office/drawing/2014/main" id="{7162D1A9-A603-5EA3-8856-261A3550D0CF}"/>
              </a:ext>
            </a:extLst>
          </p:cNvPr>
          <p:cNvSpPr>
            <a:spLocks noGrp="1"/>
          </p:cNvSpPr>
          <p:nvPr>
            <p:ph type="body" sz="quarter" idx="18"/>
          </p:nvPr>
        </p:nvSpPr>
        <p:spPr/>
        <p:txBody>
          <a:bodyPr/>
          <a:lstStyle/>
          <a:p>
            <a:r>
              <a:rPr lang="en-GB" dirty="0"/>
              <a:t>BD=bipolar disorder</a:t>
            </a:r>
          </a:p>
          <a:p>
            <a:endParaRPr lang="en-GB" dirty="0"/>
          </a:p>
          <a:p>
            <a:r>
              <a:rPr lang="en-GB" dirty="0"/>
              <a:t>1. Shah et al. Indian J Psychiatry 2017;59(</a:t>
            </a:r>
            <a:r>
              <a:rPr lang="en-GB" dirty="0" err="1"/>
              <a:t>Suppl</a:t>
            </a:r>
            <a:r>
              <a:rPr lang="en-GB" dirty="0"/>
              <a:t> 1):S51–S66; 2. </a:t>
            </a:r>
            <a:r>
              <a:rPr lang="en-GB" dirty="0" err="1"/>
              <a:t>Altinbaş</a:t>
            </a:r>
            <a:r>
              <a:rPr lang="en-GB" dirty="0"/>
              <a:t>. Noro </a:t>
            </a:r>
            <a:r>
              <a:rPr lang="en-GB" dirty="0" err="1"/>
              <a:t>Psikiyatr</a:t>
            </a:r>
            <a:r>
              <a:rPr lang="en-GB" dirty="0"/>
              <a:t> Ars 2021;58(</a:t>
            </a:r>
            <a:r>
              <a:rPr lang="en-GB" dirty="0" err="1"/>
              <a:t>Suppl</a:t>
            </a:r>
            <a:r>
              <a:rPr lang="en-GB" dirty="0"/>
              <a:t> 1):S41–S46</a:t>
            </a:r>
          </a:p>
        </p:txBody>
      </p:sp>
      <p:sp>
        <p:nvSpPr>
          <p:cNvPr id="6" name="Slide Number Placeholder 5">
            <a:extLst>
              <a:ext uri="{FF2B5EF4-FFF2-40B4-BE49-F238E27FC236}">
                <a16:creationId xmlns:a16="http://schemas.microsoft.com/office/drawing/2014/main" id="{247F5193-D454-3635-8E0A-96684F897F80}"/>
              </a:ext>
            </a:extLst>
          </p:cNvPr>
          <p:cNvSpPr>
            <a:spLocks noGrp="1"/>
          </p:cNvSpPr>
          <p:nvPr>
            <p:ph type="sldNum" sz="quarter" idx="4"/>
          </p:nvPr>
        </p:nvSpPr>
        <p:spPr/>
        <p:txBody>
          <a:bodyPr/>
          <a:lstStyle/>
          <a:p>
            <a:fld id="{C5E73D8C-6D1C-4360-8101-83ED279A0FF1}" type="slidenum">
              <a:rPr lang="en-GB" smtClean="0"/>
              <a:pPr/>
              <a:t>27</a:t>
            </a:fld>
            <a:endParaRPr lang="en-GB" dirty="0"/>
          </a:p>
        </p:txBody>
      </p:sp>
    </p:spTree>
    <p:extLst>
      <p:ext uri="{BB962C8B-B14F-4D97-AF65-F5344CB8AC3E}">
        <p14:creationId xmlns:p14="http://schemas.microsoft.com/office/powerpoint/2010/main" val="40717131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16C1969-3DC3-3EF5-0760-3AD75267FFAF}"/>
              </a:ext>
            </a:extLst>
          </p:cNvPr>
          <p:cNvSpPr>
            <a:spLocks noGrp="1"/>
          </p:cNvSpPr>
          <p:nvPr>
            <p:ph type="body" sz="quarter" idx="17"/>
          </p:nvPr>
        </p:nvSpPr>
        <p:spPr/>
        <p:txBody>
          <a:bodyPr/>
          <a:lstStyle/>
          <a:p>
            <a:r>
              <a:rPr lang="en-GB"/>
              <a:t>Bipolar disorder – Comorbidities</a:t>
            </a:r>
            <a:endParaRPr lang="en-GB" dirty="0"/>
          </a:p>
        </p:txBody>
      </p:sp>
      <p:sp>
        <p:nvSpPr>
          <p:cNvPr id="4" name="Title 3">
            <a:extLst>
              <a:ext uri="{FF2B5EF4-FFF2-40B4-BE49-F238E27FC236}">
                <a16:creationId xmlns:a16="http://schemas.microsoft.com/office/drawing/2014/main" id="{5ED147F2-7912-EAD8-8A21-42734709BAFD}"/>
              </a:ext>
            </a:extLst>
          </p:cNvPr>
          <p:cNvSpPr>
            <a:spLocks noGrp="1"/>
          </p:cNvSpPr>
          <p:nvPr>
            <p:ph type="title"/>
          </p:nvPr>
        </p:nvSpPr>
        <p:spPr/>
        <p:txBody>
          <a:bodyPr/>
          <a:lstStyle/>
          <a:p>
            <a:r>
              <a:rPr lang="en-GB"/>
              <a:t>General principles of caring for physical health – NICE</a:t>
            </a:r>
            <a:endParaRPr lang="en-GB" dirty="0"/>
          </a:p>
        </p:txBody>
      </p:sp>
      <p:sp>
        <p:nvSpPr>
          <p:cNvPr id="7" name="Content Placeholder 6">
            <a:extLst>
              <a:ext uri="{FF2B5EF4-FFF2-40B4-BE49-F238E27FC236}">
                <a16:creationId xmlns:a16="http://schemas.microsoft.com/office/drawing/2014/main" id="{13BCE97C-778C-0627-4C5E-F93B6B25991F}"/>
              </a:ext>
            </a:extLst>
          </p:cNvPr>
          <p:cNvSpPr>
            <a:spLocks noGrp="1"/>
          </p:cNvSpPr>
          <p:nvPr>
            <p:ph idx="19"/>
          </p:nvPr>
        </p:nvSpPr>
        <p:spPr>
          <a:xfrm>
            <a:off x="539750" y="1416785"/>
            <a:ext cx="10318750" cy="4415215"/>
          </a:xfrm>
        </p:spPr>
        <p:txBody>
          <a:bodyPr numCol="3" spcCol="180000"/>
          <a:lstStyle/>
          <a:p>
            <a:pPr marL="324000" indent="-324000">
              <a:buSzPct val="200000"/>
              <a:buFont typeface="+mj-lt"/>
              <a:buAutoNum type="arabicPeriod"/>
            </a:pPr>
            <a:r>
              <a:rPr lang="en-GB" sz="1400" b="1" dirty="0"/>
              <a:t>Develop </a:t>
            </a:r>
            <a:r>
              <a:rPr lang="en-GB" sz="1400" dirty="0"/>
              <a:t>and use practice case registers to monitor the physical and mental health of people with BD in primary care</a:t>
            </a:r>
          </a:p>
          <a:p>
            <a:pPr marL="324000" indent="-324000">
              <a:buSzPct val="200000"/>
              <a:buFont typeface="+mj-lt"/>
              <a:buAutoNum type="arabicPeriod"/>
            </a:pPr>
            <a:r>
              <a:rPr lang="en-GB" sz="1400" b="1" dirty="0"/>
              <a:t>Monitor </a:t>
            </a:r>
            <a:r>
              <a:rPr lang="en-GB" sz="1400" dirty="0"/>
              <a:t>the physical health of people with BD when responsibility for monitoring is transferred from secondary care, and then at least annually. The health check should be comprehensive, focusing on physical health problems such as cardiovascular disease, diabetes, obesity and respiratory disease. </a:t>
            </a:r>
            <a:br>
              <a:rPr lang="en-GB" sz="1400" dirty="0"/>
            </a:br>
            <a:r>
              <a:rPr lang="en-GB" sz="1400" dirty="0"/>
              <a:t>A copy of the results should be sent to the care coordinator and psychiatrist, and put in the secondary care records</a:t>
            </a:r>
          </a:p>
          <a:p>
            <a:pPr marL="324000" indent="-324000">
              <a:buSzPct val="200000"/>
              <a:buFont typeface="+mj-lt"/>
              <a:buAutoNum type="arabicPeriod"/>
            </a:pPr>
            <a:endParaRPr lang="en-GB" sz="1400" dirty="0"/>
          </a:p>
          <a:p>
            <a:pPr marL="324000" indent="-324000">
              <a:buSzPct val="200000"/>
              <a:buFont typeface="+mj-lt"/>
              <a:buAutoNum type="arabicPeriod"/>
            </a:pPr>
            <a:r>
              <a:rPr lang="en-GB" sz="1400" b="1" dirty="0"/>
              <a:t>Ensure </a:t>
            </a:r>
            <a:r>
              <a:rPr lang="en-GB" sz="1400" dirty="0"/>
              <a:t>that the physical health check for people with BD is performed at least annually, including: </a:t>
            </a:r>
          </a:p>
          <a:p>
            <a:pPr marL="542925" lvl="1" indent="-180975"/>
            <a:r>
              <a:rPr lang="en-GB" dirty="0"/>
              <a:t>Weight or BMI, diet, nutritional status and level of physical activity</a:t>
            </a:r>
          </a:p>
          <a:p>
            <a:pPr marL="542925" lvl="1" indent="-180975"/>
            <a:r>
              <a:rPr lang="en-GB" dirty="0"/>
              <a:t>Cardiovascular status, including pulse and blood pressure </a:t>
            </a:r>
          </a:p>
          <a:p>
            <a:pPr marL="542925" lvl="1" indent="-180975"/>
            <a:r>
              <a:rPr lang="en-GB" dirty="0"/>
              <a:t>Metabolic status, including fasting blood glucose or glycosylated haemoglobin (HbA1c), and blood lipid profile </a:t>
            </a:r>
          </a:p>
          <a:p>
            <a:pPr marL="542925" lvl="1" indent="-180975"/>
            <a:r>
              <a:rPr lang="en-GB" dirty="0"/>
              <a:t>Liver function</a:t>
            </a:r>
          </a:p>
          <a:p>
            <a:pPr marL="542925" lvl="1" indent="-180975"/>
            <a:r>
              <a:rPr lang="en-GB" dirty="0"/>
              <a:t>Renal and thyroid function, and calcium levels, for people taking long-term lithium</a:t>
            </a:r>
          </a:p>
          <a:p>
            <a:pPr marL="342900" indent="-342900">
              <a:buFont typeface="+mj-lt"/>
              <a:buAutoNum type="arabicPeriod"/>
            </a:pPr>
            <a:endParaRPr lang="en-GB" sz="1400" dirty="0"/>
          </a:p>
          <a:p>
            <a:pPr marL="324000" indent="-324000">
              <a:buSzPct val="200000"/>
              <a:buFont typeface="+mj-lt"/>
              <a:buAutoNum type="arabicPeriod"/>
            </a:pPr>
            <a:r>
              <a:rPr lang="en-GB" sz="1400" b="1" dirty="0"/>
              <a:t>Identify </a:t>
            </a:r>
            <a:r>
              <a:rPr lang="en-GB" sz="1400" dirty="0"/>
              <a:t>people with BD who have hypertension, have abnormal lipid levels, are obese or at risk of obesity, have diabetes or are at risk of diabetes (as indicated by abnormal blood glucose levels), or are physically inactive, at the earliest opportunity, and follow appropriate guidelines on treatment</a:t>
            </a:r>
          </a:p>
          <a:p>
            <a:pPr marL="324000" indent="-324000">
              <a:buSzPct val="200000"/>
              <a:buFont typeface="+mj-lt"/>
              <a:buAutoNum type="arabicPeriod"/>
            </a:pPr>
            <a:r>
              <a:rPr lang="en-GB" sz="1400" b="1" dirty="0"/>
              <a:t>Offer </a:t>
            </a:r>
            <a:r>
              <a:rPr lang="en-GB" sz="1400" dirty="0"/>
              <a:t>treatment to people with BD who have diabetes and/or cardiovascular disease in primary care in line with treatment guidelines</a:t>
            </a:r>
          </a:p>
        </p:txBody>
      </p:sp>
      <p:sp>
        <p:nvSpPr>
          <p:cNvPr id="6" name="Text Placeholder 5">
            <a:extLst>
              <a:ext uri="{FF2B5EF4-FFF2-40B4-BE49-F238E27FC236}">
                <a16:creationId xmlns:a16="http://schemas.microsoft.com/office/drawing/2014/main" id="{F22B7090-C597-A9E8-2205-5B295B42B8BE}"/>
              </a:ext>
            </a:extLst>
          </p:cNvPr>
          <p:cNvSpPr>
            <a:spLocks noGrp="1"/>
          </p:cNvSpPr>
          <p:nvPr>
            <p:ph type="body" sz="quarter" idx="18"/>
          </p:nvPr>
        </p:nvSpPr>
        <p:spPr/>
        <p:txBody>
          <a:bodyPr/>
          <a:lstStyle/>
          <a:p>
            <a:r>
              <a:rPr lang="en-GB" dirty="0"/>
              <a:t>BD=bipolar disorder; BMI=body mass index; </a:t>
            </a:r>
            <a:br>
              <a:rPr lang="en-GB" dirty="0"/>
            </a:br>
            <a:r>
              <a:rPr lang="en-GB" dirty="0"/>
              <a:t>HbA1c=glycated haemoglobin (a measure of long-term glucose control); </a:t>
            </a:r>
          </a:p>
          <a:p>
            <a:r>
              <a:rPr lang="en-GB" dirty="0"/>
              <a:t>NICE=</a:t>
            </a:r>
            <a:r>
              <a:rPr lang="en-US" dirty="0"/>
              <a:t>National Institute for Health and Care Excellence</a:t>
            </a:r>
            <a:endParaRPr lang="en-GB" dirty="0"/>
          </a:p>
          <a:p>
            <a:endParaRPr lang="en-GB" dirty="0"/>
          </a:p>
          <a:p>
            <a:r>
              <a:rPr lang="en-GB" dirty="0"/>
              <a:t>NICE CG185 https://www.nice.org.uk/guidance/cg185/resources/bipolar-disorder-assessment-and-management-35109814379461 </a:t>
            </a:r>
          </a:p>
        </p:txBody>
      </p:sp>
      <p:sp>
        <p:nvSpPr>
          <p:cNvPr id="10" name="Slide Number Placeholder 9">
            <a:extLst>
              <a:ext uri="{FF2B5EF4-FFF2-40B4-BE49-F238E27FC236}">
                <a16:creationId xmlns:a16="http://schemas.microsoft.com/office/drawing/2014/main" id="{5DF81F78-B2A6-D26A-C7F7-57A771D09070}"/>
              </a:ext>
            </a:extLst>
          </p:cNvPr>
          <p:cNvSpPr>
            <a:spLocks noGrp="1"/>
          </p:cNvSpPr>
          <p:nvPr>
            <p:ph type="sldNum" sz="quarter" idx="4"/>
          </p:nvPr>
        </p:nvSpPr>
        <p:spPr/>
        <p:txBody>
          <a:bodyPr/>
          <a:lstStyle/>
          <a:p>
            <a:fld id="{C5E73D8C-6D1C-4360-8101-83ED279A0FF1}" type="slidenum">
              <a:rPr lang="en-GB" smtClean="0"/>
              <a:pPr/>
              <a:t>28</a:t>
            </a:fld>
            <a:endParaRPr lang="en-GB" dirty="0"/>
          </a:p>
        </p:txBody>
      </p:sp>
    </p:spTree>
    <p:extLst>
      <p:ext uri="{BB962C8B-B14F-4D97-AF65-F5344CB8AC3E}">
        <p14:creationId xmlns:p14="http://schemas.microsoft.com/office/powerpoint/2010/main" val="11069541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Arrow: Down 23">
            <a:extLst>
              <a:ext uri="{FF2B5EF4-FFF2-40B4-BE49-F238E27FC236}">
                <a16:creationId xmlns:a16="http://schemas.microsoft.com/office/drawing/2014/main" id="{90E4DB22-7088-FC01-5332-D78C22454EF9}"/>
              </a:ext>
            </a:extLst>
          </p:cNvPr>
          <p:cNvSpPr/>
          <p:nvPr/>
        </p:nvSpPr>
        <p:spPr>
          <a:xfrm>
            <a:off x="8976785" y="1857434"/>
            <a:ext cx="1624539" cy="3019366"/>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Arrow: Down 24">
            <a:extLst>
              <a:ext uri="{FF2B5EF4-FFF2-40B4-BE49-F238E27FC236}">
                <a16:creationId xmlns:a16="http://schemas.microsoft.com/office/drawing/2014/main" id="{63F179FC-8B45-05C7-B17C-63300C6992B6}"/>
              </a:ext>
            </a:extLst>
          </p:cNvPr>
          <p:cNvSpPr/>
          <p:nvPr/>
        </p:nvSpPr>
        <p:spPr>
          <a:xfrm>
            <a:off x="3886201" y="1857434"/>
            <a:ext cx="1624539" cy="3019366"/>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Arrow: Down 27">
            <a:extLst>
              <a:ext uri="{FF2B5EF4-FFF2-40B4-BE49-F238E27FC236}">
                <a16:creationId xmlns:a16="http://schemas.microsoft.com/office/drawing/2014/main" id="{8559FDBC-3D6D-3282-A42D-C10E630C5E0F}"/>
              </a:ext>
            </a:extLst>
          </p:cNvPr>
          <p:cNvSpPr/>
          <p:nvPr/>
        </p:nvSpPr>
        <p:spPr>
          <a:xfrm>
            <a:off x="7298973" y="1857434"/>
            <a:ext cx="1624539" cy="3457516"/>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Arrow: Down 28">
            <a:extLst>
              <a:ext uri="{FF2B5EF4-FFF2-40B4-BE49-F238E27FC236}">
                <a16:creationId xmlns:a16="http://schemas.microsoft.com/office/drawing/2014/main" id="{B58C9F0A-DA4B-4EC2-1076-3A5CC1CFA4CC}"/>
              </a:ext>
            </a:extLst>
          </p:cNvPr>
          <p:cNvSpPr/>
          <p:nvPr/>
        </p:nvSpPr>
        <p:spPr>
          <a:xfrm>
            <a:off x="5583062" y="1857434"/>
            <a:ext cx="1624539" cy="3457516"/>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 Placeholder 4">
            <a:extLst>
              <a:ext uri="{FF2B5EF4-FFF2-40B4-BE49-F238E27FC236}">
                <a16:creationId xmlns:a16="http://schemas.microsoft.com/office/drawing/2014/main" id="{316C1969-3DC3-3EF5-0760-3AD75267FFAF}"/>
              </a:ext>
            </a:extLst>
          </p:cNvPr>
          <p:cNvSpPr>
            <a:spLocks noGrp="1"/>
          </p:cNvSpPr>
          <p:nvPr>
            <p:ph type="body" sz="quarter" idx="17"/>
          </p:nvPr>
        </p:nvSpPr>
        <p:spPr/>
        <p:txBody>
          <a:bodyPr/>
          <a:lstStyle/>
          <a:p>
            <a:r>
              <a:rPr lang="en-US" dirty="0"/>
              <a:t>Bipolar disorder – Comorbidities</a:t>
            </a:r>
          </a:p>
        </p:txBody>
      </p:sp>
      <p:sp>
        <p:nvSpPr>
          <p:cNvPr id="4" name="Title 3">
            <a:extLst>
              <a:ext uri="{FF2B5EF4-FFF2-40B4-BE49-F238E27FC236}">
                <a16:creationId xmlns:a16="http://schemas.microsoft.com/office/drawing/2014/main" id="{5ED147F2-7912-EAD8-8A21-42734709BAFD}"/>
              </a:ext>
            </a:extLst>
          </p:cNvPr>
          <p:cNvSpPr>
            <a:spLocks noGrp="1"/>
          </p:cNvSpPr>
          <p:nvPr>
            <p:ph type="title"/>
          </p:nvPr>
        </p:nvSpPr>
        <p:spPr/>
        <p:txBody>
          <a:bodyPr/>
          <a:lstStyle/>
          <a:p>
            <a:r>
              <a:rPr lang="en-GB" dirty="0"/>
              <a:t>Treatment of comorbid alcohol-use disorder</a:t>
            </a:r>
          </a:p>
        </p:txBody>
      </p:sp>
      <p:sp>
        <p:nvSpPr>
          <p:cNvPr id="2" name="Content Placeholder 1">
            <a:extLst>
              <a:ext uri="{FF2B5EF4-FFF2-40B4-BE49-F238E27FC236}">
                <a16:creationId xmlns:a16="http://schemas.microsoft.com/office/drawing/2014/main" id="{CAF8E3CB-8245-2093-ED76-ADB5B4AF09B4}"/>
              </a:ext>
            </a:extLst>
          </p:cNvPr>
          <p:cNvSpPr>
            <a:spLocks noGrp="1"/>
          </p:cNvSpPr>
          <p:nvPr>
            <p:ph sz="half" idx="21"/>
          </p:nvPr>
        </p:nvSpPr>
        <p:spPr>
          <a:xfrm>
            <a:off x="0" y="1416785"/>
            <a:ext cx="3114675" cy="4415215"/>
          </a:xfrm>
        </p:spPr>
        <p:txBody>
          <a:bodyPr/>
          <a:lstStyle/>
          <a:p>
            <a:pPr marL="0" indent="0">
              <a:buNone/>
            </a:pPr>
            <a:r>
              <a:rPr lang="en-GB" dirty="0"/>
              <a:t>Substance-use disorders are common among people with BD, and because alcohol is available and socially acceptable in many parts of the world, clinicians should be aware of the potential of alcohol-use disorder comorbid with BD</a:t>
            </a:r>
          </a:p>
        </p:txBody>
      </p:sp>
      <p:sp>
        <p:nvSpPr>
          <p:cNvPr id="6" name="Text Placeholder 5">
            <a:extLst>
              <a:ext uri="{FF2B5EF4-FFF2-40B4-BE49-F238E27FC236}">
                <a16:creationId xmlns:a16="http://schemas.microsoft.com/office/drawing/2014/main" id="{F22B7090-C597-A9E8-2205-5B295B42B8BE}"/>
              </a:ext>
            </a:extLst>
          </p:cNvPr>
          <p:cNvSpPr>
            <a:spLocks noGrp="1"/>
          </p:cNvSpPr>
          <p:nvPr>
            <p:ph type="body" sz="quarter" idx="18"/>
          </p:nvPr>
        </p:nvSpPr>
        <p:spPr/>
        <p:txBody>
          <a:bodyPr/>
          <a:lstStyle/>
          <a:p>
            <a:r>
              <a:rPr lang="en-GB" dirty="0"/>
              <a:t>BD=bipolar disorder</a:t>
            </a:r>
          </a:p>
          <a:p>
            <a:endParaRPr lang="en-GB" dirty="0"/>
          </a:p>
          <a:p>
            <a:r>
              <a:rPr lang="en-GB" dirty="0"/>
              <a:t>Grunze et al. Front Psychiatry 2021;12:660432</a:t>
            </a:r>
          </a:p>
        </p:txBody>
      </p:sp>
      <p:sp>
        <p:nvSpPr>
          <p:cNvPr id="3" name="Slide Number Placeholder 2">
            <a:extLst>
              <a:ext uri="{FF2B5EF4-FFF2-40B4-BE49-F238E27FC236}">
                <a16:creationId xmlns:a16="http://schemas.microsoft.com/office/drawing/2014/main" id="{96C8B46A-3568-D743-4F6E-E62B13D59678}"/>
              </a:ext>
            </a:extLst>
          </p:cNvPr>
          <p:cNvSpPr>
            <a:spLocks noGrp="1"/>
          </p:cNvSpPr>
          <p:nvPr>
            <p:ph type="sldNum" sz="quarter" idx="4"/>
          </p:nvPr>
        </p:nvSpPr>
        <p:spPr/>
        <p:txBody>
          <a:bodyPr/>
          <a:lstStyle/>
          <a:p>
            <a:fld id="{C5E73D8C-6D1C-4360-8101-83ED279A0FF1}" type="slidenum">
              <a:rPr lang="en-GB" smtClean="0"/>
              <a:pPr/>
              <a:t>29</a:t>
            </a:fld>
            <a:endParaRPr lang="en-GB" dirty="0"/>
          </a:p>
        </p:txBody>
      </p:sp>
      <p:sp>
        <p:nvSpPr>
          <p:cNvPr id="8" name="Rectangle 7">
            <a:extLst>
              <a:ext uri="{FF2B5EF4-FFF2-40B4-BE49-F238E27FC236}">
                <a16:creationId xmlns:a16="http://schemas.microsoft.com/office/drawing/2014/main" id="{48AFE21D-C633-7AE8-DA77-085217B790B7}"/>
              </a:ext>
            </a:extLst>
          </p:cNvPr>
          <p:cNvSpPr/>
          <p:nvPr/>
        </p:nvSpPr>
        <p:spPr>
          <a:xfrm>
            <a:off x="3924302" y="1566158"/>
            <a:ext cx="3324224" cy="1043692"/>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spcBef>
                <a:spcPts val="120"/>
              </a:spcBef>
              <a:spcAft>
                <a:spcPts val="120"/>
              </a:spcAft>
              <a:buFont typeface="Arial" panose="020B0604020202020204" pitchFamily="34" charset="0"/>
              <a:buChar char="•"/>
            </a:pPr>
            <a:endParaRPr lang="en-GB" sz="1100" dirty="0">
              <a:solidFill>
                <a:schemeClr val="accent2">
                  <a:lumMod val="50000"/>
                </a:schemeClr>
              </a:solidFill>
            </a:endParaRPr>
          </a:p>
          <a:p>
            <a:pPr marL="171450" indent="-171450">
              <a:spcBef>
                <a:spcPts val="120"/>
              </a:spcBef>
              <a:spcAft>
                <a:spcPts val="120"/>
              </a:spcAft>
              <a:buFont typeface="Arial" panose="020B0604020202020204" pitchFamily="34" charset="0"/>
              <a:buChar char="•"/>
            </a:pPr>
            <a:r>
              <a:rPr lang="en-GB" sz="1100" dirty="0">
                <a:solidFill>
                  <a:schemeClr val="accent2">
                    <a:lumMod val="50000"/>
                  </a:schemeClr>
                </a:solidFill>
              </a:rPr>
              <a:t>Control vital signs</a:t>
            </a:r>
          </a:p>
          <a:p>
            <a:pPr marL="171450" indent="-171450">
              <a:spcBef>
                <a:spcPts val="120"/>
              </a:spcBef>
              <a:spcAft>
                <a:spcPts val="120"/>
              </a:spcAft>
              <a:buFont typeface="Arial" panose="020B0604020202020204" pitchFamily="34" charset="0"/>
              <a:buChar char="•"/>
            </a:pPr>
            <a:r>
              <a:rPr lang="en-GB" sz="1100" dirty="0">
                <a:solidFill>
                  <a:schemeClr val="accent2">
                    <a:lumMod val="50000"/>
                  </a:schemeClr>
                </a:solidFill>
              </a:rPr>
              <a:t>For severe withdrawal, and in patients at risk, initiate and taper medication</a:t>
            </a:r>
          </a:p>
          <a:p>
            <a:pPr marL="171450" indent="-171450">
              <a:spcBef>
                <a:spcPts val="120"/>
              </a:spcBef>
              <a:spcAft>
                <a:spcPts val="120"/>
              </a:spcAft>
              <a:buFont typeface="Arial" panose="020B0604020202020204" pitchFamily="34" charset="0"/>
              <a:buChar char="•"/>
            </a:pPr>
            <a:r>
              <a:rPr lang="en-GB" sz="1100" dirty="0">
                <a:solidFill>
                  <a:schemeClr val="accent2">
                    <a:lumMod val="50000"/>
                  </a:schemeClr>
                </a:solidFill>
              </a:rPr>
              <a:t>Check motivation for abstinence</a:t>
            </a:r>
          </a:p>
        </p:txBody>
      </p:sp>
      <p:sp>
        <p:nvSpPr>
          <p:cNvPr id="9" name="Rectangle 8">
            <a:extLst>
              <a:ext uri="{FF2B5EF4-FFF2-40B4-BE49-F238E27FC236}">
                <a16:creationId xmlns:a16="http://schemas.microsoft.com/office/drawing/2014/main" id="{797F139B-1726-D775-765A-0E66C6F94D08}"/>
              </a:ext>
            </a:extLst>
          </p:cNvPr>
          <p:cNvSpPr/>
          <p:nvPr/>
        </p:nvSpPr>
        <p:spPr>
          <a:xfrm>
            <a:off x="7600950" y="1566158"/>
            <a:ext cx="2676524" cy="1043692"/>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spcBef>
                <a:spcPts val="120"/>
              </a:spcBef>
              <a:spcAft>
                <a:spcPts val="120"/>
              </a:spcAft>
              <a:buFont typeface="Arial" panose="020B0604020202020204" pitchFamily="34" charset="0"/>
              <a:buChar char="•"/>
            </a:pPr>
            <a:endParaRPr lang="en-GB" sz="1100" dirty="0">
              <a:solidFill>
                <a:schemeClr val="accent2">
                  <a:lumMod val="50000"/>
                </a:schemeClr>
              </a:solidFill>
            </a:endParaRPr>
          </a:p>
          <a:p>
            <a:pPr marL="171450" indent="-171450">
              <a:spcBef>
                <a:spcPts val="120"/>
              </a:spcBef>
              <a:spcAft>
                <a:spcPts val="120"/>
              </a:spcAft>
              <a:buFont typeface="Arial" panose="020B0604020202020204" pitchFamily="34" charset="0"/>
              <a:buChar char="•"/>
            </a:pPr>
            <a:r>
              <a:rPr lang="en-GB" sz="1100" dirty="0">
                <a:solidFill>
                  <a:schemeClr val="accent2">
                    <a:lumMod val="50000"/>
                  </a:schemeClr>
                </a:solidFill>
              </a:rPr>
              <a:t>Symptomatic treatment of mania, mixed state, or depression</a:t>
            </a:r>
          </a:p>
          <a:p>
            <a:pPr marL="171450" indent="-171450">
              <a:spcBef>
                <a:spcPts val="120"/>
              </a:spcBef>
              <a:spcAft>
                <a:spcPts val="120"/>
              </a:spcAft>
              <a:buFont typeface="Arial" panose="020B0604020202020204" pitchFamily="34" charset="0"/>
              <a:buChar char="•"/>
            </a:pPr>
            <a:r>
              <a:rPr lang="en-GB" sz="1100" dirty="0">
                <a:solidFill>
                  <a:schemeClr val="accent2">
                    <a:lumMod val="50000"/>
                  </a:schemeClr>
                </a:solidFill>
              </a:rPr>
              <a:t>Check motivation for BD therapies</a:t>
            </a:r>
          </a:p>
        </p:txBody>
      </p:sp>
      <p:sp>
        <p:nvSpPr>
          <p:cNvPr id="10" name="TextBox 9">
            <a:extLst>
              <a:ext uri="{FF2B5EF4-FFF2-40B4-BE49-F238E27FC236}">
                <a16:creationId xmlns:a16="http://schemas.microsoft.com/office/drawing/2014/main" id="{15125E4C-4874-AFAC-4E11-87E1058425B9}"/>
              </a:ext>
            </a:extLst>
          </p:cNvPr>
          <p:cNvSpPr txBox="1"/>
          <p:nvPr/>
        </p:nvSpPr>
        <p:spPr>
          <a:xfrm>
            <a:off x="4147558" y="1350861"/>
            <a:ext cx="2877712" cy="430887"/>
          </a:xfrm>
          <a:prstGeom prst="rect">
            <a:avLst/>
          </a:prstGeom>
          <a:solidFill>
            <a:schemeClr val="bg1"/>
          </a:solidFill>
          <a:ln>
            <a:solidFill>
              <a:schemeClr val="accent2">
                <a:lumMod val="50000"/>
              </a:schemeClr>
            </a:solidFill>
          </a:ln>
        </p:spPr>
        <p:txBody>
          <a:bodyPr wrap="none" rtlCol="0">
            <a:spAutoFit/>
          </a:bodyPr>
          <a:lstStyle/>
          <a:p>
            <a:pPr algn="ctr"/>
            <a:r>
              <a:rPr lang="en-GB" sz="1100" b="1" dirty="0">
                <a:solidFill>
                  <a:schemeClr val="accent2">
                    <a:lumMod val="50000"/>
                  </a:schemeClr>
                </a:solidFill>
              </a:rPr>
              <a:t>Acute treatment of alcohol-use disorder</a:t>
            </a:r>
            <a:br>
              <a:rPr lang="en-GB" sz="1100" b="1" dirty="0">
                <a:solidFill>
                  <a:schemeClr val="accent2">
                    <a:lumMod val="50000"/>
                  </a:schemeClr>
                </a:solidFill>
              </a:rPr>
            </a:br>
            <a:r>
              <a:rPr lang="en-GB" sz="1100" dirty="0">
                <a:solidFill>
                  <a:schemeClr val="accent2">
                    <a:lumMod val="50000"/>
                  </a:schemeClr>
                </a:solidFill>
              </a:rPr>
              <a:t>Detoxification and withdrawal</a:t>
            </a:r>
          </a:p>
        </p:txBody>
      </p:sp>
      <p:sp>
        <p:nvSpPr>
          <p:cNvPr id="11" name="TextBox 10">
            <a:extLst>
              <a:ext uri="{FF2B5EF4-FFF2-40B4-BE49-F238E27FC236}">
                <a16:creationId xmlns:a16="http://schemas.microsoft.com/office/drawing/2014/main" id="{9D5458FF-6065-7A7E-2625-E796D0E934E6}"/>
              </a:ext>
            </a:extLst>
          </p:cNvPr>
          <p:cNvSpPr txBox="1"/>
          <p:nvPr/>
        </p:nvSpPr>
        <p:spPr>
          <a:xfrm>
            <a:off x="8103085" y="1342885"/>
            <a:ext cx="1672254" cy="430887"/>
          </a:xfrm>
          <a:prstGeom prst="rect">
            <a:avLst/>
          </a:prstGeom>
          <a:solidFill>
            <a:schemeClr val="bg1"/>
          </a:solidFill>
          <a:ln>
            <a:solidFill>
              <a:schemeClr val="accent2">
                <a:lumMod val="50000"/>
              </a:schemeClr>
            </a:solidFill>
          </a:ln>
        </p:spPr>
        <p:txBody>
          <a:bodyPr wrap="none" rtlCol="0">
            <a:spAutoFit/>
          </a:bodyPr>
          <a:lstStyle/>
          <a:p>
            <a:pPr algn="ctr"/>
            <a:r>
              <a:rPr lang="en-GB" sz="1100" b="1" dirty="0">
                <a:solidFill>
                  <a:schemeClr val="accent2">
                    <a:lumMod val="50000"/>
                  </a:schemeClr>
                </a:solidFill>
              </a:rPr>
              <a:t>Acute treatment of BD</a:t>
            </a:r>
            <a:br>
              <a:rPr lang="en-GB" sz="1100" b="1" dirty="0">
                <a:solidFill>
                  <a:schemeClr val="accent2">
                    <a:lumMod val="50000"/>
                  </a:schemeClr>
                </a:solidFill>
              </a:rPr>
            </a:br>
            <a:r>
              <a:rPr lang="en-GB" sz="1100" dirty="0">
                <a:solidFill>
                  <a:schemeClr val="accent2">
                    <a:lumMod val="50000"/>
                  </a:schemeClr>
                </a:solidFill>
              </a:rPr>
              <a:t>Control of mood</a:t>
            </a:r>
          </a:p>
        </p:txBody>
      </p:sp>
      <p:sp>
        <p:nvSpPr>
          <p:cNvPr id="14" name="Rectangle 13">
            <a:extLst>
              <a:ext uri="{FF2B5EF4-FFF2-40B4-BE49-F238E27FC236}">
                <a16:creationId xmlns:a16="http://schemas.microsoft.com/office/drawing/2014/main" id="{90CFDA5C-5B76-48D1-608F-7D763B385611}"/>
              </a:ext>
            </a:extLst>
          </p:cNvPr>
          <p:cNvSpPr/>
          <p:nvPr/>
        </p:nvSpPr>
        <p:spPr>
          <a:xfrm>
            <a:off x="4524376" y="2982583"/>
            <a:ext cx="5372099" cy="139970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spcBef>
                <a:spcPts val="120"/>
              </a:spcBef>
              <a:spcAft>
                <a:spcPts val="120"/>
              </a:spcAft>
              <a:buFont typeface="Arial" panose="020B0604020202020204" pitchFamily="34" charset="0"/>
              <a:buChar char="•"/>
            </a:pPr>
            <a:endParaRPr lang="en-GB" sz="1100" dirty="0">
              <a:solidFill>
                <a:schemeClr val="accent2">
                  <a:lumMod val="50000"/>
                </a:schemeClr>
              </a:solidFill>
            </a:endParaRPr>
          </a:p>
          <a:p>
            <a:pPr marL="171450" indent="-171450">
              <a:spcBef>
                <a:spcPts val="120"/>
              </a:spcBef>
              <a:spcAft>
                <a:spcPts val="120"/>
              </a:spcAft>
              <a:buFont typeface="Arial" panose="020B0604020202020204" pitchFamily="34" charset="0"/>
              <a:buChar char="•"/>
            </a:pPr>
            <a:r>
              <a:rPr lang="en-GB" sz="1100" dirty="0">
                <a:solidFill>
                  <a:schemeClr val="accent2">
                    <a:lumMod val="50000"/>
                  </a:schemeClr>
                </a:solidFill>
              </a:rPr>
              <a:t>Establish or consolidate the therapeutic alliance </a:t>
            </a:r>
          </a:p>
          <a:p>
            <a:pPr marL="171450" indent="-171450">
              <a:spcBef>
                <a:spcPts val="120"/>
              </a:spcBef>
              <a:spcAft>
                <a:spcPts val="120"/>
              </a:spcAft>
              <a:buFont typeface="Arial" panose="020B0604020202020204" pitchFamily="34" charset="0"/>
              <a:buChar char="•"/>
            </a:pPr>
            <a:r>
              <a:rPr lang="en-GB" sz="1100" dirty="0">
                <a:solidFill>
                  <a:schemeClr val="accent2">
                    <a:lumMod val="50000"/>
                  </a:schemeClr>
                </a:solidFill>
              </a:rPr>
              <a:t>Stop medications for withdrawal symptoms </a:t>
            </a:r>
          </a:p>
          <a:p>
            <a:pPr marL="171450" indent="-171450">
              <a:spcBef>
                <a:spcPts val="120"/>
              </a:spcBef>
              <a:spcAft>
                <a:spcPts val="120"/>
              </a:spcAft>
              <a:buFont typeface="Arial" panose="020B0604020202020204" pitchFamily="34" charset="0"/>
              <a:buChar char="•"/>
            </a:pPr>
            <a:r>
              <a:rPr lang="en-GB" sz="1100" dirty="0">
                <a:solidFill>
                  <a:schemeClr val="accent2">
                    <a:lumMod val="50000"/>
                  </a:schemeClr>
                </a:solidFill>
              </a:rPr>
              <a:t>Adjust BD treatment: initiate mood stabilizer if not already done so</a:t>
            </a:r>
          </a:p>
          <a:p>
            <a:pPr marL="171450" indent="-171450">
              <a:spcBef>
                <a:spcPts val="120"/>
              </a:spcBef>
              <a:spcAft>
                <a:spcPts val="120"/>
              </a:spcAft>
              <a:buFont typeface="Arial" panose="020B0604020202020204" pitchFamily="34" charset="0"/>
              <a:buChar char="•"/>
            </a:pPr>
            <a:r>
              <a:rPr lang="en-GB" sz="1100" dirty="0">
                <a:solidFill>
                  <a:schemeClr val="accent2">
                    <a:lumMod val="50000"/>
                  </a:schemeClr>
                </a:solidFill>
              </a:rPr>
              <a:t>Establish with patient the therapy programme, clarifying the focus (alcohol-use disorder versus BD), the setting, and the duration of treatment</a:t>
            </a:r>
          </a:p>
          <a:p>
            <a:pPr marL="171450" indent="-171450">
              <a:spcBef>
                <a:spcPts val="120"/>
              </a:spcBef>
              <a:spcAft>
                <a:spcPts val="120"/>
              </a:spcAft>
              <a:buFont typeface="Arial" panose="020B0604020202020204" pitchFamily="34" charset="0"/>
              <a:buChar char="•"/>
            </a:pPr>
            <a:r>
              <a:rPr lang="en-GB" sz="1100" dirty="0">
                <a:solidFill>
                  <a:schemeClr val="accent2">
                    <a:lumMod val="50000"/>
                  </a:schemeClr>
                </a:solidFill>
              </a:rPr>
              <a:t>Consider and initiate psychotherapies or community treatments, as appropriate</a:t>
            </a:r>
          </a:p>
        </p:txBody>
      </p:sp>
      <p:sp>
        <p:nvSpPr>
          <p:cNvPr id="15" name="TextBox 14">
            <a:extLst>
              <a:ext uri="{FF2B5EF4-FFF2-40B4-BE49-F238E27FC236}">
                <a16:creationId xmlns:a16="http://schemas.microsoft.com/office/drawing/2014/main" id="{110900CB-6935-5667-F6A1-5A558B17B3EB}"/>
              </a:ext>
            </a:extLst>
          </p:cNvPr>
          <p:cNvSpPr txBox="1"/>
          <p:nvPr/>
        </p:nvSpPr>
        <p:spPr>
          <a:xfrm>
            <a:off x="5987975" y="2855931"/>
            <a:ext cx="2444901" cy="261610"/>
          </a:xfrm>
          <a:prstGeom prst="rect">
            <a:avLst/>
          </a:prstGeom>
          <a:solidFill>
            <a:schemeClr val="bg1"/>
          </a:solidFill>
          <a:ln>
            <a:solidFill>
              <a:schemeClr val="accent2">
                <a:lumMod val="50000"/>
              </a:schemeClr>
            </a:solidFill>
          </a:ln>
        </p:spPr>
        <p:txBody>
          <a:bodyPr wrap="none" rtlCol="0">
            <a:spAutoFit/>
          </a:bodyPr>
          <a:lstStyle/>
          <a:p>
            <a:pPr algn="ctr"/>
            <a:r>
              <a:rPr lang="en-GB" sz="1100" b="1" dirty="0">
                <a:solidFill>
                  <a:schemeClr val="accent2">
                    <a:lumMod val="50000"/>
                  </a:schemeClr>
                </a:solidFill>
              </a:rPr>
              <a:t>Immediate/continuation treatment</a:t>
            </a:r>
            <a:endParaRPr lang="en-GB" sz="1100" dirty="0">
              <a:solidFill>
                <a:schemeClr val="accent2">
                  <a:lumMod val="50000"/>
                </a:schemeClr>
              </a:solidFill>
            </a:endParaRPr>
          </a:p>
        </p:txBody>
      </p:sp>
      <p:sp>
        <p:nvSpPr>
          <p:cNvPr id="16" name="Rectangle 15">
            <a:extLst>
              <a:ext uri="{FF2B5EF4-FFF2-40B4-BE49-F238E27FC236}">
                <a16:creationId xmlns:a16="http://schemas.microsoft.com/office/drawing/2014/main" id="{B93BB896-842C-25EE-55FA-C9A2DB95081F}"/>
              </a:ext>
            </a:extLst>
          </p:cNvPr>
          <p:cNvSpPr/>
          <p:nvPr/>
        </p:nvSpPr>
        <p:spPr>
          <a:xfrm>
            <a:off x="4048126" y="4755019"/>
            <a:ext cx="6324598" cy="1076981"/>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spcBef>
                <a:spcPts val="120"/>
              </a:spcBef>
              <a:spcAft>
                <a:spcPts val="120"/>
              </a:spcAft>
              <a:buFont typeface="Arial" panose="020B0604020202020204" pitchFamily="34" charset="0"/>
              <a:buChar char="•"/>
            </a:pPr>
            <a:endParaRPr lang="en-GB" sz="1100" dirty="0">
              <a:solidFill>
                <a:schemeClr val="accent2">
                  <a:lumMod val="50000"/>
                </a:schemeClr>
              </a:solidFill>
            </a:endParaRPr>
          </a:p>
          <a:p>
            <a:pPr marL="171450" indent="-171450">
              <a:spcBef>
                <a:spcPts val="120"/>
              </a:spcBef>
              <a:spcAft>
                <a:spcPts val="120"/>
              </a:spcAft>
              <a:buFont typeface="Arial" panose="020B0604020202020204" pitchFamily="34" charset="0"/>
              <a:buChar char="•"/>
            </a:pPr>
            <a:r>
              <a:rPr lang="en-GB" sz="1100" dirty="0">
                <a:solidFill>
                  <a:schemeClr val="accent2">
                    <a:lumMod val="50000"/>
                  </a:schemeClr>
                </a:solidFill>
              </a:rPr>
              <a:t>Maintain regular contact, and ensure adherence to BD therapies and medication </a:t>
            </a:r>
            <a:br>
              <a:rPr lang="en-GB" sz="1100" dirty="0">
                <a:solidFill>
                  <a:schemeClr val="accent2">
                    <a:lumMod val="50000"/>
                  </a:schemeClr>
                </a:solidFill>
              </a:rPr>
            </a:br>
            <a:r>
              <a:rPr lang="en-GB" sz="1100" dirty="0">
                <a:solidFill>
                  <a:schemeClr val="accent2">
                    <a:lumMod val="50000"/>
                  </a:schemeClr>
                </a:solidFill>
              </a:rPr>
              <a:t>(consider e-health to support adherence)</a:t>
            </a:r>
          </a:p>
          <a:p>
            <a:pPr marL="171450" indent="-171450">
              <a:spcBef>
                <a:spcPts val="120"/>
              </a:spcBef>
              <a:spcAft>
                <a:spcPts val="120"/>
              </a:spcAft>
              <a:buFont typeface="Arial" panose="020B0604020202020204" pitchFamily="34" charset="0"/>
              <a:buChar char="•"/>
            </a:pPr>
            <a:r>
              <a:rPr lang="en-GB" sz="1100" dirty="0">
                <a:solidFill>
                  <a:schemeClr val="accent2">
                    <a:lumMod val="50000"/>
                  </a:schemeClr>
                </a:solidFill>
              </a:rPr>
              <a:t>Motivate the patient to attend and participate in self-help groups for BD and alcohol-use disorder</a:t>
            </a:r>
          </a:p>
          <a:p>
            <a:pPr marL="171450" indent="-171450">
              <a:spcBef>
                <a:spcPts val="120"/>
              </a:spcBef>
              <a:spcAft>
                <a:spcPts val="120"/>
              </a:spcAft>
              <a:buFont typeface="Arial" panose="020B0604020202020204" pitchFamily="34" charset="0"/>
              <a:buChar char="•"/>
            </a:pPr>
            <a:r>
              <a:rPr lang="en-GB" sz="1100" dirty="0">
                <a:solidFill>
                  <a:schemeClr val="accent2">
                    <a:lumMod val="50000"/>
                  </a:schemeClr>
                </a:solidFill>
              </a:rPr>
              <a:t>Consider refresher of psychotherapies, as required, and anti-craving medications if necessary</a:t>
            </a:r>
          </a:p>
        </p:txBody>
      </p:sp>
      <p:sp>
        <p:nvSpPr>
          <p:cNvPr id="18" name="TextBox 17">
            <a:extLst>
              <a:ext uri="{FF2B5EF4-FFF2-40B4-BE49-F238E27FC236}">
                <a16:creationId xmlns:a16="http://schemas.microsoft.com/office/drawing/2014/main" id="{BA50093B-66D4-F407-5C65-0C82A27F7C53}"/>
              </a:ext>
            </a:extLst>
          </p:cNvPr>
          <p:cNvSpPr txBox="1"/>
          <p:nvPr/>
        </p:nvSpPr>
        <p:spPr>
          <a:xfrm>
            <a:off x="5979158" y="4640813"/>
            <a:ext cx="2462534" cy="261610"/>
          </a:xfrm>
          <a:prstGeom prst="rect">
            <a:avLst/>
          </a:prstGeom>
          <a:solidFill>
            <a:schemeClr val="bg1"/>
          </a:solidFill>
          <a:ln>
            <a:solidFill>
              <a:schemeClr val="accent2">
                <a:lumMod val="50000"/>
              </a:schemeClr>
            </a:solidFill>
          </a:ln>
        </p:spPr>
        <p:txBody>
          <a:bodyPr wrap="none" rtlCol="0">
            <a:spAutoFit/>
          </a:bodyPr>
          <a:lstStyle/>
          <a:p>
            <a:pPr algn="ctr"/>
            <a:r>
              <a:rPr lang="en-GB" sz="1100" b="1" dirty="0">
                <a:solidFill>
                  <a:schemeClr val="accent2">
                    <a:lumMod val="50000"/>
                  </a:schemeClr>
                </a:solidFill>
              </a:rPr>
              <a:t>Long-term/maintenance treatment</a:t>
            </a:r>
            <a:endParaRPr lang="en-GB" sz="1100" dirty="0">
              <a:solidFill>
                <a:schemeClr val="accent2">
                  <a:lumMod val="50000"/>
                </a:schemeClr>
              </a:solidFill>
            </a:endParaRPr>
          </a:p>
        </p:txBody>
      </p:sp>
      <p:sp>
        <p:nvSpPr>
          <p:cNvPr id="7" name="TextBox 6">
            <a:extLst>
              <a:ext uri="{FF2B5EF4-FFF2-40B4-BE49-F238E27FC236}">
                <a16:creationId xmlns:a16="http://schemas.microsoft.com/office/drawing/2014/main" id="{F4445ACE-A21A-F4E8-62B2-017068AC1E3F}"/>
              </a:ext>
            </a:extLst>
          </p:cNvPr>
          <p:cNvSpPr txBox="1"/>
          <p:nvPr/>
        </p:nvSpPr>
        <p:spPr>
          <a:xfrm>
            <a:off x="4136674" y="5946206"/>
            <a:ext cx="6324598" cy="369332"/>
          </a:xfrm>
          <a:prstGeom prst="rect">
            <a:avLst/>
          </a:prstGeom>
          <a:noFill/>
        </p:spPr>
        <p:txBody>
          <a:bodyPr wrap="square">
            <a:spAutoFit/>
          </a:bodyPr>
          <a:lstStyle/>
          <a:p>
            <a:r>
              <a:rPr lang="en-GB" sz="900" dirty="0"/>
              <a:t>This work is adapted from ‘Comorbid bipolar and alcohol use disorder – a therapeutic challenge’ by Grunze et al., used under CC-BY. This work is licensed under Creative Commons license CC-BY-SA by The Lundbeck Foundation</a:t>
            </a:r>
          </a:p>
        </p:txBody>
      </p:sp>
    </p:spTree>
    <p:extLst>
      <p:ext uri="{BB962C8B-B14F-4D97-AF65-F5344CB8AC3E}">
        <p14:creationId xmlns:p14="http://schemas.microsoft.com/office/powerpoint/2010/main" val="3871528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326EC9-B1FA-0C70-8F23-BBB396099881}"/>
              </a:ext>
            </a:extLst>
          </p:cNvPr>
          <p:cNvSpPr>
            <a:spLocks noGrp="1"/>
          </p:cNvSpPr>
          <p:nvPr>
            <p:ph type="body" sz="quarter" idx="17"/>
          </p:nvPr>
        </p:nvSpPr>
        <p:spPr/>
        <p:txBody>
          <a:bodyPr/>
          <a:lstStyle/>
          <a:p>
            <a:r>
              <a:rPr lang="en-US" dirty="0"/>
              <a:t>Bipolar disorder – Comorbidities</a:t>
            </a:r>
          </a:p>
        </p:txBody>
      </p:sp>
      <p:sp>
        <p:nvSpPr>
          <p:cNvPr id="3" name="Title 2">
            <a:extLst>
              <a:ext uri="{FF2B5EF4-FFF2-40B4-BE49-F238E27FC236}">
                <a16:creationId xmlns:a16="http://schemas.microsoft.com/office/drawing/2014/main" id="{4984E549-3C16-3539-CDE8-C21C0EA971A8}"/>
              </a:ext>
            </a:extLst>
          </p:cNvPr>
          <p:cNvSpPr>
            <a:spLocks noGrp="1"/>
          </p:cNvSpPr>
          <p:nvPr>
            <p:ph type="title"/>
          </p:nvPr>
        </p:nvSpPr>
        <p:spPr/>
        <p:txBody>
          <a:bodyPr/>
          <a:lstStyle/>
          <a:p>
            <a:r>
              <a:rPr lang="en-US" dirty="0"/>
              <a:t>Treatment of medical comorbidities</a:t>
            </a:r>
            <a:endParaRPr lang="en-GB" dirty="0"/>
          </a:p>
        </p:txBody>
      </p:sp>
      <p:sp>
        <p:nvSpPr>
          <p:cNvPr id="16" name="Content Placeholder 15">
            <a:extLst>
              <a:ext uri="{FF2B5EF4-FFF2-40B4-BE49-F238E27FC236}">
                <a16:creationId xmlns:a16="http://schemas.microsoft.com/office/drawing/2014/main" id="{B250F647-7772-DF97-4532-6918DBFD81B5}"/>
              </a:ext>
            </a:extLst>
          </p:cNvPr>
          <p:cNvSpPr>
            <a:spLocks noGrp="1"/>
          </p:cNvSpPr>
          <p:nvPr>
            <p:ph idx="19"/>
          </p:nvPr>
        </p:nvSpPr>
        <p:spPr>
          <a:xfrm>
            <a:off x="539751" y="1416785"/>
            <a:ext cx="9347200" cy="4415215"/>
          </a:xfrm>
        </p:spPr>
        <p:txBody>
          <a:bodyPr/>
          <a:lstStyle/>
          <a:p>
            <a:r>
              <a:rPr lang="en-GB" dirty="0">
                <a:solidFill>
                  <a:schemeClr val="tx1"/>
                </a:solidFill>
              </a:rPr>
              <a:t>Treating people with BD and medical comorbidities can be complicated – because the patient’s only routine contact may be with a psychiatrist, that psychiatrist should watch for the signs of medical comorbidity, and be aware of the potential risks of psychotropic medications in this population</a:t>
            </a:r>
            <a:r>
              <a:rPr lang="en-GB" baseline="30000" dirty="0">
                <a:solidFill>
                  <a:schemeClr val="tx1"/>
                </a:solidFill>
              </a:rPr>
              <a:t>1</a:t>
            </a:r>
            <a:endParaRPr lang="en-GB" dirty="0">
              <a:solidFill>
                <a:schemeClr val="tx1"/>
              </a:solidFill>
            </a:endParaRPr>
          </a:p>
          <a:p>
            <a:r>
              <a:rPr lang="en-GB" dirty="0">
                <a:solidFill>
                  <a:schemeClr val="tx1"/>
                </a:solidFill>
              </a:rPr>
              <a:t>Some treatments have been trialled that – specifically or as a secondary effect – may help treat the comorbidities of BD, although there are few high-quality studies</a:t>
            </a:r>
            <a:r>
              <a:rPr lang="en-GB" baseline="30000" dirty="0">
                <a:solidFill>
                  <a:schemeClr val="tx1"/>
                </a:solidFill>
              </a:rPr>
              <a:t>2</a:t>
            </a:r>
          </a:p>
          <a:p>
            <a:r>
              <a:rPr lang="en-GB" dirty="0">
                <a:solidFill>
                  <a:schemeClr val="tx1"/>
                </a:solidFill>
              </a:rPr>
              <a:t>The use of a GLP-1 agonist has been trialled in people with mood disorders, with some preliminary results suggesting that the weight loss resulting from the treatment was accompanied by concomitant beneficial changes in frontal–striatal brain structures and cognitive functioning</a:t>
            </a:r>
            <a:r>
              <a:rPr lang="en-GB" baseline="30000" dirty="0">
                <a:solidFill>
                  <a:schemeClr val="tx1"/>
                </a:solidFill>
              </a:rPr>
              <a:t>3</a:t>
            </a:r>
            <a:endParaRPr lang="en-GB" dirty="0">
              <a:solidFill>
                <a:schemeClr val="tx1"/>
              </a:solidFill>
            </a:endParaRPr>
          </a:p>
          <a:p>
            <a:r>
              <a:rPr lang="en-GB" dirty="0">
                <a:solidFill>
                  <a:schemeClr val="tx1"/>
                </a:solidFill>
              </a:rPr>
              <a:t>One recent pilot study investigated the use of metformin in treatment-resistant BD</a:t>
            </a:r>
            <a:r>
              <a:rPr lang="en-GB" baseline="30000" dirty="0">
                <a:solidFill>
                  <a:schemeClr val="tx1"/>
                </a:solidFill>
              </a:rPr>
              <a:t>4</a:t>
            </a:r>
            <a:endParaRPr lang="en-GB" dirty="0">
              <a:solidFill>
                <a:schemeClr val="tx1"/>
              </a:solidFill>
            </a:endParaRPr>
          </a:p>
          <a:p>
            <a:pPr lvl="1"/>
            <a:r>
              <a:rPr lang="en-GB" dirty="0">
                <a:solidFill>
                  <a:schemeClr val="tx1"/>
                </a:solidFill>
              </a:rPr>
              <a:t>Metformin is a drug used in the treatment of diabetes that increases insulin sensitization</a:t>
            </a:r>
          </a:p>
          <a:p>
            <a:pPr lvl="1"/>
            <a:r>
              <a:rPr lang="en-GB" dirty="0">
                <a:solidFill>
                  <a:schemeClr val="tx1"/>
                </a:solidFill>
              </a:rPr>
              <a:t>Among the 10 patients with BD who successfully reversed insulin resistance, there were significant improvements in depressive and anxious symptoms versus those whose insulin resistance did not improve (p&lt;0.05)</a:t>
            </a:r>
          </a:p>
        </p:txBody>
      </p:sp>
      <p:sp>
        <p:nvSpPr>
          <p:cNvPr id="5" name="Text Placeholder 4">
            <a:extLst>
              <a:ext uri="{FF2B5EF4-FFF2-40B4-BE49-F238E27FC236}">
                <a16:creationId xmlns:a16="http://schemas.microsoft.com/office/drawing/2014/main" id="{FD404879-14D1-C8EF-DE1A-32EB05A4B0E8}"/>
              </a:ext>
            </a:extLst>
          </p:cNvPr>
          <p:cNvSpPr>
            <a:spLocks noGrp="1"/>
          </p:cNvSpPr>
          <p:nvPr>
            <p:ph type="body" sz="quarter" idx="18"/>
          </p:nvPr>
        </p:nvSpPr>
        <p:spPr/>
        <p:txBody>
          <a:bodyPr/>
          <a:lstStyle/>
          <a:p>
            <a:r>
              <a:rPr lang="en-GB" dirty="0"/>
              <a:t>BD=bipolar disorder; GLP-1=glucagon-like peptide 1</a:t>
            </a:r>
          </a:p>
          <a:p>
            <a:endParaRPr lang="en-GB" dirty="0"/>
          </a:p>
          <a:p>
            <a:r>
              <a:rPr lang="en-US" dirty="0"/>
              <a:t>1. McLaren &amp; </a:t>
            </a:r>
            <a:r>
              <a:rPr lang="en-US" dirty="0" err="1"/>
              <a:t>Marangell</a:t>
            </a:r>
            <a:r>
              <a:rPr lang="en-US" dirty="0"/>
              <a:t>. Ann Gen Hosp Psychiatry 2004;3(1):7; </a:t>
            </a:r>
            <a:r>
              <a:rPr lang="en-GB" dirty="0"/>
              <a:t>2. McIntyre et al. Ann Clin Psychiatry 2012;24(2):163–169; </a:t>
            </a:r>
          </a:p>
          <a:p>
            <a:r>
              <a:rPr lang="en-GB" dirty="0"/>
              <a:t>3. Mansur et al. </a:t>
            </a:r>
            <a:r>
              <a:rPr lang="en-GB" dirty="0" err="1"/>
              <a:t>Eur</a:t>
            </a:r>
            <a:r>
              <a:rPr lang="en-GB" dirty="0"/>
              <a:t> </a:t>
            </a:r>
            <a:r>
              <a:rPr lang="en-GB" dirty="0" err="1"/>
              <a:t>Neuropsychopharmacol</a:t>
            </a:r>
            <a:r>
              <a:rPr lang="en-GB" dirty="0"/>
              <a:t> 2017;27(11):1153–1162; 4. Calkin et al. J Clin Psychiatry 2022;83(2):21m14022</a:t>
            </a:r>
          </a:p>
        </p:txBody>
      </p:sp>
      <p:sp>
        <p:nvSpPr>
          <p:cNvPr id="6" name="Slide Number Placeholder 5">
            <a:extLst>
              <a:ext uri="{FF2B5EF4-FFF2-40B4-BE49-F238E27FC236}">
                <a16:creationId xmlns:a16="http://schemas.microsoft.com/office/drawing/2014/main" id="{247F5193-D454-3635-8E0A-96684F897F80}"/>
              </a:ext>
            </a:extLst>
          </p:cNvPr>
          <p:cNvSpPr>
            <a:spLocks noGrp="1"/>
          </p:cNvSpPr>
          <p:nvPr>
            <p:ph type="sldNum" sz="quarter" idx="4"/>
          </p:nvPr>
        </p:nvSpPr>
        <p:spPr/>
        <p:txBody>
          <a:bodyPr/>
          <a:lstStyle/>
          <a:p>
            <a:fld id="{C5E73D8C-6D1C-4360-8101-83ED279A0FF1}" type="slidenum">
              <a:rPr lang="en-GB" smtClean="0"/>
              <a:pPr/>
              <a:t>30</a:t>
            </a:fld>
            <a:endParaRPr lang="en-GB" dirty="0"/>
          </a:p>
        </p:txBody>
      </p:sp>
    </p:spTree>
    <p:extLst>
      <p:ext uri="{BB962C8B-B14F-4D97-AF65-F5344CB8AC3E}">
        <p14:creationId xmlns:p14="http://schemas.microsoft.com/office/powerpoint/2010/main" val="20545664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2995528-9860-1D21-7286-96FD6D5C25C0}"/>
              </a:ext>
            </a:extLst>
          </p:cNvPr>
          <p:cNvSpPr>
            <a:spLocks noGrp="1"/>
          </p:cNvSpPr>
          <p:nvPr>
            <p:ph type="title"/>
          </p:nvPr>
        </p:nvSpPr>
        <p:spPr/>
        <p:txBody>
          <a:bodyPr/>
          <a:lstStyle/>
          <a:p>
            <a:r>
              <a:rPr lang="en-GB" dirty="0"/>
              <a:t>Summary</a:t>
            </a:r>
          </a:p>
        </p:txBody>
      </p:sp>
      <p:sp>
        <p:nvSpPr>
          <p:cNvPr id="8" name="Text Placeholder 7">
            <a:extLst>
              <a:ext uri="{FF2B5EF4-FFF2-40B4-BE49-F238E27FC236}">
                <a16:creationId xmlns:a16="http://schemas.microsoft.com/office/drawing/2014/main" id="{1A8A864E-9C28-48FF-C6CB-597F3D693DC5}"/>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1020568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16C1969-3DC3-3EF5-0760-3AD75267FFAF}"/>
              </a:ext>
            </a:extLst>
          </p:cNvPr>
          <p:cNvSpPr>
            <a:spLocks noGrp="1"/>
          </p:cNvSpPr>
          <p:nvPr>
            <p:ph type="body" sz="quarter" idx="17"/>
          </p:nvPr>
        </p:nvSpPr>
        <p:spPr>
          <a:xfrm>
            <a:off x="539749" y="539750"/>
            <a:ext cx="9213851" cy="266676"/>
          </a:xfrm>
        </p:spPr>
        <p:txBody>
          <a:bodyPr/>
          <a:lstStyle/>
          <a:p>
            <a:r>
              <a:rPr lang="en-US" dirty="0"/>
              <a:t>Bipolar disorder – Comorbidities</a:t>
            </a:r>
          </a:p>
        </p:txBody>
      </p:sp>
      <p:sp>
        <p:nvSpPr>
          <p:cNvPr id="4" name="Title 3">
            <a:extLst>
              <a:ext uri="{FF2B5EF4-FFF2-40B4-BE49-F238E27FC236}">
                <a16:creationId xmlns:a16="http://schemas.microsoft.com/office/drawing/2014/main" id="{5ED147F2-7912-EAD8-8A21-42734709BAFD}"/>
              </a:ext>
            </a:extLst>
          </p:cNvPr>
          <p:cNvSpPr>
            <a:spLocks noGrp="1"/>
          </p:cNvSpPr>
          <p:nvPr>
            <p:ph type="title"/>
          </p:nvPr>
        </p:nvSpPr>
        <p:spPr>
          <a:xfrm>
            <a:off x="539749" y="814386"/>
            <a:ext cx="9213851" cy="332399"/>
          </a:xfrm>
        </p:spPr>
        <p:txBody>
          <a:bodyPr/>
          <a:lstStyle/>
          <a:p>
            <a:r>
              <a:rPr lang="en-GB" dirty="0"/>
              <a:t>Summary</a:t>
            </a:r>
          </a:p>
        </p:txBody>
      </p:sp>
      <p:sp>
        <p:nvSpPr>
          <p:cNvPr id="7" name="Content Placeholder 6">
            <a:extLst>
              <a:ext uri="{FF2B5EF4-FFF2-40B4-BE49-F238E27FC236}">
                <a16:creationId xmlns:a16="http://schemas.microsoft.com/office/drawing/2014/main" id="{13BCE97C-778C-0627-4C5E-F93B6B25991F}"/>
              </a:ext>
            </a:extLst>
          </p:cNvPr>
          <p:cNvSpPr>
            <a:spLocks noGrp="1"/>
          </p:cNvSpPr>
          <p:nvPr>
            <p:ph idx="19"/>
          </p:nvPr>
        </p:nvSpPr>
        <p:spPr>
          <a:xfrm>
            <a:off x="539750" y="1416050"/>
            <a:ext cx="8705850" cy="4416425"/>
          </a:xfrm>
        </p:spPr>
        <p:txBody>
          <a:bodyPr/>
          <a:lstStyle/>
          <a:p>
            <a:r>
              <a:rPr lang="en-US" dirty="0">
                <a:solidFill>
                  <a:schemeClr val="tx1"/>
                </a:solidFill>
              </a:rPr>
              <a:t>Various psychiatric disorders and general medical conditions are highly comorbid with BD</a:t>
            </a:r>
          </a:p>
          <a:p>
            <a:r>
              <a:rPr lang="en-US" dirty="0">
                <a:solidFill>
                  <a:schemeClr val="tx1"/>
                </a:solidFill>
              </a:rPr>
              <a:t>The presence of both psychiatric and physical comorbidities can have a significant negative impact on the clinical course and treatment outcomes for patients with BD</a:t>
            </a:r>
          </a:p>
          <a:p>
            <a:r>
              <a:rPr lang="en-US" dirty="0">
                <a:solidFill>
                  <a:schemeClr val="tx1"/>
                </a:solidFill>
              </a:rPr>
              <a:t>BD is associated with a substantial, and potentially avoidable reduction in life expectancy</a:t>
            </a:r>
          </a:p>
          <a:p>
            <a:r>
              <a:rPr lang="en-US" dirty="0">
                <a:solidFill>
                  <a:schemeClr val="tx1"/>
                </a:solidFill>
              </a:rPr>
              <a:t>The evidence-base for choosing effective treatments targeting comorbidities in BD is scarce </a:t>
            </a:r>
          </a:p>
          <a:p>
            <a:r>
              <a:rPr lang="en-US" dirty="0">
                <a:solidFill>
                  <a:schemeClr val="tx1"/>
                </a:solidFill>
              </a:rPr>
              <a:t>Diagnosis, ongoing monitoring, and treatment of general medical conditions in individuals with BD is an important unmet need </a:t>
            </a:r>
          </a:p>
        </p:txBody>
      </p:sp>
      <p:sp>
        <p:nvSpPr>
          <p:cNvPr id="9" name="Text Placeholder 8">
            <a:extLst>
              <a:ext uri="{FF2B5EF4-FFF2-40B4-BE49-F238E27FC236}">
                <a16:creationId xmlns:a16="http://schemas.microsoft.com/office/drawing/2014/main" id="{E1C48320-D1C8-6393-7162-A4FF42D7E757}"/>
              </a:ext>
            </a:extLst>
          </p:cNvPr>
          <p:cNvSpPr>
            <a:spLocks noGrp="1"/>
          </p:cNvSpPr>
          <p:nvPr>
            <p:ph type="body" sz="quarter" idx="18"/>
          </p:nvPr>
        </p:nvSpPr>
        <p:spPr/>
        <p:txBody>
          <a:bodyPr/>
          <a:lstStyle/>
          <a:p>
            <a:r>
              <a:rPr lang="en-GB" dirty="0"/>
              <a:t>BD=bipolar disorder</a:t>
            </a:r>
          </a:p>
        </p:txBody>
      </p:sp>
      <p:sp>
        <p:nvSpPr>
          <p:cNvPr id="2" name="Slide Number Placeholder 1">
            <a:extLst>
              <a:ext uri="{FF2B5EF4-FFF2-40B4-BE49-F238E27FC236}">
                <a16:creationId xmlns:a16="http://schemas.microsoft.com/office/drawing/2014/main" id="{EF1E4755-9A91-BD20-6EC7-E90EB4345CFD}"/>
              </a:ext>
            </a:extLst>
          </p:cNvPr>
          <p:cNvSpPr>
            <a:spLocks noGrp="1"/>
          </p:cNvSpPr>
          <p:nvPr>
            <p:ph type="sldNum" sz="quarter" idx="4"/>
          </p:nvPr>
        </p:nvSpPr>
        <p:spPr/>
        <p:txBody>
          <a:bodyPr/>
          <a:lstStyle/>
          <a:p>
            <a:fld id="{C5E73D8C-6D1C-4360-8101-83ED279A0FF1}" type="slidenum">
              <a:rPr lang="en-GB" smtClean="0"/>
              <a:pPr/>
              <a:t>32</a:t>
            </a:fld>
            <a:endParaRPr lang="en-GB" dirty="0"/>
          </a:p>
        </p:txBody>
      </p:sp>
    </p:spTree>
    <p:extLst>
      <p:ext uri="{BB962C8B-B14F-4D97-AF65-F5344CB8AC3E}">
        <p14:creationId xmlns:p14="http://schemas.microsoft.com/office/powerpoint/2010/main" val="11781509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32F7C0F-D1F0-D6A3-1209-F73D5C105F57}"/>
              </a:ext>
            </a:extLst>
          </p:cNvPr>
          <p:cNvSpPr>
            <a:spLocks noGrp="1"/>
          </p:cNvSpPr>
          <p:nvPr>
            <p:ph type="title"/>
          </p:nvPr>
        </p:nvSpPr>
        <p:spPr/>
        <p:txBody>
          <a:bodyPr>
            <a:noAutofit/>
          </a:bodyPr>
          <a:lstStyle/>
          <a:p>
            <a:r>
              <a:rPr lang="en-US" sz="4000" dirty="0"/>
              <a:t>Patients with affective disorders are an at-risk group for myriad medical disorders, which are often undiagnosed and subsequently left untreated</a:t>
            </a:r>
            <a:endParaRPr lang="en-GB" sz="4000" dirty="0"/>
          </a:p>
        </p:txBody>
      </p:sp>
      <p:sp>
        <p:nvSpPr>
          <p:cNvPr id="10" name="Text Placeholder 9">
            <a:extLst>
              <a:ext uri="{FF2B5EF4-FFF2-40B4-BE49-F238E27FC236}">
                <a16:creationId xmlns:a16="http://schemas.microsoft.com/office/drawing/2014/main" id="{F3FF9535-80B0-EDDE-62FD-3B3B73F0BCB3}"/>
              </a:ext>
            </a:extLst>
          </p:cNvPr>
          <p:cNvSpPr>
            <a:spLocks noGrp="1"/>
          </p:cNvSpPr>
          <p:nvPr>
            <p:ph type="body" idx="1"/>
          </p:nvPr>
        </p:nvSpPr>
        <p:spPr/>
        <p:txBody>
          <a:bodyPr/>
          <a:lstStyle/>
          <a:p>
            <a:r>
              <a:rPr lang="en-GB" dirty="0"/>
              <a:t>McIntyre et al. </a:t>
            </a:r>
            <a:r>
              <a:rPr lang="en-GB" dirty="0" err="1"/>
              <a:t>Psychiatr</a:t>
            </a:r>
            <a:r>
              <a:rPr lang="en-GB" dirty="0"/>
              <a:t> </a:t>
            </a:r>
            <a:r>
              <a:rPr lang="en-GB" dirty="0" err="1"/>
              <a:t>Serv</a:t>
            </a:r>
            <a:r>
              <a:rPr lang="en-GB" dirty="0"/>
              <a:t> 2006;57(8):1140–1144</a:t>
            </a:r>
          </a:p>
        </p:txBody>
      </p:sp>
    </p:spTree>
    <p:extLst>
      <p:ext uri="{BB962C8B-B14F-4D97-AF65-F5344CB8AC3E}">
        <p14:creationId xmlns:p14="http://schemas.microsoft.com/office/powerpoint/2010/main" val="414730407"/>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14E3334-BC67-4578-B9B6-FB2C697BED54}">
  <ds:schemaRefs>
    <ds:schemaRef ds:uri="http://schemas.microsoft.com/office/2006/metadata/properties"/>
    <ds:schemaRef ds:uri="http://purl.org/dc/dcmitype/"/>
    <ds:schemaRef ds:uri="http://purl.org/dc/terms/"/>
    <ds:schemaRef ds:uri="http://schemas.microsoft.com/office/infopath/2007/PartnerControls"/>
    <ds:schemaRef ds:uri="http://purl.org/dc/elements/1.1/"/>
    <ds:schemaRef ds:uri="http://www.w3.org/XML/1998/namespace"/>
    <ds:schemaRef ds:uri="http://schemas.microsoft.com/office/2006/documentManagement/types"/>
    <ds:schemaRef ds:uri="08562aa6-c0ad-4fb9-8a82-15409d3a28b4"/>
    <ds:schemaRef ds:uri="28627d7c-4416-4bc1-86cf-ca6c3a42a8f2"/>
    <ds:schemaRef ds:uri="http://schemas.openxmlformats.org/package/2006/metadata/core-properties"/>
  </ds:schemaRefs>
</ds:datastoreItem>
</file>

<file path=customXml/itemProps2.xml><?xml version="1.0" encoding="utf-8"?>
<ds:datastoreItem xmlns:ds="http://schemas.openxmlformats.org/officeDocument/2006/customXml" ds:itemID="{798C005F-4BC7-4033-A6B0-BBBA872ABC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90FA4C0-807E-4B20-B9E3-BE4D33CA69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8087</TotalTime>
  <Words>9568</Words>
  <Application>Microsoft Office PowerPoint</Application>
  <PresentationFormat>Widescreen</PresentationFormat>
  <Paragraphs>773</Paragraphs>
  <Slides>33</Slides>
  <Notes>33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Calibri</vt:lpstr>
      <vt:lpstr>Times New Roman</vt:lpstr>
      <vt:lpstr>1_Office Theme</vt:lpstr>
      <vt:lpstr>PowerPoint Presentation</vt:lpstr>
      <vt:lpstr>What is a comorbidity?</vt:lpstr>
      <vt:lpstr>Defining comorbidity</vt:lpstr>
      <vt:lpstr>Correlation versus causation</vt:lpstr>
      <vt:lpstr>Models of comorbidity in bipolar disorder</vt:lpstr>
      <vt:lpstr>Comorbidities of bipolar disorder in a study of 27 million people</vt:lpstr>
      <vt:lpstr>Comorbidities of bipolar disorder</vt:lpstr>
      <vt:lpstr>Psychiatric comorbidities</vt:lpstr>
      <vt:lpstr>Anxiety disorders</vt:lpstr>
      <vt:lpstr>ADHD</vt:lpstr>
      <vt:lpstr>Alcohol-use disorders</vt:lpstr>
      <vt:lpstr>Substance-use disorders</vt:lpstr>
      <vt:lpstr>Eating disorders</vt:lpstr>
      <vt:lpstr>Borderline personality disorder</vt:lpstr>
      <vt:lpstr>Smoking</vt:lpstr>
      <vt:lpstr>Medical comorbidities</vt:lpstr>
      <vt:lpstr>Prevalence of comorbid general medical conditions</vt:lpstr>
      <vt:lpstr>Sleep disorders</vt:lpstr>
      <vt:lpstr>Obesity, type 2 diabetes, and metabolic comorbidities</vt:lpstr>
      <vt:lpstr>Migraine</vt:lpstr>
      <vt:lpstr>Dementia</vt:lpstr>
      <vt:lpstr>Management of patients with comorbidities</vt:lpstr>
      <vt:lpstr>The impact of medical comorbidities on patients</vt:lpstr>
      <vt:lpstr>The impact of comorbidity on treatment outcomes</vt:lpstr>
      <vt:lpstr>The impact of cognitive dysfunction on patients</vt:lpstr>
      <vt:lpstr>Principles of treating patients with BD and comorbidities</vt:lpstr>
      <vt:lpstr>Assessment of comorbidities</vt:lpstr>
      <vt:lpstr>General principles of caring for physical health – NICE</vt:lpstr>
      <vt:lpstr>Treatment of comorbid alcohol-use disorder</vt:lpstr>
      <vt:lpstr>Treatment of medical comorbidities</vt:lpstr>
      <vt:lpstr>Summary</vt:lpstr>
      <vt:lpstr>Summary</vt:lpstr>
      <vt:lpstr>Patients with affective disorders are an at-risk group for myriad medical disorders, which are often undiagnosed and subsequently left untreated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Rachel Jagger</cp:lastModifiedBy>
  <cp:revision>218</cp:revision>
  <cp:lastPrinted>2024-05-22T16:12:17Z</cp:lastPrinted>
  <dcterms:created xsi:type="dcterms:W3CDTF">2022-06-30T09:48:17Z</dcterms:created>
  <dcterms:modified xsi:type="dcterms:W3CDTF">2024-08-07T17:17:30Z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0x0101007624F5F2B767614E9B54E34B918641FF</vt:lpwstr>
  </property>
  <property fmtid="{D5CDD505-2E9C-101B-9397-08002B2CF9AE}" pid="3" name="MediaServiceImageTags">
    <vt:lpwstr/>
  </property>
</Properties>
</file>