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040"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1E0107-7C68-ED14-E573-00ADCEA39311}" name="Penny Staton" initials="PS" userId="S::Penny.Staton@primeglobalpeople.com::b149baaa-0269-4f47-ac73-76ce41ebbc06" providerId="AD"/>
  <p188:author id="{8801E724-D880-589D-7847-075D7484F967}" name="Khoula Afzal" initials="KA" userId="S::Khoula.Afzal@primeglobalpeople.com::8e77703b-8248-40cc-a055-dddb939bf3b5" providerId="AD"/>
  <p188:author id="{A650F12B-C64C-074B-07F6-F48D2265D014}" name="Christoph U. Correll" initials="CC" userId="eaee6724343eddb1" providerId="Windows Live"/>
  <p188:author id="{45252C3A-5349-81E1-9C4F-980A23EB28AB}" name="שני שטרן" initials="שש" userId="שני שטרן" providerId="None"/>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29EEEFB3-53CA-BFF5-E895-5EB3A40C557A}" name="delfina janiri" initials="dj" userId="29f7e37bc2cd46ee" providerId="Windows Live"/>
  <p188:author id="{5ACDF9C1-C97A-4004-6B13-08511EB5CE41}" name="Rachel Jagger" initials="RJ" userId="S::Rachel.Jagger@primeglobalpeople.com::cf4acb15-657a-45e0-bad4-d602a69c19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7941"/>
    <a:srgbClr val="6A8F7F"/>
    <a:srgbClr val="FFFFFF"/>
    <a:srgbClr val="717171"/>
    <a:srgbClr val="84A395"/>
    <a:srgbClr val="90ACAD"/>
    <a:srgbClr val="87A5B4"/>
    <a:srgbClr val="7597B6"/>
    <a:srgbClr val="81A1B7"/>
    <a:srgbClr val="95B0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32" autoAdjust="0"/>
    <p:restoredTop sz="79540" autoAdjust="0"/>
  </p:normalViewPr>
  <p:slideViewPr>
    <p:cSldViewPr snapToGrid="0">
      <p:cViewPr varScale="1">
        <p:scale>
          <a:sx n="48" d="100"/>
          <a:sy n="48" d="100"/>
        </p:scale>
        <p:origin x="1384" y="32"/>
      </p:cViewPr>
      <p:guideLst>
        <p:guide orient="horz" pos="2160"/>
        <p:guide pos="3840"/>
      </p:guideLst>
    </p:cSldViewPr>
  </p:slideViewPr>
  <p:notesTextViewPr>
    <p:cViewPr>
      <p:scale>
        <a:sx n="100" d="100"/>
        <a:sy n="100" d="100"/>
      </p:scale>
      <p:origin x="0" y="0"/>
    </p:cViewPr>
  </p:notesTextViewPr>
  <p:sorterViewPr>
    <p:cViewPr>
      <p:scale>
        <a:sx n="100" d="100"/>
        <a:sy n="100" d="100"/>
      </p:scale>
      <p:origin x="0" y="-5770"/>
    </p:cViewPr>
  </p:sorterViewPr>
  <p:notesViewPr>
    <p:cSldViewPr snapToGrid="0">
      <p:cViewPr>
        <p:scale>
          <a:sx n="150" d="100"/>
          <a:sy n="150" d="100"/>
        </p:scale>
        <p:origin x="8148" y="-82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BB6E7B-8C32-4825-8DA0-080E630493A9}" type="datetimeFigureOut">
              <a:rPr lang="da-DK" smtClean="0"/>
              <a:t>09-08-2024</a:t>
            </a:fld>
            <a:endParaRPr lang="da-DK"/>
          </a:p>
        </p:txBody>
      </p:sp>
      <p:sp>
        <p:nvSpPr>
          <p:cNvPr id="4" name="Slide Image Placeholder 3"/>
          <p:cNvSpPr>
            <a:spLocks noGrp="1" noRot="1" noChangeAspect="1"/>
          </p:cNvSpPr>
          <p:nvPr>
            <p:ph type="sldImg" idx="2"/>
          </p:nvPr>
        </p:nvSpPr>
        <p:spPr>
          <a:xfrm>
            <a:off x="640800" y="1038225"/>
            <a:ext cx="5576400" cy="313672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6800" y="4400550"/>
            <a:ext cx="5504400" cy="36612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A systematic literature review published in 2015 found 26 prospective longitudinal studies of the precursors of BD, which identified several different precursors as risk factors for bipolar disorder, as detailed on the slide.</a:t>
            </a:r>
            <a:r>
              <a:rPr lang="en-GB" baseline="30000" dirty="0"/>
              <a:t>1</a:t>
            </a:r>
            <a:endParaRPr lang="en-GB" dirty="0"/>
          </a:p>
          <a:p>
            <a:endParaRPr lang="en-GB" dirty="0"/>
          </a:p>
          <a:p>
            <a:r>
              <a:rPr lang="en-GB" dirty="0"/>
              <a:t>References:</a:t>
            </a:r>
          </a:p>
          <a:p>
            <a:pPr marL="228600" indent="-228600">
              <a:buFont typeface="+mj-lt"/>
              <a:buAutoNum type="arabicPeriod"/>
            </a:pPr>
            <a:r>
              <a:rPr lang="en-GB" dirty="0" err="1"/>
              <a:t>Faedda</a:t>
            </a:r>
            <a:r>
              <a:rPr lang="en-GB" dirty="0"/>
              <a:t> GL, Marangoni C, Serra G, et al. Precursors of bipolar disorders: a systematic literature review of prospective studies. J Clin Psychiatry 2015; 76 (5): 614–624.</a:t>
            </a:r>
          </a:p>
          <a:p>
            <a:pPr marL="228600" indent="-228600">
              <a:buFont typeface="+mj-lt"/>
              <a:buAutoNum type="arabicPeriod"/>
            </a:pPr>
            <a:r>
              <a:rPr lang="en-GB" dirty="0" err="1"/>
              <a:t>Faedda</a:t>
            </a:r>
            <a:r>
              <a:rPr lang="en-GB" dirty="0"/>
              <a:t> GL, </a:t>
            </a:r>
            <a:r>
              <a:rPr lang="en-GB" dirty="0" err="1"/>
              <a:t>Baldessarini</a:t>
            </a:r>
            <a:r>
              <a:rPr lang="en-GB" dirty="0"/>
              <a:t> RJ, Marangoni C, et al. An International Society of Bipolar Disorders task force report: precursors and prodromes of bipolar disorder. Bipolar </a:t>
            </a:r>
            <a:r>
              <a:rPr lang="en-GB" dirty="0" err="1"/>
              <a:t>Disord</a:t>
            </a:r>
            <a:r>
              <a:rPr lang="en-GB" dirty="0"/>
              <a:t> 2019; 21 (8): 720–740.</a:t>
            </a:r>
          </a:p>
          <a:p>
            <a:pPr marL="228600" indent="-228600">
              <a:buFont typeface="+mj-lt"/>
              <a:buAutoNum type="arabicPeriod"/>
            </a:pPr>
            <a:r>
              <a:rPr lang="en-GB" dirty="0"/>
              <a:t>Van Meter AR, Burke C, </a:t>
            </a:r>
            <a:r>
              <a:rPr lang="en-GB" dirty="0" err="1"/>
              <a:t>Youngstrom</a:t>
            </a:r>
            <a:r>
              <a:rPr lang="en-GB" dirty="0"/>
              <a:t> EA, et al. The bipolar prodrome: meta-analysis of symptom prevalence prior to initial or recurrent mood episodes. J Am </a:t>
            </a:r>
            <a:r>
              <a:rPr lang="en-GB" dirty="0" err="1"/>
              <a:t>Acad</a:t>
            </a:r>
            <a:r>
              <a:rPr lang="en-GB" dirty="0"/>
              <a:t> Child </a:t>
            </a:r>
            <a:r>
              <a:rPr lang="en-GB" dirty="0" err="1"/>
              <a:t>Adolesc</a:t>
            </a:r>
            <a:r>
              <a:rPr lang="en-GB" dirty="0"/>
              <a:t> Psychiatry 2016; 55 (7): 543–555.</a:t>
            </a:r>
          </a:p>
        </p:txBody>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a:p>
        </p:txBody>
      </p:sp>
    </p:spTree>
    <p:extLst>
      <p:ext uri="{BB962C8B-B14F-4D97-AF65-F5344CB8AC3E}">
        <p14:creationId xmlns:p14="http://schemas.microsoft.com/office/powerpoint/2010/main" val="24495375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a:t>
            </a:r>
            <a:r>
              <a:rPr lang="en-GB" sz="3600" b="1" err="1">
                <a:solidFill>
                  <a:srgbClr val="3F1A01"/>
                </a:solidFill>
                <a:latin typeface="+mj-lt"/>
                <a:cs typeface="Times New Roman" panose="02020603050405020304" pitchFamily="18" charset="0"/>
              </a:rPr>
              <a:t>masterslides</a:t>
            </a:r>
            <a:r>
              <a:rPr lang="en-GB" sz="3600" b="1">
                <a:solidFill>
                  <a:srgbClr val="3F1A01"/>
                </a:solidFill>
                <a:latin typeface="+mj-lt"/>
                <a:cs typeface="Times New Roman" panose="02020603050405020304" pitchFamily="18" charset="0"/>
              </a:rPr>
              <a:t>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99EAA771-FB19-89E8-FD9C-1DBB3377EC11}"/>
              </a:ext>
            </a:extLst>
          </p:cNvPr>
          <p:cNvSpPr>
            <a:spLocks noGrp="1"/>
          </p:cNvSpPr>
          <p:nvPr>
            <p:ph sz="half" idx="1"/>
          </p:nvPr>
        </p:nvSpPr>
        <p:spPr/>
        <p:txBody>
          <a:bodyPr/>
          <a:lstStyle/>
          <a:p>
            <a:pPr marL="0" indent="0">
              <a:buNone/>
            </a:pPr>
            <a:r>
              <a:rPr lang="en-GB"/>
              <a:t>The prodromal phase of BD is characterized by the presence of many precursors</a:t>
            </a:r>
          </a:p>
        </p:txBody>
      </p:sp>
      <p:sp>
        <p:nvSpPr>
          <p:cNvPr id="5" name="Text Placeholder 4">
            <a:extLst>
              <a:ext uri="{FF2B5EF4-FFF2-40B4-BE49-F238E27FC236}">
                <a16:creationId xmlns:a16="http://schemas.microsoft.com/office/drawing/2014/main" id="{532D6DF4-EEBD-B420-C1C9-5CEDD2F37F92}"/>
              </a:ext>
            </a:extLst>
          </p:cNvPr>
          <p:cNvSpPr>
            <a:spLocks noGrp="1"/>
          </p:cNvSpPr>
          <p:nvPr>
            <p:ph type="body" sz="quarter" idx="17"/>
          </p:nvPr>
        </p:nvSpPr>
        <p:spPr/>
        <p:txBody>
          <a:bodyPr/>
          <a:lstStyle/>
          <a:p>
            <a:r>
              <a:rPr lang="en-US"/>
              <a:t>Bipolar disorder – Course, natural history, and prognosis</a:t>
            </a:r>
          </a:p>
        </p:txBody>
      </p:sp>
      <p:sp>
        <p:nvSpPr>
          <p:cNvPr id="4" name="Title 3">
            <a:extLst>
              <a:ext uri="{FF2B5EF4-FFF2-40B4-BE49-F238E27FC236}">
                <a16:creationId xmlns:a16="http://schemas.microsoft.com/office/drawing/2014/main" id="{A90ABED8-625B-81FC-26C5-EE0AAF740E61}"/>
              </a:ext>
            </a:extLst>
          </p:cNvPr>
          <p:cNvSpPr>
            <a:spLocks noGrp="1"/>
          </p:cNvSpPr>
          <p:nvPr>
            <p:ph type="title"/>
          </p:nvPr>
        </p:nvSpPr>
        <p:spPr/>
        <p:txBody>
          <a:bodyPr/>
          <a:lstStyle/>
          <a:p>
            <a:r>
              <a:rPr lang="en-GB"/>
              <a:t>Precursors of bipolar disorder from prospective studies</a:t>
            </a:r>
          </a:p>
        </p:txBody>
      </p:sp>
      <p:sp>
        <p:nvSpPr>
          <p:cNvPr id="8" name="Content Placeholder 7">
            <a:extLst>
              <a:ext uri="{FF2B5EF4-FFF2-40B4-BE49-F238E27FC236}">
                <a16:creationId xmlns:a16="http://schemas.microsoft.com/office/drawing/2014/main" id="{32880BBC-4A0E-7742-0DC0-8358CAF13556}"/>
              </a:ext>
            </a:extLst>
          </p:cNvPr>
          <p:cNvSpPr>
            <a:spLocks noGrp="1"/>
          </p:cNvSpPr>
          <p:nvPr>
            <p:ph idx="19"/>
          </p:nvPr>
        </p:nvSpPr>
        <p:spPr>
          <a:xfrm>
            <a:off x="539751" y="1416785"/>
            <a:ext cx="8061324" cy="4415215"/>
          </a:xfrm>
        </p:spPr>
        <p:txBody>
          <a:bodyPr/>
          <a:lstStyle/>
          <a:p>
            <a:r>
              <a:rPr lang="en-GB" sz="1400" b="1" dirty="0"/>
              <a:t>Mood lability</a:t>
            </a:r>
            <a:r>
              <a:rPr lang="en-GB" sz="1400" dirty="0"/>
              <a:t> (</a:t>
            </a:r>
            <a:r>
              <a:rPr lang="en-US" sz="1400" dirty="0"/>
              <a:t>rapid, sometimes exaggerated changes in mood) – mood lability is associated with the development of BD in some people</a:t>
            </a:r>
            <a:endParaRPr lang="en-GB" sz="1400" dirty="0"/>
          </a:p>
          <a:p>
            <a:r>
              <a:rPr lang="en-GB" sz="1400" b="1" dirty="0"/>
              <a:t>Subsyndromal depression or major depression </a:t>
            </a:r>
            <a:r>
              <a:rPr lang="en-GB" sz="1400" dirty="0"/>
              <a:t>– studies have shown that rates </a:t>
            </a:r>
            <a:r>
              <a:rPr lang="en-GB" sz="1400" dirty="0">
                <a:solidFill>
                  <a:schemeClr val="tx1"/>
                </a:solidFill>
              </a:rPr>
              <a:t>of subsyndromal or major depressive symptoms and episodes are high among people who develop BD</a:t>
            </a:r>
          </a:p>
          <a:p>
            <a:r>
              <a:rPr lang="en-GB" sz="1400" b="1" dirty="0">
                <a:solidFill>
                  <a:schemeClr val="tx1"/>
                </a:solidFill>
              </a:rPr>
              <a:t>Subsyndromal hypomanic symptoms </a:t>
            </a:r>
            <a:r>
              <a:rPr lang="en-GB" sz="1400" dirty="0">
                <a:solidFill>
                  <a:schemeClr val="tx1"/>
                </a:solidFill>
              </a:rPr>
              <a:t>(including in major depression) – subsyndromal hypomanic symptoms appears to be associated with a later diagnosis of BD</a:t>
            </a:r>
          </a:p>
          <a:p>
            <a:r>
              <a:rPr lang="en-GB" sz="1400" b="1" dirty="0">
                <a:solidFill>
                  <a:schemeClr val="tx1"/>
                </a:solidFill>
              </a:rPr>
              <a:t>Cyclothymic disorder </a:t>
            </a:r>
            <a:r>
              <a:rPr lang="en-GB" sz="1400" dirty="0">
                <a:solidFill>
                  <a:schemeClr val="tx1"/>
                </a:solidFill>
              </a:rPr>
              <a:t>– studies have suggested as many as one-third of patients diagnosed with cyclothymic disorder go on to be diagnosed with BD</a:t>
            </a:r>
          </a:p>
          <a:p>
            <a:pPr>
              <a:tabLst>
                <a:tab pos="1971675" algn="l"/>
              </a:tabLst>
            </a:pPr>
            <a:r>
              <a:rPr lang="en-GB" sz="1400" b="1" dirty="0">
                <a:solidFill>
                  <a:schemeClr val="tx1"/>
                </a:solidFill>
              </a:rPr>
              <a:t>Psychotic symptoms in major depression</a:t>
            </a:r>
            <a:r>
              <a:rPr lang="en-GB" sz="1400" dirty="0">
                <a:solidFill>
                  <a:schemeClr val="tx1"/>
                </a:solidFill>
              </a:rPr>
              <a:t> – psychosis appears to partly predict conversion to BD</a:t>
            </a:r>
          </a:p>
          <a:p>
            <a:r>
              <a:rPr lang="en-GB" sz="1400" b="1" dirty="0"/>
              <a:t>Age of onset of major depression </a:t>
            </a:r>
            <a:r>
              <a:rPr lang="en-GB" sz="1400" dirty="0"/>
              <a:t>– early onset of depression predicts the development of BD</a:t>
            </a:r>
          </a:p>
          <a:p>
            <a:r>
              <a:rPr lang="en-GB" sz="1400" b="1" dirty="0"/>
              <a:t>Frequency and loading of affective symptoms </a:t>
            </a:r>
            <a:r>
              <a:rPr lang="en-GB" sz="1400" dirty="0"/>
              <a:t>– risk of BD appears to increase with the number of depressive episodes and the number of hypomanic symptoms</a:t>
            </a:r>
          </a:p>
          <a:p>
            <a:endParaRPr lang="en-GB" sz="1400" dirty="0"/>
          </a:p>
        </p:txBody>
      </p:sp>
      <p:sp>
        <p:nvSpPr>
          <p:cNvPr id="6" name="Text Placeholder 5">
            <a:extLst>
              <a:ext uri="{FF2B5EF4-FFF2-40B4-BE49-F238E27FC236}">
                <a16:creationId xmlns:a16="http://schemas.microsoft.com/office/drawing/2014/main" id="{8889AA16-FFBE-CCD0-9254-7D79DD59524B}"/>
              </a:ext>
            </a:extLst>
          </p:cNvPr>
          <p:cNvSpPr>
            <a:spLocks noGrp="1"/>
          </p:cNvSpPr>
          <p:nvPr>
            <p:ph type="body" sz="quarter" idx="18"/>
          </p:nvPr>
        </p:nvSpPr>
        <p:spPr/>
        <p:txBody>
          <a:bodyPr/>
          <a:lstStyle/>
          <a:p>
            <a:r>
              <a:rPr lang="en-GB" dirty="0">
                <a:solidFill>
                  <a:schemeClr val="accent4">
                    <a:lumMod val="50000"/>
                  </a:schemeClr>
                </a:solidFill>
              </a:rPr>
              <a:t>BD=bipolar disorder</a:t>
            </a:r>
          </a:p>
          <a:p>
            <a:endParaRPr lang="en-GB" dirty="0">
              <a:solidFill>
                <a:schemeClr val="accent4">
                  <a:lumMod val="50000"/>
                </a:schemeClr>
              </a:solidFill>
            </a:endParaRPr>
          </a:p>
          <a:p>
            <a:r>
              <a:rPr lang="en-GB" dirty="0" err="1">
                <a:solidFill>
                  <a:schemeClr val="accent4">
                    <a:lumMod val="50000"/>
                  </a:schemeClr>
                </a:solidFill>
              </a:rPr>
              <a:t>Faedda</a:t>
            </a:r>
            <a:r>
              <a:rPr lang="en-GB" dirty="0">
                <a:solidFill>
                  <a:schemeClr val="accent4">
                    <a:lumMod val="50000"/>
                  </a:schemeClr>
                </a:solidFill>
              </a:rPr>
              <a:t> et al. J Clin Psychiatry 2015;76(5):614–624; </a:t>
            </a:r>
            <a:r>
              <a:rPr lang="en-GB" dirty="0" err="1">
                <a:solidFill>
                  <a:schemeClr val="accent4">
                    <a:lumMod val="50000"/>
                  </a:schemeClr>
                </a:solidFill>
              </a:rPr>
              <a:t>Faedda</a:t>
            </a:r>
            <a:r>
              <a:rPr lang="en-GB" dirty="0">
                <a:solidFill>
                  <a:schemeClr val="accent4">
                    <a:lumMod val="50000"/>
                  </a:schemeClr>
                </a:solidFill>
              </a:rPr>
              <a:t> et al. Bipolar </a:t>
            </a:r>
            <a:r>
              <a:rPr lang="en-GB" dirty="0" err="1">
                <a:solidFill>
                  <a:schemeClr val="accent4">
                    <a:lumMod val="50000"/>
                  </a:schemeClr>
                </a:solidFill>
              </a:rPr>
              <a:t>Disord</a:t>
            </a:r>
            <a:r>
              <a:rPr lang="en-GB" dirty="0">
                <a:solidFill>
                  <a:schemeClr val="accent4">
                    <a:lumMod val="50000"/>
                  </a:schemeClr>
                </a:solidFill>
              </a:rPr>
              <a:t> 2019;21(8):720–740; </a:t>
            </a:r>
            <a:br>
              <a:rPr lang="en-GB" dirty="0">
                <a:solidFill>
                  <a:schemeClr val="accent4">
                    <a:lumMod val="50000"/>
                  </a:schemeClr>
                </a:solidFill>
              </a:rPr>
            </a:br>
            <a:r>
              <a:rPr lang="en-GB" dirty="0">
                <a:solidFill>
                  <a:schemeClr val="accent4">
                    <a:lumMod val="50000"/>
                  </a:schemeClr>
                </a:solidFill>
              </a:rPr>
              <a:t>Van Meter et al. J Am </a:t>
            </a:r>
            <a:r>
              <a:rPr lang="en-GB" dirty="0" err="1">
                <a:solidFill>
                  <a:schemeClr val="accent4">
                    <a:lumMod val="50000"/>
                  </a:schemeClr>
                </a:solidFill>
              </a:rPr>
              <a:t>Acad</a:t>
            </a:r>
            <a:r>
              <a:rPr lang="en-GB" dirty="0">
                <a:solidFill>
                  <a:schemeClr val="accent4">
                    <a:lumMod val="50000"/>
                  </a:schemeClr>
                </a:solidFill>
              </a:rPr>
              <a:t> Child </a:t>
            </a:r>
            <a:r>
              <a:rPr lang="en-GB" dirty="0" err="1">
                <a:solidFill>
                  <a:schemeClr val="accent4">
                    <a:lumMod val="50000"/>
                  </a:schemeClr>
                </a:solidFill>
              </a:rPr>
              <a:t>Adolesc</a:t>
            </a:r>
            <a:r>
              <a:rPr lang="en-GB" dirty="0">
                <a:solidFill>
                  <a:schemeClr val="accent4">
                    <a:lumMod val="50000"/>
                  </a:schemeClr>
                </a:solidFill>
              </a:rPr>
              <a:t> Psychiatry 2016;55(7):543–555</a:t>
            </a:r>
          </a:p>
        </p:txBody>
      </p:sp>
    </p:spTree>
    <p:extLst>
      <p:ext uri="{BB962C8B-B14F-4D97-AF65-F5344CB8AC3E}">
        <p14:creationId xmlns:p14="http://schemas.microsoft.com/office/powerpoint/2010/main" val="675479599"/>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14E3334-BC67-4578-B9B6-FB2C697BED54}">
  <ds:schemaRefs>
    <ds:schemaRef ds:uri="08562aa6-c0ad-4fb9-8a82-15409d3a28b4"/>
    <ds:schemaRef ds:uri="28627d7c-4416-4bc1-86cf-ca6c3a42a8f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98C005F-4BC7-4033-A6B0-BBBA872ABC63}">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90FA4C0-807E-4B20-B9E3-BE4D33CA69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2287</TotalTime>
  <Words>379</Words>
  <Application>Microsoft Office PowerPoint</Application>
  <PresentationFormat>Widescreen</PresentationFormat>
  <Paragraphs>20</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1_Office Theme</vt:lpstr>
      <vt:lpstr>Precursors of bipolar disorder from prospective studies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Viktoria-Maria Hvidtfelt Lykke</cp:lastModifiedBy>
  <cp:revision>21</cp:revision>
  <dcterms:created xsi:type="dcterms:W3CDTF">2022-06-30T09:48:17Z</dcterms:created>
  <dcterms:modified xsi:type="dcterms:W3CDTF">2024-08-09T10:38:02Z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0x0101007624F5F2B767614E9B54E34B918641FF</vt:lpwstr>
  </property>
  <property fmtid="{D5CDD505-2E9C-101B-9397-08002B2CF9AE}" pid="3" name="MediaServiceImageTags">
    <vt:lpwstr/>
  </property>
</Properties>
</file>