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0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different perinatal and juvenile factors have been shown to increase the risk of developing bipolar disorder, as outlined on the slide.</a:t>
            </a:r>
            <a:r>
              <a:rPr lang="en-GB" baseline="30000" dirty="0"/>
              <a:t>1</a:t>
            </a:r>
            <a:r>
              <a:rPr lang="en-GB" dirty="0"/>
              <a:t> However, disentangling the risk of bipolar disorder from that of other mood disorders can be challenging, because many of these factors also increase the risk of depression, or psychotic disorders.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Faedda</a:t>
            </a:r>
            <a:r>
              <a:rPr lang="en-GB" dirty="0"/>
              <a:t> GL, </a:t>
            </a:r>
            <a:r>
              <a:rPr lang="en-GB" dirty="0" err="1"/>
              <a:t>Baldessarini</a:t>
            </a:r>
            <a:r>
              <a:rPr lang="en-GB" dirty="0"/>
              <a:t> RJ, Marangoni C, et al. An International Society of Bipolar Disorders task force report: precursors and prodromes of bipolar disorder. Bipolar </a:t>
            </a:r>
            <a:r>
              <a:rPr lang="en-GB" dirty="0" err="1"/>
              <a:t>Disord</a:t>
            </a:r>
            <a:r>
              <a:rPr lang="en-GB" dirty="0"/>
              <a:t> 2019; 21 (8): 720–740.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1550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A680B-15D3-61E6-409C-1A8589579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A5514E-370E-AA7C-38AA-3E60CBE6A0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F0F9A6-62B4-A190-A9A7-27074AF74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Perinatal and juvenile risk factors for bipolar disorder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5F2C2F-1BFB-B98F-C210-F4D9EC110470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Various maternal stressors or early adverse life events appear to increase the risk of BD, including exposure to war, smoking, and infection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804878-D1C2-E889-274C-83A7081A99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BD=bipolar disorder</a:t>
            </a:r>
          </a:p>
          <a:p>
            <a:endParaRPr lang="en-GB"/>
          </a:p>
          <a:p>
            <a:r>
              <a:rPr lang="en-GB" err="1"/>
              <a:t>Faedda</a:t>
            </a:r>
            <a:r>
              <a:rPr lang="en-GB"/>
              <a:t> et al. Bipolar </a:t>
            </a:r>
            <a:r>
              <a:rPr lang="en-GB" err="1"/>
              <a:t>Disord</a:t>
            </a:r>
            <a:r>
              <a:rPr lang="en-GB"/>
              <a:t> 2019;21(8):720–740</a:t>
            </a:r>
          </a:p>
        </p:txBody>
      </p:sp>
      <p:pic>
        <p:nvPicPr>
          <p:cNvPr id="9" name="Graphic 8" descr="Medicine with solid fill">
            <a:extLst>
              <a:ext uri="{FF2B5EF4-FFF2-40B4-BE49-F238E27FC236}">
                <a16:creationId xmlns:a16="http://schemas.microsoft.com/office/drawing/2014/main" id="{23993818-2D6A-A849-D896-9FFC64C57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80174" y="3915920"/>
            <a:ext cx="914400" cy="914400"/>
          </a:xfrm>
          <a:prstGeom prst="rect">
            <a:avLst/>
          </a:prstGeom>
        </p:spPr>
      </p:pic>
      <p:pic>
        <p:nvPicPr>
          <p:cNvPr id="11" name="Graphic 10" descr="Needle with solid fill">
            <a:extLst>
              <a:ext uri="{FF2B5EF4-FFF2-40B4-BE49-F238E27FC236}">
                <a16:creationId xmlns:a16="http://schemas.microsoft.com/office/drawing/2014/main" id="{2EAD91B5-BA44-F8B4-5207-D8AB68FBA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54811" y="3880705"/>
            <a:ext cx="914400" cy="914400"/>
          </a:xfrm>
          <a:prstGeom prst="rect">
            <a:avLst/>
          </a:prstGeom>
        </p:spPr>
      </p:pic>
      <p:pic>
        <p:nvPicPr>
          <p:cNvPr id="19" name="Graphic 18" descr="Smoking with solid fill">
            <a:extLst>
              <a:ext uri="{FF2B5EF4-FFF2-40B4-BE49-F238E27FC236}">
                <a16:creationId xmlns:a16="http://schemas.microsoft.com/office/drawing/2014/main" id="{303D158A-6146-44EF-5624-021C130656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67589" y="2412840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EFCEE82-EA8D-E310-0597-6C181EF1B167}"/>
              </a:ext>
            </a:extLst>
          </p:cNvPr>
          <p:cNvSpPr txBox="1"/>
          <p:nvPr/>
        </p:nvSpPr>
        <p:spPr>
          <a:xfrm>
            <a:off x="3667703" y="1922864"/>
            <a:ext cx="3714172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dirty="0"/>
              <a:t>Smoking during pregnancy has been shown to </a:t>
            </a:r>
            <a:r>
              <a:rPr lang="en-US" b="1" dirty="0"/>
              <a:t>double the risk </a:t>
            </a:r>
            <a:r>
              <a:rPr lang="en-US" sz="1600" dirty="0"/>
              <a:t>of BD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061D97-7CA3-DF90-0F32-FF8FBBCAE367}"/>
              </a:ext>
            </a:extLst>
          </p:cNvPr>
          <p:cNvSpPr txBox="1"/>
          <p:nvPr/>
        </p:nvSpPr>
        <p:spPr>
          <a:xfrm>
            <a:off x="3782003" y="3718458"/>
            <a:ext cx="348557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dirty="0"/>
              <a:t>Premature birth, or a low birth weight can increase the risk of BD by as much as </a:t>
            </a:r>
            <a:r>
              <a:rPr lang="en-US" b="1" dirty="0"/>
              <a:t>7 times</a:t>
            </a:r>
            <a:endParaRPr lang="en-US" sz="16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57A4D5-1C6E-B265-571A-589DB7C5FDEA}"/>
              </a:ext>
            </a:extLst>
          </p:cNvPr>
          <p:cNvSpPr txBox="1"/>
          <p:nvPr/>
        </p:nvSpPr>
        <p:spPr>
          <a:xfrm>
            <a:off x="7290834" y="4791890"/>
            <a:ext cx="3967716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dirty="0"/>
              <a:t>Early exposure to illicit drugs, including cannabis, cocaine, and opiates, appears to predict BD and mania, increasing the risk by as much as </a:t>
            </a:r>
            <a:r>
              <a:rPr lang="en-US" b="1" dirty="0"/>
              <a:t>11 times </a:t>
            </a:r>
            <a:endParaRPr lang="en-US" sz="1600" b="1" dirty="0"/>
          </a:p>
        </p:txBody>
      </p:sp>
      <p:pic>
        <p:nvPicPr>
          <p:cNvPr id="13" name="Graphic 12" descr="Baby with solid fill">
            <a:extLst>
              <a:ext uri="{FF2B5EF4-FFF2-40B4-BE49-F238E27FC236}">
                <a16:creationId xmlns:a16="http://schemas.microsoft.com/office/drawing/2014/main" id="{F6A00AE8-206A-086A-1443-3EA62137C9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01819" y="4642595"/>
            <a:ext cx="914400" cy="914400"/>
          </a:xfrm>
          <a:prstGeom prst="rect">
            <a:avLst/>
          </a:prstGeom>
        </p:spPr>
      </p:pic>
      <p:pic>
        <p:nvPicPr>
          <p:cNvPr id="31" name="Graphic 30" descr="Hospital with solid fill">
            <a:extLst>
              <a:ext uri="{FF2B5EF4-FFF2-40B4-BE49-F238E27FC236}">
                <a16:creationId xmlns:a16="http://schemas.microsoft.com/office/drawing/2014/main" id="{3DE1F022-46DA-7E4B-F9B8-96C6702BBE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33360" y="4630507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714EE3-3BAB-6645-7D4B-26A9C2723928}"/>
              </a:ext>
            </a:extLst>
          </p:cNvPr>
          <p:cNvSpPr txBox="1"/>
          <p:nvPr/>
        </p:nvSpPr>
        <p:spPr>
          <a:xfrm>
            <a:off x="7017784" y="2564988"/>
            <a:ext cx="4513816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dirty="0"/>
              <a:t>Maternal stress, e.g., exposure to war stress, can </a:t>
            </a:r>
            <a:r>
              <a:rPr lang="en-US" b="1" dirty="0"/>
              <a:t>more than double the risk</a:t>
            </a:r>
            <a:r>
              <a:rPr lang="en-US" sz="1600" b="1" dirty="0"/>
              <a:t> </a:t>
            </a:r>
            <a:r>
              <a:rPr lang="en-US" sz="1600" dirty="0"/>
              <a:t>of their child developing BD, whilst parental loss can up to </a:t>
            </a:r>
            <a:r>
              <a:rPr lang="en-US" b="1" dirty="0"/>
              <a:t>quadruple the risk </a:t>
            </a:r>
            <a:r>
              <a:rPr lang="en-US" sz="1600" dirty="0"/>
              <a:t>of BD</a:t>
            </a:r>
          </a:p>
        </p:txBody>
      </p:sp>
      <p:pic>
        <p:nvPicPr>
          <p:cNvPr id="10" name="Graphic 9" descr="Pregnant lady with solid fill">
            <a:extLst>
              <a:ext uri="{FF2B5EF4-FFF2-40B4-BE49-F238E27FC236}">
                <a16:creationId xmlns:a16="http://schemas.microsoft.com/office/drawing/2014/main" id="{BFA8F772-A43E-EBE7-84E0-F853428021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262216" y="1587896"/>
            <a:ext cx="914400" cy="914400"/>
          </a:xfrm>
          <a:prstGeom prst="rect">
            <a:avLst/>
          </a:prstGeom>
        </p:spPr>
      </p:pic>
      <p:pic>
        <p:nvPicPr>
          <p:cNvPr id="14" name="Graphic 13" descr="Woman with baby with solid fill">
            <a:extLst>
              <a:ext uri="{FF2B5EF4-FFF2-40B4-BE49-F238E27FC236}">
                <a16:creationId xmlns:a16="http://schemas.microsoft.com/office/drawing/2014/main" id="{DBF2DEE2-BE9E-1EEA-3413-F1988123765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82388" y="158449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115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2288</TotalTime>
  <Words>255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Perinatal and juvenile risk factors for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</cp:revision>
  <dcterms:created xsi:type="dcterms:W3CDTF">2022-06-30T09:48:17Z</dcterms:created>
  <dcterms:modified xsi:type="dcterms:W3CDTF">2024-08-09T10:38:23Z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