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0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lines of evidence suggest a link between childhood trauma and bipolar disorder, and a worsening clinical course of bipolar disorder.</a:t>
            </a:r>
            <a:r>
              <a:rPr lang="en-GB" baseline="30000" dirty="0"/>
              <a:t>1,2</a:t>
            </a:r>
            <a:r>
              <a:rPr lang="en-GB" dirty="0"/>
              <a:t> However, there are methodological differences between studies, such as the techniques used to question people about childhood trauma, that make synthesis of the available data challenging.</a:t>
            </a:r>
            <a:r>
              <a:rPr lang="en-GB" baseline="30000" dirty="0"/>
              <a:t>2</a:t>
            </a:r>
            <a:r>
              <a:rPr lang="en-GB" dirty="0"/>
              <a:t> Many different scales of childhood trauma exist, including questionnaires such as the Childhood Trauma Questionnaire (CTQ), and interview techniques.</a:t>
            </a:r>
            <a:r>
              <a:rPr lang="en-GB" baseline="30000" dirty="0"/>
              <a:t>2</a:t>
            </a:r>
            <a:r>
              <a:rPr lang="en-GB" dirty="0"/>
              <a:t> Furthermore, there could be proxy factors that mediate any relationship – more thorough research is needed to disentangle childhood trauma from other factors associated with mood disorders, such as substance abuse.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Aas</a:t>
            </a:r>
            <a:r>
              <a:rPr lang="en-GB" dirty="0"/>
              <a:t> M, Henry C, </a:t>
            </a:r>
            <a:r>
              <a:rPr lang="en-GB" dirty="0" err="1"/>
              <a:t>Andreassen</a:t>
            </a:r>
            <a:r>
              <a:rPr lang="en-GB" dirty="0"/>
              <a:t> OA, et al. The role of childhood trauma in bipolar disorders. Int J Bipolar </a:t>
            </a:r>
            <a:r>
              <a:rPr lang="en-GB" dirty="0" err="1"/>
              <a:t>Disord</a:t>
            </a:r>
            <a:r>
              <a:rPr lang="en-GB" dirty="0"/>
              <a:t> 2016; 4 (1): 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Daruy</a:t>
            </a:r>
            <a:r>
              <a:rPr lang="en-GB" dirty="0"/>
              <a:t>-Filho L, </a:t>
            </a:r>
            <a:r>
              <a:rPr lang="en-GB" dirty="0" err="1"/>
              <a:t>Brietzke</a:t>
            </a:r>
            <a:r>
              <a:rPr lang="en-GB" dirty="0"/>
              <a:t> E, </a:t>
            </a:r>
            <a:r>
              <a:rPr lang="en-GB" dirty="0" err="1"/>
              <a:t>Lafer</a:t>
            </a:r>
            <a:r>
              <a:rPr lang="en-GB" dirty="0"/>
              <a:t> B, Grassi-Oliveira R. Childhood maltreatment and clinical outcomes of bipolar disorder. Acta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Scand</a:t>
            </a:r>
            <a:r>
              <a:rPr lang="en-GB" dirty="0"/>
              <a:t> 2011; 124 (6): 427–434.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Janiri</a:t>
            </a:r>
            <a:r>
              <a:rPr lang="en-GB" dirty="0"/>
              <a:t> D, Sani G, </a:t>
            </a:r>
            <a:r>
              <a:rPr lang="en-GB" dirty="0" err="1"/>
              <a:t>Danese</a:t>
            </a:r>
            <a:r>
              <a:rPr lang="en-GB" dirty="0"/>
              <a:t> E, et al. Childhood traumatic experiences of patients with bipolar disorder type I and type II. J Affect </a:t>
            </a:r>
            <a:r>
              <a:rPr lang="en-GB" dirty="0" err="1"/>
              <a:t>Disord</a:t>
            </a:r>
            <a:r>
              <a:rPr lang="en-GB" dirty="0"/>
              <a:t> 2015; 175: 92–97.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2830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3B836-C745-849C-0E71-07D8E1BB9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BEF50B-0AC3-0055-312F-1D306911472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F39C4E-D6CD-C82C-06B7-134907F12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role of childhood trauma in bipolar disorder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A96F5-0D90-8723-23EA-81F1BEBE7BC8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/>
              <a:t>Childhood trauma is an environmental stressor that increases the risk of developing BD, and is associated with worsening clinical course of BD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GB" dirty="0"/>
              <a:t>Childhood trauma can be emotional, physical, or sexual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GB" dirty="0"/>
              <a:t>Childhood traumas are thought to interact with genetics, and epigenetics, increasing the risk of subsequent BD</a:t>
            </a:r>
            <a:r>
              <a:rPr lang="en-GB" baseline="30000" dirty="0"/>
              <a:t>1</a:t>
            </a:r>
          </a:p>
          <a:p>
            <a:r>
              <a:rPr lang="en-GB" dirty="0"/>
              <a:t>Systems and pathways that have been implicated in the increased risk of BD in people exposed to childhood trauma include the hypothalamic–pituitary–adrenal stress axis, as well as neurotransmission and neuroplasticity</a:t>
            </a:r>
            <a:r>
              <a:rPr lang="en-GB" baseline="30000" dirty="0"/>
              <a:t>1</a:t>
            </a:r>
          </a:p>
          <a:p>
            <a:r>
              <a:rPr lang="en-GB" dirty="0">
                <a:solidFill>
                  <a:schemeClr val="tx1"/>
                </a:solidFill>
              </a:rPr>
              <a:t>One study recruited people with BD and investigated childhood trauma (using the CTQ), and found that trauma increased the risk of both subtypes of BD – all people with BD had experienced more childhood trauma than the control group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0D387C4-75C7-B0A6-0582-08DFF95B55A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CTQ=Childhood Trauma Questionnaire; PTSD=post-traumatic stress disorder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Aas</a:t>
            </a:r>
            <a:r>
              <a:rPr lang="en-GB" dirty="0"/>
              <a:t> et al. Int J Bipolar </a:t>
            </a:r>
            <a:r>
              <a:rPr lang="en-GB" dirty="0" err="1"/>
              <a:t>Disord</a:t>
            </a:r>
            <a:r>
              <a:rPr lang="en-GB" dirty="0"/>
              <a:t> 2016;4(1):2; 2. </a:t>
            </a:r>
            <a:r>
              <a:rPr lang="en-GB" dirty="0" err="1"/>
              <a:t>Daruy</a:t>
            </a:r>
            <a:r>
              <a:rPr lang="en-GB" dirty="0"/>
              <a:t>-Filho et al. Acta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Scand</a:t>
            </a:r>
            <a:r>
              <a:rPr lang="en-GB" dirty="0"/>
              <a:t> 2011;124(6):427–434; 3. </a:t>
            </a:r>
            <a:r>
              <a:rPr lang="en-GB" dirty="0" err="1"/>
              <a:t>Janiri</a:t>
            </a:r>
            <a:r>
              <a:rPr lang="en-GB" dirty="0"/>
              <a:t> et al. J Affect </a:t>
            </a:r>
            <a:r>
              <a:rPr lang="en-GB" dirty="0" err="1"/>
              <a:t>Disord</a:t>
            </a:r>
            <a:r>
              <a:rPr lang="en-GB" dirty="0"/>
              <a:t> 2015;175:92–97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E074FC-D2D3-DCF4-68C6-5B3E0D58897C}"/>
              </a:ext>
            </a:extLst>
          </p:cNvPr>
          <p:cNvSpPr txBox="1"/>
          <p:nvPr/>
        </p:nvSpPr>
        <p:spPr>
          <a:xfrm>
            <a:off x="7146927" y="1525864"/>
            <a:ext cx="46738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b="1">
                <a:solidFill>
                  <a:schemeClr val="accent5">
                    <a:lumMod val="50000"/>
                  </a:schemeClr>
                </a:solidFill>
              </a:rPr>
              <a:t>Studies linking childhood trauma and aspects of BD</a:t>
            </a:r>
            <a:r>
              <a:rPr lang="it-IT" sz="1400" b="1" baseline="30000">
                <a:solidFill>
                  <a:schemeClr val="accent5">
                    <a:lumMod val="50000"/>
                  </a:schemeClr>
                </a:solidFill>
              </a:rPr>
              <a:t>2</a:t>
            </a:r>
            <a:endParaRPr lang="en-GB" sz="1400" b="1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F00B145-9B4D-4E87-8DB6-3083150A1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760992"/>
              </p:ext>
            </p:extLst>
          </p:nvPr>
        </p:nvGraphicFramePr>
        <p:xfrm>
          <a:off x="6060799" y="1933665"/>
          <a:ext cx="5760000" cy="3627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6000">
                  <a:extLst>
                    <a:ext uri="{9D8B030D-6E8A-4147-A177-3AD203B41FA5}">
                      <a16:colId xmlns:a16="http://schemas.microsoft.com/office/drawing/2014/main" val="334537394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2912532573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86227967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633113666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6053967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Physical</a:t>
                      </a:r>
                    </a:p>
                  </a:txBody>
                  <a:tcPr marL="36000" marR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Sexual</a:t>
                      </a:r>
                    </a:p>
                  </a:txBody>
                  <a:tcPr marL="36000" marR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Emotional</a:t>
                      </a:r>
                    </a:p>
                  </a:txBody>
                  <a:tcPr marL="36000" marR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Nonspecific</a:t>
                      </a:r>
                    </a:p>
                  </a:txBody>
                  <a:tcPr marL="36000" marR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5368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BD course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735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/>
                        <a:t>Early onset of disorder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9C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8975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/>
                        <a:t>Rapid cycling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7106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/>
                        <a:t>Early hospitalizations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8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/>
                        <a:t>More hospitalizations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324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BD clinical features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1275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/>
                        <a:t>Psychosis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452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/>
                        <a:t>Suicidality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2310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/>
                        <a:t>Impulsivity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8964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/>
                        <a:t>Aggressivity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500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/>
                        <a:t>More depressive episodes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842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/>
                        <a:t>Manic symptom severity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943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100"/>
                        <a:t>Depressive symptom severity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691672"/>
                  </a:ext>
                </a:extLst>
              </a:tr>
            </a:tbl>
          </a:graphicData>
        </a:graphic>
      </p:graphicFrame>
      <p:pic>
        <p:nvPicPr>
          <p:cNvPr id="8" name="Graphic 7" descr="Books with solid fill">
            <a:extLst>
              <a:ext uri="{FF2B5EF4-FFF2-40B4-BE49-F238E27FC236}">
                <a16:creationId xmlns:a16="http://schemas.microsoft.com/office/drawing/2014/main" id="{CF48E523-C3D3-E61E-EEC7-4EE2BB259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2527" y="129721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746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2288</TotalTime>
  <Words>477</Words>
  <Application>Microsoft Office PowerPoint</Application>
  <PresentationFormat>Widescreen</PresentationFormat>
  <Paragraphs>57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The role of childhood trauma in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23</cp:revision>
  <dcterms:created xsi:type="dcterms:W3CDTF">2022-06-30T09:48:17Z</dcterms:created>
  <dcterms:modified xsi:type="dcterms:W3CDTF">2024-08-09T10:38:42Z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