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1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Although such studies have been enlightening, there are challenges to studying the ‘high-risk’ children of people with bipolar disorder.</a:t>
            </a:r>
            <a:r>
              <a:rPr lang="en-GB" baseline="30000" dirty="0"/>
              <a:t>2</a:t>
            </a:r>
            <a:r>
              <a:rPr lang="en-GB" dirty="0"/>
              <a:t> There is a high degree of phenotypic and aetiologic heterogeneity amongst these children, and many of the early symptoms investigated are non-specific.</a:t>
            </a:r>
            <a:r>
              <a:rPr lang="en-GB" baseline="30000" dirty="0"/>
              <a:t>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Faedda</a:t>
            </a:r>
            <a:r>
              <a:rPr lang="en-GB" dirty="0"/>
              <a:t> GL, </a:t>
            </a:r>
            <a:r>
              <a:rPr lang="en-GB" dirty="0" err="1"/>
              <a:t>Baldessarini</a:t>
            </a:r>
            <a:r>
              <a:rPr lang="en-GB" dirty="0"/>
              <a:t> RJ, Marangoni C, et al. An International Society of Bipolar Disorders task force report: precursors and prodromes of bipolar disorder. Bipolar </a:t>
            </a:r>
            <a:r>
              <a:rPr lang="en-GB" dirty="0" err="1"/>
              <a:t>Disord</a:t>
            </a:r>
            <a:r>
              <a:rPr lang="en-GB" dirty="0"/>
              <a:t> 2019; 21 (8): 720–740.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Duffy A, Vandeleur C, Heffer N, </a:t>
            </a:r>
            <a:r>
              <a:rPr lang="en-GB" dirty="0" err="1"/>
              <a:t>Preisig</a:t>
            </a:r>
            <a:r>
              <a:rPr lang="en-GB" dirty="0"/>
              <a:t> M. The clinical trajectory of emerging bipolar disorder among the high-risk offspring of bipolar parents: current understanding and future considerations. Int J Bipolar </a:t>
            </a:r>
            <a:r>
              <a:rPr lang="en-GB" dirty="0" err="1"/>
              <a:t>Disord</a:t>
            </a:r>
            <a:r>
              <a:rPr lang="en-GB" dirty="0"/>
              <a:t> 2017; 5 (1): 37.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348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F8A57-AFB6-02C0-411D-A348316B6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E42F0D-829D-ED60-1B71-192FC79978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Bipolar disorder – Course, natural history, and prognosis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1A8B4D-2AA8-87D7-BA21-F792C3106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Studying ‘high-risk’ children of parents with bipolar disorder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F43B06-6BA1-3704-4471-22F18F9DD9CE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Studies have investigated the development of BD by following the children of parents who have BD – children who are therefore deemed at familial ‘high-risk’</a:t>
            </a:r>
            <a:r>
              <a:rPr lang="en-GB" baseline="30000" dirty="0">
                <a:solidFill>
                  <a:schemeClr val="tx1"/>
                </a:solidFill>
              </a:rPr>
              <a:t>1,2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There is a relatively low rate of BD development in these ‘high-risk’ children with confirmed familial risk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The first (hypo)manic episode typically appears between the ages of 13–20 years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Depressive symptoms are predominant in the early course of developing BD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There is sparse evidence for (hypo)manic symptoms before the age of puberty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Anxiety disorders, sleep disorders, and some behavioural disorders all appear to be higher in people who go on to develop BD than those who do not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F6434-4371-BD33-E899-263D094B9C1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NOS=not otherwise specified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Faedda</a:t>
            </a:r>
            <a:r>
              <a:rPr lang="en-GB" dirty="0"/>
              <a:t> et al. Bipolar </a:t>
            </a:r>
            <a:r>
              <a:rPr lang="en-GB" dirty="0" err="1"/>
              <a:t>Disord</a:t>
            </a:r>
            <a:r>
              <a:rPr lang="en-GB" dirty="0"/>
              <a:t> 2019;21(8):720–740; 2. Duffy et al. Int J Bipolar </a:t>
            </a:r>
            <a:r>
              <a:rPr lang="en-GB" dirty="0" err="1"/>
              <a:t>Disord</a:t>
            </a:r>
            <a:r>
              <a:rPr lang="en-GB" dirty="0"/>
              <a:t> 2017;5(1):37</a:t>
            </a:r>
            <a:endParaRPr lang="en-GB" strike="sngStrik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6FE687-529D-D10C-A3B4-855E36345648}"/>
              </a:ext>
            </a:extLst>
          </p:cNvPr>
          <p:cNvSpPr txBox="1"/>
          <p:nvPr/>
        </p:nvSpPr>
        <p:spPr>
          <a:xfrm>
            <a:off x="7147560" y="1416785"/>
            <a:ext cx="3916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>
                <a:solidFill>
                  <a:schemeClr val="accent2">
                    <a:lumMod val="50000"/>
                  </a:schemeClr>
                </a:solidFill>
              </a:rPr>
              <a:t>Trajectory of BD in two different high-risk children</a:t>
            </a:r>
            <a:r>
              <a:rPr lang="en-GB" sz="1200" b="1" baseline="30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sz="12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4C76FA-EE84-F396-5D3A-7FBD1B445311}"/>
              </a:ext>
            </a:extLst>
          </p:cNvPr>
          <p:cNvSpPr txBox="1"/>
          <p:nvPr/>
        </p:nvSpPr>
        <p:spPr>
          <a:xfrm>
            <a:off x="7590654" y="1866961"/>
            <a:ext cx="13436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00" b="1">
                <a:solidFill>
                  <a:schemeClr val="accent2">
                    <a:lumMod val="50000"/>
                  </a:schemeClr>
                </a:solidFill>
              </a:rPr>
              <a:t>Bipolar spectrum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77FD1C-3275-B2A7-0D38-7204457CEFE9}"/>
              </a:ext>
            </a:extLst>
          </p:cNvPr>
          <p:cNvSpPr txBox="1"/>
          <p:nvPr/>
        </p:nvSpPr>
        <p:spPr>
          <a:xfrm>
            <a:off x="9323918" y="1866961"/>
            <a:ext cx="10390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>
                <a:solidFill>
                  <a:schemeClr val="accent2">
                    <a:lumMod val="50000"/>
                  </a:schemeClr>
                </a:solidFill>
              </a:rPr>
              <a:t>Classical BD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A75D72-51A1-5CA7-3FAC-99AC20A8ED7C}"/>
              </a:ext>
            </a:extLst>
          </p:cNvPr>
          <p:cNvSpPr txBox="1"/>
          <p:nvPr/>
        </p:nvSpPr>
        <p:spPr>
          <a:xfrm>
            <a:off x="9709330" y="2168579"/>
            <a:ext cx="188069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chemeClr val="tx2"/>
                </a:solidFill>
              </a:rPr>
              <a:t>Well, but at confirmed familial risk for classical BD/mood disorders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9B00F8FD-3B36-89CC-C077-54FFD4B634B0}"/>
              </a:ext>
            </a:extLst>
          </p:cNvPr>
          <p:cNvSpPr/>
          <p:nvPr/>
        </p:nvSpPr>
        <p:spPr>
          <a:xfrm>
            <a:off x="8305655" y="2202277"/>
            <a:ext cx="800100" cy="369231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Graphic 14" descr="Badge 1 with solid fill">
            <a:extLst>
              <a:ext uri="{FF2B5EF4-FFF2-40B4-BE49-F238E27FC236}">
                <a16:creationId xmlns:a16="http://schemas.microsoft.com/office/drawing/2014/main" id="{833084FF-D1D7-6763-074F-06C05D00E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25705" y="2897851"/>
            <a:ext cx="360000" cy="360000"/>
          </a:xfrm>
          <a:prstGeom prst="rect">
            <a:avLst/>
          </a:prstGeom>
        </p:spPr>
      </p:pic>
      <p:pic>
        <p:nvPicPr>
          <p:cNvPr id="16" name="Graphic 15" descr="Badge with solid fill">
            <a:extLst>
              <a:ext uri="{FF2B5EF4-FFF2-40B4-BE49-F238E27FC236}">
                <a16:creationId xmlns:a16="http://schemas.microsoft.com/office/drawing/2014/main" id="{39826B7A-2AB5-1622-4207-8E4DCF475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25705" y="3464219"/>
            <a:ext cx="360000" cy="360000"/>
          </a:xfrm>
          <a:prstGeom prst="rect">
            <a:avLst/>
          </a:prstGeom>
        </p:spPr>
      </p:pic>
      <p:pic>
        <p:nvPicPr>
          <p:cNvPr id="17" name="Graphic 16" descr="Badge 3 with solid fill">
            <a:extLst>
              <a:ext uri="{FF2B5EF4-FFF2-40B4-BE49-F238E27FC236}">
                <a16:creationId xmlns:a16="http://schemas.microsoft.com/office/drawing/2014/main" id="{3088A722-5111-B843-264F-678EC0C70A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25705" y="4007862"/>
            <a:ext cx="360000" cy="360000"/>
          </a:xfrm>
          <a:prstGeom prst="rect">
            <a:avLst/>
          </a:prstGeom>
        </p:spPr>
      </p:pic>
      <p:pic>
        <p:nvPicPr>
          <p:cNvPr id="18" name="Graphic 17" descr="Badge 4 with solid fill">
            <a:extLst>
              <a:ext uri="{FF2B5EF4-FFF2-40B4-BE49-F238E27FC236}">
                <a16:creationId xmlns:a16="http://schemas.microsoft.com/office/drawing/2014/main" id="{07243DAB-7873-5D84-872D-E0D3D29F69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25705" y="4652806"/>
            <a:ext cx="360000" cy="360000"/>
          </a:xfrm>
          <a:prstGeom prst="rect">
            <a:avLst/>
          </a:prstGeom>
        </p:spPr>
      </p:pic>
      <p:sp>
        <p:nvSpPr>
          <p:cNvPr id="19" name="Arrow: Down 18">
            <a:extLst>
              <a:ext uri="{FF2B5EF4-FFF2-40B4-BE49-F238E27FC236}">
                <a16:creationId xmlns:a16="http://schemas.microsoft.com/office/drawing/2014/main" id="{41CBD0EE-0705-7851-7543-A6E30EFE4F6E}"/>
              </a:ext>
            </a:extLst>
          </p:cNvPr>
          <p:cNvSpPr/>
          <p:nvPr/>
        </p:nvSpPr>
        <p:spPr>
          <a:xfrm>
            <a:off x="9115548" y="2203048"/>
            <a:ext cx="800100" cy="369231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Graphic 19" descr="Badge 1 with solid fill">
            <a:extLst>
              <a:ext uri="{FF2B5EF4-FFF2-40B4-BE49-F238E27FC236}">
                <a16:creationId xmlns:a16="http://schemas.microsoft.com/office/drawing/2014/main" id="{7764CB46-06C7-81C0-1B63-279F14F68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35598" y="2897851"/>
            <a:ext cx="360000" cy="360000"/>
          </a:xfrm>
          <a:prstGeom prst="rect">
            <a:avLst/>
          </a:prstGeom>
        </p:spPr>
      </p:pic>
      <p:pic>
        <p:nvPicPr>
          <p:cNvPr id="21" name="Graphic 20" descr="Badge with solid fill">
            <a:extLst>
              <a:ext uri="{FF2B5EF4-FFF2-40B4-BE49-F238E27FC236}">
                <a16:creationId xmlns:a16="http://schemas.microsoft.com/office/drawing/2014/main" id="{E7B5E8C0-C910-D9FB-3C0B-3874EA7452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35598" y="3464219"/>
            <a:ext cx="360000" cy="360000"/>
          </a:xfrm>
          <a:prstGeom prst="rect">
            <a:avLst/>
          </a:prstGeom>
        </p:spPr>
      </p:pic>
      <p:pic>
        <p:nvPicPr>
          <p:cNvPr id="22" name="Graphic 21" descr="Badge 3 with solid fill">
            <a:extLst>
              <a:ext uri="{FF2B5EF4-FFF2-40B4-BE49-F238E27FC236}">
                <a16:creationId xmlns:a16="http://schemas.microsoft.com/office/drawing/2014/main" id="{3B9CAFE5-0CC1-961C-6C0D-C0D0085E5A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35598" y="4007862"/>
            <a:ext cx="360000" cy="360000"/>
          </a:xfrm>
          <a:prstGeom prst="rect">
            <a:avLst/>
          </a:prstGeom>
        </p:spPr>
      </p:pic>
      <p:pic>
        <p:nvPicPr>
          <p:cNvPr id="23" name="Graphic 22" descr="Badge 4 with solid fill">
            <a:extLst>
              <a:ext uri="{FF2B5EF4-FFF2-40B4-BE49-F238E27FC236}">
                <a16:creationId xmlns:a16="http://schemas.microsoft.com/office/drawing/2014/main" id="{2F3CB9D2-03DC-3739-6F7C-EBE489CBA0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35598" y="4652806"/>
            <a:ext cx="360000" cy="3600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D98F8FC-06A1-0077-37D8-C2BF4D191671}"/>
              </a:ext>
            </a:extLst>
          </p:cNvPr>
          <p:cNvSpPr txBox="1"/>
          <p:nvPr/>
        </p:nvSpPr>
        <p:spPr>
          <a:xfrm>
            <a:off x="9709330" y="2897851"/>
            <a:ext cx="1747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chemeClr val="tx2"/>
                </a:solidFill>
              </a:rPr>
              <a:t>Episodic anxiety and sleep disorders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11204BD-7B87-670D-49AC-E087419B09E3}"/>
              </a:ext>
            </a:extLst>
          </p:cNvPr>
          <p:cNvSpPr txBox="1"/>
          <p:nvPr/>
        </p:nvSpPr>
        <p:spPr>
          <a:xfrm>
            <a:off x="9709330" y="3464219"/>
            <a:ext cx="23455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tx2"/>
                </a:solidFill>
              </a:rPr>
              <a:t>Depression, dysthymia, cyclothymia, adjustment disorders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91DAA2C-9AFF-A8D4-8227-FCC98545AF86}"/>
              </a:ext>
            </a:extLst>
          </p:cNvPr>
          <p:cNvSpPr txBox="1"/>
          <p:nvPr/>
        </p:nvSpPr>
        <p:spPr>
          <a:xfrm>
            <a:off x="9709330" y="4007862"/>
            <a:ext cx="19167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chemeClr val="tx2"/>
                </a:solidFill>
              </a:rPr>
              <a:t>Melancholic major depression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D3006ED-F57D-CF75-2DB3-07D8AB688C9E}"/>
              </a:ext>
            </a:extLst>
          </p:cNvPr>
          <p:cNvSpPr txBox="1"/>
          <p:nvPr/>
        </p:nvSpPr>
        <p:spPr>
          <a:xfrm>
            <a:off x="9709330" y="4652806"/>
            <a:ext cx="2345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chemeClr val="tx2"/>
                </a:solidFill>
              </a:rPr>
              <a:t>A. Episodic hypomanic, mania or bipolar NOS</a:t>
            </a:r>
          </a:p>
          <a:p>
            <a:r>
              <a:rPr lang="en-GB" sz="1100">
                <a:solidFill>
                  <a:schemeClr val="tx2"/>
                </a:solidFill>
              </a:rPr>
              <a:t>B. Burden of illness effects (addiction, comorbidity)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9588D9-7301-E587-DB69-77530772EE83}"/>
              </a:ext>
            </a:extLst>
          </p:cNvPr>
          <p:cNvSpPr txBox="1"/>
          <p:nvPr/>
        </p:nvSpPr>
        <p:spPr>
          <a:xfrm>
            <a:off x="6324721" y="2202277"/>
            <a:ext cx="21857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>
                <a:solidFill>
                  <a:schemeClr val="tx2"/>
                </a:solidFill>
              </a:rPr>
              <a:t>Well, but at confirmed familial risk for psychotic spectrum disorders or atypical BD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C79A1D-307E-64E6-70E9-4333B47786A6}"/>
              </a:ext>
            </a:extLst>
          </p:cNvPr>
          <p:cNvSpPr txBox="1"/>
          <p:nvPr/>
        </p:nvSpPr>
        <p:spPr>
          <a:xfrm>
            <a:off x="6064846" y="2897851"/>
            <a:ext cx="24456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>
                <a:solidFill>
                  <a:schemeClr val="tx2"/>
                </a:solidFill>
              </a:rPr>
              <a:t>Chronic anxiety and sleep disorders, neurodevelopmental disorders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43DEA31-BA10-81D6-0F14-484A991088B9}"/>
              </a:ext>
            </a:extLst>
          </p:cNvPr>
          <p:cNvSpPr txBox="1"/>
          <p:nvPr/>
        </p:nvSpPr>
        <p:spPr>
          <a:xfrm>
            <a:off x="6164962" y="3464219"/>
            <a:ext cx="23455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solidFill>
                  <a:schemeClr val="tx2"/>
                </a:solidFill>
              </a:rPr>
              <a:t>Negative symptoms (apathy, anhedonia, flattened affect)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63ACB16-1492-40BC-3707-556C24264018}"/>
              </a:ext>
            </a:extLst>
          </p:cNvPr>
          <p:cNvSpPr txBox="1"/>
          <p:nvPr/>
        </p:nvSpPr>
        <p:spPr>
          <a:xfrm>
            <a:off x="6324721" y="4007862"/>
            <a:ext cx="21857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>
                <a:solidFill>
                  <a:schemeClr val="tx2"/>
                </a:solidFill>
              </a:rPr>
              <a:t>Cognitive dysfunction, attenuated psychotic symptoms, decline in functioning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D8DB538-4BB4-50D1-153D-0AED1338B0C7}"/>
              </a:ext>
            </a:extLst>
          </p:cNvPr>
          <p:cNvSpPr txBox="1"/>
          <p:nvPr/>
        </p:nvSpPr>
        <p:spPr>
          <a:xfrm>
            <a:off x="6412410" y="4652806"/>
            <a:ext cx="20980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>
                <a:solidFill>
                  <a:schemeClr val="tx2"/>
                </a:solidFill>
              </a:rPr>
              <a:t>A. Mixed manic or cyclic psychotic manic episodes</a:t>
            </a:r>
          </a:p>
          <a:p>
            <a:pPr algn="r"/>
            <a:r>
              <a:rPr lang="en-GB" sz="1100">
                <a:solidFill>
                  <a:schemeClr val="tx2"/>
                </a:solidFill>
              </a:rPr>
              <a:t>B. Psychotic spectrum poorly remitting disorders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7FA156-06BE-3D67-8274-30DA52D3C998}"/>
              </a:ext>
            </a:extLst>
          </p:cNvPr>
          <p:cNvSpPr txBox="1"/>
          <p:nvPr/>
        </p:nvSpPr>
        <p:spPr>
          <a:xfrm>
            <a:off x="6080947" y="6213369"/>
            <a:ext cx="555099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/>
              <a:t>This work is adapted from ‘The clinical trajectory of emerging bipolar disorder among the high-risk offspring of bipolar parents: current understanding and future considerations’ by Duffy, used under CC-BY 4.0. This work is licensed under Creative Commons license CC-BY-SA by The Lundbeck Foundation</a:t>
            </a:r>
          </a:p>
        </p:txBody>
      </p:sp>
    </p:spTree>
    <p:extLst>
      <p:ext uri="{BB962C8B-B14F-4D97-AF65-F5344CB8AC3E}">
        <p14:creationId xmlns:p14="http://schemas.microsoft.com/office/powerpoint/2010/main" val="102278631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2288</TotalTime>
  <Words>472</Words>
  <Application>Microsoft Office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Studying ‘high-risk’ children of parents with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24</cp:revision>
  <dcterms:created xsi:type="dcterms:W3CDTF">2022-06-30T09:48:17Z</dcterms:created>
  <dcterms:modified xsi:type="dcterms:W3CDTF">2024-08-09T10:39:02Z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