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11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29EEEFB3-53CA-BFF5-E895-5EB3A40C557A}" name="delfina janiri" initials="dj" userId="29f7e37bc2cd46ee" providerId="Windows Liv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7941"/>
    <a:srgbClr val="6A8F7F"/>
    <a:srgbClr val="FFFFFF"/>
    <a:srgbClr val="717171"/>
    <a:srgbClr val="84A395"/>
    <a:srgbClr val="90ACAD"/>
    <a:srgbClr val="87A5B4"/>
    <a:srgbClr val="7597B6"/>
    <a:srgbClr val="81A1B7"/>
    <a:srgbClr val="95B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32" autoAdjust="0"/>
    <p:restoredTop sz="79540" autoAdjust="0"/>
  </p:normalViewPr>
  <p:slideViewPr>
    <p:cSldViewPr snapToGrid="0">
      <p:cViewPr varScale="1">
        <p:scale>
          <a:sx n="48" d="100"/>
          <a:sy n="48" d="100"/>
        </p:scale>
        <p:origin x="1384" y="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770"/>
    </p:cViewPr>
  </p:sorterViewPr>
  <p:notesViewPr>
    <p:cSldViewPr snapToGrid="0">
      <p:cViewPr>
        <p:scale>
          <a:sx n="150" d="100"/>
          <a:sy n="150" d="100"/>
        </p:scale>
        <p:origin x="8148" y="-8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09-08-2024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Another approach to studying the prodrome of mania is to define a set of factors to identify ‘bipolar at-risk’ people, such as having </a:t>
            </a:r>
            <a:r>
              <a:rPr lang="en-US" dirty="0"/>
              <a:t>first‐degree family history of BD, cyclothymic features, and subthreshold depressive or manic symptoms.</a:t>
            </a:r>
            <a:r>
              <a:rPr lang="en-US" baseline="30000" dirty="0"/>
              <a:t>2</a:t>
            </a:r>
            <a:r>
              <a:rPr lang="en-US" dirty="0"/>
              <a:t> When studied in controlled, prospective conditions, people fulfilling these bipolar at-risk criteria were more likely to develop bipolar disorder than control individuals seeking psychiatric help.</a:t>
            </a:r>
            <a:r>
              <a:rPr lang="en-US" baseline="30000" dirty="0"/>
              <a:t>2</a:t>
            </a:r>
            <a:r>
              <a:rPr lang="en-US" dirty="0"/>
              <a:t> Taken together, the various lines of evidence point towards a manic prodrome consisting of subthreshold hypomania, depression, anxiety, or psychotic features.</a:t>
            </a:r>
            <a:r>
              <a:rPr lang="en-US" baseline="30000" dirty="0"/>
              <a:t>2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Van Meter AR, Burke C, </a:t>
            </a:r>
            <a:r>
              <a:rPr lang="en-GB" dirty="0" err="1"/>
              <a:t>Youngstrom</a:t>
            </a:r>
            <a:r>
              <a:rPr lang="en-GB" dirty="0"/>
              <a:t> EA, et al. The bipolar prodrome: meta-analysis of symptom prevalence prior to initial or recurrent mood episodes. J Am </a:t>
            </a:r>
            <a:r>
              <a:rPr lang="en-GB" dirty="0" err="1"/>
              <a:t>Acad</a:t>
            </a:r>
            <a:r>
              <a:rPr lang="en-GB" dirty="0"/>
              <a:t> Child </a:t>
            </a:r>
            <a:r>
              <a:rPr lang="en-GB" dirty="0" err="1"/>
              <a:t>Adolesc</a:t>
            </a:r>
            <a:r>
              <a:rPr lang="en-GB" dirty="0"/>
              <a:t> Psychiatry 2016; 55 (7): 543–555.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Faedda</a:t>
            </a:r>
            <a:r>
              <a:rPr lang="en-GB" dirty="0"/>
              <a:t> GL, </a:t>
            </a:r>
            <a:r>
              <a:rPr lang="en-GB" dirty="0" err="1"/>
              <a:t>Baldessarini</a:t>
            </a:r>
            <a:r>
              <a:rPr lang="en-GB" dirty="0"/>
              <a:t> RJ, Marangoni C, et al. An International Society of Bipolar Disorders task force report: precursors and prodromes of bipolar disorder. Bipolar </a:t>
            </a:r>
            <a:r>
              <a:rPr lang="en-GB" dirty="0" err="1"/>
              <a:t>Disord</a:t>
            </a:r>
            <a:r>
              <a:rPr lang="en-GB" dirty="0"/>
              <a:t> 2019; 21 (8): 720–740.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Hirschfeld RM, Lewis L, </a:t>
            </a:r>
            <a:r>
              <a:rPr lang="en-GB" dirty="0" err="1"/>
              <a:t>Vornik</a:t>
            </a:r>
            <a:r>
              <a:rPr lang="en-GB" dirty="0"/>
              <a:t> LA. Perceptions and impact of bipolar disorder: how far have we really come? Results of the national depressive and manic-depressive association 2000 survey of individuals with bipolar disorder. J Clin Psychiatry 2003; 64 (2): 161–174.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Correll CU, Hauser M, </a:t>
            </a:r>
            <a:r>
              <a:rPr lang="en-GB" dirty="0" err="1"/>
              <a:t>Penzner</a:t>
            </a:r>
            <a:r>
              <a:rPr lang="en-GB" dirty="0"/>
              <a:t> JB, et al. Type and duration of subsyndromal symptoms in youth with bipolar I disorder prior to their first manic episode. Bipolar </a:t>
            </a:r>
            <a:r>
              <a:rPr lang="en-GB" dirty="0" err="1"/>
              <a:t>Disord</a:t>
            </a:r>
            <a:r>
              <a:rPr lang="en-GB" dirty="0"/>
              <a:t> 2014; 16 (5): 478–492.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005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32255-645C-3364-87A5-74E43C68D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049B521-092B-FEFE-7369-C7B376B230B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Bipolar disorder – Course, natural history, and prognosis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E7F13C-8497-45B0-9CB6-D28670FD6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Symptomatic prodromes of mania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C1CB-D1B2-99DB-F5DC-BA3E910E95A4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131175" cy="4415215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One large retrospective study conducted in 2000 found that 70% of people with BD had ≥1 manic symptom before receiving a formal diagnosis</a:t>
            </a:r>
            <a:r>
              <a:rPr lang="en-GB" baseline="30000" dirty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  <a:p>
            <a:pPr lvl="1"/>
            <a:r>
              <a:rPr lang="en-GB" dirty="0">
                <a:solidFill>
                  <a:schemeClr val="tx1"/>
                </a:solidFill>
              </a:rPr>
              <a:t>69% of participants were misdiagnosed, most commonly with depression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More than a third of the sample waited for ≥10 years for a diagnosis</a:t>
            </a:r>
          </a:p>
          <a:p>
            <a:r>
              <a:rPr lang="en-GB" dirty="0">
                <a:solidFill>
                  <a:schemeClr val="tx1"/>
                </a:solidFill>
              </a:rPr>
              <a:t>A systematic approach to the retrospective investigation of BD has used the Bipolar Prodrome Symptom Scale – Retrospective (BPSS-R) to study 52 young people (aged 7–21) with a research-confirmed diagnosis of BD</a:t>
            </a:r>
            <a:r>
              <a:rPr lang="en-GB" baseline="30000" dirty="0">
                <a:solidFill>
                  <a:schemeClr val="tx1"/>
                </a:solidFill>
              </a:rPr>
              <a:t>4</a:t>
            </a:r>
            <a:endParaRPr lang="en-GB" dirty="0">
              <a:solidFill>
                <a:schemeClr val="tx1"/>
              </a:solidFill>
            </a:endParaRPr>
          </a:p>
          <a:p>
            <a:pPr lvl="1"/>
            <a:r>
              <a:rPr lang="en-GB" dirty="0">
                <a:solidFill>
                  <a:schemeClr val="tx1"/>
                </a:solidFill>
              </a:rPr>
              <a:t>Symptoms of the prodrome included subthreshold irritability, racing thoughts, and increased energy/activity, decreased school/work functioning, mood lability, and depressive mood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The manic prodrome, when defined as ≥3 moderate symptoms, had a gradual onset in most youth, and was reported to last an average of 10.3 months</a:t>
            </a:r>
          </a:p>
          <a:p>
            <a:r>
              <a:rPr lang="en-GB" dirty="0">
                <a:solidFill>
                  <a:schemeClr val="tx1"/>
                </a:solidFill>
              </a:rPr>
              <a:t>The typical duration of the manic prodrome is long enough to allow for early identification and intervention – which in some cases may help prevent full clinical illness, attenuate symptoms, or help people better manage their symptoms</a:t>
            </a:r>
            <a:r>
              <a:rPr lang="en-GB" baseline="30000" dirty="0">
                <a:solidFill>
                  <a:schemeClr val="tx1"/>
                </a:solidFill>
              </a:rPr>
              <a:t>2,4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6EADC88-839E-4685-9EED-49420BC7CCEE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Several studies have investigated – retrospectively or prospectively – the symptomatic profile of prodromal BD</a:t>
            </a:r>
            <a:r>
              <a:rPr lang="en-GB" baseline="30000" dirty="0">
                <a:solidFill>
                  <a:schemeClr val="tx1"/>
                </a:solidFill>
              </a:rPr>
              <a:t>1,2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A review of such studies identified </a:t>
            </a:r>
            <a:r>
              <a:rPr lang="en-US" dirty="0">
                <a:solidFill>
                  <a:schemeClr val="tx1"/>
                </a:solidFill>
              </a:rPr>
              <a:t>subthreshold hypomania, depression, anxiety, or psychotic features, as clinical precursors of a manic episode</a:t>
            </a:r>
            <a:r>
              <a:rPr lang="en-GB" baseline="30000" dirty="0">
                <a:solidFill>
                  <a:schemeClr val="tx1"/>
                </a:solidFill>
              </a:rPr>
              <a:t>2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5C5961-CE48-550E-9CA0-6A0609A9042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50" y="6102000"/>
            <a:ext cx="8028518" cy="619200"/>
          </a:xfrm>
        </p:spPr>
        <p:txBody>
          <a:bodyPr/>
          <a:lstStyle/>
          <a:p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BD=bipolar disorder</a:t>
            </a:r>
            <a:endParaRPr lang="pt-BR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GB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1. Van Meter et al. J Am </a:t>
            </a:r>
            <a:r>
              <a:rPr lang="en-GB" dirty="0" err="1">
                <a:solidFill>
                  <a:schemeClr val="accent4">
                    <a:lumMod val="50000"/>
                  </a:schemeClr>
                </a:solidFill>
              </a:rPr>
              <a:t>Acad</a:t>
            </a:r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 Child </a:t>
            </a:r>
            <a:r>
              <a:rPr lang="en-GB" dirty="0" err="1">
                <a:solidFill>
                  <a:schemeClr val="accent4">
                    <a:lumMod val="50000"/>
                  </a:schemeClr>
                </a:solidFill>
              </a:rPr>
              <a:t>Adolesc</a:t>
            </a:r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 Psychiatry 2016;55(7):543–555; 2. </a:t>
            </a:r>
            <a:r>
              <a:rPr lang="en-GB" dirty="0" err="1">
                <a:solidFill>
                  <a:schemeClr val="accent4">
                    <a:lumMod val="50000"/>
                  </a:schemeClr>
                </a:solidFill>
              </a:rPr>
              <a:t>Faedda</a:t>
            </a:r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 et al. Bipolar </a:t>
            </a:r>
            <a:r>
              <a:rPr lang="en-GB" dirty="0" err="1">
                <a:solidFill>
                  <a:schemeClr val="accent4">
                    <a:lumMod val="50000"/>
                  </a:schemeClr>
                </a:solidFill>
              </a:rPr>
              <a:t>Disord</a:t>
            </a:r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 2019;21(8):720–740; </a:t>
            </a:r>
            <a:br>
              <a:rPr lang="en-GB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3.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Hirschfeld et al. J Clin Psychiatry 2003;64(2):161–174; 4. Correll et al. Bipolar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</a:rPr>
              <a:t>Disord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 2014;16(5):478–492</a:t>
            </a:r>
          </a:p>
        </p:txBody>
      </p:sp>
    </p:spTree>
    <p:extLst>
      <p:ext uri="{BB962C8B-B14F-4D97-AF65-F5344CB8AC3E}">
        <p14:creationId xmlns:p14="http://schemas.microsoft.com/office/powerpoint/2010/main" val="6256949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2289</TotalTime>
  <Words>574</Words>
  <Application>Microsoft Office PowerPoint</Application>
  <PresentationFormat>Widescreen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Symptomatic prodromes of mania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25</cp:revision>
  <dcterms:created xsi:type="dcterms:W3CDTF">2022-06-30T09:48:17Z</dcterms:created>
  <dcterms:modified xsi:type="dcterms:W3CDTF">2024-08-09T10:39:22Z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