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12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29EEEFB3-53CA-BFF5-E895-5EB3A40C557A}" name="delfina janiri" initials="dj" userId="29f7e37bc2cd46ee" providerId="Windows Liv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7941"/>
    <a:srgbClr val="6A8F7F"/>
    <a:srgbClr val="FFFFFF"/>
    <a:srgbClr val="717171"/>
    <a:srgbClr val="84A395"/>
    <a:srgbClr val="90ACAD"/>
    <a:srgbClr val="87A5B4"/>
    <a:srgbClr val="7597B6"/>
    <a:srgbClr val="81A1B7"/>
    <a:srgbClr val="95B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32" autoAdjust="0"/>
    <p:restoredTop sz="79540" autoAdjust="0"/>
  </p:normalViewPr>
  <p:slideViewPr>
    <p:cSldViewPr snapToGrid="0">
      <p:cViewPr varScale="1">
        <p:scale>
          <a:sx n="48" d="100"/>
          <a:sy n="48" d="100"/>
        </p:scale>
        <p:origin x="1384" y="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770"/>
    </p:cViewPr>
  </p:sorterViewPr>
  <p:notesViewPr>
    <p:cSldViewPr snapToGrid="0">
      <p:cViewPr>
        <p:scale>
          <a:sx n="150" d="100"/>
          <a:sy n="150" d="100"/>
        </p:scale>
        <p:origin x="8148" y="-8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09-08-2024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Affective temperaments are subclinical (i.e., subthreshold) trait-like manifestations, which are not necessarily linked to mood disorders.</a:t>
            </a:r>
            <a:r>
              <a:rPr lang="en-GB" baseline="30000" dirty="0"/>
              <a:t>3</a:t>
            </a:r>
            <a:r>
              <a:rPr lang="en-GB" dirty="0"/>
              <a:t> In other words, when viewed as the sub-threshold end of a spectrum spanning normal functioning, affective temperaments can be precursors or attenuated manifestations of mood disorders.</a:t>
            </a:r>
            <a:r>
              <a:rPr lang="en-GB" baseline="30000" dirty="0"/>
              <a:t>3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Kwapil</a:t>
            </a:r>
            <a:r>
              <a:rPr lang="en-GB" dirty="0"/>
              <a:t> TR, </a:t>
            </a:r>
            <a:r>
              <a:rPr lang="en-GB" dirty="0" err="1"/>
              <a:t>DeGeorge</a:t>
            </a:r>
            <a:r>
              <a:rPr lang="en-GB" dirty="0"/>
              <a:t> D, Walsh MA, et al. Affective temperaments: unique constructs or dimensions of normal personality by another name? J Affect </a:t>
            </a:r>
            <a:r>
              <a:rPr lang="en-GB" dirty="0" err="1"/>
              <a:t>Disord</a:t>
            </a:r>
            <a:r>
              <a:rPr lang="en-GB" dirty="0"/>
              <a:t> 2013; 151 (3): 882–890.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Akiskal</a:t>
            </a:r>
            <a:r>
              <a:rPr lang="en-GB" dirty="0"/>
              <a:t> HS, </a:t>
            </a:r>
            <a:r>
              <a:rPr lang="en-GB" dirty="0" err="1"/>
              <a:t>Akiskal</a:t>
            </a:r>
            <a:r>
              <a:rPr lang="en-GB" dirty="0"/>
              <a:t> K, </a:t>
            </a:r>
            <a:r>
              <a:rPr lang="en-GB" dirty="0" err="1"/>
              <a:t>Allilaire</a:t>
            </a:r>
            <a:r>
              <a:rPr lang="en-GB" dirty="0"/>
              <a:t> JF, et al. Validating affective temperaments in their </a:t>
            </a:r>
            <a:r>
              <a:rPr lang="en-GB" dirty="0" err="1"/>
              <a:t>subaffective</a:t>
            </a:r>
            <a:r>
              <a:rPr lang="en-GB" dirty="0"/>
              <a:t> and socially positive attributes: psychometric, clinical and familial data from a French national study. J Affect </a:t>
            </a:r>
            <a:r>
              <a:rPr lang="en-GB" dirty="0" err="1"/>
              <a:t>Disord</a:t>
            </a:r>
            <a:r>
              <a:rPr lang="en-GB" dirty="0"/>
              <a:t> 2005; 85 (1–2): 29–36.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Faedda</a:t>
            </a:r>
            <a:r>
              <a:rPr lang="en-GB" dirty="0"/>
              <a:t> GL, </a:t>
            </a:r>
            <a:r>
              <a:rPr lang="en-GB" dirty="0" err="1"/>
              <a:t>Baldessarini</a:t>
            </a:r>
            <a:r>
              <a:rPr lang="en-GB" dirty="0"/>
              <a:t> RJ, Marangoni C, et al. An International Society of Bipolar Disorders task force report: precursors and prodromes of bipolar disorder. Bipolar </a:t>
            </a:r>
            <a:r>
              <a:rPr lang="en-GB" dirty="0" err="1"/>
              <a:t>Disord</a:t>
            </a:r>
            <a:r>
              <a:rPr lang="en-GB" dirty="0"/>
              <a:t> 2019; 21 (8): 720–740.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Solmi</a:t>
            </a:r>
            <a:r>
              <a:rPr lang="en-GB" dirty="0"/>
              <a:t> M, </a:t>
            </a:r>
            <a:r>
              <a:rPr lang="en-GB" dirty="0" err="1"/>
              <a:t>Zaninotto</a:t>
            </a:r>
            <a:r>
              <a:rPr lang="en-GB" dirty="0"/>
              <a:t> L, </a:t>
            </a:r>
            <a:r>
              <a:rPr lang="en-GB" dirty="0" err="1"/>
              <a:t>Toffanin</a:t>
            </a:r>
            <a:r>
              <a:rPr lang="en-GB" dirty="0"/>
              <a:t> T, et al. A comparative meta-analysis of TEMPS scores across mood disorder patients, their first-degree relatives, healthy controls, and other psychiatric disorders. J Affect </a:t>
            </a:r>
            <a:r>
              <a:rPr lang="en-GB" dirty="0" err="1"/>
              <a:t>Disord</a:t>
            </a:r>
            <a:r>
              <a:rPr lang="en-GB" dirty="0"/>
              <a:t> 2016; 196: 32–46.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8877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C70B1-DA82-70CC-F45C-71BD4A0A5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FE0E4AD-7DF2-6D6D-4C29-8305C9D5DAD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Bipolar disorder – Course, natural history, and prognosis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906176F-E9D8-5489-0491-0C674D6DA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Affective temperaments and bipolar disorder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5AA67-742F-F88E-0884-BC2793D13AED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7826375" cy="4415215"/>
          </a:xfrm>
        </p:spPr>
        <p:txBody>
          <a:bodyPr/>
          <a:lstStyle/>
          <a:p>
            <a:r>
              <a:rPr lang="en-GB" dirty="0"/>
              <a:t>Affective temperaments have been associated with BD</a:t>
            </a:r>
            <a:r>
              <a:rPr lang="en-GB" baseline="30000" dirty="0"/>
              <a:t>3</a:t>
            </a:r>
            <a:endParaRPr lang="en-GB" dirty="0"/>
          </a:p>
          <a:p>
            <a:r>
              <a:rPr lang="en-US" dirty="0"/>
              <a:t>One meta-analysis found 26 studies comparing TEMPS scores between people with mood disorders and healthy controls – including 2,025 patients with BD, 1,283 with MDD, 56 with ADHD, 43 with borderline personality disorder, 436 relatives of people with BD, and 1,757 control individuals</a:t>
            </a:r>
            <a:r>
              <a:rPr lang="en-US" baseline="30000" dirty="0"/>
              <a:t>4</a:t>
            </a:r>
            <a:endParaRPr lang="en-US" dirty="0"/>
          </a:p>
          <a:p>
            <a:r>
              <a:rPr lang="en-US" dirty="0"/>
              <a:t>The results suggest that affective temperaments exist along a continuum, increasing from control individuals through to people with MDD and BD:</a:t>
            </a:r>
            <a:r>
              <a:rPr lang="en-US" baseline="30000" dirty="0"/>
              <a:t>4</a:t>
            </a:r>
            <a:endParaRPr lang="en-GB" dirty="0"/>
          </a:p>
          <a:p>
            <a:pPr lvl="1"/>
            <a:r>
              <a:rPr lang="en-GB" sz="1600" b="1" dirty="0"/>
              <a:t>Cyclothymic</a:t>
            </a:r>
            <a:r>
              <a:rPr lang="en-GB" sz="1600" dirty="0"/>
              <a:t>, and </a:t>
            </a:r>
            <a:r>
              <a:rPr lang="en-GB" sz="1600" b="1" dirty="0"/>
              <a:t>irritable</a:t>
            </a:r>
            <a:r>
              <a:rPr lang="en-GB" sz="1600" dirty="0"/>
              <a:t> affective temperaments were higher in patients with BD than in patients with MDD, and were higher in patients with MDD compared with controls</a:t>
            </a:r>
          </a:p>
          <a:p>
            <a:pPr lvl="1"/>
            <a:r>
              <a:rPr lang="en-GB" sz="1600" b="1" dirty="0"/>
              <a:t>Cyclothymic</a:t>
            </a:r>
            <a:r>
              <a:rPr lang="en-GB" sz="1600" dirty="0"/>
              <a:t>, and </a:t>
            </a:r>
            <a:r>
              <a:rPr lang="en-GB" sz="1600" b="1" dirty="0"/>
              <a:t>irritable</a:t>
            </a:r>
            <a:r>
              <a:rPr lang="en-GB" sz="1600" dirty="0"/>
              <a:t> affective temperaments were higher in patients with BD than in their relatives, and were higher in relatives than in controls</a:t>
            </a:r>
          </a:p>
          <a:p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8675E32-8482-096D-F824-4D2F138F8D5E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400" b="1" dirty="0"/>
              <a:t>What are affective temperaments?</a:t>
            </a:r>
          </a:p>
          <a:p>
            <a:pPr marL="0" indent="0">
              <a:buNone/>
            </a:pPr>
            <a:r>
              <a:rPr lang="en-US" sz="1400" dirty="0"/>
              <a:t>Kraepelin introduced the concept of trait‐like manifestations that may be associated with mood disorders</a:t>
            </a:r>
            <a:r>
              <a:rPr lang="en-US" sz="1400" baseline="30000" dirty="0"/>
              <a:t>1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The idea has been built upon since, and operationalized by </a:t>
            </a:r>
            <a:r>
              <a:rPr lang="en-US" sz="1400" dirty="0" err="1"/>
              <a:t>Akiskal</a:t>
            </a:r>
            <a:r>
              <a:rPr lang="en-US" sz="1400" dirty="0"/>
              <a:t>, who originally described four different temperaments – </a:t>
            </a:r>
            <a:r>
              <a:rPr lang="en-US" sz="1400" b="1" dirty="0"/>
              <a:t>dysthymic</a:t>
            </a:r>
            <a:r>
              <a:rPr lang="en-US" sz="1400" dirty="0"/>
              <a:t>, </a:t>
            </a:r>
            <a:r>
              <a:rPr lang="en-US" sz="1400" b="1" dirty="0"/>
              <a:t>cyclothymic</a:t>
            </a:r>
            <a:r>
              <a:rPr lang="en-US" sz="1400" dirty="0"/>
              <a:t>, </a:t>
            </a:r>
            <a:r>
              <a:rPr lang="en-US" sz="1400" b="1" dirty="0"/>
              <a:t>irritable</a:t>
            </a:r>
            <a:r>
              <a:rPr lang="en-US" sz="1400" dirty="0"/>
              <a:t>, and </a:t>
            </a:r>
            <a:r>
              <a:rPr lang="en-US" sz="1400" b="1" dirty="0"/>
              <a:t>hyperthymic</a:t>
            </a:r>
            <a:r>
              <a:rPr lang="en-US" sz="1400" dirty="0"/>
              <a:t> temperaments</a:t>
            </a:r>
            <a:r>
              <a:rPr lang="en-US" sz="1400" baseline="30000" dirty="0"/>
              <a:t>1,2</a:t>
            </a:r>
            <a:endParaRPr lang="en-GB" sz="1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49A721-0405-4E13-993B-73B2DD9676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ADHD=attention–deficit/hyperactivity disorder; BD=bipolar disorder; MDD=major depressive disorder; </a:t>
            </a:r>
            <a:br>
              <a:rPr lang="en-GB" dirty="0"/>
            </a:br>
            <a:r>
              <a:rPr lang="en-GB" dirty="0"/>
              <a:t>TEMPS=Temperament Evaluation Memphis, Pisa, Paris and San Diego Auto Questionnaire</a:t>
            </a:r>
          </a:p>
          <a:p>
            <a:endParaRPr lang="en-GB" dirty="0"/>
          </a:p>
          <a:p>
            <a:r>
              <a:rPr lang="en-GB" dirty="0"/>
              <a:t>1. </a:t>
            </a:r>
            <a:r>
              <a:rPr lang="en-US" dirty="0" err="1"/>
              <a:t>Kwapil</a:t>
            </a:r>
            <a:r>
              <a:rPr lang="en-US" dirty="0"/>
              <a:t> et al. J Affect </a:t>
            </a:r>
            <a:r>
              <a:rPr lang="en-US" dirty="0" err="1"/>
              <a:t>Disord</a:t>
            </a:r>
            <a:r>
              <a:rPr lang="en-US" dirty="0"/>
              <a:t> 2013;151(3):882–890; 2. </a:t>
            </a:r>
            <a:r>
              <a:rPr lang="en-US" dirty="0" err="1"/>
              <a:t>Akiskal</a:t>
            </a:r>
            <a:r>
              <a:rPr lang="en-US" dirty="0"/>
              <a:t> et al. J Affect </a:t>
            </a:r>
            <a:r>
              <a:rPr lang="en-US" dirty="0" err="1"/>
              <a:t>Disord</a:t>
            </a:r>
            <a:r>
              <a:rPr lang="en-US" dirty="0"/>
              <a:t> 2005;85(1–2):29–36;</a:t>
            </a:r>
            <a:br>
              <a:rPr lang="en-US" dirty="0"/>
            </a:br>
            <a:r>
              <a:rPr lang="en-US" dirty="0"/>
              <a:t>3. </a:t>
            </a:r>
            <a:r>
              <a:rPr lang="en-GB" dirty="0" err="1"/>
              <a:t>Faedda</a:t>
            </a:r>
            <a:r>
              <a:rPr lang="en-GB" dirty="0"/>
              <a:t> et al. Bipolar </a:t>
            </a:r>
            <a:r>
              <a:rPr lang="en-GB" dirty="0" err="1"/>
              <a:t>Disord</a:t>
            </a:r>
            <a:r>
              <a:rPr lang="en-GB" dirty="0"/>
              <a:t> 2019;21(8):720–740; 4. </a:t>
            </a:r>
            <a:r>
              <a:rPr lang="en-GB" dirty="0" err="1"/>
              <a:t>Solmi</a:t>
            </a:r>
            <a:r>
              <a:rPr lang="en-GB" dirty="0"/>
              <a:t> et al. J Affect </a:t>
            </a:r>
            <a:r>
              <a:rPr lang="en-GB" dirty="0" err="1"/>
              <a:t>Disord</a:t>
            </a:r>
            <a:r>
              <a:rPr lang="en-GB" dirty="0"/>
              <a:t> 2016;196:32–46</a:t>
            </a:r>
          </a:p>
        </p:txBody>
      </p:sp>
    </p:spTree>
    <p:extLst>
      <p:ext uri="{BB962C8B-B14F-4D97-AF65-F5344CB8AC3E}">
        <p14:creationId xmlns:p14="http://schemas.microsoft.com/office/powerpoint/2010/main" val="13028246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2289</TotalTime>
  <Words>504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Affective temperaments and bipolar disorder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26</cp:revision>
  <dcterms:created xsi:type="dcterms:W3CDTF">2022-06-30T09:48:17Z</dcterms:created>
  <dcterms:modified xsi:type="dcterms:W3CDTF">2024-08-09T10:39:42Z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