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13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45252C3A-5349-81E1-9C4F-980A23EB28AB}" name="שני שטרן" initials="שש" userId="שני שטרן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29EEEFB3-53CA-BFF5-E895-5EB3A40C557A}" name="delfina janiri" initials="dj" userId="29f7e37bc2cd46ee" providerId="Windows Live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7941"/>
    <a:srgbClr val="6A8F7F"/>
    <a:srgbClr val="FFFFFF"/>
    <a:srgbClr val="717171"/>
    <a:srgbClr val="84A395"/>
    <a:srgbClr val="90ACAD"/>
    <a:srgbClr val="87A5B4"/>
    <a:srgbClr val="7597B6"/>
    <a:srgbClr val="81A1B7"/>
    <a:srgbClr val="95B0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32" autoAdjust="0"/>
    <p:restoredTop sz="79540" autoAdjust="0"/>
  </p:normalViewPr>
  <p:slideViewPr>
    <p:cSldViewPr snapToGrid="0">
      <p:cViewPr varScale="1">
        <p:scale>
          <a:sx n="48" d="100"/>
          <a:sy n="48" d="100"/>
        </p:scale>
        <p:origin x="1384" y="3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5770"/>
    </p:cViewPr>
  </p:sorterViewPr>
  <p:notesViewPr>
    <p:cSldViewPr snapToGrid="0">
      <p:cViewPr>
        <p:scale>
          <a:sx n="150" d="100"/>
          <a:sy n="150" d="100"/>
        </p:scale>
        <p:origin x="8148" y="-8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09-08-2024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0800" y="1038225"/>
            <a:ext cx="5576400" cy="31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800" y="4400550"/>
            <a:ext cx="5504400" cy="3661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038225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 approaching the diagnosis of bipolar disorder in children, it is important to consider what is ‘normal’ behaviour for that child.</a:t>
            </a:r>
            <a:r>
              <a:rPr lang="en-GB" baseline="30000" dirty="0"/>
              <a:t>2</a:t>
            </a:r>
            <a:r>
              <a:rPr lang="en-GB" dirty="0"/>
              <a:t> In children, the presence of irritability can be used as a proxy for depressed mood, although chronic irritability in children is not sufficient for a diagnosis of bipolar disorder.</a:t>
            </a:r>
            <a:r>
              <a:rPr lang="en-GB" baseline="30000" dirty="0"/>
              <a:t>1,2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Goldstein BI, </a:t>
            </a:r>
            <a:r>
              <a:rPr lang="en-GB" dirty="0" err="1"/>
              <a:t>Birmaher</a:t>
            </a:r>
            <a:r>
              <a:rPr lang="en-GB" dirty="0"/>
              <a:t> B, Carlson GA, et al., The International Society for Bipolar Disorders Task Force report on </a:t>
            </a:r>
            <a:r>
              <a:rPr lang="en-GB" dirty="0" err="1"/>
              <a:t>pediatric</a:t>
            </a:r>
            <a:r>
              <a:rPr lang="en-GB" dirty="0"/>
              <a:t> bipolar disorder: knowledge to date and directions for future research. Bipolar </a:t>
            </a:r>
            <a:r>
              <a:rPr lang="en-GB" dirty="0" err="1"/>
              <a:t>Disord</a:t>
            </a:r>
            <a:r>
              <a:rPr lang="en-GB" dirty="0"/>
              <a:t> 2017; 19 (7): 524–543.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/>
              <a:t>American Psychiatric Association (APA). Diagnostic and Statistical Manual of Mental Disorders. Fifth edition, text revision. Washington DC: APA; 2022.</a:t>
            </a:r>
          </a:p>
          <a:p>
            <a:pPr marL="228600" indent="-228600">
              <a:buFont typeface="+mj-lt"/>
              <a:buAutoNum type="arabicPeriod"/>
            </a:pPr>
            <a:r>
              <a:rPr lang="it-IT" dirty="0"/>
              <a:t>Solmi M, Radua J, Olivola M, </a:t>
            </a:r>
            <a:r>
              <a:rPr lang="en-GB" dirty="0"/>
              <a:t>et al., Age at onset of mental disorders worldwide: large-scale meta-analysis of 192 epidemiological studies. Mol Psychiatry 2022; 27 (1): 281–295.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11869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</a:t>
            </a:r>
            <a:r>
              <a:rPr lang="en-GB" sz="3600" b="1" err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masterslides</a:t>
            </a:r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C2C600-793E-0629-5C0A-459D6D574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FCC0302-F474-E4FB-463B-3789C199FEA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/>
              <a:t>Bipolar disorder – Course, natural history, and prognosis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91FDCBE-FEA9-1BE7-AD8B-9B22914FC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Psychiatric disorders in the paediatric population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CD8A951D-73B0-AA85-33AE-91F41E45B1AB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GB"/>
              <a:t>A large meta-analysis calculated the age of onset of various psychiatric disorders from a synthesis of various datasets, to provide robust, global epidemiological estimates</a:t>
            </a:r>
            <a:r>
              <a:rPr lang="en-GB" baseline="30000"/>
              <a:t>3</a:t>
            </a:r>
            <a:endParaRPr lang="en-GB"/>
          </a:p>
          <a:p>
            <a:r>
              <a:rPr lang="en-GB"/>
              <a:t>In people with BD, the </a:t>
            </a:r>
            <a:r>
              <a:rPr lang="en-GB" b="1"/>
              <a:t>peak age of onset was 19.5 years old</a:t>
            </a:r>
            <a:r>
              <a:rPr lang="en-GB" baseline="30000"/>
              <a:t>3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F201F0-2D91-762E-B491-72DE40A43861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r>
              <a:rPr lang="en-GB" sz="1400" dirty="0">
                <a:solidFill>
                  <a:schemeClr val="tx1"/>
                </a:solidFill>
              </a:rPr>
              <a:t>Children and adolescents with BD can experience extreme changes in mood and behaviour, including irritability, beyond what would be expected at that age and development </a:t>
            </a:r>
            <a:br>
              <a:rPr lang="en-GB" sz="1400" dirty="0">
                <a:solidFill>
                  <a:schemeClr val="tx1"/>
                </a:solidFill>
              </a:rPr>
            </a:br>
            <a:r>
              <a:rPr lang="en-GB" sz="1400" dirty="0">
                <a:solidFill>
                  <a:schemeClr val="tx1"/>
                </a:solidFill>
              </a:rPr>
              <a:t>(i.e., more than childish silliness)</a:t>
            </a:r>
            <a:r>
              <a:rPr lang="en-GB" sz="1400" baseline="30000" dirty="0">
                <a:solidFill>
                  <a:schemeClr val="tx1"/>
                </a:solidFill>
              </a:rPr>
              <a:t>1,2</a:t>
            </a:r>
            <a:endParaRPr lang="en-GB" sz="1400" dirty="0">
              <a:solidFill>
                <a:schemeClr val="tx1"/>
              </a:solidFill>
            </a:endParaRPr>
          </a:p>
          <a:p>
            <a:r>
              <a:rPr lang="en-GB" sz="1400" dirty="0">
                <a:solidFill>
                  <a:schemeClr val="tx1"/>
                </a:solidFill>
              </a:rPr>
              <a:t>Paediatric BD is often comorbid with other disorders, increasing the burden on patients and difficulty of diagnosis</a:t>
            </a:r>
            <a:r>
              <a:rPr lang="en-GB" sz="1400" baseline="30000" dirty="0">
                <a:solidFill>
                  <a:schemeClr val="tx1"/>
                </a:solidFill>
              </a:rPr>
              <a:t>1</a:t>
            </a:r>
          </a:p>
          <a:p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2B4E33-D467-9A70-AC0A-5E0C523754A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BD=bipolar disorder</a:t>
            </a:r>
          </a:p>
          <a:p>
            <a:endParaRPr lang="en-GB" dirty="0"/>
          </a:p>
          <a:p>
            <a:r>
              <a:rPr lang="en-GB" dirty="0"/>
              <a:t>1. Goldstein et al. Bipolar </a:t>
            </a:r>
            <a:r>
              <a:rPr lang="en-GB" dirty="0" err="1"/>
              <a:t>Disord</a:t>
            </a:r>
            <a:r>
              <a:rPr lang="en-GB" dirty="0"/>
              <a:t> 2017;19(7):524–543; </a:t>
            </a:r>
            <a:br>
              <a:rPr lang="en-GB" dirty="0"/>
            </a:br>
            <a:r>
              <a:rPr lang="en-GB" dirty="0"/>
              <a:t>2. APA. DSM-5-TR. 2022; 3. </a:t>
            </a:r>
            <a:r>
              <a:rPr lang="en-GB" dirty="0" err="1"/>
              <a:t>Solmi</a:t>
            </a:r>
            <a:r>
              <a:rPr lang="en-GB" dirty="0"/>
              <a:t> et al. Mol Psychiatry 2022;27(1):281–295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6CF1D2C-E1E6-7829-8216-3EF7AC9DE82E}"/>
              </a:ext>
            </a:extLst>
          </p:cNvPr>
          <p:cNvGrpSpPr/>
          <p:nvPr/>
        </p:nvGrpSpPr>
        <p:grpSpPr>
          <a:xfrm>
            <a:off x="3999682" y="3494657"/>
            <a:ext cx="1509397" cy="1461409"/>
            <a:chOff x="4051300" y="3184944"/>
            <a:chExt cx="1509397" cy="1461409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49FA5F7-41E9-355D-B4BB-303EF7B2A5CA}"/>
                </a:ext>
              </a:extLst>
            </p:cNvPr>
            <p:cNvCxnSpPr>
              <a:cxnSpLocks/>
            </p:cNvCxnSpPr>
            <p:nvPr/>
          </p:nvCxnSpPr>
          <p:spPr>
            <a:xfrm>
              <a:off x="4130121" y="3184944"/>
              <a:ext cx="0" cy="1450556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116A706-B596-BC64-3D19-93926AE0A59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51300" y="4574353"/>
              <a:ext cx="1509397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CDFE101-BE1C-6352-393B-C08FFA663F7C}"/>
                </a:ext>
              </a:extLst>
            </p:cNvPr>
            <p:cNvCxnSpPr>
              <a:cxnSpLocks/>
            </p:cNvCxnSpPr>
            <p:nvPr/>
          </p:nvCxnSpPr>
          <p:spPr>
            <a:xfrm>
              <a:off x="4487765" y="4574353"/>
              <a:ext cx="0" cy="7200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D769837-E1B7-D18D-F034-3B11C507AF33}"/>
                </a:ext>
              </a:extLst>
            </p:cNvPr>
            <p:cNvCxnSpPr>
              <a:cxnSpLocks/>
            </p:cNvCxnSpPr>
            <p:nvPr/>
          </p:nvCxnSpPr>
          <p:spPr>
            <a:xfrm>
              <a:off x="4845409" y="4574353"/>
              <a:ext cx="0" cy="7200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9ECD17B-B4B3-3C81-AE11-1E6C721F72C5}"/>
                </a:ext>
              </a:extLst>
            </p:cNvPr>
            <p:cNvCxnSpPr>
              <a:cxnSpLocks/>
            </p:cNvCxnSpPr>
            <p:nvPr/>
          </p:nvCxnSpPr>
          <p:spPr>
            <a:xfrm>
              <a:off x="5203053" y="4574353"/>
              <a:ext cx="0" cy="7200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99079F0-B95C-113C-43B7-81B852D43F23}"/>
                </a:ext>
              </a:extLst>
            </p:cNvPr>
            <p:cNvCxnSpPr>
              <a:cxnSpLocks/>
            </p:cNvCxnSpPr>
            <p:nvPr/>
          </p:nvCxnSpPr>
          <p:spPr>
            <a:xfrm>
              <a:off x="5560697" y="4574353"/>
              <a:ext cx="0" cy="7200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505E31D-208A-23B3-B345-C4FF7ECE3E9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94120" y="4075216"/>
              <a:ext cx="0" cy="7200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99E6CD2-4BCA-D970-F4C1-283C1E4685A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94120" y="3612080"/>
              <a:ext cx="0" cy="7200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6A15A16-38BA-688D-81C2-FF10C99D532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94120" y="3148944"/>
              <a:ext cx="0" cy="7200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6088A900-21E4-92D4-3C0F-BFE98B494257}"/>
              </a:ext>
            </a:extLst>
          </p:cNvPr>
          <p:cNvSpPr txBox="1"/>
          <p:nvPr/>
        </p:nvSpPr>
        <p:spPr>
          <a:xfrm>
            <a:off x="3677847" y="3386935"/>
            <a:ext cx="3866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800">
                <a:solidFill>
                  <a:schemeClr val="tx2"/>
                </a:solidFill>
              </a:rPr>
              <a:t>0.12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FC17E18-D64D-0777-53F9-FEAE1029A1E9}"/>
              </a:ext>
            </a:extLst>
          </p:cNvPr>
          <p:cNvSpPr txBox="1"/>
          <p:nvPr/>
        </p:nvSpPr>
        <p:spPr>
          <a:xfrm>
            <a:off x="3677847" y="3847984"/>
            <a:ext cx="3866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800">
                <a:solidFill>
                  <a:schemeClr val="tx2"/>
                </a:solidFill>
              </a:rPr>
              <a:t>0.08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A8AF0FB-7B6D-C3B1-2B0B-07A4797859B9}"/>
              </a:ext>
            </a:extLst>
          </p:cNvPr>
          <p:cNvSpPr txBox="1"/>
          <p:nvPr/>
        </p:nvSpPr>
        <p:spPr>
          <a:xfrm>
            <a:off x="3677847" y="4308747"/>
            <a:ext cx="3866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800">
                <a:solidFill>
                  <a:schemeClr val="tx2"/>
                </a:solidFill>
              </a:rPr>
              <a:t>0.04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66D1494-44A7-1B2B-9EF5-D86734C479BF}"/>
              </a:ext>
            </a:extLst>
          </p:cNvPr>
          <p:cNvSpPr txBox="1"/>
          <p:nvPr/>
        </p:nvSpPr>
        <p:spPr>
          <a:xfrm>
            <a:off x="3677847" y="4776344"/>
            <a:ext cx="3866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800">
                <a:solidFill>
                  <a:schemeClr val="tx2"/>
                </a:solidFill>
              </a:rPr>
              <a:t>0.00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350DD3E-509A-03FB-2063-01F35B58063E}"/>
              </a:ext>
            </a:extLst>
          </p:cNvPr>
          <p:cNvSpPr txBox="1"/>
          <p:nvPr/>
        </p:nvSpPr>
        <p:spPr>
          <a:xfrm>
            <a:off x="3928462" y="4931645"/>
            <a:ext cx="3000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800">
                <a:solidFill>
                  <a:schemeClr val="tx2"/>
                </a:solidFill>
              </a:rPr>
              <a:t>10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410607D-9492-F341-658B-E1F029144285}"/>
              </a:ext>
            </a:extLst>
          </p:cNvPr>
          <p:cNvSpPr txBox="1"/>
          <p:nvPr/>
        </p:nvSpPr>
        <p:spPr>
          <a:xfrm>
            <a:off x="4286105" y="4931645"/>
            <a:ext cx="3000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800">
                <a:solidFill>
                  <a:schemeClr val="tx2"/>
                </a:solidFill>
              </a:rPr>
              <a:t>20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CD94B6A-A6FF-3362-EB6E-448BFED99AE4}"/>
              </a:ext>
            </a:extLst>
          </p:cNvPr>
          <p:cNvSpPr txBox="1"/>
          <p:nvPr/>
        </p:nvSpPr>
        <p:spPr>
          <a:xfrm>
            <a:off x="4643749" y="4931645"/>
            <a:ext cx="3000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800">
                <a:solidFill>
                  <a:schemeClr val="tx2"/>
                </a:solidFill>
              </a:rPr>
              <a:t>30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62A000C-6CCC-F05B-3A12-614E5BCD55CD}"/>
              </a:ext>
            </a:extLst>
          </p:cNvPr>
          <p:cNvSpPr txBox="1"/>
          <p:nvPr/>
        </p:nvSpPr>
        <p:spPr>
          <a:xfrm>
            <a:off x="5001393" y="4931645"/>
            <a:ext cx="3000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800">
                <a:solidFill>
                  <a:schemeClr val="tx2"/>
                </a:solidFill>
              </a:rPr>
              <a:t>40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081B8B9-5855-39BD-AAEB-00BC0D181E63}"/>
              </a:ext>
            </a:extLst>
          </p:cNvPr>
          <p:cNvSpPr txBox="1"/>
          <p:nvPr/>
        </p:nvSpPr>
        <p:spPr>
          <a:xfrm>
            <a:off x="5359037" y="4931645"/>
            <a:ext cx="3000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800">
                <a:solidFill>
                  <a:schemeClr val="tx2"/>
                </a:solidFill>
              </a:rPr>
              <a:t>50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B020C6E-D698-4AE8-1A15-55460E0F3A2A}"/>
              </a:ext>
            </a:extLst>
          </p:cNvPr>
          <p:cNvSpPr txBox="1"/>
          <p:nvPr/>
        </p:nvSpPr>
        <p:spPr>
          <a:xfrm>
            <a:off x="4078503" y="5100256"/>
            <a:ext cx="14305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b="1" dirty="0">
                <a:solidFill>
                  <a:schemeClr val="tx2"/>
                </a:solidFill>
              </a:rPr>
              <a:t>Age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2F595C6-E79E-CA93-38FD-545FCC71BFAF}"/>
              </a:ext>
            </a:extLst>
          </p:cNvPr>
          <p:cNvSpPr txBox="1"/>
          <p:nvPr/>
        </p:nvSpPr>
        <p:spPr>
          <a:xfrm rot="16200000">
            <a:off x="2956019" y="4079058"/>
            <a:ext cx="13945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b="1">
                <a:solidFill>
                  <a:schemeClr val="tx2"/>
                </a:solidFill>
              </a:rPr>
              <a:t>Proportion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1AE7C185-9355-712F-0030-BAAC4B1FAB3A}"/>
              </a:ext>
            </a:extLst>
          </p:cNvPr>
          <p:cNvSpPr/>
          <p:nvPr/>
        </p:nvSpPr>
        <p:spPr>
          <a:xfrm>
            <a:off x="4079851" y="4219726"/>
            <a:ext cx="1438275" cy="638175"/>
          </a:xfrm>
          <a:custGeom>
            <a:avLst/>
            <a:gdLst>
              <a:gd name="connsiteX0" fmla="*/ 0 w 1438275"/>
              <a:gd name="connsiteY0" fmla="*/ 638175 h 638175"/>
              <a:gd name="connsiteX1" fmla="*/ 71437 w 1438275"/>
              <a:gd name="connsiteY1" fmla="*/ 500062 h 638175"/>
              <a:gd name="connsiteX2" fmla="*/ 159544 w 1438275"/>
              <a:gd name="connsiteY2" fmla="*/ 330993 h 638175"/>
              <a:gd name="connsiteX3" fmla="*/ 233362 w 1438275"/>
              <a:gd name="connsiteY3" fmla="*/ 188118 h 638175"/>
              <a:gd name="connsiteX4" fmla="*/ 307181 w 1438275"/>
              <a:gd name="connsiteY4" fmla="*/ 57150 h 638175"/>
              <a:gd name="connsiteX5" fmla="*/ 333375 w 1438275"/>
              <a:gd name="connsiteY5" fmla="*/ 0 h 638175"/>
              <a:gd name="connsiteX6" fmla="*/ 378619 w 1438275"/>
              <a:gd name="connsiteY6" fmla="*/ 14287 h 638175"/>
              <a:gd name="connsiteX7" fmla="*/ 445294 w 1438275"/>
              <a:gd name="connsiteY7" fmla="*/ 190500 h 638175"/>
              <a:gd name="connsiteX8" fmla="*/ 516731 w 1438275"/>
              <a:gd name="connsiteY8" fmla="*/ 347662 h 638175"/>
              <a:gd name="connsiteX9" fmla="*/ 552450 w 1438275"/>
              <a:gd name="connsiteY9" fmla="*/ 397668 h 638175"/>
              <a:gd name="connsiteX10" fmla="*/ 731044 w 1438275"/>
              <a:gd name="connsiteY10" fmla="*/ 478631 h 638175"/>
              <a:gd name="connsiteX11" fmla="*/ 881062 w 1438275"/>
              <a:gd name="connsiteY11" fmla="*/ 542925 h 638175"/>
              <a:gd name="connsiteX12" fmla="*/ 916781 w 1438275"/>
              <a:gd name="connsiteY12" fmla="*/ 540543 h 638175"/>
              <a:gd name="connsiteX13" fmla="*/ 1076325 w 1438275"/>
              <a:gd name="connsiteY13" fmla="*/ 492918 h 638175"/>
              <a:gd name="connsiteX14" fmla="*/ 1264444 w 1438275"/>
              <a:gd name="connsiteY14" fmla="*/ 461962 h 638175"/>
              <a:gd name="connsiteX15" fmla="*/ 1438275 w 1438275"/>
              <a:gd name="connsiteY15" fmla="*/ 51435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38275" h="638175">
                <a:moveTo>
                  <a:pt x="0" y="638175"/>
                </a:moveTo>
                <a:lnTo>
                  <a:pt x="71437" y="500062"/>
                </a:lnTo>
                <a:lnTo>
                  <a:pt x="159544" y="330993"/>
                </a:lnTo>
                <a:lnTo>
                  <a:pt x="233362" y="188118"/>
                </a:lnTo>
                <a:lnTo>
                  <a:pt x="307181" y="57150"/>
                </a:lnTo>
                <a:lnTo>
                  <a:pt x="333375" y="0"/>
                </a:lnTo>
                <a:lnTo>
                  <a:pt x="378619" y="14287"/>
                </a:lnTo>
                <a:lnTo>
                  <a:pt x="445294" y="190500"/>
                </a:lnTo>
                <a:lnTo>
                  <a:pt x="516731" y="347662"/>
                </a:lnTo>
                <a:lnTo>
                  <a:pt x="552450" y="397668"/>
                </a:lnTo>
                <a:lnTo>
                  <a:pt x="731044" y="478631"/>
                </a:lnTo>
                <a:lnTo>
                  <a:pt x="881062" y="542925"/>
                </a:lnTo>
                <a:lnTo>
                  <a:pt x="916781" y="540543"/>
                </a:lnTo>
                <a:lnTo>
                  <a:pt x="1076325" y="492918"/>
                </a:lnTo>
                <a:lnTo>
                  <a:pt x="1264444" y="461962"/>
                </a:lnTo>
                <a:lnTo>
                  <a:pt x="1438275" y="514350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D281CBE-3F90-6374-A442-27B5FFAF788A}"/>
              </a:ext>
            </a:extLst>
          </p:cNvPr>
          <p:cNvGrpSpPr/>
          <p:nvPr/>
        </p:nvGrpSpPr>
        <p:grpSpPr>
          <a:xfrm>
            <a:off x="5990410" y="3494657"/>
            <a:ext cx="1509397" cy="1461409"/>
            <a:chOff x="4051300" y="3184944"/>
            <a:chExt cx="1509397" cy="1461409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CC9604F1-6096-40FE-37A6-E97AE8D6D542}"/>
                </a:ext>
              </a:extLst>
            </p:cNvPr>
            <p:cNvCxnSpPr>
              <a:cxnSpLocks/>
            </p:cNvCxnSpPr>
            <p:nvPr/>
          </p:nvCxnSpPr>
          <p:spPr>
            <a:xfrm>
              <a:off x="4130121" y="3184944"/>
              <a:ext cx="0" cy="1450556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D3DB06C-B43E-C357-6652-CDC3FC227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51300" y="4574353"/>
              <a:ext cx="1509397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AB57DC1-26CC-D79C-AA73-FE4C282838FA}"/>
                </a:ext>
              </a:extLst>
            </p:cNvPr>
            <p:cNvCxnSpPr>
              <a:cxnSpLocks/>
            </p:cNvCxnSpPr>
            <p:nvPr/>
          </p:nvCxnSpPr>
          <p:spPr>
            <a:xfrm>
              <a:off x="4487765" y="4574353"/>
              <a:ext cx="0" cy="7200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02E03DE7-6D59-3B2F-08FA-03A1B205CBF5}"/>
                </a:ext>
              </a:extLst>
            </p:cNvPr>
            <p:cNvCxnSpPr>
              <a:cxnSpLocks/>
            </p:cNvCxnSpPr>
            <p:nvPr/>
          </p:nvCxnSpPr>
          <p:spPr>
            <a:xfrm>
              <a:off x="4845409" y="4574353"/>
              <a:ext cx="0" cy="7200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747C835-4338-CDF2-19D4-1E9184B83BE3}"/>
                </a:ext>
              </a:extLst>
            </p:cNvPr>
            <p:cNvCxnSpPr>
              <a:cxnSpLocks/>
            </p:cNvCxnSpPr>
            <p:nvPr/>
          </p:nvCxnSpPr>
          <p:spPr>
            <a:xfrm>
              <a:off x="5203053" y="4574353"/>
              <a:ext cx="0" cy="7200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8A0BBA86-CCA4-B65E-B4DD-10BEC20E21B8}"/>
                </a:ext>
              </a:extLst>
            </p:cNvPr>
            <p:cNvCxnSpPr>
              <a:cxnSpLocks/>
            </p:cNvCxnSpPr>
            <p:nvPr/>
          </p:nvCxnSpPr>
          <p:spPr>
            <a:xfrm>
              <a:off x="5560697" y="4574353"/>
              <a:ext cx="0" cy="7200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0EE81696-163C-5F8B-1E3D-2F96400CF4C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94120" y="4075216"/>
              <a:ext cx="0" cy="7200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87408FE3-99A3-0AD6-F044-3C92E463741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94120" y="3612080"/>
              <a:ext cx="0" cy="7200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3BCB10E0-B0B6-5A7A-2D62-9267848A345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94120" y="3148944"/>
              <a:ext cx="0" cy="7200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3C4FE404-673D-AFE2-DC34-654126C33729}"/>
              </a:ext>
            </a:extLst>
          </p:cNvPr>
          <p:cNvSpPr txBox="1"/>
          <p:nvPr/>
        </p:nvSpPr>
        <p:spPr>
          <a:xfrm>
            <a:off x="5668575" y="3386935"/>
            <a:ext cx="3866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800">
                <a:solidFill>
                  <a:schemeClr val="tx2"/>
                </a:solidFill>
              </a:rPr>
              <a:t>0.12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8A04125-BBD3-FBF9-B93A-747DBB95379A}"/>
              </a:ext>
            </a:extLst>
          </p:cNvPr>
          <p:cNvSpPr txBox="1"/>
          <p:nvPr/>
        </p:nvSpPr>
        <p:spPr>
          <a:xfrm>
            <a:off x="5668575" y="3847984"/>
            <a:ext cx="3866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800">
                <a:solidFill>
                  <a:schemeClr val="tx2"/>
                </a:solidFill>
              </a:rPr>
              <a:t>0.08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92D051F-33CB-E13D-E9AC-8EF066673AFA}"/>
              </a:ext>
            </a:extLst>
          </p:cNvPr>
          <p:cNvSpPr txBox="1"/>
          <p:nvPr/>
        </p:nvSpPr>
        <p:spPr>
          <a:xfrm>
            <a:off x="5668575" y="4308747"/>
            <a:ext cx="3866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800">
                <a:solidFill>
                  <a:schemeClr val="tx2"/>
                </a:solidFill>
              </a:rPr>
              <a:t>0.04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F940DB2-1E2D-7FDC-EC8E-E7DF4FA36CB4}"/>
              </a:ext>
            </a:extLst>
          </p:cNvPr>
          <p:cNvSpPr txBox="1"/>
          <p:nvPr/>
        </p:nvSpPr>
        <p:spPr>
          <a:xfrm>
            <a:off x="5668575" y="4776344"/>
            <a:ext cx="3866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800">
                <a:solidFill>
                  <a:schemeClr val="tx2"/>
                </a:solidFill>
              </a:rPr>
              <a:t>0.00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EBA23AC-3F4C-5C8A-E127-D530481D2199}"/>
              </a:ext>
            </a:extLst>
          </p:cNvPr>
          <p:cNvSpPr txBox="1"/>
          <p:nvPr/>
        </p:nvSpPr>
        <p:spPr>
          <a:xfrm>
            <a:off x="5919190" y="4931645"/>
            <a:ext cx="3000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800">
                <a:solidFill>
                  <a:schemeClr val="tx2"/>
                </a:solidFill>
              </a:rPr>
              <a:t>10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E1C9BAB-25A7-EAF5-062C-C9E009F73068}"/>
              </a:ext>
            </a:extLst>
          </p:cNvPr>
          <p:cNvSpPr txBox="1"/>
          <p:nvPr/>
        </p:nvSpPr>
        <p:spPr>
          <a:xfrm>
            <a:off x="6276833" y="4931645"/>
            <a:ext cx="3000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800">
                <a:solidFill>
                  <a:schemeClr val="tx2"/>
                </a:solidFill>
              </a:rPr>
              <a:t>20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713DAEF-4A35-5D08-4D3B-086AB56C3663}"/>
              </a:ext>
            </a:extLst>
          </p:cNvPr>
          <p:cNvSpPr txBox="1"/>
          <p:nvPr/>
        </p:nvSpPr>
        <p:spPr>
          <a:xfrm>
            <a:off x="6634477" y="4931645"/>
            <a:ext cx="3000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800">
                <a:solidFill>
                  <a:schemeClr val="tx2"/>
                </a:solidFill>
              </a:rPr>
              <a:t>30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6410522-D950-E6C9-0E3D-0ADED45AA588}"/>
              </a:ext>
            </a:extLst>
          </p:cNvPr>
          <p:cNvSpPr txBox="1"/>
          <p:nvPr/>
        </p:nvSpPr>
        <p:spPr>
          <a:xfrm>
            <a:off x="6992121" y="4931645"/>
            <a:ext cx="3000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800">
                <a:solidFill>
                  <a:schemeClr val="tx2"/>
                </a:solidFill>
              </a:rPr>
              <a:t>40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D69C086-B4FB-EB03-9F55-3D448485E000}"/>
              </a:ext>
            </a:extLst>
          </p:cNvPr>
          <p:cNvSpPr txBox="1"/>
          <p:nvPr/>
        </p:nvSpPr>
        <p:spPr>
          <a:xfrm>
            <a:off x="7349765" y="4931645"/>
            <a:ext cx="3000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800">
                <a:solidFill>
                  <a:schemeClr val="tx2"/>
                </a:solidFill>
              </a:rPr>
              <a:t>50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985BB31-7416-C051-85E3-3FDD2AE99F5D}"/>
              </a:ext>
            </a:extLst>
          </p:cNvPr>
          <p:cNvSpPr txBox="1"/>
          <p:nvPr/>
        </p:nvSpPr>
        <p:spPr>
          <a:xfrm>
            <a:off x="6069231" y="5100256"/>
            <a:ext cx="14305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b="1">
                <a:solidFill>
                  <a:schemeClr val="tx2"/>
                </a:solidFill>
              </a:rPr>
              <a:t>Age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E09CC4D-1077-BAD6-5512-5A0153FB3673}"/>
              </a:ext>
            </a:extLst>
          </p:cNvPr>
          <p:cNvSpPr txBox="1"/>
          <p:nvPr/>
        </p:nvSpPr>
        <p:spPr>
          <a:xfrm rot="16200000">
            <a:off x="4946747" y="4079058"/>
            <a:ext cx="13945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b="1">
                <a:solidFill>
                  <a:schemeClr val="tx2"/>
                </a:solidFill>
              </a:rPr>
              <a:t>Proportion</a:t>
            </a: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13ACB4DC-8A44-1AEE-F202-D02F6D4CAD9E}"/>
              </a:ext>
            </a:extLst>
          </p:cNvPr>
          <p:cNvSpPr/>
          <p:nvPr/>
        </p:nvSpPr>
        <p:spPr>
          <a:xfrm>
            <a:off x="6070579" y="4138763"/>
            <a:ext cx="1428750" cy="733425"/>
          </a:xfrm>
          <a:custGeom>
            <a:avLst/>
            <a:gdLst>
              <a:gd name="connsiteX0" fmla="*/ 0 w 1428750"/>
              <a:gd name="connsiteY0" fmla="*/ 733425 h 733425"/>
              <a:gd name="connsiteX1" fmla="*/ 100012 w 1428750"/>
              <a:gd name="connsiteY1" fmla="*/ 628650 h 733425"/>
              <a:gd name="connsiteX2" fmla="*/ 157162 w 1428750"/>
              <a:gd name="connsiteY2" fmla="*/ 578644 h 733425"/>
              <a:gd name="connsiteX3" fmla="*/ 211931 w 1428750"/>
              <a:gd name="connsiteY3" fmla="*/ 433388 h 733425"/>
              <a:gd name="connsiteX4" fmla="*/ 295275 w 1428750"/>
              <a:gd name="connsiteY4" fmla="*/ 152400 h 733425"/>
              <a:gd name="connsiteX5" fmla="*/ 333375 w 1428750"/>
              <a:gd name="connsiteY5" fmla="*/ 26194 h 733425"/>
              <a:gd name="connsiteX6" fmla="*/ 371475 w 1428750"/>
              <a:gd name="connsiteY6" fmla="*/ 0 h 733425"/>
              <a:gd name="connsiteX7" fmla="*/ 550069 w 1428750"/>
              <a:gd name="connsiteY7" fmla="*/ 285750 h 733425"/>
              <a:gd name="connsiteX8" fmla="*/ 683419 w 1428750"/>
              <a:gd name="connsiteY8" fmla="*/ 383381 h 733425"/>
              <a:gd name="connsiteX9" fmla="*/ 797719 w 1428750"/>
              <a:gd name="connsiteY9" fmla="*/ 490538 h 733425"/>
              <a:gd name="connsiteX10" fmla="*/ 881062 w 1428750"/>
              <a:gd name="connsiteY10" fmla="*/ 569119 h 733425"/>
              <a:gd name="connsiteX11" fmla="*/ 914400 w 1428750"/>
              <a:gd name="connsiteY11" fmla="*/ 583406 h 733425"/>
              <a:gd name="connsiteX12" fmla="*/ 1085850 w 1428750"/>
              <a:gd name="connsiteY12" fmla="*/ 578644 h 733425"/>
              <a:gd name="connsiteX13" fmla="*/ 1262062 w 1428750"/>
              <a:gd name="connsiteY13" fmla="*/ 640556 h 733425"/>
              <a:gd name="connsiteX14" fmla="*/ 1428750 w 1428750"/>
              <a:gd name="connsiteY14" fmla="*/ 671513 h 733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428750" h="733425">
                <a:moveTo>
                  <a:pt x="0" y="733425"/>
                </a:moveTo>
                <a:lnTo>
                  <a:pt x="100012" y="628650"/>
                </a:lnTo>
                <a:lnTo>
                  <a:pt x="157162" y="578644"/>
                </a:lnTo>
                <a:lnTo>
                  <a:pt x="211931" y="433388"/>
                </a:lnTo>
                <a:lnTo>
                  <a:pt x="295275" y="152400"/>
                </a:lnTo>
                <a:lnTo>
                  <a:pt x="333375" y="26194"/>
                </a:lnTo>
                <a:lnTo>
                  <a:pt x="371475" y="0"/>
                </a:lnTo>
                <a:lnTo>
                  <a:pt x="550069" y="285750"/>
                </a:lnTo>
                <a:lnTo>
                  <a:pt x="683419" y="383381"/>
                </a:lnTo>
                <a:lnTo>
                  <a:pt x="797719" y="490538"/>
                </a:lnTo>
                <a:lnTo>
                  <a:pt x="881062" y="569119"/>
                </a:lnTo>
                <a:lnTo>
                  <a:pt x="914400" y="583406"/>
                </a:lnTo>
                <a:lnTo>
                  <a:pt x="1085850" y="578644"/>
                </a:lnTo>
                <a:lnTo>
                  <a:pt x="1262062" y="640556"/>
                </a:lnTo>
                <a:lnTo>
                  <a:pt x="1428750" y="671513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0F9C869D-B111-A8A5-E848-946EA3FF308B}"/>
              </a:ext>
            </a:extLst>
          </p:cNvPr>
          <p:cNvSpPr/>
          <p:nvPr/>
        </p:nvSpPr>
        <p:spPr>
          <a:xfrm>
            <a:off x="4268771" y="3850661"/>
            <a:ext cx="342900" cy="3429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1200"/>
              <a:t>19.5</a:t>
            </a: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CC22242A-B7BB-7DB6-059B-1D649B481FEE}"/>
              </a:ext>
            </a:extLst>
          </p:cNvPr>
          <p:cNvSpPr/>
          <p:nvPr/>
        </p:nvSpPr>
        <p:spPr>
          <a:xfrm>
            <a:off x="5156911" y="4298001"/>
            <a:ext cx="342900" cy="3429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1200"/>
              <a:t>44.5</a:t>
            </a: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5A5F8E63-3769-56D0-29DA-D545A1EB0377}"/>
              </a:ext>
            </a:extLst>
          </p:cNvPr>
          <p:cNvSpPr/>
          <p:nvPr/>
        </p:nvSpPr>
        <p:spPr>
          <a:xfrm>
            <a:off x="6255423" y="3751124"/>
            <a:ext cx="342900" cy="3429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1200"/>
              <a:t>20.5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AB03E8A-885C-6D4F-6912-C101A38F3B75}"/>
              </a:ext>
            </a:extLst>
          </p:cNvPr>
          <p:cNvGrpSpPr/>
          <p:nvPr/>
        </p:nvGrpSpPr>
        <p:grpSpPr>
          <a:xfrm>
            <a:off x="9965406" y="3494657"/>
            <a:ext cx="1509397" cy="1461409"/>
            <a:chOff x="4051300" y="3184944"/>
            <a:chExt cx="1509397" cy="1461409"/>
          </a:xfrm>
        </p:grpSpPr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6A1784A6-DAB9-6A0D-CED5-A215E5D5ED5D}"/>
                </a:ext>
              </a:extLst>
            </p:cNvPr>
            <p:cNvCxnSpPr>
              <a:cxnSpLocks/>
            </p:cNvCxnSpPr>
            <p:nvPr/>
          </p:nvCxnSpPr>
          <p:spPr>
            <a:xfrm>
              <a:off x="4130121" y="3184944"/>
              <a:ext cx="0" cy="1450556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3121986A-30C1-D27B-41DE-A3E2B50EFC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51300" y="4574353"/>
              <a:ext cx="1509397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DF188177-231E-CEEA-1CB7-8D0464B81FEF}"/>
                </a:ext>
              </a:extLst>
            </p:cNvPr>
            <p:cNvCxnSpPr>
              <a:cxnSpLocks/>
            </p:cNvCxnSpPr>
            <p:nvPr/>
          </p:nvCxnSpPr>
          <p:spPr>
            <a:xfrm>
              <a:off x="4487765" y="4574353"/>
              <a:ext cx="0" cy="7200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E75B09BC-890A-9DC7-5C88-F43A771371A1}"/>
                </a:ext>
              </a:extLst>
            </p:cNvPr>
            <p:cNvCxnSpPr>
              <a:cxnSpLocks/>
            </p:cNvCxnSpPr>
            <p:nvPr/>
          </p:nvCxnSpPr>
          <p:spPr>
            <a:xfrm>
              <a:off x="4845409" y="4574353"/>
              <a:ext cx="0" cy="7200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921E7370-92A2-F3F7-ACB3-7A963F3B387F}"/>
                </a:ext>
              </a:extLst>
            </p:cNvPr>
            <p:cNvCxnSpPr>
              <a:cxnSpLocks/>
            </p:cNvCxnSpPr>
            <p:nvPr/>
          </p:nvCxnSpPr>
          <p:spPr>
            <a:xfrm>
              <a:off x="5203053" y="4574353"/>
              <a:ext cx="0" cy="7200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4FFBD6D5-3578-F03B-4920-B7DE1AD71A15}"/>
                </a:ext>
              </a:extLst>
            </p:cNvPr>
            <p:cNvCxnSpPr>
              <a:cxnSpLocks/>
            </p:cNvCxnSpPr>
            <p:nvPr/>
          </p:nvCxnSpPr>
          <p:spPr>
            <a:xfrm>
              <a:off x="5560697" y="4574353"/>
              <a:ext cx="0" cy="7200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25D1AF31-40CD-B9D0-59B0-3D2593B0C13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94120" y="4075216"/>
              <a:ext cx="0" cy="7200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E6BB90B3-3398-840B-B053-3F483C90187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94120" y="3612080"/>
              <a:ext cx="0" cy="7200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61924C55-D6FD-1D84-E13B-34CAB967271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94120" y="3148944"/>
              <a:ext cx="0" cy="7200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5558BFEB-3358-2997-1104-ECBD8AB7098C}"/>
              </a:ext>
            </a:extLst>
          </p:cNvPr>
          <p:cNvSpPr txBox="1"/>
          <p:nvPr/>
        </p:nvSpPr>
        <p:spPr>
          <a:xfrm>
            <a:off x="9643571" y="3386935"/>
            <a:ext cx="3866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800">
                <a:solidFill>
                  <a:schemeClr val="tx2"/>
                </a:solidFill>
              </a:rPr>
              <a:t>0.12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B72507FD-02C6-1793-D09D-66C706B2A8E0}"/>
              </a:ext>
            </a:extLst>
          </p:cNvPr>
          <p:cNvSpPr txBox="1"/>
          <p:nvPr/>
        </p:nvSpPr>
        <p:spPr>
          <a:xfrm>
            <a:off x="9643571" y="3847984"/>
            <a:ext cx="3866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800">
                <a:solidFill>
                  <a:schemeClr val="tx2"/>
                </a:solidFill>
              </a:rPr>
              <a:t>0.08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C8481CED-08AD-58EA-648A-1355333B31E5}"/>
              </a:ext>
            </a:extLst>
          </p:cNvPr>
          <p:cNvSpPr txBox="1"/>
          <p:nvPr/>
        </p:nvSpPr>
        <p:spPr>
          <a:xfrm>
            <a:off x="9643571" y="4308747"/>
            <a:ext cx="3866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800">
                <a:solidFill>
                  <a:schemeClr val="tx2"/>
                </a:solidFill>
              </a:rPr>
              <a:t>0.04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DC370EF4-0E59-FFF6-D5D8-27AF494E9247}"/>
              </a:ext>
            </a:extLst>
          </p:cNvPr>
          <p:cNvSpPr txBox="1"/>
          <p:nvPr/>
        </p:nvSpPr>
        <p:spPr>
          <a:xfrm>
            <a:off x="9643571" y="4776344"/>
            <a:ext cx="3866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800">
                <a:solidFill>
                  <a:schemeClr val="tx2"/>
                </a:solidFill>
              </a:rPr>
              <a:t>0.00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CBF5B0EB-4F21-1C93-6092-EEC77B3B6402}"/>
              </a:ext>
            </a:extLst>
          </p:cNvPr>
          <p:cNvSpPr txBox="1"/>
          <p:nvPr/>
        </p:nvSpPr>
        <p:spPr>
          <a:xfrm>
            <a:off x="9894186" y="4931645"/>
            <a:ext cx="3000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800">
                <a:solidFill>
                  <a:schemeClr val="tx2"/>
                </a:solidFill>
              </a:rPr>
              <a:t>10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D4237096-FCE7-2150-CA18-CFCF3389A4F6}"/>
              </a:ext>
            </a:extLst>
          </p:cNvPr>
          <p:cNvSpPr txBox="1"/>
          <p:nvPr/>
        </p:nvSpPr>
        <p:spPr>
          <a:xfrm>
            <a:off x="10251829" y="4931645"/>
            <a:ext cx="3000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800">
                <a:solidFill>
                  <a:schemeClr val="tx2"/>
                </a:solidFill>
              </a:rPr>
              <a:t>20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D606495-82B4-CAB1-0842-49438F483338}"/>
              </a:ext>
            </a:extLst>
          </p:cNvPr>
          <p:cNvSpPr txBox="1"/>
          <p:nvPr/>
        </p:nvSpPr>
        <p:spPr>
          <a:xfrm>
            <a:off x="10609473" y="4931645"/>
            <a:ext cx="3000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800">
                <a:solidFill>
                  <a:schemeClr val="tx2"/>
                </a:solidFill>
              </a:rPr>
              <a:t>30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7F544748-8189-AE7D-3CF5-2D87A3F8DD05}"/>
              </a:ext>
            </a:extLst>
          </p:cNvPr>
          <p:cNvSpPr txBox="1"/>
          <p:nvPr/>
        </p:nvSpPr>
        <p:spPr>
          <a:xfrm>
            <a:off x="10967117" y="4931645"/>
            <a:ext cx="3000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800">
                <a:solidFill>
                  <a:schemeClr val="tx2"/>
                </a:solidFill>
              </a:rPr>
              <a:t>40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C3A6FE9-D74D-AF80-FFB5-31E4633F5D80}"/>
              </a:ext>
            </a:extLst>
          </p:cNvPr>
          <p:cNvSpPr txBox="1"/>
          <p:nvPr/>
        </p:nvSpPr>
        <p:spPr>
          <a:xfrm>
            <a:off x="11324761" y="4931645"/>
            <a:ext cx="3000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800">
                <a:solidFill>
                  <a:schemeClr val="tx2"/>
                </a:solidFill>
              </a:rPr>
              <a:t>50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19E7271-6D17-6F10-06E4-F8794C4B3FE2}"/>
              </a:ext>
            </a:extLst>
          </p:cNvPr>
          <p:cNvSpPr txBox="1"/>
          <p:nvPr/>
        </p:nvSpPr>
        <p:spPr>
          <a:xfrm>
            <a:off x="10044227" y="5100256"/>
            <a:ext cx="14305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b="1">
                <a:solidFill>
                  <a:schemeClr val="tx2"/>
                </a:solidFill>
              </a:rPr>
              <a:t>Age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A1A8116D-7C50-3176-581E-97CB2B6F9F88}"/>
              </a:ext>
            </a:extLst>
          </p:cNvPr>
          <p:cNvSpPr txBox="1"/>
          <p:nvPr/>
        </p:nvSpPr>
        <p:spPr>
          <a:xfrm rot="16200000">
            <a:off x="8921743" y="4079058"/>
            <a:ext cx="13945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b="1">
                <a:solidFill>
                  <a:schemeClr val="tx2"/>
                </a:solidFill>
              </a:rPr>
              <a:t>Proportion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03368593-FFED-A4C2-D8D2-D8EAF29C56DF}"/>
              </a:ext>
            </a:extLst>
          </p:cNvPr>
          <p:cNvSpPr/>
          <p:nvPr/>
        </p:nvSpPr>
        <p:spPr>
          <a:xfrm>
            <a:off x="10230420" y="3831605"/>
            <a:ext cx="342900" cy="3429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1200"/>
              <a:t>20.5</a:t>
            </a:r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D42EBC5B-1423-FD54-7D08-C6DCF57724DB}"/>
              </a:ext>
            </a:extLst>
          </p:cNvPr>
          <p:cNvSpPr/>
          <p:nvPr/>
        </p:nvSpPr>
        <p:spPr>
          <a:xfrm>
            <a:off x="10045575" y="4198294"/>
            <a:ext cx="1428750" cy="642938"/>
          </a:xfrm>
          <a:custGeom>
            <a:avLst/>
            <a:gdLst>
              <a:gd name="connsiteX0" fmla="*/ 0 w 1428750"/>
              <a:gd name="connsiteY0" fmla="*/ 642938 h 642938"/>
              <a:gd name="connsiteX1" fmla="*/ 135731 w 1428750"/>
              <a:gd name="connsiteY1" fmla="*/ 485775 h 642938"/>
              <a:gd name="connsiteX2" fmla="*/ 166687 w 1428750"/>
              <a:gd name="connsiteY2" fmla="*/ 450057 h 642938"/>
              <a:gd name="connsiteX3" fmla="*/ 338137 w 1428750"/>
              <a:gd name="connsiteY3" fmla="*/ 16669 h 642938"/>
              <a:gd name="connsiteX4" fmla="*/ 373856 w 1428750"/>
              <a:gd name="connsiteY4" fmla="*/ 0 h 642938"/>
              <a:gd name="connsiteX5" fmla="*/ 542925 w 1428750"/>
              <a:gd name="connsiteY5" fmla="*/ 278607 h 642938"/>
              <a:gd name="connsiteX6" fmla="*/ 728662 w 1428750"/>
              <a:gd name="connsiteY6" fmla="*/ 411957 h 642938"/>
              <a:gd name="connsiteX7" fmla="*/ 897731 w 1428750"/>
              <a:gd name="connsiteY7" fmla="*/ 495300 h 642938"/>
              <a:gd name="connsiteX8" fmla="*/ 1057275 w 1428750"/>
              <a:gd name="connsiteY8" fmla="*/ 497682 h 642938"/>
              <a:gd name="connsiteX9" fmla="*/ 1254919 w 1428750"/>
              <a:gd name="connsiteY9" fmla="*/ 552450 h 642938"/>
              <a:gd name="connsiteX10" fmla="*/ 1428750 w 1428750"/>
              <a:gd name="connsiteY10" fmla="*/ 607219 h 642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28750" h="642938">
                <a:moveTo>
                  <a:pt x="0" y="642938"/>
                </a:moveTo>
                <a:lnTo>
                  <a:pt x="135731" y="485775"/>
                </a:lnTo>
                <a:lnTo>
                  <a:pt x="166687" y="450057"/>
                </a:lnTo>
                <a:lnTo>
                  <a:pt x="338137" y="16669"/>
                </a:lnTo>
                <a:lnTo>
                  <a:pt x="373856" y="0"/>
                </a:lnTo>
                <a:lnTo>
                  <a:pt x="542925" y="278607"/>
                </a:lnTo>
                <a:lnTo>
                  <a:pt x="728662" y="411957"/>
                </a:lnTo>
                <a:lnTo>
                  <a:pt x="897731" y="495300"/>
                </a:lnTo>
                <a:lnTo>
                  <a:pt x="1057275" y="497682"/>
                </a:lnTo>
                <a:lnTo>
                  <a:pt x="1254919" y="552450"/>
                </a:lnTo>
                <a:lnTo>
                  <a:pt x="1428750" y="607219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442BC050-E1C1-7BC1-007D-42FA9DF8A2DE}"/>
              </a:ext>
            </a:extLst>
          </p:cNvPr>
          <p:cNvGrpSpPr/>
          <p:nvPr/>
        </p:nvGrpSpPr>
        <p:grpSpPr>
          <a:xfrm>
            <a:off x="7974376" y="3494657"/>
            <a:ext cx="1509397" cy="1461409"/>
            <a:chOff x="4051300" y="3184944"/>
            <a:chExt cx="1509397" cy="1461409"/>
          </a:xfrm>
        </p:grpSpPr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652462A7-1876-22C1-A55D-2FE373300D12}"/>
                </a:ext>
              </a:extLst>
            </p:cNvPr>
            <p:cNvCxnSpPr>
              <a:cxnSpLocks/>
            </p:cNvCxnSpPr>
            <p:nvPr/>
          </p:nvCxnSpPr>
          <p:spPr>
            <a:xfrm>
              <a:off x="4130121" y="3184944"/>
              <a:ext cx="0" cy="1450556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5FEA85BE-45C6-B246-5329-9CDAB4AB88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51300" y="4574353"/>
              <a:ext cx="1509397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F1F0DFAE-6237-8A82-858D-B197006D6600}"/>
                </a:ext>
              </a:extLst>
            </p:cNvPr>
            <p:cNvCxnSpPr>
              <a:cxnSpLocks/>
            </p:cNvCxnSpPr>
            <p:nvPr/>
          </p:nvCxnSpPr>
          <p:spPr>
            <a:xfrm>
              <a:off x="4487765" y="4574353"/>
              <a:ext cx="0" cy="7200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9C571D70-716F-8A60-E7E0-3C16A4D20EA7}"/>
                </a:ext>
              </a:extLst>
            </p:cNvPr>
            <p:cNvCxnSpPr>
              <a:cxnSpLocks/>
            </p:cNvCxnSpPr>
            <p:nvPr/>
          </p:nvCxnSpPr>
          <p:spPr>
            <a:xfrm>
              <a:off x="4845409" y="4574353"/>
              <a:ext cx="0" cy="7200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C175B7C3-45F4-7B84-5B61-853E0B093F01}"/>
                </a:ext>
              </a:extLst>
            </p:cNvPr>
            <p:cNvCxnSpPr>
              <a:cxnSpLocks/>
            </p:cNvCxnSpPr>
            <p:nvPr/>
          </p:nvCxnSpPr>
          <p:spPr>
            <a:xfrm>
              <a:off x="5203053" y="4574353"/>
              <a:ext cx="0" cy="7200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F6909FD4-3162-1A8E-7E0F-C28204C89F78}"/>
                </a:ext>
              </a:extLst>
            </p:cNvPr>
            <p:cNvCxnSpPr>
              <a:cxnSpLocks/>
            </p:cNvCxnSpPr>
            <p:nvPr/>
          </p:nvCxnSpPr>
          <p:spPr>
            <a:xfrm>
              <a:off x="5560697" y="4574353"/>
              <a:ext cx="0" cy="7200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5BACF5DB-3482-AC37-F3D2-92DED09FE47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94120" y="4075216"/>
              <a:ext cx="0" cy="7200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15848853-6540-5D2F-59FF-1CC7503E7B4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94120" y="3612080"/>
              <a:ext cx="0" cy="7200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8E9AFC58-D244-438A-ACC2-61CC26BC07A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94120" y="3148944"/>
              <a:ext cx="0" cy="7200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6" name="TextBox 95">
            <a:extLst>
              <a:ext uri="{FF2B5EF4-FFF2-40B4-BE49-F238E27FC236}">
                <a16:creationId xmlns:a16="http://schemas.microsoft.com/office/drawing/2014/main" id="{C5300219-D295-84FC-EA6A-477B3A191E20}"/>
              </a:ext>
            </a:extLst>
          </p:cNvPr>
          <p:cNvSpPr txBox="1"/>
          <p:nvPr/>
        </p:nvSpPr>
        <p:spPr>
          <a:xfrm>
            <a:off x="7652541" y="3386935"/>
            <a:ext cx="3866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800">
                <a:solidFill>
                  <a:schemeClr val="tx2"/>
                </a:solidFill>
              </a:rPr>
              <a:t>0.12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765F5E5C-F01E-6225-81A5-E0CED184B487}"/>
              </a:ext>
            </a:extLst>
          </p:cNvPr>
          <p:cNvSpPr txBox="1"/>
          <p:nvPr/>
        </p:nvSpPr>
        <p:spPr>
          <a:xfrm>
            <a:off x="7652541" y="3847984"/>
            <a:ext cx="3866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800">
                <a:solidFill>
                  <a:schemeClr val="tx2"/>
                </a:solidFill>
              </a:rPr>
              <a:t>0.08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7A3B1124-E180-96DF-798C-C73927D07DD4}"/>
              </a:ext>
            </a:extLst>
          </p:cNvPr>
          <p:cNvSpPr txBox="1"/>
          <p:nvPr/>
        </p:nvSpPr>
        <p:spPr>
          <a:xfrm>
            <a:off x="7652541" y="4308747"/>
            <a:ext cx="3866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800">
                <a:solidFill>
                  <a:schemeClr val="tx2"/>
                </a:solidFill>
              </a:rPr>
              <a:t>0.04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5E2A8BA4-456C-84CA-FB2F-D96BC904B827}"/>
              </a:ext>
            </a:extLst>
          </p:cNvPr>
          <p:cNvSpPr txBox="1"/>
          <p:nvPr/>
        </p:nvSpPr>
        <p:spPr>
          <a:xfrm>
            <a:off x="7652541" y="4776344"/>
            <a:ext cx="3866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800">
                <a:solidFill>
                  <a:schemeClr val="tx2"/>
                </a:solidFill>
              </a:rPr>
              <a:t>0.00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0A73E21F-E42A-305B-1C6B-671F6C96E3DE}"/>
              </a:ext>
            </a:extLst>
          </p:cNvPr>
          <p:cNvSpPr txBox="1"/>
          <p:nvPr/>
        </p:nvSpPr>
        <p:spPr>
          <a:xfrm>
            <a:off x="7903156" y="4931645"/>
            <a:ext cx="3000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800">
                <a:solidFill>
                  <a:schemeClr val="tx2"/>
                </a:solidFill>
              </a:rPr>
              <a:t>10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7224B1E-103E-A71D-ACA9-39832169E088}"/>
              </a:ext>
            </a:extLst>
          </p:cNvPr>
          <p:cNvSpPr txBox="1"/>
          <p:nvPr/>
        </p:nvSpPr>
        <p:spPr>
          <a:xfrm>
            <a:off x="8260799" y="4931645"/>
            <a:ext cx="3000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800">
                <a:solidFill>
                  <a:schemeClr val="tx2"/>
                </a:solidFill>
              </a:rPr>
              <a:t>20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4197139E-C7A0-F98E-8B44-0A63A7BC388A}"/>
              </a:ext>
            </a:extLst>
          </p:cNvPr>
          <p:cNvSpPr txBox="1"/>
          <p:nvPr/>
        </p:nvSpPr>
        <p:spPr>
          <a:xfrm>
            <a:off x="8618443" y="4931645"/>
            <a:ext cx="3000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800">
                <a:solidFill>
                  <a:schemeClr val="tx2"/>
                </a:solidFill>
              </a:rPr>
              <a:t>30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7A075749-EA9C-C06A-AFA8-719F93B4C523}"/>
              </a:ext>
            </a:extLst>
          </p:cNvPr>
          <p:cNvSpPr txBox="1"/>
          <p:nvPr/>
        </p:nvSpPr>
        <p:spPr>
          <a:xfrm>
            <a:off x="8976087" y="4931645"/>
            <a:ext cx="3000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800">
                <a:solidFill>
                  <a:schemeClr val="tx2"/>
                </a:solidFill>
              </a:rPr>
              <a:t>40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82160263-0F4B-14AE-0A76-1EA7FAA33ADD}"/>
              </a:ext>
            </a:extLst>
          </p:cNvPr>
          <p:cNvSpPr txBox="1"/>
          <p:nvPr/>
        </p:nvSpPr>
        <p:spPr>
          <a:xfrm>
            <a:off x="9333731" y="4931645"/>
            <a:ext cx="3000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800">
                <a:solidFill>
                  <a:schemeClr val="tx2"/>
                </a:solidFill>
              </a:rPr>
              <a:t>50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9329CC78-459D-FF7E-DF24-35F7999D63AD}"/>
              </a:ext>
            </a:extLst>
          </p:cNvPr>
          <p:cNvSpPr txBox="1"/>
          <p:nvPr/>
        </p:nvSpPr>
        <p:spPr>
          <a:xfrm>
            <a:off x="8053197" y="5100256"/>
            <a:ext cx="14305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b="1">
                <a:solidFill>
                  <a:schemeClr val="tx2"/>
                </a:solidFill>
              </a:rPr>
              <a:t>Age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E3705E3E-8935-E063-8F87-07AFB614C755}"/>
              </a:ext>
            </a:extLst>
          </p:cNvPr>
          <p:cNvSpPr txBox="1"/>
          <p:nvPr/>
        </p:nvSpPr>
        <p:spPr>
          <a:xfrm rot="16200000">
            <a:off x="6930713" y="4079058"/>
            <a:ext cx="13945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b="1">
                <a:solidFill>
                  <a:schemeClr val="tx2"/>
                </a:solidFill>
              </a:rPr>
              <a:t>Proportion</a:t>
            </a:r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C032CACD-C803-0A07-2A72-6B6BB57B4138}"/>
              </a:ext>
            </a:extLst>
          </p:cNvPr>
          <p:cNvSpPr/>
          <p:nvPr/>
        </p:nvSpPr>
        <p:spPr>
          <a:xfrm>
            <a:off x="8056926" y="4457851"/>
            <a:ext cx="1414463" cy="388143"/>
          </a:xfrm>
          <a:custGeom>
            <a:avLst/>
            <a:gdLst>
              <a:gd name="connsiteX0" fmla="*/ 0 w 1414463"/>
              <a:gd name="connsiteY0" fmla="*/ 388143 h 388143"/>
              <a:gd name="connsiteX1" fmla="*/ 119063 w 1414463"/>
              <a:gd name="connsiteY1" fmla="*/ 221456 h 388143"/>
              <a:gd name="connsiteX2" fmla="*/ 185738 w 1414463"/>
              <a:gd name="connsiteY2" fmla="*/ 140493 h 388143"/>
              <a:gd name="connsiteX3" fmla="*/ 328613 w 1414463"/>
              <a:gd name="connsiteY3" fmla="*/ 0 h 388143"/>
              <a:gd name="connsiteX4" fmla="*/ 366713 w 1414463"/>
              <a:gd name="connsiteY4" fmla="*/ 0 h 388143"/>
              <a:gd name="connsiteX5" fmla="*/ 492919 w 1414463"/>
              <a:gd name="connsiteY5" fmla="*/ 116681 h 388143"/>
              <a:gd name="connsiteX6" fmla="*/ 550069 w 1414463"/>
              <a:gd name="connsiteY6" fmla="*/ 157162 h 388143"/>
              <a:gd name="connsiteX7" fmla="*/ 707231 w 1414463"/>
              <a:gd name="connsiteY7" fmla="*/ 180975 h 388143"/>
              <a:gd name="connsiteX8" fmla="*/ 883444 w 1414463"/>
              <a:gd name="connsiteY8" fmla="*/ 228600 h 388143"/>
              <a:gd name="connsiteX9" fmla="*/ 1150144 w 1414463"/>
              <a:gd name="connsiteY9" fmla="*/ 242887 h 388143"/>
              <a:gd name="connsiteX10" fmla="*/ 1369219 w 1414463"/>
              <a:gd name="connsiteY10" fmla="*/ 257175 h 388143"/>
              <a:gd name="connsiteX11" fmla="*/ 1414463 w 1414463"/>
              <a:gd name="connsiteY11" fmla="*/ 254793 h 38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14463" h="388143">
                <a:moveTo>
                  <a:pt x="0" y="388143"/>
                </a:moveTo>
                <a:lnTo>
                  <a:pt x="119063" y="221456"/>
                </a:lnTo>
                <a:lnTo>
                  <a:pt x="185738" y="140493"/>
                </a:lnTo>
                <a:lnTo>
                  <a:pt x="328613" y="0"/>
                </a:lnTo>
                <a:lnTo>
                  <a:pt x="366713" y="0"/>
                </a:lnTo>
                <a:lnTo>
                  <a:pt x="492919" y="116681"/>
                </a:lnTo>
                <a:lnTo>
                  <a:pt x="550069" y="157162"/>
                </a:lnTo>
                <a:lnTo>
                  <a:pt x="707231" y="180975"/>
                </a:lnTo>
                <a:lnTo>
                  <a:pt x="883444" y="228600"/>
                </a:lnTo>
                <a:lnTo>
                  <a:pt x="1150144" y="242887"/>
                </a:lnTo>
                <a:lnTo>
                  <a:pt x="1369219" y="257175"/>
                </a:lnTo>
                <a:lnTo>
                  <a:pt x="1414463" y="254793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F18981A3-5E80-7015-87FF-669DD9DA56E5}"/>
              </a:ext>
            </a:extLst>
          </p:cNvPr>
          <p:cNvSpPr/>
          <p:nvPr/>
        </p:nvSpPr>
        <p:spPr>
          <a:xfrm>
            <a:off x="8239390" y="4063428"/>
            <a:ext cx="342900" cy="3429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1200"/>
              <a:t>20.5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166D1A8F-48D5-0B7D-1E34-37B3180DD233}"/>
              </a:ext>
            </a:extLst>
          </p:cNvPr>
          <p:cNvSpPr txBox="1"/>
          <p:nvPr/>
        </p:nvSpPr>
        <p:spPr>
          <a:xfrm>
            <a:off x="3761027" y="2824864"/>
            <a:ext cx="17387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>
                <a:solidFill>
                  <a:schemeClr val="tx2"/>
                </a:solidFill>
              </a:rPr>
              <a:t>Disorders due to substance use or addictive behaviour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9C17B72E-766D-B22F-3464-5621E0DB44BA}"/>
              </a:ext>
            </a:extLst>
          </p:cNvPr>
          <p:cNvSpPr txBox="1"/>
          <p:nvPr/>
        </p:nvSpPr>
        <p:spPr>
          <a:xfrm>
            <a:off x="5761023" y="2978753"/>
            <a:ext cx="17387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>
                <a:solidFill>
                  <a:schemeClr val="tx2"/>
                </a:solidFill>
              </a:rPr>
              <a:t>Personality disorders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1F9FFF64-E371-7105-AE02-EB70F5F2BD38}"/>
              </a:ext>
            </a:extLst>
          </p:cNvPr>
          <p:cNvSpPr txBox="1"/>
          <p:nvPr/>
        </p:nvSpPr>
        <p:spPr>
          <a:xfrm>
            <a:off x="7744989" y="2978753"/>
            <a:ext cx="17387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>
                <a:solidFill>
                  <a:schemeClr val="tx2"/>
                </a:solidFill>
              </a:rPr>
              <a:t>Mood disorders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50D65A66-DCEC-8EE6-0741-728E1BC2F9EC}"/>
              </a:ext>
            </a:extLst>
          </p:cNvPr>
          <p:cNvSpPr txBox="1"/>
          <p:nvPr/>
        </p:nvSpPr>
        <p:spPr>
          <a:xfrm>
            <a:off x="9736019" y="2824864"/>
            <a:ext cx="17387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>
                <a:solidFill>
                  <a:schemeClr val="tx2"/>
                </a:solidFill>
              </a:rPr>
              <a:t>Schizophrenia-spectrum and other primary psychotic disorders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C667B3-8077-8426-4EDD-956405AFEEEA}"/>
              </a:ext>
            </a:extLst>
          </p:cNvPr>
          <p:cNvSpPr txBox="1"/>
          <p:nvPr/>
        </p:nvSpPr>
        <p:spPr>
          <a:xfrm>
            <a:off x="3871169" y="5554293"/>
            <a:ext cx="75449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dirty="0"/>
              <a:t>This work is adapted from ‘Age at onset of mental disorders worldwide: large-scale meta-analysis of 192 epidemiological studies’ by </a:t>
            </a:r>
            <a:r>
              <a:rPr lang="en-GB" sz="900" dirty="0" err="1"/>
              <a:t>Solmi</a:t>
            </a:r>
            <a:r>
              <a:rPr lang="en-GB" sz="900" dirty="0"/>
              <a:t> et al, used under CC-BY 4.0. This work is licensed under Creative Commons license CC-BY-SA by The Lundbeck Foundation</a:t>
            </a:r>
          </a:p>
        </p:txBody>
      </p:sp>
    </p:spTree>
    <p:extLst>
      <p:ext uri="{BB962C8B-B14F-4D97-AF65-F5344CB8AC3E}">
        <p14:creationId xmlns:p14="http://schemas.microsoft.com/office/powerpoint/2010/main" val="19327974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14E3334-BC67-4578-B9B6-FB2C697BED54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98C005F-4BC7-4033-A6B0-BBBA872ABC63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2289</TotalTime>
  <Words>431</Words>
  <Application>Microsoft Office PowerPoint</Application>
  <PresentationFormat>Widescreen</PresentationFormat>
  <Paragraphs>70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Psychiatric disorders in the paediatric population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27</cp:revision>
  <dcterms:created xsi:type="dcterms:W3CDTF">2022-06-30T09:48:17Z</dcterms:created>
  <dcterms:modified xsi:type="dcterms:W3CDTF">2024-08-09T10:40:01Z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0x0101007624F5F2B767614E9B54E34B918641FF</vt:lpwstr>
  </property>
  <property fmtid="{D5CDD505-2E9C-101B-9397-08002B2CF9AE}" pid="3" name="MediaServiceImageTags">
    <vt:lpwstr/>
  </property>
</Properties>
</file>