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46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8801E724-D880-589D-7847-075D7484F967}" name="Khoula Afzal" initials="KA" userId="S::Khoula.Afzal@primeglobalpeople.com::8e77703b-8248-40cc-a055-dddb939bf3b5" providerId="AD"/>
  <p188:author id="{A650F12B-C64C-074B-07F6-F48D2265D014}" name="Christoph U. Correll" initials="CC" userId="eaee6724343eddb1" providerId="Windows Live"/>
  <p188:author id="{45252C3A-5349-81E1-9C4F-980A23EB28AB}" name="שני שטרן" initials="שש" userId="שני שטרן" providerId="None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29EEEFB3-53CA-BFF5-E895-5EB3A40C557A}" name="delfina janiri" initials="dj" userId="29f7e37bc2cd46ee" providerId="Windows Live"/>
  <p188:author id="{5ACDF9C1-C97A-4004-6B13-08511EB5CE41}" name="Rachel Jagger" initials="RJ" userId="S::Rachel.Jagger@primeglobalpeople.com::cf4acb15-657a-45e0-bad4-d602a69c192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7941"/>
    <a:srgbClr val="6A8F7F"/>
    <a:srgbClr val="FFFFFF"/>
    <a:srgbClr val="717171"/>
    <a:srgbClr val="84A395"/>
    <a:srgbClr val="90ACAD"/>
    <a:srgbClr val="87A5B4"/>
    <a:srgbClr val="7597B6"/>
    <a:srgbClr val="81A1B7"/>
    <a:srgbClr val="95B0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32" autoAdjust="0"/>
    <p:restoredTop sz="79540" autoAdjust="0"/>
  </p:normalViewPr>
  <p:slideViewPr>
    <p:cSldViewPr snapToGrid="0">
      <p:cViewPr varScale="1">
        <p:scale>
          <a:sx n="48" d="100"/>
          <a:sy n="48" d="100"/>
        </p:scale>
        <p:origin x="1384" y="3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5770"/>
    </p:cViewPr>
  </p:sorterViewPr>
  <p:notesViewPr>
    <p:cSldViewPr snapToGrid="0">
      <p:cViewPr>
        <p:scale>
          <a:sx n="150" d="100"/>
          <a:sy n="150" d="100"/>
        </p:scale>
        <p:origin x="8148" y="-82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B6E7B-8C32-4825-8DA0-080E630493A9}" type="datetimeFigureOut">
              <a:rPr lang="da-DK" smtClean="0"/>
              <a:t>09-08-2024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40800" y="1038225"/>
            <a:ext cx="5576400" cy="31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6800" y="4400550"/>
            <a:ext cx="5504400" cy="36612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970BF-B400-48B4-BD31-9AEFB95A087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541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41350" y="1038225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Categorical diagnosis in psychiatry has been criticised in the past for lacking a good theoretical or biological underpinning.</a:t>
            </a:r>
            <a:r>
              <a:rPr lang="en-GB" baseline="30000" dirty="0"/>
              <a:t>2</a:t>
            </a:r>
            <a:r>
              <a:rPr lang="en-GB" dirty="0"/>
              <a:t> Some have argued that diagnosis in psychiatry will benefit from more accurate and more specific categories of diagnosis.</a:t>
            </a:r>
            <a:r>
              <a:rPr lang="en-GB" baseline="30000" dirty="0"/>
              <a:t>2</a:t>
            </a:r>
            <a:r>
              <a:rPr lang="en-GB" dirty="0"/>
              <a:t> To that end, the Diagnostic and Statistical Manual of Mental Disorders (the DSM) includes course specifiers to help refine an individual diagnosis.</a:t>
            </a:r>
            <a:r>
              <a:rPr lang="en-GB" baseline="30000" dirty="0"/>
              <a:t>1,2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American Psychiatric Association (APA). Diagnostic and Statistical Manual of Mental Disorders. Fifth edition, text revision. Washington DC: APA; 2022.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Colom F, Vieta E, </a:t>
            </a:r>
            <a:r>
              <a:rPr lang="en-GB" dirty="0" err="1"/>
              <a:t>Suppes</a:t>
            </a:r>
            <a:r>
              <a:rPr lang="en-GB" dirty="0"/>
              <a:t> T. Predominant polarity in bipolar disorders: refining or redefining diagnosis? Acta </a:t>
            </a:r>
            <a:r>
              <a:rPr lang="en-GB" dirty="0" err="1"/>
              <a:t>Psychiatr</a:t>
            </a:r>
            <a:r>
              <a:rPr lang="en-GB" dirty="0"/>
              <a:t> </a:t>
            </a:r>
            <a:r>
              <a:rPr lang="en-GB" dirty="0" err="1"/>
              <a:t>Scand</a:t>
            </a:r>
            <a:r>
              <a:rPr lang="en-GB" dirty="0"/>
              <a:t> 2015; 132 (5): 324–326.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70BF-B400-48B4-BD31-9AEFB95A0870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954019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1668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13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6774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74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57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652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417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5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472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165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5817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4708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9335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47015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104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479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039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9233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1297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26444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2352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6477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41714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04870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1956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90783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935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13932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5419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746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65996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5567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36541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363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74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</a:t>
            </a:r>
            <a:r>
              <a:rPr lang="en-GB" sz="3600" b="1" err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masterslides</a:t>
            </a:r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929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4022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77B5913-BE39-6725-8699-61F63C7E7C7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/>
              <a:t>Bipolar disorder – Course, natural history, and prognosis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294A187-800F-61D9-9A83-D79A67888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Specifiers for diagnosis of bipolar disorder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45C5A4-E3E5-7391-E2E9-C7682D8EAB9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sz="950"/>
              <a:t>MDE=major depressive episode</a:t>
            </a:r>
            <a:br>
              <a:rPr lang="en-GB" sz="950"/>
            </a:br>
            <a:br>
              <a:rPr lang="en-GB" sz="950"/>
            </a:br>
            <a:r>
              <a:rPr lang="en-GB" sz="950"/>
              <a:t>APA. DSM-5-TR 2022</a:t>
            </a:r>
          </a:p>
        </p:txBody>
      </p:sp>
      <p:sp>
        <p:nvSpPr>
          <p:cNvPr id="4" name="Rectangle: Diagonal Corners Rounded 3">
            <a:extLst>
              <a:ext uri="{FF2B5EF4-FFF2-40B4-BE49-F238E27FC236}">
                <a16:creationId xmlns:a16="http://schemas.microsoft.com/office/drawing/2014/main" id="{D2E0276C-F5A0-23BD-0954-D2522220EE11}"/>
              </a:ext>
            </a:extLst>
          </p:cNvPr>
          <p:cNvSpPr/>
          <p:nvPr/>
        </p:nvSpPr>
        <p:spPr>
          <a:xfrm flipH="1">
            <a:off x="726879" y="1490129"/>
            <a:ext cx="2628000" cy="1913466"/>
          </a:xfrm>
          <a:prstGeom prst="round2Diag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58CEAC8-362F-9B02-5146-BD5B30DA8673}"/>
              </a:ext>
            </a:extLst>
          </p:cNvPr>
          <p:cNvSpPr/>
          <p:nvPr/>
        </p:nvSpPr>
        <p:spPr>
          <a:xfrm>
            <a:off x="1104879" y="1295395"/>
            <a:ext cx="1872000" cy="324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>
                <a:solidFill>
                  <a:schemeClr val="tx1"/>
                </a:solidFill>
              </a:rPr>
              <a:t>Anxious distress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A7D7CF3-E063-16F9-8067-592B4F8ABF33}"/>
              </a:ext>
            </a:extLst>
          </p:cNvPr>
          <p:cNvSpPr txBox="1"/>
          <p:nvPr/>
        </p:nvSpPr>
        <p:spPr>
          <a:xfrm>
            <a:off x="726879" y="1634047"/>
            <a:ext cx="2628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≥2 of the following: feeling keyed </a:t>
            </a:r>
            <a:br>
              <a:rPr lang="en-US" sz="1200" dirty="0"/>
            </a:br>
            <a:r>
              <a:rPr lang="en-US" sz="1200" dirty="0"/>
              <a:t>up or tense, feeling unusually restless, difficulty concentrating because of worry, fear that something awful may happen,</a:t>
            </a:r>
            <a:r>
              <a:rPr lang="en-US" sz="1200" dirty="0">
                <a:solidFill>
                  <a:srgbClr val="FF0000"/>
                </a:solidFill>
              </a:rPr>
              <a:t> </a:t>
            </a:r>
            <a:r>
              <a:rPr lang="en-US" sz="1200" dirty="0"/>
              <a:t>or feeling that the individual might </a:t>
            </a:r>
            <a:br>
              <a:rPr lang="en-US" sz="1200" dirty="0"/>
            </a:br>
            <a:r>
              <a:rPr lang="en-US" sz="1200" dirty="0"/>
              <a:t>lose control of themselves</a:t>
            </a:r>
          </a:p>
        </p:txBody>
      </p:sp>
      <p:sp>
        <p:nvSpPr>
          <p:cNvPr id="15" name="Rectangle: Diagonal Corners Rounded 14">
            <a:extLst>
              <a:ext uri="{FF2B5EF4-FFF2-40B4-BE49-F238E27FC236}">
                <a16:creationId xmlns:a16="http://schemas.microsoft.com/office/drawing/2014/main" id="{C9CD3FE4-15FC-2138-605B-195F5BA9F606}"/>
              </a:ext>
            </a:extLst>
          </p:cNvPr>
          <p:cNvSpPr/>
          <p:nvPr/>
        </p:nvSpPr>
        <p:spPr>
          <a:xfrm flipH="1">
            <a:off x="3535409" y="1490129"/>
            <a:ext cx="2628000" cy="1913466"/>
          </a:xfrm>
          <a:prstGeom prst="round2Diag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158EF4F-141B-21A8-D886-86713B0151DC}"/>
              </a:ext>
            </a:extLst>
          </p:cNvPr>
          <p:cNvSpPr/>
          <p:nvPr/>
        </p:nvSpPr>
        <p:spPr>
          <a:xfrm>
            <a:off x="3913409" y="1295395"/>
            <a:ext cx="1872000" cy="324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>
                <a:solidFill>
                  <a:schemeClr val="tx1"/>
                </a:solidFill>
              </a:rPr>
              <a:t>Rapid cycling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9790847-FCCF-6874-8B91-E84AFF634AFF}"/>
              </a:ext>
            </a:extLst>
          </p:cNvPr>
          <p:cNvSpPr txBox="1"/>
          <p:nvPr/>
        </p:nvSpPr>
        <p:spPr>
          <a:xfrm>
            <a:off x="3535409" y="1634047"/>
            <a:ext cx="262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Presence of ≥4 mood episodes </a:t>
            </a:r>
            <a:br>
              <a:rPr lang="en-US" sz="1200"/>
            </a:br>
            <a:r>
              <a:rPr lang="en-US" sz="1200"/>
              <a:t>in the previous 12 months, occurring in any combination </a:t>
            </a:r>
            <a:br>
              <a:rPr lang="en-US" sz="1200"/>
            </a:br>
            <a:r>
              <a:rPr lang="en-US" sz="1200"/>
              <a:t>and order</a:t>
            </a:r>
          </a:p>
        </p:txBody>
      </p:sp>
      <p:sp>
        <p:nvSpPr>
          <p:cNvPr id="19" name="Rectangle: Diagonal Corners Rounded 18">
            <a:extLst>
              <a:ext uri="{FF2B5EF4-FFF2-40B4-BE49-F238E27FC236}">
                <a16:creationId xmlns:a16="http://schemas.microsoft.com/office/drawing/2014/main" id="{47DF9BAA-A116-C491-3F32-7C95A19641AC}"/>
              </a:ext>
            </a:extLst>
          </p:cNvPr>
          <p:cNvSpPr/>
          <p:nvPr/>
        </p:nvSpPr>
        <p:spPr>
          <a:xfrm flipH="1">
            <a:off x="6343938" y="1490129"/>
            <a:ext cx="2628000" cy="1913466"/>
          </a:xfrm>
          <a:prstGeom prst="round2Diag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3C34525-49FA-4ABA-1C97-E8077531353F}"/>
              </a:ext>
            </a:extLst>
          </p:cNvPr>
          <p:cNvSpPr/>
          <p:nvPr/>
        </p:nvSpPr>
        <p:spPr>
          <a:xfrm>
            <a:off x="6721938" y="1295395"/>
            <a:ext cx="1872000" cy="324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>
                <a:solidFill>
                  <a:schemeClr val="tx1"/>
                </a:solidFill>
              </a:rPr>
              <a:t>Atypical features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FF5C97B-EE2F-B751-F1E1-8FC6E11AC699}"/>
              </a:ext>
            </a:extLst>
          </p:cNvPr>
          <p:cNvSpPr txBox="1"/>
          <p:nvPr/>
        </p:nvSpPr>
        <p:spPr>
          <a:xfrm>
            <a:off x="6343938" y="1634047"/>
            <a:ext cx="2628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Mood reactivity, and ≥2 of the following: significant weight gain (or increase in appetite), hypersomnia, leaden paralysis, or a long-standing pattern of interpersonal rejection sensitivity that results in significant social or occupational impairment</a:t>
            </a:r>
          </a:p>
        </p:txBody>
      </p:sp>
      <p:sp>
        <p:nvSpPr>
          <p:cNvPr id="22" name="Rectangle: Diagonal Corners Rounded 21">
            <a:extLst>
              <a:ext uri="{FF2B5EF4-FFF2-40B4-BE49-F238E27FC236}">
                <a16:creationId xmlns:a16="http://schemas.microsoft.com/office/drawing/2014/main" id="{F3F91B4E-F9F9-612F-C05F-AD841BBB223D}"/>
              </a:ext>
            </a:extLst>
          </p:cNvPr>
          <p:cNvSpPr/>
          <p:nvPr/>
        </p:nvSpPr>
        <p:spPr>
          <a:xfrm flipH="1">
            <a:off x="9152468" y="1490129"/>
            <a:ext cx="2628000" cy="1913466"/>
          </a:xfrm>
          <a:prstGeom prst="round2Diag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0B4BCC1-7003-160E-7393-D5B129ADD90F}"/>
              </a:ext>
            </a:extLst>
          </p:cNvPr>
          <p:cNvSpPr/>
          <p:nvPr/>
        </p:nvSpPr>
        <p:spPr>
          <a:xfrm>
            <a:off x="9530468" y="1295395"/>
            <a:ext cx="1872000" cy="324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>
                <a:solidFill>
                  <a:schemeClr val="tx1"/>
                </a:solidFill>
              </a:rPr>
              <a:t> Psychotic features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0092928-045E-6282-E623-FA416B8D940B}"/>
              </a:ext>
            </a:extLst>
          </p:cNvPr>
          <p:cNvSpPr txBox="1"/>
          <p:nvPr/>
        </p:nvSpPr>
        <p:spPr>
          <a:xfrm>
            <a:off x="9152462" y="1634047"/>
            <a:ext cx="262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Presence of delusions </a:t>
            </a:r>
            <a:br>
              <a:rPr lang="en-US" sz="1200" dirty="0"/>
            </a:br>
            <a:r>
              <a:rPr lang="en-US" sz="1200" dirty="0"/>
              <a:t>or hallucinations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25" name="Rectangle: Diagonal Corners Rounded 24">
            <a:extLst>
              <a:ext uri="{FF2B5EF4-FFF2-40B4-BE49-F238E27FC236}">
                <a16:creationId xmlns:a16="http://schemas.microsoft.com/office/drawing/2014/main" id="{CFBF2F7D-4877-8C8D-78F2-6554ADC27711}"/>
              </a:ext>
            </a:extLst>
          </p:cNvPr>
          <p:cNvSpPr/>
          <p:nvPr/>
        </p:nvSpPr>
        <p:spPr>
          <a:xfrm flipH="1">
            <a:off x="726879" y="3735114"/>
            <a:ext cx="2628000" cy="2340000"/>
          </a:xfrm>
          <a:prstGeom prst="round2Diag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4EB4F4D-36F8-18A3-7877-E97BF71885EB}"/>
              </a:ext>
            </a:extLst>
          </p:cNvPr>
          <p:cNvSpPr/>
          <p:nvPr/>
        </p:nvSpPr>
        <p:spPr>
          <a:xfrm>
            <a:off x="1104879" y="3540380"/>
            <a:ext cx="1872000" cy="324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>
                <a:solidFill>
                  <a:schemeClr val="tx1"/>
                </a:solidFill>
              </a:rPr>
              <a:t>Catatonia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48CD55A-BEA3-BC44-D893-FEF2D58402FC}"/>
              </a:ext>
            </a:extLst>
          </p:cNvPr>
          <p:cNvSpPr txBox="1"/>
          <p:nvPr/>
        </p:nvSpPr>
        <p:spPr>
          <a:xfrm>
            <a:off x="726878" y="3879032"/>
            <a:ext cx="2628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≥3 of the following: stupor, catalepsy, waxy flexibility, mutism, negativism, posturing, mannerism, stereotypy, agitation, grimacing, echolalia, or echopraxia</a:t>
            </a:r>
          </a:p>
        </p:txBody>
      </p:sp>
      <p:sp>
        <p:nvSpPr>
          <p:cNvPr id="28" name="Rectangle: Diagonal Corners Rounded 27">
            <a:extLst>
              <a:ext uri="{FF2B5EF4-FFF2-40B4-BE49-F238E27FC236}">
                <a16:creationId xmlns:a16="http://schemas.microsoft.com/office/drawing/2014/main" id="{BD6CD69D-B5F2-E4B1-32BF-A3245A97FA36}"/>
              </a:ext>
            </a:extLst>
          </p:cNvPr>
          <p:cNvSpPr/>
          <p:nvPr/>
        </p:nvSpPr>
        <p:spPr>
          <a:xfrm flipH="1">
            <a:off x="3535409" y="3735114"/>
            <a:ext cx="2628000" cy="2340000"/>
          </a:xfrm>
          <a:prstGeom prst="round2Diag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9F164DC-E6E1-556A-575D-66F47E9C2AF3}"/>
              </a:ext>
            </a:extLst>
          </p:cNvPr>
          <p:cNvSpPr/>
          <p:nvPr/>
        </p:nvSpPr>
        <p:spPr>
          <a:xfrm>
            <a:off x="3913409" y="3540380"/>
            <a:ext cx="1872000" cy="324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>
                <a:solidFill>
                  <a:schemeClr val="tx1"/>
                </a:solidFill>
              </a:rPr>
              <a:t>Seasonal pattern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D27B2C0-C6B8-44B0-FF6A-9727A42C20AB}"/>
              </a:ext>
            </a:extLst>
          </p:cNvPr>
          <p:cNvSpPr txBox="1"/>
          <p:nvPr/>
        </p:nvSpPr>
        <p:spPr>
          <a:xfrm>
            <a:off x="3535407" y="3879032"/>
            <a:ext cx="262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Essential feature is a regular seasonal pattern of ≥1 type of episode (i.e., mania, hypomania, </a:t>
            </a:r>
            <a:br>
              <a:rPr lang="en-US" sz="1200" dirty="0"/>
            </a:br>
            <a:r>
              <a:rPr lang="en-US" sz="1200" dirty="0"/>
              <a:t>or depression)</a:t>
            </a:r>
          </a:p>
        </p:txBody>
      </p:sp>
      <p:sp>
        <p:nvSpPr>
          <p:cNvPr id="31" name="Rectangle: Diagonal Corners Rounded 30">
            <a:extLst>
              <a:ext uri="{FF2B5EF4-FFF2-40B4-BE49-F238E27FC236}">
                <a16:creationId xmlns:a16="http://schemas.microsoft.com/office/drawing/2014/main" id="{48C35886-F2C3-5663-EE41-5B2E75F44824}"/>
              </a:ext>
            </a:extLst>
          </p:cNvPr>
          <p:cNvSpPr/>
          <p:nvPr/>
        </p:nvSpPr>
        <p:spPr>
          <a:xfrm flipH="1">
            <a:off x="6343938" y="3735113"/>
            <a:ext cx="2628000" cy="2340000"/>
          </a:xfrm>
          <a:prstGeom prst="round2Diag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705B790-7384-3B0F-3084-84D19D643A0F}"/>
              </a:ext>
            </a:extLst>
          </p:cNvPr>
          <p:cNvSpPr/>
          <p:nvPr/>
        </p:nvSpPr>
        <p:spPr>
          <a:xfrm>
            <a:off x="6721938" y="3540380"/>
            <a:ext cx="1872000" cy="324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>
                <a:solidFill>
                  <a:schemeClr val="tx1"/>
                </a:solidFill>
              </a:rPr>
              <a:t>Remission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36B2B80-2BF1-FF1C-675D-4A5807357E49}"/>
              </a:ext>
            </a:extLst>
          </p:cNvPr>
          <p:cNvSpPr txBox="1"/>
          <p:nvPr/>
        </p:nvSpPr>
        <p:spPr>
          <a:xfrm>
            <a:off x="6343935" y="3879032"/>
            <a:ext cx="2628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Partial remission: </a:t>
            </a:r>
            <a:r>
              <a:rPr lang="en-US" sz="1200" dirty="0"/>
              <a:t>symptoms of the immediately previous manic or hypomanic episode, or MDE are present but full criteria are not met, or there is a period lasting &lt;2 months without any significant symptoms following the end of the episode; </a:t>
            </a:r>
            <a:r>
              <a:rPr lang="en-US" sz="1200" b="1" dirty="0"/>
              <a:t>full remission: </a:t>
            </a:r>
            <a:r>
              <a:rPr lang="en-US" sz="1200" dirty="0"/>
              <a:t>during the past 2 months, no significant signs or symptoms of a manic, or hypomanic episode, or MDE</a:t>
            </a:r>
          </a:p>
        </p:txBody>
      </p:sp>
      <p:sp>
        <p:nvSpPr>
          <p:cNvPr id="35" name="Rectangle: Diagonal Corners Rounded 34">
            <a:extLst>
              <a:ext uri="{FF2B5EF4-FFF2-40B4-BE49-F238E27FC236}">
                <a16:creationId xmlns:a16="http://schemas.microsoft.com/office/drawing/2014/main" id="{28E08F56-232C-943E-75B3-28307BB46EF3}"/>
              </a:ext>
            </a:extLst>
          </p:cNvPr>
          <p:cNvSpPr/>
          <p:nvPr/>
        </p:nvSpPr>
        <p:spPr>
          <a:xfrm flipH="1">
            <a:off x="9152468" y="3735114"/>
            <a:ext cx="2628000" cy="2340000"/>
          </a:xfrm>
          <a:prstGeom prst="round2Diag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6127F956-AEA8-6037-094E-0F11910A77A7}"/>
              </a:ext>
            </a:extLst>
          </p:cNvPr>
          <p:cNvSpPr/>
          <p:nvPr/>
        </p:nvSpPr>
        <p:spPr>
          <a:xfrm>
            <a:off x="9530468" y="3540380"/>
            <a:ext cx="1872000" cy="324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>
                <a:solidFill>
                  <a:schemeClr val="tx1"/>
                </a:solidFill>
              </a:rPr>
              <a:t>Severity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0B643B7-0EA9-2050-2067-3A851C8481D6}"/>
              </a:ext>
            </a:extLst>
          </p:cNvPr>
          <p:cNvSpPr txBox="1"/>
          <p:nvPr/>
        </p:nvSpPr>
        <p:spPr>
          <a:xfrm>
            <a:off x="9152462" y="3879032"/>
            <a:ext cx="2628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The severity of a manic episode, or MDE is specified as mild, moderate, or severe, based on the number of criterion symptoms, the severity of those symptoms, and the degree of functional disability</a:t>
            </a:r>
          </a:p>
        </p:txBody>
      </p:sp>
    </p:spTree>
    <p:extLst>
      <p:ext uri="{BB962C8B-B14F-4D97-AF65-F5344CB8AC3E}">
        <p14:creationId xmlns:p14="http://schemas.microsoft.com/office/powerpoint/2010/main" val="291919253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14E3334-BC67-4578-B9B6-FB2C697BED54}">
  <ds:schemaRefs>
    <ds:schemaRef ds:uri="08562aa6-c0ad-4fb9-8a82-15409d3a28b4"/>
    <ds:schemaRef ds:uri="28627d7c-4416-4bc1-86cf-ca6c3a42a8f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98C005F-4BC7-4033-A6B0-BBBA872ABC63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90FA4C0-807E-4B20-B9E3-BE4D33CA693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2290</TotalTime>
  <Words>440</Words>
  <Application>Microsoft Office PowerPoint</Application>
  <PresentationFormat>Widescreen</PresentationFormat>
  <Paragraphs>25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1_Office Theme</vt:lpstr>
      <vt:lpstr>Specifiers for diagnosis of bipolar disorder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Nordfang</dc:creator>
  <cp:lastModifiedBy>Viktoria-Maria Hvidtfelt Lykke</cp:lastModifiedBy>
  <cp:revision>29</cp:revision>
  <dcterms:created xsi:type="dcterms:W3CDTF">2022-06-30T09:48:17Z</dcterms:created>
  <dcterms:modified xsi:type="dcterms:W3CDTF">2024-08-09T10:40:47Z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0x0101007624F5F2B767614E9B54E34B918641FF</vt:lpwstr>
  </property>
  <property fmtid="{D5CDD505-2E9C-101B-9397-08002B2CF9AE}" pid="3" name="MediaServiceImageTags">
    <vt:lpwstr/>
  </property>
</Properties>
</file>