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shown on the slide, bipolar disorder is a cyclic disorder, where people cycle between periods of (hypo)mania, depression, and euthymia.</a:t>
            </a:r>
            <a:r>
              <a:rPr lang="en-GB" baseline="30000" dirty="0"/>
              <a:t>1-5</a:t>
            </a:r>
            <a:r>
              <a:rPr lang="en-GB" dirty="0"/>
              <a:t> The duration of these periods can vary; a study following </a:t>
            </a:r>
            <a:r>
              <a:rPr lang="en-US" dirty="0"/>
              <a:t>1,130 people with bipolar disorder found that on average depressive episodes lasted for 5.2 months, whereas on average manic episodes were shorter at 3.5 months.</a:t>
            </a:r>
            <a:r>
              <a:rPr lang="en-US" baseline="30000" dirty="0"/>
              <a:t>5</a:t>
            </a:r>
            <a:endParaRPr lang="en-US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Vieta E, Berk M, Schulze TG, et al. Bipolar disorders. Nat Rev Dis Primers 2018; 4: 18008.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Elanjithara</a:t>
            </a:r>
            <a:r>
              <a:rPr lang="en-US" dirty="0"/>
              <a:t> TE, Frangou S, McGuire P. Treatment of the early stages of bipolar disorder. Advances in Psychiatric Treatment 2011; 17 (4): 283–291.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American Psychiatric Association (APA). Diagnostic and Statistical Manual of Mental Disorders. Fifth edition, text revision. Washington DC: APA; 2022.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Manning JS. Tools to improve differential diagnosis of bipolar disorder in primary care. Prim Care Companion J Clin Psychiatry 2010; 12 (Suppl 1): 17–22.</a:t>
            </a:r>
            <a:r>
              <a:rPr lang="en-GB" dirty="0"/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Tondo L, Vázquez GH, </a:t>
            </a:r>
            <a:r>
              <a:rPr lang="en-GB" dirty="0" err="1"/>
              <a:t>Baldessarini</a:t>
            </a:r>
            <a:r>
              <a:rPr lang="en-GB" dirty="0"/>
              <a:t> RJ. Depression and mania in bipolar disorder. Curr </a:t>
            </a:r>
            <a:r>
              <a:rPr lang="en-GB" dirty="0" err="1"/>
              <a:t>Neuropharmacol</a:t>
            </a:r>
            <a:r>
              <a:rPr lang="en-GB" dirty="0"/>
              <a:t> 2017; 15 (3): 353–358.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3460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A771B-A770-0099-89CD-DF2B05E54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61D38-721B-9E58-A14C-95406E37512E}"/>
              </a:ext>
            </a:extLst>
          </p:cNvPr>
          <p:cNvGrpSpPr/>
          <p:nvPr/>
        </p:nvGrpSpPr>
        <p:grpSpPr>
          <a:xfrm>
            <a:off x="539748" y="2464830"/>
            <a:ext cx="5059646" cy="2259205"/>
            <a:chOff x="6179825" y="1793223"/>
            <a:chExt cx="5059646" cy="225920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A65D883-6A40-38C5-62F0-7EA9EB18560C}"/>
                </a:ext>
              </a:extLst>
            </p:cNvPr>
            <p:cNvSpPr/>
            <p:nvPr/>
          </p:nvSpPr>
          <p:spPr>
            <a:xfrm rot="575158">
              <a:off x="8954367" y="2392953"/>
              <a:ext cx="565861" cy="445336"/>
            </a:xfrm>
            <a:custGeom>
              <a:avLst/>
              <a:gdLst>
                <a:gd name="connsiteX0" fmla="*/ 0 w 644610"/>
                <a:gd name="connsiteY0" fmla="*/ 388912 h 397629"/>
                <a:gd name="connsiteX1" fmla="*/ 210206 w 644610"/>
                <a:gd name="connsiteY1" fmla="*/ 29 h 397629"/>
                <a:gd name="connsiteX2" fmla="*/ 620110 w 644610"/>
                <a:gd name="connsiteY2" fmla="*/ 367891 h 397629"/>
                <a:gd name="connsiteX3" fmla="*/ 599089 w 644610"/>
                <a:gd name="connsiteY3" fmla="*/ 367891 h 397629"/>
                <a:gd name="connsiteX4" fmla="*/ 609600 w 644610"/>
                <a:gd name="connsiteY4" fmla="*/ 304829 h 397629"/>
                <a:gd name="connsiteX0" fmla="*/ 0 w 609600"/>
                <a:gd name="connsiteY0" fmla="*/ 388912 h 388912"/>
                <a:gd name="connsiteX1" fmla="*/ 210206 w 609600"/>
                <a:gd name="connsiteY1" fmla="*/ 29 h 388912"/>
                <a:gd name="connsiteX2" fmla="*/ 599089 w 609600"/>
                <a:gd name="connsiteY2" fmla="*/ 367891 h 388912"/>
                <a:gd name="connsiteX3" fmla="*/ 609600 w 609600"/>
                <a:gd name="connsiteY3" fmla="*/ 304829 h 388912"/>
                <a:gd name="connsiteX0" fmla="*/ 0 w 599089"/>
                <a:gd name="connsiteY0" fmla="*/ 388912 h 388912"/>
                <a:gd name="connsiteX1" fmla="*/ 210206 w 599089"/>
                <a:gd name="connsiteY1" fmla="*/ 29 h 388912"/>
                <a:gd name="connsiteX2" fmla="*/ 599089 w 599089"/>
                <a:gd name="connsiteY2" fmla="*/ 367891 h 388912"/>
                <a:gd name="connsiteX0" fmla="*/ 0 w 517249"/>
                <a:gd name="connsiteY0" fmla="*/ 389313 h 389313"/>
                <a:gd name="connsiteX1" fmla="*/ 210206 w 517249"/>
                <a:gd name="connsiteY1" fmla="*/ 430 h 389313"/>
                <a:gd name="connsiteX2" fmla="*/ 517249 w 517249"/>
                <a:gd name="connsiteY2" fmla="*/ 312831 h 389313"/>
                <a:gd name="connsiteX0" fmla="*/ 0 w 517249"/>
                <a:gd name="connsiteY0" fmla="*/ 389332 h 389332"/>
                <a:gd name="connsiteX1" fmla="*/ 210206 w 517249"/>
                <a:gd name="connsiteY1" fmla="*/ 449 h 389332"/>
                <a:gd name="connsiteX2" fmla="*/ 517249 w 517249"/>
                <a:gd name="connsiteY2" fmla="*/ 312850 h 389332"/>
                <a:gd name="connsiteX0" fmla="*/ 0 w 517249"/>
                <a:gd name="connsiteY0" fmla="*/ 399979 h 399979"/>
                <a:gd name="connsiteX1" fmla="*/ 193916 w 517249"/>
                <a:gd name="connsiteY1" fmla="*/ 432 h 399979"/>
                <a:gd name="connsiteX2" fmla="*/ 517249 w 517249"/>
                <a:gd name="connsiteY2" fmla="*/ 323497 h 399979"/>
                <a:gd name="connsiteX0" fmla="*/ 0 w 517249"/>
                <a:gd name="connsiteY0" fmla="*/ 400393 h 400393"/>
                <a:gd name="connsiteX1" fmla="*/ 193916 w 517249"/>
                <a:gd name="connsiteY1" fmla="*/ 846 h 400393"/>
                <a:gd name="connsiteX2" fmla="*/ 517249 w 517249"/>
                <a:gd name="connsiteY2" fmla="*/ 323911 h 400393"/>
                <a:gd name="connsiteX0" fmla="*/ 0 w 517249"/>
                <a:gd name="connsiteY0" fmla="*/ 399745 h 399745"/>
                <a:gd name="connsiteX1" fmla="*/ 193916 w 517249"/>
                <a:gd name="connsiteY1" fmla="*/ 198 h 399745"/>
                <a:gd name="connsiteX2" fmla="*/ 517249 w 517249"/>
                <a:gd name="connsiteY2" fmla="*/ 323263 h 39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7249" h="399745">
                  <a:moveTo>
                    <a:pt x="0" y="399745"/>
                  </a:moveTo>
                  <a:cubicBezTo>
                    <a:pt x="53427" y="207055"/>
                    <a:pt x="92596" y="8696"/>
                    <a:pt x="193916" y="198"/>
                  </a:cubicBezTo>
                  <a:cubicBezTo>
                    <a:pt x="295236" y="-8300"/>
                    <a:pt x="460336" y="259963"/>
                    <a:pt x="517249" y="323263"/>
                  </a:cubicBezTo>
                </a:path>
              </a:pathLst>
            </a:custGeom>
            <a:solidFill>
              <a:srgbClr val="8D7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6A28E08-4019-C44E-E305-F16E95123EEC}"/>
                </a:ext>
              </a:extLst>
            </p:cNvPr>
            <p:cNvSpPr/>
            <p:nvPr/>
          </p:nvSpPr>
          <p:spPr>
            <a:xfrm rot="21024842" flipV="1">
              <a:off x="9635050" y="2751570"/>
              <a:ext cx="497246" cy="438883"/>
            </a:xfrm>
            <a:custGeom>
              <a:avLst/>
              <a:gdLst>
                <a:gd name="connsiteX0" fmla="*/ 0 w 644610"/>
                <a:gd name="connsiteY0" fmla="*/ 388912 h 397629"/>
                <a:gd name="connsiteX1" fmla="*/ 210206 w 644610"/>
                <a:gd name="connsiteY1" fmla="*/ 29 h 397629"/>
                <a:gd name="connsiteX2" fmla="*/ 620110 w 644610"/>
                <a:gd name="connsiteY2" fmla="*/ 367891 h 397629"/>
                <a:gd name="connsiteX3" fmla="*/ 599089 w 644610"/>
                <a:gd name="connsiteY3" fmla="*/ 367891 h 397629"/>
                <a:gd name="connsiteX4" fmla="*/ 609600 w 644610"/>
                <a:gd name="connsiteY4" fmla="*/ 304829 h 397629"/>
                <a:gd name="connsiteX0" fmla="*/ 0 w 609600"/>
                <a:gd name="connsiteY0" fmla="*/ 388912 h 388912"/>
                <a:gd name="connsiteX1" fmla="*/ 210206 w 609600"/>
                <a:gd name="connsiteY1" fmla="*/ 29 h 388912"/>
                <a:gd name="connsiteX2" fmla="*/ 599089 w 609600"/>
                <a:gd name="connsiteY2" fmla="*/ 367891 h 388912"/>
                <a:gd name="connsiteX3" fmla="*/ 609600 w 609600"/>
                <a:gd name="connsiteY3" fmla="*/ 304829 h 388912"/>
                <a:gd name="connsiteX0" fmla="*/ 0 w 599089"/>
                <a:gd name="connsiteY0" fmla="*/ 388912 h 388912"/>
                <a:gd name="connsiteX1" fmla="*/ 210206 w 599089"/>
                <a:gd name="connsiteY1" fmla="*/ 29 h 388912"/>
                <a:gd name="connsiteX2" fmla="*/ 599089 w 599089"/>
                <a:gd name="connsiteY2" fmla="*/ 367891 h 388912"/>
                <a:gd name="connsiteX0" fmla="*/ 0 w 517249"/>
                <a:gd name="connsiteY0" fmla="*/ 389313 h 389313"/>
                <a:gd name="connsiteX1" fmla="*/ 210206 w 517249"/>
                <a:gd name="connsiteY1" fmla="*/ 430 h 389313"/>
                <a:gd name="connsiteX2" fmla="*/ 517249 w 517249"/>
                <a:gd name="connsiteY2" fmla="*/ 312831 h 389313"/>
                <a:gd name="connsiteX0" fmla="*/ 0 w 517249"/>
                <a:gd name="connsiteY0" fmla="*/ 389332 h 389332"/>
                <a:gd name="connsiteX1" fmla="*/ 210206 w 517249"/>
                <a:gd name="connsiteY1" fmla="*/ 449 h 389332"/>
                <a:gd name="connsiteX2" fmla="*/ 517249 w 517249"/>
                <a:gd name="connsiteY2" fmla="*/ 312850 h 389332"/>
                <a:gd name="connsiteX0" fmla="*/ 0 w 517249"/>
                <a:gd name="connsiteY0" fmla="*/ 399979 h 399979"/>
                <a:gd name="connsiteX1" fmla="*/ 193916 w 517249"/>
                <a:gd name="connsiteY1" fmla="*/ 432 h 399979"/>
                <a:gd name="connsiteX2" fmla="*/ 517249 w 517249"/>
                <a:gd name="connsiteY2" fmla="*/ 323497 h 399979"/>
                <a:gd name="connsiteX0" fmla="*/ 0 w 517249"/>
                <a:gd name="connsiteY0" fmla="*/ 400393 h 400393"/>
                <a:gd name="connsiteX1" fmla="*/ 193916 w 517249"/>
                <a:gd name="connsiteY1" fmla="*/ 846 h 400393"/>
                <a:gd name="connsiteX2" fmla="*/ 517249 w 517249"/>
                <a:gd name="connsiteY2" fmla="*/ 323911 h 400393"/>
                <a:gd name="connsiteX0" fmla="*/ 0 w 517249"/>
                <a:gd name="connsiteY0" fmla="*/ 399745 h 399745"/>
                <a:gd name="connsiteX1" fmla="*/ 193916 w 517249"/>
                <a:gd name="connsiteY1" fmla="*/ 198 h 399745"/>
                <a:gd name="connsiteX2" fmla="*/ 517249 w 517249"/>
                <a:gd name="connsiteY2" fmla="*/ 323263 h 39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7249" h="399745">
                  <a:moveTo>
                    <a:pt x="0" y="399745"/>
                  </a:moveTo>
                  <a:cubicBezTo>
                    <a:pt x="53427" y="207055"/>
                    <a:pt x="92596" y="8696"/>
                    <a:pt x="193916" y="198"/>
                  </a:cubicBezTo>
                  <a:cubicBezTo>
                    <a:pt x="295236" y="-8300"/>
                    <a:pt x="460336" y="259963"/>
                    <a:pt x="517249" y="323263"/>
                  </a:cubicBezTo>
                </a:path>
              </a:pathLst>
            </a:custGeom>
            <a:solidFill>
              <a:srgbClr val="8D7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D1CFC06-7A08-869F-428E-C13220DD9797}"/>
                </a:ext>
              </a:extLst>
            </p:cNvPr>
            <p:cNvCxnSpPr>
              <a:cxnSpLocks/>
            </p:cNvCxnSpPr>
            <p:nvPr/>
          </p:nvCxnSpPr>
          <p:spPr>
            <a:xfrm>
              <a:off x="7502940" y="3253583"/>
              <a:ext cx="3648313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7C4E15D-133C-A6CD-EF1F-C07F4B6F0D6F}"/>
                </a:ext>
              </a:extLst>
            </p:cNvPr>
            <p:cNvCxnSpPr>
              <a:cxnSpLocks/>
            </p:cNvCxnSpPr>
            <p:nvPr/>
          </p:nvCxnSpPr>
          <p:spPr>
            <a:xfrm>
              <a:off x="7492483" y="2351211"/>
              <a:ext cx="3648313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2084E4A-EE8A-BE7A-A9BB-A047B0133AC5}"/>
                </a:ext>
              </a:extLst>
            </p:cNvPr>
            <p:cNvCxnSpPr>
              <a:cxnSpLocks/>
            </p:cNvCxnSpPr>
            <p:nvPr/>
          </p:nvCxnSpPr>
          <p:spPr>
            <a:xfrm>
              <a:off x="7492482" y="1916910"/>
              <a:ext cx="3648313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2CC707D-EA9F-2C18-2C38-0366991A912C}"/>
                </a:ext>
              </a:extLst>
            </p:cNvPr>
            <p:cNvSpPr/>
            <p:nvPr/>
          </p:nvSpPr>
          <p:spPr>
            <a:xfrm>
              <a:off x="7497078" y="1854631"/>
              <a:ext cx="3598984" cy="1792909"/>
            </a:xfrm>
            <a:custGeom>
              <a:avLst/>
              <a:gdLst>
                <a:gd name="connsiteX0" fmla="*/ 0 w 3598984"/>
                <a:gd name="connsiteY0" fmla="*/ 1928771 h 3781062"/>
                <a:gd name="connsiteX1" fmla="*/ 134815 w 3598984"/>
                <a:gd name="connsiteY1" fmla="*/ 1893602 h 3781062"/>
                <a:gd name="connsiteX2" fmla="*/ 216877 w 3598984"/>
                <a:gd name="connsiteY2" fmla="*/ 2022556 h 3781062"/>
                <a:gd name="connsiteX3" fmla="*/ 328246 w 3598984"/>
                <a:gd name="connsiteY3" fmla="*/ 1870156 h 3781062"/>
                <a:gd name="connsiteX4" fmla="*/ 398584 w 3598984"/>
                <a:gd name="connsiteY4" fmla="*/ 1963940 h 3781062"/>
                <a:gd name="connsiteX5" fmla="*/ 439615 w 3598984"/>
                <a:gd name="connsiteY5" fmla="*/ 1899463 h 3781062"/>
                <a:gd name="connsiteX6" fmla="*/ 504092 w 3598984"/>
                <a:gd name="connsiteY6" fmla="*/ 1975663 h 3781062"/>
                <a:gd name="connsiteX7" fmla="*/ 574430 w 3598984"/>
                <a:gd name="connsiteY7" fmla="*/ 1893602 h 3781062"/>
                <a:gd name="connsiteX8" fmla="*/ 662353 w 3598984"/>
                <a:gd name="connsiteY8" fmla="*/ 1969802 h 3781062"/>
                <a:gd name="connsiteX9" fmla="*/ 732692 w 3598984"/>
                <a:gd name="connsiteY9" fmla="*/ 1887740 h 3781062"/>
                <a:gd name="connsiteX10" fmla="*/ 791307 w 3598984"/>
                <a:gd name="connsiteY10" fmla="*/ 1981525 h 3781062"/>
                <a:gd name="connsiteX11" fmla="*/ 949569 w 3598984"/>
                <a:gd name="connsiteY11" fmla="*/ 908863 h 3781062"/>
                <a:gd name="connsiteX12" fmla="*/ 1143000 w 3598984"/>
                <a:gd name="connsiteY12" fmla="*/ 1975663 h 3781062"/>
                <a:gd name="connsiteX13" fmla="*/ 1184030 w 3598984"/>
                <a:gd name="connsiteY13" fmla="*/ 1876017 h 3781062"/>
                <a:gd name="connsiteX14" fmla="*/ 1260230 w 3598984"/>
                <a:gd name="connsiteY14" fmla="*/ 1999109 h 3781062"/>
                <a:gd name="connsiteX15" fmla="*/ 1277815 w 3598984"/>
                <a:gd name="connsiteY15" fmla="*/ 1887740 h 3781062"/>
                <a:gd name="connsiteX16" fmla="*/ 1336430 w 3598984"/>
                <a:gd name="connsiteY16" fmla="*/ 1987386 h 3781062"/>
                <a:gd name="connsiteX17" fmla="*/ 1395046 w 3598984"/>
                <a:gd name="connsiteY17" fmla="*/ 1887740 h 3781062"/>
                <a:gd name="connsiteX18" fmla="*/ 1781907 w 3598984"/>
                <a:gd name="connsiteY18" fmla="*/ 3781017 h 3781062"/>
                <a:gd name="connsiteX19" fmla="*/ 2004646 w 3598984"/>
                <a:gd name="connsiteY19" fmla="*/ 1946356 h 3781062"/>
                <a:gd name="connsiteX20" fmla="*/ 2080846 w 3598984"/>
                <a:gd name="connsiteY20" fmla="*/ 2069448 h 3781062"/>
                <a:gd name="connsiteX21" fmla="*/ 2332892 w 3598984"/>
                <a:gd name="connsiteY21" fmla="*/ 6186 h 3781062"/>
                <a:gd name="connsiteX22" fmla="*/ 2725615 w 3598984"/>
                <a:gd name="connsiteY22" fmla="*/ 2831448 h 3781062"/>
                <a:gd name="connsiteX23" fmla="*/ 2813538 w 3598984"/>
                <a:gd name="connsiteY23" fmla="*/ 1922909 h 3781062"/>
                <a:gd name="connsiteX24" fmla="*/ 2895600 w 3598984"/>
                <a:gd name="connsiteY24" fmla="*/ 1313309 h 3781062"/>
                <a:gd name="connsiteX25" fmla="*/ 3036277 w 3598984"/>
                <a:gd name="connsiteY25" fmla="*/ 2022556 h 3781062"/>
                <a:gd name="connsiteX26" fmla="*/ 3112477 w 3598984"/>
                <a:gd name="connsiteY26" fmla="*/ 1823263 h 3781062"/>
                <a:gd name="connsiteX27" fmla="*/ 3364523 w 3598984"/>
                <a:gd name="connsiteY27" fmla="*/ 2802140 h 3781062"/>
                <a:gd name="connsiteX28" fmla="*/ 3540369 w 3598984"/>
                <a:gd name="connsiteY28" fmla="*/ 1840848 h 3781062"/>
                <a:gd name="connsiteX29" fmla="*/ 3598984 w 3598984"/>
                <a:gd name="connsiteY29" fmla="*/ 1934633 h 378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598984" h="3781062">
                  <a:moveTo>
                    <a:pt x="0" y="1928771"/>
                  </a:moveTo>
                  <a:cubicBezTo>
                    <a:pt x="49334" y="1903371"/>
                    <a:pt x="98669" y="1877971"/>
                    <a:pt x="134815" y="1893602"/>
                  </a:cubicBezTo>
                  <a:cubicBezTo>
                    <a:pt x="170961" y="1909233"/>
                    <a:pt x="184639" y="2026464"/>
                    <a:pt x="216877" y="2022556"/>
                  </a:cubicBezTo>
                  <a:cubicBezTo>
                    <a:pt x="249115" y="2018648"/>
                    <a:pt x="297962" y="1879925"/>
                    <a:pt x="328246" y="1870156"/>
                  </a:cubicBezTo>
                  <a:cubicBezTo>
                    <a:pt x="358531" y="1860387"/>
                    <a:pt x="380023" y="1959056"/>
                    <a:pt x="398584" y="1963940"/>
                  </a:cubicBezTo>
                  <a:cubicBezTo>
                    <a:pt x="417145" y="1968824"/>
                    <a:pt x="422030" y="1897509"/>
                    <a:pt x="439615" y="1899463"/>
                  </a:cubicBezTo>
                  <a:cubicBezTo>
                    <a:pt x="457200" y="1901417"/>
                    <a:pt x="481623" y="1976640"/>
                    <a:pt x="504092" y="1975663"/>
                  </a:cubicBezTo>
                  <a:cubicBezTo>
                    <a:pt x="526561" y="1974686"/>
                    <a:pt x="548053" y="1894579"/>
                    <a:pt x="574430" y="1893602"/>
                  </a:cubicBezTo>
                  <a:cubicBezTo>
                    <a:pt x="600807" y="1892625"/>
                    <a:pt x="635976" y="1970779"/>
                    <a:pt x="662353" y="1969802"/>
                  </a:cubicBezTo>
                  <a:cubicBezTo>
                    <a:pt x="688730" y="1968825"/>
                    <a:pt x="711200" y="1885786"/>
                    <a:pt x="732692" y="1887740"/>
                  </a:cubicBezTo>
                  <a:cubicBezTo>
                    <a:pt x="754184" y="1889694"/>
                    <a:pt x="755161" y="2144671"/>
                    <a:pt x="791307" y="1981525"/>
                  </a:cubicBezTo>
                  <a:cubicBezTo>
                    <a:pt x="827453" y="1818379"/>
                    <a:pt x="890954" y="909840"/>
                    <a:pt x="949569" y="908863"/>
                  </a:cubicBezTo>
                  <a:cubicBezTo>
                    <a:pt x="1008185" y="907886"/>
                    <a:pt x="1103923" y="1814471"/>
                    <a:pt x="1143000" y="1975663"/>
                  </a:cubicBezTo>
                  <a:cubicBezTo>
                    <a:pt x="1182077" y="2136855"/>
                    <a:pt x="1164492" y="1872109"/>
                    <a:pt x="1184030" y="1876017"/>
                  </a:cubicBezTo>
                  <a:cubicBezTo>
                    <a:pt x="1203568" y="1879925"/>
                    <a:pt x="1244599" y="1997155"/>
                    <a:pt x="1260230" y="1999109"/>
                  </a:cubicBezTo>
                  <a:cubicBezTo>
                    <a:pt x="1275861" y="2001063"/>
                    <a:pt x="1265115" y="1889694"/>
                    <a:pt x="1277815" y="1887740"/>
                  </a:cubicBezTo>
                  <a:cubicBezTo>
                    <a:pt x="1290515" y="1885786"/>
                    <a:pt x="1316892" y="1987386"/>
                    <a:pt x="1336430" y="1987386"/>
                  </a:cubicBezTo>
                  <a:cubicBezTo>
                    <a:pt x="1355968" y="1987386"/>
                    <a:pt x="1320800" y="1588802"/>
                    <a:pt x="1395046" y="1887740"/>
                  </a:cubicBezTo>
                  <a:cubicBezTo>
                    <a:pt x="1469292" y="2186678"/>
                    <a:pt x="1680307" y="3771248"/>
                    <a:pt x="1781907" y="3781017"/>
                  </a:cubicBezTo>
                  <a:cubicBezTo>
                    <a:pt x="1883507" y="3790786"/>
                    <a:pt x="1954823" y="2231618"/>
                    <a:pt x="2004646" y="1946356"/>
                  </a:cubicBezTo>
                  <a:cubicBezTo>
                    <a:pt x="2054469" y="1661094"/>
                    <a:pt x="2026138" y="2392810"/>
                    <a:pt x="2080846" y="2069448"/>
                  </a:cubicBezTo>
                  <a:cubicBezTo>
                    <a:pt x="2135554" y="1746086"/>
                    <a:pt x="2225431" y="-120814"/>
                    <a:pt x="2332892" y="6186"/>
                  </a:cubicBezTo>
                  <a:cubicBezTo>
                    <a:pt x="2440353" y="133186"/>
                    <a:pt x="2645507" y="2511994"/>
                    <a:pt x="2725615" y="2831448"/>
                  </a:cubicBezTo>
                  <a:cubicBezTo>
                    <a:pt x="2805723" y="3150902"/>
                    <a:pt x="2785207" y="2175932"/>
                    <a:pt x="2813538" y="1922909"/>
                  </a:cubicBezTo>
                  <a:cubicBezTo>
                    <a:pt x="2841869" y="1669886"/>
                    <a:pt x="2858477" y="1296701"/>
                    <a:pt x="2895600" y="1313309"/>
                  </a:cubicBezTo>
                  <a:cubicBezTo>
                    <a:pt x="2932723" y="1329917"/>
                    <a:pt x="3000131" y="1937564"/>
                    <a:pt x="3036277" y="2022556"/>
                  </a:cubicBezTo>
                  <a:cubicBezTo>
                    <a:pt x="3072423" y="2107548"/>
                    <a:pt x="3057769" y="1693332"/>
                    <a:pt x="3112477" y="1823263"/>
                  </a:cubicBezTo>
                  <a:cubicBezTo>
                    <a:pt x="3167185" y="1953194"/>
                    <a:pt x="3293208" y="2799209"/>
                    <a:pt x="3364523" y="2802140"/>
                  </a:cubicBezTo>
                  <a:cubicBezTo>
                    <a:pt x="3435838" y="2805071"/>
                    <a:pt x="3501292" y="1985432"/>
                    <a:pt x="3540369" y="1840848"/>
                  </a:cubicBezTo>
                  <a:cubicBezTo>
                    <a:pt x="3579446" y="1696264"/>
                    <a:pt x="3589215" y="1815448"/>
                    <a:pt x="3598984" y="1934633"/>
                  </a:cubicBezTo>
                </a:path>
              </a:pathLst>
            </a:cu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4DB1644-A102-FE0B-3310-79CBF2EF3EF1}"/>
                </a:ext>
              </a:extLst>
            </p:cNvPr>
            <p:cNvCxnSpPr>
              <a:cxnSpLocks/>
            </p:cNvCxnSpPr>
            <p:nvPr/>
          </p:nvCxnSpPr>
          <p:spPr>
            <a:xfrm>
              <a:off x="7502940" y="3714921"/>
              <a:ext cx="3648313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FC832B1-E795-5A53-D822-0FB865C066F2}"/>
                </a:ext>
              </a:extLst>
            </p:cNvPr>
            <p:cNvSpPr txBox="1"/>
            <p:nvPr/>
          </p:nvSpPr>
          <p:spPr>
            <a:xfrm>
              <a:off x="6926634" y="1793223"/>
              <a:ext cx="58381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100">
                  <a:solidFill>
                    <a:schemeClr val="tx2"/>
                  </a:solidFill>
                </a:rPr>
                <a:t>Mania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10EFFA7-B56A-F786-1C3C-EE6704A0ED69}"/>
                </a:ext>
              </a:extLst>
            </p:cNvPr>
            <p:cNvSpPr txBox="1"/>
            <p:nvPr/>
          </p:nvSpPr>
          <p:spPr>
            <a:xfrm>
              <a:off x="6179825" y="3595420"/>
              <a:ext cx="135165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100">
                  <a:solidFill>
                    <a:schemeClr val="tx2"/>
                  </a:solidFill>
                </a:rPr>
                <a:t>Major depression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24AA0F4-1C62-328F-159D-6177A79AF9CF}"/>
                </a:ext>
              </a:extLst>
            </p:cNvPr>
            <p:cNvSpPr txBox="1"/>
            <p:nvPr/>
          </p:nvSpPr>
          <p:spPr>
            <a:xfrm>
              <a:off x="6718591" y="2665614"/>
              <a:ext cx="8128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100">
                  <a:solidFill>
                    <a:schemeClr val="tx2"/>
                  </a:solidFill>
                </a:rPr>
                <a:t>Euthymia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1FFCA3-2157-D390-A45A-68C32BCFD543}"/>
                </a:ext>
              </a:extLst>
            </p:cNvPr>
            <p:cNvSpPr txBox="1"/>
            <p:nvPr/>
          </p:nvSpPr>
          <p:spPr>
            <a:xfrm>
              <a:off x="6548023" y="2225882"/>
              <a:ext cx="9834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100">
                  <a:solidFill>
                    <a:schemeClr val="tx2"/>
                  </a:solidFill>
                </a:rPr>
                <a:t>Hypomania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8F6E290-1D4D-7068-23A3-C35153652923}"/>
                </a:ext>
              </a:extLst>
            </p:cNvPr>
            <p:cNvSpPr txBox="1"/>
            <p:nvPr/>
          </p:nvSpPr>
          <p:spPr>
            <a:xfrm>
              <a:off x="6405147" y="3058035"/>
              <a:ext cx="112632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100" dirty="0">
                  <a:solidFill>
                    <a:schemeClr val="tx2"/>
                  </a:solidFill>
                </a:rPr>
                <a:t>Subthreshold </a:t>
              </a:r>
              <a:br>
                <a:rPr lang="en-GB" sz="1100" dirty="0">
                  <a:solidFill>
                    <a:schemeClr val="tx2"/>
                  </a:solidFill>
                </a:rPr>
              </a:br>
              <a:r>
                <a:rPr lang="en-GB" sz="1100" dirty="0">
                  <a:solidFill>
                    <a:schemeClr val="tx2"/>
                  </a:solidFill>
                </a:rPr>
                <a:t>depression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FEDBD69-8E8C-4B97-83BF-C5D9B329FDC6}"/>
                </a:ext>
              </a:extLst>
            </p:cNvPr>
            <p:cNvCxnSpPr>
              <a:cxnSpLocks/>
            </p:cNvCxnSpPr>
            <p:nvPr/>
          </p:nvCxnSpPr>
          <p:spPr>
            <a:xfrm>
              <a:off x="7489417" y="1831402"/>
              <a:ext cx="0" cy="1939178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FD28AEA-C86B-C603-B48E-44D9F258AA3E}"/>
                </a:ext>
              </a:extLst>
            </p:cNvPr>
            <p:cNvCxnSpPr>
              <a:cxnSpLocks/>
            </p:cNvCxnSpPr>
            <p:nvPr/>
          </p:nvCxnSpPr>
          <p:spPr>
            <a:xfrm>
              <a:off x="7486626" y="2792818"/>
              <a:ext cx="3648313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2CEC208-26B5-422A-8B55-9476CC2F8A25}"/>
                </a:ext>
              </a:extLst>
            </p:cNvPr>
            <p:cNvCxnSpPr/>
            <p:nvPr/>
          </p:nvCxnSpPr>
          <p:spPr>
            <a:xfrm>
              <a:off x="7531471" y="3816499"/>
              <a:ext cx="3708000" cy="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8B9BF2-E805-A30E-EA35-16D3980EC1AD}"/>
                </a:ext>
              </a:extLst>
            </p:cNvPr>
            <p:cNvSpPr txBox="1"/>
            <p:nvPr/>
          </p:nvSpPr>
          <p:spPr>
            <a:xfrm>
              <a:off x="8822361" y="3790818"/>
              <a:ext cx="107864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/>
                <a:t>Time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A9CBAEC-DD0A-3B9D-A92B-ACEDC455BC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29738" y="2208992"/>
              <a:ext cx="107699" cy="1800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0E43ED8-3FAE-EABF-3950-F2FC97D1C2BF}"/>
                </a:ext>
              </a:extLst>
            </p:cNvPr>
            <p:cNvCxnSpPr>
              <a:cxnSpLocks/>
            </p:cNvCxnSpPr>
            <p:nvPr/>
          </p:nvCxnSpPr>
          <p:spPr>
            <a:xfrm>
              <a:off x="9473155" y="2206611"/>
              <a:ext cx="326232" cy="5572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4AF580-CAE4-1C81-0382-5631B496D6EF}"/>
                </a:ext>
              </a:extLst>
            </p:cNvPr>
            <p:cNvSpPr txBox="1"/>
            <p:nvPr/>
          </p:nvSpPr>
          <p:spPr>
            <a:xfrm>
              <a:off x="7691206" y="1952598"/>
              <a:ext cx="20086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200" dirty="0">
                  <a:solidFill>
                    <a:schemeClr val="accent4">
                      <a:lumMod val="50000"/>
                    </a:schemeClr>
                  </a:solidFill>
                </a:rPr>
                <a:t>Mixed features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11B926-7955-FD44-D46B-A50DCDF3480A}"/>
              </a:ext>
            </a:extLst>
          </p:cNvPr>
          <p:cNvGrpSpPr/>
          <p:nvPr/>
        </p:nvGrpSpPr>
        <p:grpSpPr>
          <a:xfrm>
            <a:off x="5954635" y="2468617"/>
            <a:ext cx="5059651" cy="2277406"/>
            <a:chOff x="6179820" y="4187357"/>
            <a:chExt cx="5059651" cy="227740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1FD3B4F-2825-E5D2-1B27-C93702F6A7C2}"/>
                </a:ext>
              </a:extLst>
            </p:cNvPr>
            <p:cNvSpPr/>
            <p:nvPr/>
          </p:nvSpPr>
          <p:spPr>
            <a:xfrm rot="575158">
              <a:off x="8977881" y="4807856"/>
              <a:ext cx="559137" cy="435064"/>
            </a:xfrm>
            <a:custGeom>
              <a:avLst/>
              <a:gdLst>
                <a:gd name="connsiteX0" fmla="*/ 0 w 644610"/>
                <a:gd name="connsiteY0" fmla="*/ 388912 h 397629"/>
                <a:gd name="connsiteX1" fmla="*/ 210206 w 644610"/>
                <a:gd name="connsiteY1" fmla="*/ 29 h 397629"/>
                <a:gd name="connsiteX2" fmla="*/ 620110 w 644610"/>
                <a:gd name="connsiteY2" fmla="*/ 367891 h 397629"/>
                <a:gd name="connsiteX3" fmla="*/ 599089 w 644610"/>
                <a:gd name="connsiteY3" fmla="*/ 367891 h 397629"/>
                <a:gd name="connsiteX4" fmla="*/ 609600 w 644610"/>
                <a:gd name="connsiteY4" fmla="*/ 304829 h 397629"/>
                <a:gd name="connsiteX0" fmla="*/ 0 w 609600"/>
                <a:gd name="connsiteY0" fmla="*/ 388912 h 388912"/>
                <a:gd name="connsiteX1" fmla="*/ 210206 w 609600"/>
                <a:gd name="connsiteY1" fmla="*/ 29 h 388912"/>
                <a:gd name="connsiteX2" fmla="*/ 599089 w 609600"/>
                <a:gd name="connsiteY2" fmla="*/ 367891 h 388912"/>
                <a:gd name="connsiteX3" fmla="*/ 609600 w 609600"/>
                <a:gd name="connsiteY3" fmla="*/ 304829 h 388912"/>
                <a:gd name="connsiteX0" fmla="*/ 0 w 599089"/>
                <a:gd name="connsiteY0" fmla="*/ 388912 h 388912"/>
                <a:gd name="connsiteX1" fmla="*/ 210206 w 599089"/>
                <a:gd name="connsiteY1" fmla="*/ 29 h 388912"/>
                <a:gd name="connsiteX2" fmla="*/ 599089 w 599089"/>
                <a:gd name="connsiteY2" fmla="*/ 367891 h 388912"/>
                <a:gd name="connsiteX0" fmla="*/ 0 w 517249"/>
                <a:gd name="connsiteY0" fmla="*/ 389313 h 389313"/>
                <a:gd name="connsiteX1" fmla="*/ 210206 w 517249"/>
                <a:gd name="connsiteY1" fmla="*/ 430 h 389313"/>
                <a:gd name="connsiteX2" fmla="*/ 517249 w 517249"/>
                <a:gd name="connsiteY2" fmla="*/ 312831 h 389313"/>
                <a:gd name="connsiteX0" fmla="*/ 0 w 517249"/>
                <a:gd name="connsiteY0" fmla="*/ 389332 h 389332"/>
                <a:gd name="connsiteX1" fmla="*/ 210206 w 517249"/>
                <a:gd name="connsiteY1" fmla="*/ 449 h 389332"/>
                <a:gd name="connsiteX2" fmla="*/ 517249 w 517249"/>
                <a:gd name="connsiteY2" fmla="*/ 312850 h 389332"/>
                <a:gd name="connsiteX0" fmla="*/ 0 w 517249"/>
                <a:gd name="connsiteY0" fmla="*/ 399979 h 399979"/>
                <a:gd name="connsiteX1" fmla="*/ 193916 w 517249"/>
                <a:gd name="connsiteY1" fmla="*/ 432 h 399979"/>
                <a:gd name="connsiteX2" fmla="*/ 517249 w 517249"/>
                <a:gd name="connsiteY2" fmla="*/ 323497 h 399979"/>
                <a:gd name="connsiteX0" fmla="*/ 0 w 517249"/>
                <a:gd name="connsiteY0" fmla="*/ 400393 h 400393"/>
                <a:gd name="connsiteX1" fmla="*/ 193916 w 517249"/>
                <a:gd name="connsiteY1" fmla="*/ 846 h 400393"/>
                <a:gd name="connsiteX2" fmla="*/ 517249 w 517249"/>
                <a:gd name="connsiteY2" fmla="*/ 323911 h 400393"/>
                <a:gd name="connsiteX0" fmla="*/ 0 w 517249"/>
                <a:gd name="connsiteY0" fmla="*/ 399745 h 399745"/>
                <a:gd name="connsiteX1" fmla="*/ 193916 w 517249"/>
                <a:gd name="connsiteY1" fmla="*/ 198 h 399745"/>
                <a:gd name="connsiteX2" fmla="*/ 517249 w 517249"/>
                <a:gd name="connsiteY2" fmla="*/ 323263 h 39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7249" h="399745">
                  <a:moveTo>
                    <a:pt x="0" y="399745"/>
                  </a:moveTo>
                  <a:cubicBezTo>
                    <a:pt x="53427" y="207055"/>
                    <a:pt x="92596" y="8696"/>
                    <a:pt x="193916" y="198"/>
                  </a:cubicBezTo>
                  <a:cubicBezTo>
                    <a:pt x="295236" y="-8300"/>
                    <a:pt x="460336" y="259963"/>
                    <a:pt x="517249" y="32326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981E589-D9AA-C210-445E-A6E264E1D80F}"/>
                </a:ext>
              </a:extLst>
            </p:cNvPr>
            <p:cNvCxnSpPr>
              <a:cxnSpLocks/>
            </p:cNvCxnSpPr>
            <p:nvPr/>
          </p:nvCxnSpPr>
          <p:spPr>
            <a:xfrm>
              <a:off x="7502940" y="5646348"/>
              <a:ext cx="3648313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202FDC6-AA85-1951-788A-D7B22251F0E5}"/>
                </a:ext>
              </a:extLst>
            </p:cNvPr>
            <p:cNvCxnSpPr>
              <a:cxnSpLocks/>
            </p:cNvCxnSpPr>
            <p:nvPr/>
          </p:nvCxnSpPr>
          <p:spPr>
            <a:xfrm>
              <a:off x="7502940" y="4773141"/>
              <a:ext cx="3648313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5792907-DA20-5CDB-9615-51A726B496E3}"/>
                </a:ext>
              </a:extLst>
            </p:cNvPr>
            <p:cNvSpPr/>
            <p:nvPr/>
          </p:nvSpPr>
          <p:spPr>
            <a:xfrm>
              <a:off x="7518108" y="4622775"/>
              <a:ext cx="3598984" cy="1437101"/>
            </a:xfrm>
            <a:custGeom>
              <a:avLst/>
              <a:gdLst>
                <a:gd name="connsiteX0" fmla="*/ 0 w 3598984"/>
                <a:gd name="connsiteY0" fmla="*/ 1928771 h 3781062"/>
                <a:gd name="connsiteX1" fmla="*/ 134815 w 3598984"/>
                <a:gd name="connsiteY1" fmla="*/ 1893602 h 3781062"/>
                <a:gd name="connsiteX2" fmla="*/ 216877 w 3598984"/>
                <a:gd name="connsiteY2" fmla="*/ 2022556 h 3781062"/>
                <a:gd name="connsiteX3" fmla="*/ 328246 w 3598984"/>
                <a:gd name="connsiteY3" fmla="*/ 1870156 h 3781062"/>
                <a:gd name="connsiteX4" fmla="*/ 398584 w 3598984"/>
                <a:gd name="connsiteY4" fmla="*/ 1963940 h 3781062"/>
                <a:gd name="connsiteX5" fmla="*/ 439615 w 3598984"/>
                <a:gd name="connsiteY5" fmla="*/ 1899463 h 3781062"/>
                <a:gd name="connsiteX6" fmla="*/ 504092 w 3598984"/>
                <a:gd name="connsiteY6" fmla="*/ 1975663 h 3781062"/>
                <a:gd name="connsiteX7" fmla="*/ 574430 w 3598984"/>
                <a:gd name="connsiteY7" fmla="*/ 1893602 h 3781062"/>
                <a:gd name="connsiteX8" fmla="*/ 662353 w 3598984"/>
                <a:gd name="connsiteY8" fmla="*/ 1969802 h 3781062"/>
                <a:gd name="connsiteX9" fmla="*/ 732692 w 3598984"/>
                <a:gd name="connsiteY9" fmla="*/ 1887740 h 3781062"/>
                <a:gd name="connsiteX10" fmla="*/ 791307 w 3598984"/>
                <a:gd name="connsiteY10" fmla="*/ 1981525 h 3781062"/>
                <a:gd name="connsiteX11" fmla="*/ 949569 w 3598984"/>
                <a:gd name="connsiteY11" fmla="*/ 908863 h 3781062"/>
                <a:gd name="connsiteX12" fmla="*/ 1143000 w 3598984"/>
                <a:gd name="connsiteY12" fmla="*/ 1975663 h 3781062"/>
                <a:gd name="connsiteX13" fmla="*/ 1184030 w 3598984"/>
                <a:gd name="connsiteY13" fmla="*/ 1876017 h 3781062"/>
                <a:gd name="connsiteX14" fmla="*/ 1260230 w 3598984"/>
                <a:gd name="connsiteY14" fmla="*/ 1999109 h 3781062"/>
                <a:gd name="connsiteX15" fmla="*/ 1277815 w 3598984"/>
                <a:gd name="connsiteY15" fmla="*/ 1887740 h 3781062"/>
                <a:gd name="connsiteX16" fmla="*/ 1336430 w 3598984"/>
                <a:gd name="connsiteY16" fmla="*/ 1987386 h 3781062"/>
                <a:gd name="connsiteX17" fmla="*/ 1395046 w 3598984"/>
                <a:gd name="connsiteY17" fmla="*/ 1887740 h 3781062"/>
                <a:gd name="connsiteX18" fmla="*/ 1781907 w 3598984"/>
                <a:gd name="connsiteY18" fmla="*/ 3781017 h 3781062"/>
                <a:gd name="connsiteX19" fmla="*/ 2004646 w 3598984"/>
                <a:gd name="connsiteY19" fmla="*/ 1946356 h 3781062"/>
                <a:gd name="connsiteX20" fmla="*/ 2080846 w 3598984"/>
                <a:gd name="connsiteY20" fmla="*/ 2069448 h 3781062"/>
                <a:gd name="connsiteX21" fmla="*/ 2332892 w 3598984"/>
                <a:gd name="connsiteY21" fmla="*/ 6186 h 3781062"/>
                <a:gd name="connsiteX22" fmla="*/ 2725615 w 3598984"/>
                <a:gd name="connsiteY22" fmla="*/ 2831448 h 3781062"/>
                <a:gd name="connsiteX23" fmla="*/ 2813538 w 3598984"/>
                <a:gd name="connsiteY23" fmla="*/ 1922909 h 3781062"/>
                <a:gd name="connsiteX24" fmla="*/ 2895600 w 3598984"/>
                <a:gd name="connsiteY24" fmla="*/ 1313309 h 3781062"/>
                <a:gd name="connsiteX25" fmla="*/ 3036277 w 3598984"/>
                <a:gd name="connsiteY25" fmla="*/ 2022556 h 3781062"/>
                <a:gd name="connsiteX26" fmla="*/ 3112477 w 3598984"/>
                <a:gd name="connsiteY26" fmla="*/ 1823263 h 3781062"/>
                <a:gd name="connsiteX27" fmla="*/ 3364523 w 3598984"/>
                <a:gd name="connsiteY27" fmla="*/ 2802140 h 3781062"/>
                <a:gd name="connsiteX28" fmla="*/ 3540369 w 3598984"/>
                <a:gd name="connsiteY28" fmla="*/ 1840848 h 3781062"/>
                <a:gd name="connsiteX29" fmla="*/ 3598984 w 3598984"/>
                <a:gd name="connsiteY29" fmla="*/ 1934633 h 3781062"/>
                <a:gd name="connsiteX0" fmla="*/ 0 w 3598984"/>
                <a:gd name="connsiteY0" fmla="*/ 1928771 h 3786923"/>
                <a:gd name="connsiteX1" fmla="*/ 134815 w 3598984"/>
                <a:gd name="connsiteY1" fmla="*/ 1893602 h 3786923"/>
                <a:gd name="connsiteX2" fmla="*/ 216877 w 3598984"/>
                <a:gd name="connsiteY2" fmla="*/ 2022556 h 3786923"/>
                <a:gd name="connsiteX3" fmla="*/ 328246 w 3598984"/>
                <a:gd name="connsiteY3" fmla="*/ 1870156 h 3786923"/>
                <a:gd name="connsiteX4" fmla="*/ 398584 w 3598984"/>
                <a:gd name="connsiteY4" fmla="*/ 1963940 h 3786923"/>
                <a:gd name="connsiteX5" fmla="*/ 439615 w 3598984"/>
                <a:gd name="connsiteY5" fmla="*/ 1899463 h 3786923"/>
                <a:gd name="connsiteX6" fmla="*/ 504092 w 3598984"/>
                <a:gd name="connsiteY6" fmla="*/ 1975663 h 3786923"/>
                <a:gd name="connsiteX7" fmla="*/ 574430 w 3598984"/>
                <a:gd name="connsiteY7" fmla="*/ 1893602 h 3786923"/>
                <a:gd name="connsiteX8" fmla="*/ 662353 w 3598984"/>
                <a:gd name="connsiteY8" fmla="*/ 1969802 h 3786923"/>
                <a:gd name="connsiteX9" fmla="*/ 732692 w 3598984"/>
                <a:gd name="connsiteY9" fmla="*/ 1887740 h 3786923"/>
                <a:gd name="connsiteX10" fmla="*/ 791307 w 3598984"/>
                <a:gd name="connsiteY10" fmla="*/ 1981525 h 3786923"/>
                <a:gd name="connsiteX11" fmla="*/ 949569 w 3598984"/>
                <a:gd name="connsiteY11" fmla="*/ 908863 h 3786923"/>
                <a:gd name="connsiteX12" fmla="*/ 1143000 w 3598984"/>
                <a:gd name="connsiteY12" fmla="*/ 1975663 h 3786923"/>
                <a:gd name="connsiteX13" fmla="*/ 1184030 w 3598984"/>
                <a:gd name="connsiteY13" fmla="*/ 1876017 h 3786923"/>
                <a:gd name="connsiteX14" fmla="*/ 1260230 w 3598984"/>
                <a:gd name="connsiteY14" fmla="*/ 1999109 h 3786923"/>
                <a:gd name="connsiteX15" fmla="*/ 1277815 w 3598984"/>
                <a:gd name="connsiteY15" fmla="*/ 1887740 h 3786923"/>
                <a:gd name="connsiteX16" fmla="*/ 1336430 w 3598984"/>
                <a:gd name="connsiteY16" fmla="*/ 1987386 h 3786923"/>
                <a:gd name="connsiteX17" fmla="*/ 1395046 w 3598984"/>
                <a:gd name="connsiteY17" fmla="*/ 1887740 h 3786923"/>
                <a:gd name="connsiteX18" fmla="*/ 1776045 w 3598984"/>
                <a:gd name="connsiteY18" fmla="*/ 3786878 h 3786923"/>
                <a:gd name="connsiteX19" fmla="*/ 2004646 w 3598984"/>
                <a:gd name="connsiteY19" fmla="*/ 1946356 h 3786923"/>
                <a:gd name="connsiteX20" fmla="*/ 2080846 w 3598984"/>
                <a:gd name="connsiteY20" fmla="*/ 2069448 h 3786923"/>
                <a:gd name="connsiteX21" fmla="*/ 2332892 w 3598984"/>
                <a:gd name="connsiteY21" fmla="*/ 6186 h 3786923"/>
                <a:gd name="connsiteX22" fmla="*/ 2725615 w 3598984"/>
                <a:gd name="connsiteY22" fmla="*/ 2831448 h 3786923"/>
                <a:gd name="connsiteX23" fmla="*/ 2813538 w 3598984"/>
                <a:gd name="connsiteY23" fmla="*/ 1922909 h 3786923"/>
                <a:gd name="connsiteX24" fmla="*/ 2895600 w 3598984"/>
                <a:gd name="connsiteY24" fmla="*/ 1313309 h 3786923"/>
                <a:gd name="connsiteX25" fmla="*/ 3036277 w 3598984"/>
                <a:gd name="connsiteY25" fmla="*/ 2022556 h 3786923"/>
                <a:gd name="connsiteX26" fmla="*/ 3112477 w 3598984"/>
                <a:gd name="connsiteY26" fmla="*/ 1823263 h 3786923"/>
                <a:gd name="connsiteX27" fmla="*/ 3364523 w 3598984"/>
                <a:gd name="connsiteY27" fmla="*/ 2802140 h 3786923"/>
                <a:gd name="connsiteX28" fmla="*/ 3540369 w 3598984"/>
                <a:gd name="connsiteY28" fmla="*/ 1840848 h 3786923"/>
                <a:gd name="connsiteX29" fmla="*/ 3598984 w 3598984"/>
                <a:gd name="connsiteY29" fmla="*/ 1934633 h 3786923"/>
                <a:gd name="connsiteX0" fmla="*/ 0 w 3598984"/>
                <a:gd name="connsiteY0" fmla="*/ 1928771 h 3786964"/>
                <a:gd name="connsiteX1" fmla="*/ 134815 w 3598984"/>
                <a:gd name="connsiteY1" fmla="*/ 1893602 h 3786964"/>
                <a:gd name="connsiteX2" fmla="*/ 216877 w 3598984"/>
                <a:gd name="connsiteY2" fmla="*/ 2022556 h 3786964"/>
                <a:gd name="connsiteX3" fmla="*/ 328246 w 3598984"/>
                <a:gd name="connsiteY3" fmla="*/ 1870156 h 3786964"/>
                <a:gd name="connsiteX4" fmla="*/ 398584 w 3598984"/>
                <a:gd name="connsiteY4" fmla="*/ 1963940 h 3786964"/>
                <a:gd name="connsiteX5" fmla="*/ 439615 w 3598984"/>
                <a:gd name="connsiteY5" fmla="*/ 1899463 h 3786964"/>
                <a:gd name="connsiteX6" fmla="*/ 504092 w 3598984"/>
                <a:gd name="connsiteY6" fmla="*/ 1975663 h 3786964"/>
                <a:gd name="connsiteX7" fmla="*/ 574430 w 3598984"/>
                <a:gd name="connsiteY7" fmla="*/ 1893602 h 3786964"/>
                <a:gd name="connsiteX8" fmla="*/ 662353 w 3598984"/>
                <a:gd name="connsiteY8" fmla="*/ 1969802 h 3786964"/>
                <a:gd name="connsiteX9" fmla="*/ 732692 w 3598984"/>
                <a:gd name="connsiteY9" fmla="*/ 1887740 h 3786964"/>
                <a:gd name="connsiteX10" fmla="*/ 791307 w 3598984"/>
                <a:gd name="connsiteY10" fmla="*/ 1981525 h 3786964"/>
                <a:gd name="connsiteX11" fmla="*/ 949569 w 3598984"/>
                <a:gd name="connsiteY11" fmla="*/ 908863 h 3786964"/>
                <a:gd name="connsiteX12" fmla="*/ 1143000 w 3598984"/>
                <a:gd name="connsiteY12" fmla="*/ 1975663 h 3786964"/>
                <a:gd name="connsiteX13" fmla="*/ 1184030 w 3598984"/>
                <a:gd name="connsiteY13" fmla="*/ 1876017 h 3786964"/>
                <a:gd name="connsiteX14" fmla="*/ 1260230 w 3598984"/>
                <a:gd name="connsiteY14" fmla="*/ 1999109 h 3786964"/>
                <a:gd name="connsiteX15" fmla="*/ 1277815 w 3598984"/>
                <a:gd name="connsiteY15" fmla="*/ 1887740 h 3786964"/>
                <a:gd name="connsiteX16" fmla="*/ 1336430 w 3598984"/>
                <a:gd name="connsiteY16" fmla="*/ 1987386 h 3786964"/>
                <a:gd name="connsiteX17" fmla="*/ 1395046 w 3598984"/>
                <a:gd name="connsiteY17" fmla="*/ 1887740 h 3786964"/>
                <a:gd name="connsiteX18" fmla="*/ 1776045 w 3598984"/>
                <a:gd name="connsiteY18" fmla="*/ 3786878 h 3786964"/>
                <a:gd name="connsiteX19" fmla="*/ 2004646 w 3598984"/>
                <a:gd name="connsiteY19" fmla="*/ 1946356 h 3786964"/>
                <a:gd name="connsiteX20" fmla="*/ 2080846 w 3598984"/>
                <a:gd name="connsiteY20" fmla="*/ 2069448 h 3786964"/>
                <a:gd name="connsiteX21" fmla="*/ 2332892 w 3598984"/>
                <a:gd name="connsiteY21" fmla="*/ 6186 h 3786964"/>
                <a:gd name="connsiteX22" fmla="*/ 2725615 w 3598984"/>
                <a:gd name="connsiteY22" fmla="*/ 2831448 h 3786964"/>
                <a:gd name="connsiteX23" fmla="*/ 2813538 w 3598984"/>
                <a:gd name="connsiteY23" fmla="*/ 1922909 h 3786964"/>
                <a:gd name="connsiteX24" fmla="*/ 2895600 w 3598984"/>
                <a:gd name="connsiteY24" fmla="*/ 1313309 h 3786964"/>
                <a:gd name="connsiteX25" fmla="*/ 3036277 w 3598984"/>
                <a:gd name="connsiteY25" fmla="*/ 2022556 h 3786964"/>
                <a:gd name="connsiteX26" fmla="*/ 3112477 w 3598984"/>
                <a:gd name="connsiteY26" fmla="*/ 1823263 h 3786964"/>
                <a:gd name="connsiteX27" fmla="*/ 3364523 w 3598984"/>
                <a:gd name="connsiteY27" fmla="*/ 2802140 h 3786964"/>
                <a:gd name="connsiteX28" fmla="*/ 3540369 w 3598984"/>
                <a:gd name="connsiteY28" fmla="*/ 1840848 h 3786964"/>
                <a:gd name="connsiteX29" fmla="*/ 3598984 w 3598984"/>
                <a:gd name="connsiteY29" fmla="*/ 1934633 h 3786964"/>
                <a:gd name="connsiteX0" fmla="*/ 0 w 3598984"/>
                <a:gd name="connsiteY0" fmla="*/ 1019909 h 2878102"/>
                <a:gd name="connsiteX1" fmla="*/ 134815 w 3598984"/>
                <a:gd name="connsiteY1" fmla="*/ 984740 h 2878102"/>
                <a:gd name="connsiteX2" fmla="*/ 216877 w 3598984"/>
                <a:gd name="connsiteY2" fmla="*/ 1113694 h 2878102"/>
                <a:gd name="connsiteX3" fmla="*/ 328246 w 3598984"/>
                <a:gd name="connsiteY3" fmla="*/ 961294 h 2878102"/>
                <a:gd name="connsiteX4" fmla="*/ 398584 w 3598984"/>
                <a:gd name="connsiteY4" fmla="*/ 1055078 h 2878102"/>
                <a:gd name="connsiteX5" fmla="*/ 439615 w 3598984"/>
                <a:gd name="connsiteY5" fmla="*/ 990601 h 2878102"/>
                <a:gd name="connsiteX6" fmla="*/ 504092 w 3598984"/>
                <a:gd name="connsiteY6" fmla="*/ 1066801 h 2878102"/>
                <a:gd name="connsiteX7" fmla="*/ 574430 w 3598984"/>
                <a:gd name="connsiteY7" fmla="*/ 984740 h 2878102"/>
                <a:gd name="connsiteX8" fmla="*/ 662353 w 3598984"/>
                <a:gd name="connsiteY8" fmla="*/ 1060940 h 2878102"/>
                <a:gd name="connsiteX9" fmla="*/ 732692 w 3598984"/>
                <a:gd name="connsiteY9" fmla="*/ 978878 h 2878102"/>
                <a:gd name="connsiteX10" fmla="*/ 791307 w 3598984"/>
                <a:gd name="connsiteY10" fmla="*/ 1072663 h 2878102"/>
                <a:gd name="connsiteX11" fmla="*/ 949569 w 3598984"/>
                <a:gd name="connsiteY11" fmla="*/ 1 h 2878102"/>
                <a:gd name="connsiteX12" fmla="*/ 1143000 w 3598984"/>
                <a:gd name="connsiteY12" fmla="*/ 1066801 h 2878102"/>
                <a:gd name="connsiteX13" fmla="*/ 1184030 w 3598984"/>
                <a:gd name="connsiteY13" fmla="*/ 967155 h 2878102"/>
                <a:gd name="connsiteX14" fmla="*/ 1260230 w 3598984"/>
                <a:gd name="connsiteY14" fmla="*/ 1090247 h 2878102"/>
                <a:gd name="connsiteX15" fmla="*/ 1277815 w 3598984"/>
                <a:gd name="connsiteY15" fmla="*/ 978878 h 2878102"/>
                <a:gd name="connsiteX16" fmla="*/ 1336430 w 3598984"/>
                <a:gd name="connsiteY16" fmla="*/ 1078524 h 2878102"/>
                <a:gd name="connsiteX17" fmla="*/ 1395046 w 3598984"/>
                <a:gd name="connsiteY17" fmla="*/ 978878 h 2878102"/>
                <a:gd name="connsiteX18" fmla="*/ 1776045 w 3598984"/>
                <a:gd name="connsiteY18" fmla="*/ 2878016 h 2878102"/>
                <a:gd name="connsiteX19" fmla="*/ 2004646 w 3598984"/>
                <a:gd name="connsiteY19" fmla="*/ 1037494 h 2878102"/>
                <a:gd name="connsiteX20" fmla="*/ 2080846 w 3598984"/>
                <a:gd name="connsiteY20" fmla="*/ 1160586 h 2878102"/>
                <a:gd name="connsiteX21" fmla="*/ 2227384 w 3598984"/>
                <a:gd name="connsiteY21" fmla="*/ 416170 h 2878102"/>
                <a:gd name="connsiteX22" fmla="*/ 2725615 w 3598984"/>
                <a:gd name="connsiteY22" fmla="*/ 1922586 h 2878102"/>
                <a:gd name="connsiteX23" fmla="*/ 2813538 w 3598984"/>
                <a:gd name="connsiteY23" fmla="*/ 1014047 h 2878102"/>
                <a:gd name="connsiteX24" fmla="*/ 2895600 w 3598984"/>
                <a:gd name="connsiteY24" fmla="*/ 404447 h 2878102"/>
                <a:gd name="connsiteX25" fmla="*/ 3036277 w 3598984"/>
                <a:gd name="connsiteY25" fmla="*/ 1113694 h 2878102"/>
                <a:gd name="connsiteX26" fmla="*/ 3112477 w 3598984"/>
                <a:gd name="connsiteY26" fmla="*/ 914401 h 2878102"/>
                <a:gd name="connsiteX27" fmla="*/ 3364523 w 3598984"/>
                <a:gd name="connsiteY27" fmla="*/ 1893278 h 2878102"/>
                <a:gd name="connsiteX28" fmla="*/ 3540369 w 3598984"/>
                <a:gd name="connsiteY28" fmla="*/ 931986 h 2878102"/>
                <a:gd name="connsiteX29" fmla="*/ 3598984 w 3598984"/>
                <a:gd name="connsiteY29" fmla="*/ 1025771 h 2878102"/>
                <a:gd name="connsiteX0" fmla="*/ 0 w 3598984"/>
                <a:gd name="connsiteY0" fmla="*/ 1019909 h 2878102"/>
                <a:gd name="connsiteX1" fmla="*/ 134815 w 3598984"/>
                <a:gd name="connsiteY1" fmla="*/ 984740 h 2878102"/>
                <a:gd name="connsiteX2" fmla="*/ 216877 w 3598984"/>
                <a:gd name="connsiteY2" fmla="*/ 1113694 h 2878102"/>
                <a:gd name="connsiteX3" fmla="*/ 328246 w 3598984"/>
                <a:gd name="connsiteY3" fmla="*/ 961294 h 2878102"/>
                <a:gd name="connsiteX4" fmla="*/ 398584 w 3598984"/>
                <a:gd name="connsiteY4" fmla="*/ 1055078 h 2878102"/>
                <a:gd name="connsiteX5" fmla="*/ 439615 w 3598984"/>
                <a:gd name="connsiteY5" fmla="*/ 990601 h 2878102"/>
                <a:gd name="connsiteX6" fmla="*/ 504092 w 3598984"/>
                <a:gd name="connsiteY6" fmla="*/ 1066801 h 2878102"/>
                <a:gd name="connsiteX7" fmla="*/ 574430 w 3598984"/>
                <a:gd name="connsiteY7" fmla="*/ 984740 h 2878102"/>
                <a:gd name="connsiteX8" fmla="*/ 662353 w 3598984"/>
                <a:gd name="connsiteY8" fmla="*/ 1060940 h 2878102"/>
                <a:gd name="connsiteX9" fmla="*/ 732692 w 3598984"/>
                <a:gd name="connsiteY9" fmla="*/ 978878 h 2878102"/>
                <a:gd name="connsiteX10" fmla="*/ 791307 w 3598984"/>
                <a:gd name="connsiteY10" fmla="*/ 1072663 h 2878102"/>
                <a:gd name="connsiteX11" fmla="*/ 949569 w 3598984"/>
                <a:gd name="connsiteY11" fmla="*/ 1 h 2878102"/>
                <a:gd name="connsiteX12" fmla="*/ 1143000 w 3598984"/>
                <a:gd name="connsiteY12" fmla="*/ 1066801 h 2878102"/>
                <a:gd name="connsiteX13" fmla="*/ 1184030 w 3598984"/>
                <a:gd name="connsiteY13" fmla="*/ 967155 h 2878102"/>
                <a:gd name="connsiteX14" fmla="*/ 1260230 w 3598984"/>
                <a:gd name="connsiteY14" fmla="*/ 1090247 h 2878102"/>
                <a:gd name="connsiteX15" fmla="*/ 1277815 w 3598984"/>
                <a:gd name="connsiteY15" fmla="*/ 978878 h 2878102"/>
                <a:gd name="connsiteX16" fmla="*/ 1336430 w 3598984"/>
                <a:gd name="connsiteY16" fmla="*/ 1078524 h 2878102"/>
                <a:gd name="connsiteX17" fmla="*/ 1395046 w 3598984"/>
                <a:gd name="connsiteY17" fmla="*/ 978878 h 2878102"/>
                <a:gd name="connsiteX18" fmla="*/ 1776045 w 3598984"/>
                <a:gd name="connsiteY18" fmla="*/ 2878016 h 2878102"/>
                <a:gd name="connsiteX19" fmla="*/ 2004646 w 3598984"/>
                <a:gd name="connsiteY19" fmla="*/ 1037494 h 2878102"/>
                <a:gd name="connsiteX20" fmla="*/ 2080846 w 3598984"/>
                <a:gd name="connsiteY20" fmla="*/ 1160586 h 2878102"/>
                <a:gd name="connsiteX21" fmla="*/ 2227384 w 3598984"/>
                <a:gd name="connsiteY21" fmla="*/ 416170 h 2878102"/>
                <a:gd name="connsiteX22" fmla="*/ 2725615 w 3598984"/>
                <a:gd name="connsiteY22" fmla="*/ 1922586 h 2878102"/>
                <a:gd name="connsiteX23" fmla="*/ 2813538 w 3598984"/>
                <a:gd name="connsiteY23" fmla="*/ 1014047 h 2878102"/>
                <a:gd name="connsiteX24" fmla="*/ 2895600 w 3598984"/>
                <a:gd name="connsiteY24" fmla="*/ 404447 h 2878102"/>
                <a:gd name="connsiteX25" fmla="*/ 3036277 w 3598984"/>
                <a:gd name="connsiteY25" fmla="*/ 1113694 h 2878102"/>
                <a:gd name="connsiteX26" fmla="*/ 3112477 w 3598984"/>
                <a:gd name="connsiteY26" fmla="*/ 914401 h 2878102"/>
                <a:gd name="connsiteX27" fmla="*/ 3364523 w 3598984"/>
                <a:gd name="connsiteY27" fmla="*/ 1893278 h 2878102"/>
                <a:gd name="connsiteX28" fmla="*/ 3540369 w 3598984"/>
                <a:gd name="connsiteY28" fmla="*/ 931986 h 2878102"/>
                <a:gd name="connsiteX29" fmla="*/ 3598984 w 3598984"/>
                <a:gd name="connsiteY29" fmla="*/ 1025771 h 2878102"/>
                <a:gd name="connsiteX0" fmla="*/ 0 w 3598984"/>
                <a:gd name="connsiteY0" fmla="*/ 1019909 h 2878102"/>
                <a:gd name="connsiteX1" fmla="*/ 134815 w 3598984"/>
                <a:gd name="connsiteY1" fmla="*/ 984740 h 2878102"/>
                <a:gd name="connsiteX2" fmla="*/ 216877 w 3598984"/>
                <a:gd name="connsiteY2" fmla="*/ 1113694 h 2878102"/>
                <a:gd name="connsiteX3" fmla="*/ 328246 w 3598984"/>
                <a:gd name="connsiteY3" fmla="*/ 961294 h 2878102"/>
                <a:gd name="connsiteX4" fmla="*/ 398584 w 3598984"/>
                <a:gd name="connsiteY4" fmla="*/ 1055078 h 2878102"/>
                <a:gd name="connsiteX5" fmla="*/ 439615 w 3598984"/>
                <a:gd name="connsiteY5" fmla="*/ 990601 h 2878102"/>
                <a:gd name="connsiteX6" fmla="*/ 504092 w 3598984"/>
                <a:gd name="connsiteY6" fmla="*/ 1066801 h 2878102"/>
                <a:gd name="connsiteX7" fmla="*/ 574430 w 3598984"/>
                <a:gd name="connsiteY7" fmla="*/ 984740 h 2878102"/>
                <a:gd name="connsiteX8" fmla="*/ 662353 w 3598984"/>
                <a:gd name="connsiteY8" fmla="*/ 1060940 h 2878102"/>
                <a:gd name="connsiteX9" fmla="*/ 732692 w 3598984"/>
                <a:gd name="connsiteY9" fmla="*/ 978878 h 2878102"/>
                <a:gd name="connsiteX10" fmla="*/ 791307 w 3598984"/>
                <a:gd name="connsiteY10" fmla="*/ 1072663 h 2878102"/>
                <a:gd name="connsiteX11" fmla="*/ 949569 w 3598984"/>
                <a:gd name="connsiteY11" fmla="*/ 1 h 2878102"/>
                <a:gd name="connsiteX12" fmla="*/ 1143000 w 3598984"/>
                <a:gd name="connsiteY12" fmla="*/ 1066801 h 2878102"/>
                <a:gd name="connsiteX13" fmla="*/ 1184030 w 3598984"/>
                <a:gd name="connsiteY13" fmla="*/ 967155 h 2878102"/>
                <a:gd name="connsiteX14" fmla="*/ 1260230 w 3598984"/>
                <a:gd name="connsiteY14" fmla="*/ 1090247 h 2878102"/>
                <a:gd name="connsiteX15" fmla="*/ 1277815 w 3598984"/>
                <a:gd name="connsiteY15" fmla="*/ 978878 h 2878102"/>
                <a:gd name="connsiteX16" fmla="*/ 1336430 w 3598984"/>
                <a:gd name="connsiteY16" fmla="*/ 1078524 h 2878102"/>
                <a:gd name="connsiteX17" fmla="*/ 1395046 w 3598984"/>
                <a:gd name="connsiteY17" fmla="*/ 978878 h 2878102"/>
                <a:gd name="connsiteX18" fmla="*/ 1776045 w 3598984"/>
                <a:gd name="connsiteY18" fmla="*/ 2878016 h 2878102"/>
                <a:gd name="connsiteX19" fmla="*/ 2004646 w 3598984"/>
                <a:gd name="connsiteY19" fmla="*/ 1037494 h 2878102"/>
                <a:gd name="connsiteX20" fmla="*/ 2080846 w 3598984"/>
                <a:gd name="connsiteY20" fmla="*/ 1160586 h 2878102"/>
                <a:gd name="connsiteX21" fmla="*/ 2227384 w 3598984"/>
                <a:gd name="connsiteY21" fmla="*/ 416170 h 2878102"/>
                <a:gd name="connsiteX22" fmla="*/ 2362199 w 3598984"/>
                <a:gd name="connsiteY22" fmla="*/ 1957756 h 2878102"/>
                <a:gd name="connsiteX23" fmla="*/ 2813538 w 3598984"/>
                <a:gd name="connsiteY23" fmla="*/ 1014047 h 2878102"/>
                <a:gd name="connsiteX24" fmla="*/ 2895600 w 3598984"/>
                <a:gd name="connsiteY24" fmla="*/ 404447 h 2878102"/>
                <a:gd name="connsiteX25" fmla="*/ 3036277 w 3598984"/>
                <a:gd name="connsiteY25" fmla="*/ 1113694 h 2878102"/>
                <a:gd name="connsiteX26" fmla="*/ 3112477 w 3598984"/>
                <a:gd name="connsiteY26" fmla="*/ 914401 h 2878102"/>
                <a:gd name="connsiteX27" fmla="*/ 3364523 w 3598984"/>
                <a:gd name="connsiteY27" fmla="*/ 1893278 h 2878102"/>
                <a:gd name="connsiteX28" fmla="*/ 3540369 w 3598984"/>
                <a:gd name="connsiteY28" fmla="*/ 931986 h 2878102"/>
                <a:gd name="connsiteX29" fmla="*/ 3598984 w 3598984"/>
                <a:gd name="connsiteY29" fmla="*/ 1025771 h 2878102"/>
                <a:gd name="connsiteX0" fmla="*/ 0 w 3598984"/>
                <a:gd name="connsiteY0" fmla="*/ 1019909 h 2878102"/>
                <a:gd name="connsiteX1" fmla="*/ 134815 w 3598984"/>
                <a:gd name="connsiteY1" fmla="*/ 984740 h 2878102"/>
                <a:gd name="connsiteX2" fmla="*/ 216877 w 3598984"/>
                <a:gd name="connsiteY2" fmla="*/ 1113694 h 2878102"/>
                <a:gd name="connsiteX3" fmla="*/ 328246 w 3598984"/>
                <a:gd name="connsiteY3" fmla="*/ 961294 h 2878102"/>
                <a:gd name="connsiteX4" fmla="*/ 398584 w 3598984"/>
                <a:gd name="connsiteY4" fmla="*/ 1055078 h 2878102"/>
                <a:gd name="connsiteX5" fmla="*/ 439615 w 3598984"/>
                <a:gd name="connsiteY5" fmla="*/ 990601 h 2878102"/>
                <a:gd name="connsiteX6" fmla="*/ 504092 w 3598984"/>
                <a:gd name="connsiteY6" fmla="*/ 1066801 h 2878102"/>
                <a:gd name="connsiteX7" fmla="*/ 574430 w 3598984"/>
                <a:gd name="connsiteY7" fmla="*/ 984740 h 2878102"/>
                <a:gd name="connsiteX8" fmla="*/ 662353 w 3598984"/>
                <a:gd name="connsiteY8" fmla="*/ 1060940 h 2878102"/>
                <a:gd name="connsiteX9" fmla="*/ 732692 w 3598984"/>
                <a:gd name="connsiteY9" fmla="*/ 978878 h 2878102"/>
                <a:gd name="connsiteX10" fmla="*/ 791307 w 3598984"/>
                <a:gd name="connsiteY10" fmla="*/ 1072663 h 2878102"/>
                <a:gd name="connsiteX11" fmla="*/ 949569 w 3598984"/>
                <a:gd name="connsiteY11" fmla="*/ 1 h 2878102"/>
                <a:gd name="connsiteX12" fmla="*/ 1143000 w 3598984"/>
                <a:gd name="connsiteY12" fmla="*/ 1066801 h 2878102"/>
                <a:gd name="connsiteX13" fmla="*/ 1184030 w 3598984"/>
                <a:gd name="connsiteY13" fmla="*/ 967155 h 2878102"/>
                <a:gd name="connsiteX14" fmla="*/ 1260230 w 3598984"/>
                <a:gd name="connsiteY14" fmla="*/ 1090247 h 2878102"/>
                <a:gd name="connsiteX15" fmla="*/ 1277815 w 3598984"/>
                <a:gd name="connsiteY15" fmla="*/ 978878 h 2878102"/>
                <a:gd name="connsiteX16" fmla="*/ 1336430 w 3598984"/>
                <a:gd name="connsiteY16" fmla="*/ 1078524 h 2878102"/>
                <a:gd name="connsiteX17" fmla="*/ 1395046 w 3598984"/>
                <a:gd name="connsiteY17" fmla="*/ 978878 h 2878102"/>
                <a:gd name="connsiteX18" fmla="*/ 1776045 w 3598984"/>
                <a:gd name="connsiteY18" fmla="*/ 2878016 h 2878102"/>
                <a:gd name="connsiteX19" fmla="*/ 2004646 w 3598984"/>
                <a:gd name="connsiteY19" fmla="*/ 1037494 h 2878102"/>
                <a:gd name="connsiteX20" fmla="*/ 2080846 w 3598984"/>
                <a:gd name="connsiteY20" fmla="*/ 1160586 h 2878102"/>
                <a:gd name="connsiteX21" fmla="*/ 2227384 w 3598984"/>
                <a:gd name="connsiteY21" fmla="*/ 416170 h 2878102"/>
                <a:gd name="connsiteX22" fmla="*/ 2362199 w 3598984"/>
                <a:gd name="connsiteY22" fmla="*/ 1957756 h 2878102"/>
                <a:gd name="connsiteX23" fmla="*/ 2567354 w 3598984"/>
                <a:gd name="connsiteY23" fmla="*/ 1002323 h 2878102"/>
                <a:gd name="connsiteX24" fmla="*/ 2895600 w 3598984"/>
                <a:gd name="connsiteY24" fmla="*/ 404447 h 2878102"/>
                <a:gd name="connsiteX25" fmla="*/ 3036277 w 3598984"/>
                <a:gd name="connsiteY25" fmla="*/ 1113694 h 2878102"/>
                <a:gd name="connsiteX26" fmla="*/ 3112477 w 3598984"/>
                <a:gd name="connsiteY26" fmla="*/ 914401 h 2878102"/>
                <a:gd name="connsiteX27" fmla="*/ 3364523 w 3598984"/>
                <a:gd name="connsiteY27" fmla="*/ 1893278 h 2878102"/>
                <a:gd name="connsiteX28" fmla="*/ 3540369 w 3598984"/>
                <a:gd name="connsiteY28" fmla="*/ 931986 h 2878102"/>
                <a:gd name="connsiteX29" fmla="*/ 3598984 w 3598984"/>
                <a:gd name="connsiteY29" fmla="*/ 1025771 h 2878102"/>
                <a:gd name="connsiteX0" fmla="*/ 0 w 3598984"/>
                <a:gd name="connsiteY0" fmla="*/ 1019909 h 2878102"/>
                <a:gd name="connsiteX1" fmla="*/ 134815 w 3598984"/>
                <a:gd name="connsiteY1" fmla="*/ 984740 h 2878102"/>
                <a:gd name="connsiteX2" fmla="*/ 216877 w 3598984"/>
                <a:gd name="connsiteY2" fmla="*/ 1113694 h 2878102"/>
                <a:gd name="connsiteX3" fmla="*/ 328246 w 3598984"/>
                <a:gd name="connsiteY3" fmla="*/ 961294 h 2878102"/>
                <a:gd name="connsiteX4" fmla="*/ 398584 w 3598984"/>
                <a:gd name="connsiteY4" fmla="*/ 1055078 h 2878102"/>
                <a:gd name="connsiteX5" fmla="*/ 439615 w 3598984"/>
                <a:gd name="connsiteY5" fmla="*/ 990601 h 2878102"/>
                <a:gd name="connsiteX6" fmla="*/ 504092 w 3598984"/>
                <a:gd name="connsiteY6" fmla="*/ 1066801 h 2878102"/>
                <a:gd name="connsiteX7" fmla="*/ 574430 w 3598984"/>
                <a:gd name="connsiteY7" fmla="*/ 984740 h 2878102"/>
                <a:gd name="connsiteX8" fmla="*/ 662353 w 3598984"/>
                <a:gd name="connsiteY8" fmla="*/ 1060940 h 2878102"/>
                <a:gd name="connsiteX9" fmla="*/ 732692 w 3598984"/>
                <a:gd name="connsiteY9" fmla="*/ 978878 h 2878102"/>
                <a:gd name="connsiteX10" fmla="*/ 791307 w 3598984"/>
                <a:gd name="connsiteY10" fmla="*/ 1072663 h 2878102"/>
                <a:gd name="connsiteX11" fmla="*/ 949569 w 3598984"/>
                <a:gd name="connsiteY11" fmla="*/ 1 h 2878102"/>
                <a:gd name="connsiteX12" fmla="*/ 1143000 w 3598984"/>
                <a:gd name="connsiteY12" fmla="*/ 1066801 h 2878102"/>
                <a:gd name="connsiteX13" fmla="*/ 1184030 w 3598984"/>
                <a:gd name="connsiteY13" fmla="*/ 967155 h 2878102"/>
                <a:gd name="connsiteX14" fmla="*/ 1260230 w 3598984"/>
                <a:gd name="connsiteY14" fmla="*/ 1090247 h 2878102"/>
                <a:gd name="connsiteX15" fmla="*/ 1277815 w 3598984"/>
                <a:gd name="connsiteY15" fmla="*/ 978878 h 2878102"/>
                <a:gd name="connsiteX16" fmla="*/ 1336430 w 3598984"/>
                <a:gd name="connsiteY16" fmla="*/ 1078524 h 2878102"/>
                <a:gd name="connsiteX17" fmla="*/ 1395046 w 3598984"/>
                <a:gd name="connsiteY17" fmla="*/ 978878 h 2878102"/>
                <a:gd name="connsiteX18" fmla="*/ 1776045 w 3598984"/>
                <a:gd name="connsiteY18" fmla="*/ 2878016 h 2878102"/>
                <a:gd name="connsiteX19" fmla="*/ 2004646 w 3598984"/>
                <a:gd name="connsiteY19" fmla="*/ 1037494 h 2878102"/>
                <a:gd name="connsiteX20" fmla="*/ 2080846 w 3598984"/>
                <a:gd name="connsiteY20" fmla="*/ 1160586 h 2878102"/>
                <a:gd name="connsiteX21" fmla="*/ 2227384 w 3598984"/>
                <a:gd name="connsiteY21" fmla="*/ 416170 h 2878102"/>
                <a:gd name="connsiteX22" fmla="*/ 2362199 w 3598984"/>
                <a:gd name="connsiteY22" fmla="*/ 1957756 h 2878102"/>
                <a:gd name="connsiteX23" fmla="*/ 2567354 w 3598984"/>
                <a:gd name="connsiteY23" fmla="*/ 1002323 h 2878102"/>
                <a:gd name="connsiteX24" fmla="*/ 2737338 w 3598984"/>
                <a:gd name="connsiteY24" fmla="*/ 592016 h 2878102"/>
                <a:gd name="connsiteX25" fmla="*/ 3036277 w 3598984"/>
                <a:gd name="connsiteY25" fmla="*/ 1113694 h 2878102"/>
                <a:gd name="connsiteX26" fmla="*/ 3112477 w 3598984"/>
                <a:gd name="connsiteY26" fmla="*/ 914401 h 2878102"/>
                <a:gd name="connsiteX27" fmla="*/ 3364523 w 3598984"/>
                <a:gd name="connsiteY27" fmla="*/ 1893278 h 2878102"/>
                <a:gd name="connsiteX28" fmla="*/ 3540369 w 3598984"/>
                <a:gd name="connsiteY28" fmla="*/ 931986 h 2878102"/>
                <a:gd name="connsiteX29" fmla="*/ 3598984 w 3598984"/>
                <a:gd name="connsiteY29" fmla="*/ 1025771 h 2878102"/>
                <a:gd name="connsiteX0" fmla="*/ 0 w 3598984"/>
                <a:gd name="connsiteY0" fmla="*/ 1019909 h 2878102"/>
                <a:gd name="connsiteX1" fmla="*/ 134815 w 3598984"/>
                <a:gd name="connsiteY1" fmla="*/ 984740 h 2878102"/>
                <a:gd name="connsiteX2" fmla="*/ 216877 w 3598984"/>
                <a:gd name="connsiteY2" fmla="*/ 1113694 h 2878102"/>
                <a:gd name="connsiteX3" fmla="*/ 328246 w 3598984"/>
                <a:gd name="connsiteY3" fmla="*/ 961294 h 2878102"/>
                <a:gd name="connsiteX4" fmla="*/ 398584 w 3598984"/>
                <a:gd name="connsiteY4" fmla="*/ 1055078 h 2878102"/>
                <a:gd name="connsiteX5" fmla="*/ 439615 w 3598984"/>
                <a:gd name="connsiteY5" fmla="*/ 990601 h 2878102"/>
                <a:gd name="connsiteX6" fmla="*/ 504092 w 3598984"/>
                <a:gd name="connsiteY6" fmla="*/ 1066801 h 2878102"/>
                <a:gd name="connsiteX7" fmla="*/ 574430 w 3598984"/>
                <a:gd name="connsiteY7" fmla="*/ 984740 h 2878102"/>
                <a:gd name="connsiteX8" fmla="*/ 662353 w 3598984"/>
                <a:gd name="connsiteY8" fmla="*/ 1060940 h 2878102"/>
                <a:gd name="connsiteX9" fmla="*/ 732692 w 3598984"/>
                <a:gd name="connsiteY9" fmla="*/ 978878 h 2878102"/>
                <a:gd name="connsiteX10" fmla="*/ 791307 w 3598984"/>
                <a:gd name="connsiteY10" fmla="*/ 1072663 h 2878102"/>
                <a:gd name="connsiteX11" fmla="*/ 949569 w 3598984"/>
                <a:gd name="connsiteY11" fmla="*/ 1 h 2878102"/>
                <a:gd name="connsiteX12" fmla="*/ 1143000 w 3598984"/>
                <a:gd name="connsiteY12" fmla="*/ 1066801 h 2878102"/>
                <a:gd name="connsiteX13" fmla="*/ 1184030 w 3598984"/>
                <a:gd name="connsiteY13" fmla="*/ 967155 h 2878102"/>
                <a:gd name="connsiteX14" fmla="*/ 1260230 w 3598984"/>
                <a:gd name="connsiteY14" fmla="*/ 1090247 h 2878102"/>
                <a:gd name="connsiteX15" fmla="*/ 1277815 w 3598984"/>
                <a:gd name="connsiteY15" fmla="*/ 978878 h 2878102"/>
                <a:gd name="connsiteX16" fmla="*/ 1336430 w 3598984"/>
                <a:gd name="connsiteY16" fmla="*/ 1078524 h 2878102"/>
                <a:gd name="connsiteX17" fmla="*/ 1395046 w 3598984"/>
                <a:gd name="connsiteY17" fmla="*/ 978878 h 2878102"/>
                <a:gd name="connsiteX18" fmla="*/ 1776045 w 3598984"/>
                <a:gd name="connsiteY18" fmla="*/ 2878016 h 2878102"/>
                <a:gd name="connsiteX19" fmla="*/ 2004646 w 3598984"/>
                <a:gd name="connsiteY19" fmla="*/ 1037494 h 2878102"/>
                <a:gd name="connsiteX20" fmla="*/ 2080846 w 3598984"/>
                <a:gd name="connsiteY20" fmla="*/ 1160586 h 2878102"/>
                <a:gd name="connsiteX21" fmla="*/ 2227384 w 3598984"/>
                <a:gd name="connsiteY21" fmla="*/ 416170 h 2878102"/>
                <a:gd name="connsiteX22" fmla="*/ 2362199 w 3598984"/>
                <a:gd name="connsiteY22" fmla="*/ 1957756 h 2878102"/>
                <a:gd name="connsiteX23" fmla="*/ 2567354 w 3598984"/>
                <a:gd name="connsiteY23" fmla="*/ 1002323 h 2878102"/>
                <a:gd name="connsiteX24" fmla="*/ 2737338 w 3598984"/>
                <a:gd name="connsiteY24" fmla="*/ 592016 h 2878102"/>
                <a:gd name="connsiteX25" fmla="*/ 2930769 w 3598984"/>
                <a:gd name="connsiteY25" fmla="*/ 1107833 h 2878102"/>
                <a:gd name="connsiteX26" fmla="*/ 3112477 w 3598984"/>
                <a:gd name="connsiteY26" fmla="*/ 914401 h 2878102"/>
                <a:gd name="connsiteX27" fmla="*/ 3364523 w 3598984"/>
                <a:gd name="connsiteY27" fmla="*/ 1893278 h 2878102"/>
                <a:gd name="connsiteX28" fmla="*/ 3540369 w 3598984"/>
                <a:gd name="connsiteY28" fmla="*/ 931986 h 2878102"/>
                <a:gd name="connsiteX29" fmla="*/ 3598984 w 3598984"/>
                <a:gd name="connsiteY29" fmla="*/ 1025771 h 287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598984" h="2878102">
                  <a:moveTo>
                    <a:pt x="0" y="1019909"/>
                  </a:moveTo>
                  <a:cubicBezTo>
                    <a:pt x="49334" y="994509"/>
                    <a:pt x="98669" y="969109"/>
                    <a:pt x="134815" y="984740"/>
                  </a:cubicBezTo>
                  <a:cubicBezTo>
                    <a:pt x="170961" y="1000371"/>
                    <a:pt x="184639" y="1117602"/>
                    <a:pt x="216877" y="1113694"/>
                  </a:cubicBezTo>
                  <a:cubicBezTo>
                    <a:pt x="249115" y="1109786"/>
                    <a:pt x="297962" y="971063"/>
                    <a:pt x="328246" y="961294"/>
                  </a:cubicBezTo>
                  <a:cubicBezTo>
                    <a:pt x="358531" y="951525"/>
                    <a:pt x="380023" y="1050194"/>
                    <a:pt x="398584" y="1055078"/>
                  </a:cubicBezTo>
                  <a:cubicBezTo>
                    <a:pt x="417145" y="1059962"/>
                    <a:pt x="422030" y="988647"/>
                    <a:pt x="439615" y="990601"/>
                  </a:cubicBezTo>
                  <a:cubicBezTo>
                    <a:pt x="457200" y="992555"/>
                    <a:pt x="481623" y="1067778"/>
                    <a:pt x="504092" y="1066801"/>
                  </a:cubicBezTo>
                  <a:cubicBezTo>
                    <a:pt x="526561" y="1065824"/>
                    <a:pt x="548053" y="985717"/>
                    <a:pt x="574430" y="984740"/>
                  </a:cubicBezTo>
                  <a:cubicBezTo>
                    <a:pt x="600807" y="983763"/>
                    <a:pt x="635976" y="1061917"/>
                    <a:pt x="662353" y="1060940"/>
                  </a:cubicBezTo>
                  <a:cubicBezTo>
                    <a:pt x="688730" y="1059963"/>
                    <a:pt x="711200" y="976924"/>
                    <a:pt x="732692" y="978878"/>
                  </a:cubicBezTo>
                  <a:cubicBezTo>
                    <a:pt x="754184" y="980832"/>
                    <a:pt x="755161" y="1235809"/>
                    <a:pt x="791307" y="1072663"/>
                  </a:cubicBezTo>
                  <a:cubicBezTo>
                    <a:pt x="827453" y="909517"/>
                    <a:pt x="890954" y="978"/>
                    <a:pt x="949569" y="1"/>
                  </a:cubicBezTo>
                  <a:cubicBezTo>
                    <a:pt x="1008185" y="-976"/>
                    <a:pt x="1103923" y="905609"/>
                    <a:pt x="1143000" y="1066801"/>
                  </a:cubicBezTo>
                  <a:cubicBezTo>
                    <a:pt x="1182077" y="1227993"/>
                    <a:pt x="1164492" y="963247"/>
                    <a:pt x="1184030" y="967155"/>
                  </a:cubicBezTo>
                  <a:cubicBezTo>
                    <a:pt x="1203568" y="971063"/>
                    <a:pt x="1244599" y="1088293"/>
                    <a:pt x="1260230" y="1090247"/>
                  </a:cubicBezTo>
                  <a:cubicBezTo>
                    <a:pt x="1275861" y="1092201"/>
                    <a:pt x="1265115" y="980832"/>
                    <a:pt x="1277815" y="978878"/>
                  </a:cubicBezTo>
                  <a:cubicBezTo>
                    <a:pt x="1290515" y="976924"/>
                    <a:pt x="1316892" y="1078524"/>
                    <a:pt x="1336430" y="1078524"/>
                  </a:cubicBezTo>
                  <a:cubicBezTo>
                    <a:pt x="1355968" y="1078524"/>
                    <a:pt x="1321777" y="678963"/>
                    <a:pt x="1395046" y="978878"/>
                  </a:cubicBezTo>
                  <a:cubicBezTo>
                    <a:pt x="1468315" y="1278793"/>
                    <a:pt x="1393091" y="2891693"/>
                    <a:pt x="1776045" y="2878016"/>
                  </a:cubicBezTo>
                  <a:cubicBezTo>
                    <a:pt x="2158999" y="2864339"/>
                    <a:pt x="1953846" y="1323732"/>
                    <a:pt x="2004646" y="1037494"/>
                  </a:cubicBezTo>
                  <a:cubicBezTo>
                    <a:pt x="2055446" y="751256"/>
                    <a:pt x="2043723" y="1264140"/>
                    <a:pt x="2080846" y="1160586"/>
                  </a:cubicBezTo>
                  <a:cubicBezTo>
                    <a:pt x="2117969" y="1057032"/>
                    <a:pt x="2180492" y="283308"/>
                    <a:pt x="2227384" y="416170"/>
                  </a:cubicBezTo>
                  <a:cubicBezTo>
                    <a:pt x="2274276" y="549032"/>
                    <a:pt x="2305537" y="1860064"/>
                    <a:pt x="2362199" y="1957756"/>
                  </a:cubicBezTo>
                  <a:cubicBezTo>
                    <a:pt x="2418861" y="2055448"/>
                    <a:pt x="2504831" y="1229946"/>
                    <a:pt x="2567354" y="1002323"/>
                  </a:cubicBezTo>
                  <a:cubicBezTo>
                    <a:pt x="2629877" y="774700"/>
                    <a:pt x="2676769" y="574431"/>
                    <a:pt x="2737338" y="592016"/>
                  </a:cubicBezTo>
                  <a:cubicBezTo>
                    <a:pt x="2797907" y="609601"/>
                    <a:pt x="2868246" y="1054102"/>
                    <a:pt x="2930769" y="1107833"/>
                  </a:cubicBezTo>
                  <a:cubicBezTo>
                    <a:pt x="2993292" y="1161564"/>
                    <a:pt x="3040185" y="783493"/>
                    <a:pt x="3112477" y="914401"/>
                  </a:cubicBezTo>
                  <a:cubicBezTo>
                    <a:pt x="3184769" y="1045309"/>
                    <a:pt x="3293208" y="1890347"/>
                    <a:pt x="3364523" y="1893278"/>
                  </a:cubicBezTo>
                  <a:cubicBezTo>
                    <a:pt x="3435838" y="1896209"/>
                    <a:pt x="3501292" y="1076570"/>
                    <a:pt x="3540369" y="931986"/>
                  </a:cubicBezTo>
                  <a:cubicBezTo>
                    <a:pt x="3579446" y="787402"/>
                    <a:pt x="3589215" y="906586"/>
                    <a:pt x="3598984" y="1025771"/>
                  </a:cubicBezTo>
                </a:path>
              </a:pathLst>
            </a:custGeom>
            <a:noFill/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2B1B492-79CB-112A-6AA3-70307ED0F19A}"/>
                </a:ext>
              </a:extLst>
            </p:cNvPr>
            <p:cNvGrpSpPr/>
            <p:nvPr/>
          </p:nvGrpSpPr>
          <p:grpSpPr>
            <a:xfrm>
              <a:off x="6179820" y="4187357"/>
              <a:ext cx="4955114" cy="2062562"/>
              <a:chOff x="6527902" y="1803052"/>
              <a:chExt cx="4955114" cy="4116410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DA56C54-600D-6DDA-ED76-D9F4129F1961}"/>
                  </a:ext>
                </a:extLst>
              </p:cNvPr>
              <p:cNvSpPr txBox="1"/>
              <p:nvPr/>
            </p:nvSpPr>
            <p:spPr>
              <a:xfrm>
                <a:off x="7274711" y="1803052"/>
                <a:ext cx="583814" cy="5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100">
                    <a:solidFill>
                      <a:schemeClr val="tx2"/>
                    </a:solidFill>
                  </a:rPr>
                  <a:t>Mania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299E0F6-10E6-BA55-EDF0-75C8654F98E1}"/>
                  </a:ext>
                </a:extLst>
              </p:cNvPr>
              <p:cNvSpPr txBox="1"/>
              <p:nvPr/>
            </p:nvSpPr>
            <p:spPr>
              <a:xfrm>
                <a:off x="6527902" y="5397347"/>
                <a:ext cx="1351652" cy="5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100">
                    <a:solidFill>
                      <a:schemeClr val="tx2"/>
                    </a:solidFill>
                  </a:rPr>
                  <a:t>Major depression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4D19389-6227-1B17-56DC-D39D29CCAEC4}"/>
                  </a:ext>
                </a:extLst>
              </p:cNvPr>
              <p:cNvSpPr txBox="1"/>
              <p:nvPr/>
            </p:nvSpPr>
            <p:spPr>
              <a:xfrm>
                <a:off x="7066668" y="3555251"/>
                <a:ext cx="812886" cy="5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100">
                    <a:solidFill>
                      <a:schemeClr val="tx2"/>
                    </a:solidFill>
                  </a:rPr>
                  <a:t>Euthymia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8DC33A4-AFCA-A7B2-1A32-71971E7069EA}"/>
                  </a:ext>
                </a:extLst>
              </p:cNvPr>
              <p:cNvSpPr txBox="1"/>
              <p:nvPr/>
            </p:nvSpPr>
            <p:spPr>
              <a:xfrm>
                <a:off x="6896100" y="2769235"/>
                <a:ext cx="983454" cy="5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100">
                    <a:solidFill>
                      <a:schemeClr val="tx2"/>
                    </a:solidFill>
                  </a:rPr>
                  <a:t>Hypomania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8FA80F4-F282-FC7B-FFA6-A7422F595868}"/>
                  </a:ext>
                </a:extLst>
              </p:cNvPr>
              <p:cNvSpPr txBox="1"/>
              <p:nvPr/>
            </p:nvSpPr>
            <p:spPr>
              <a:xfrm>
                <a:off x="6753224" y="4343430"/>
                <a:ext cx="1126329" cy="859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100">
                    <a:solidFill>
                      <a:schemeClr val="tx2"/>
                    </a:solidFill>
                  </a:rPr>
                  <a:t>Subthreshold </a:t>
                </a:r>
                <a:br>
                  <a:rPr lang="en-GB" sz="1100">
                    <a:solidFill>
                      <a:schemeClr val="tx2"/>
                    </a:solidFill>
                  </a:rPr>
                </a:br>
                <a:r>
                  <a:rPr lang="en-GB" sz="1100">
                    <a:solidFill>
                      <a:schemeClr val="tx2"/>
                    </a:solidFill>
                  </a:rPr>
                  <a:t>depression</a:t>
                </a:r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0741415C-F32B-D307-74B8-C91F5D1F20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4703" y="3810740"/>
                <a:ext cx="364831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FD9378A0-F7C8-EF46-F22D-F3AAC8EFDC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7494" y="1879734"/>
                <a:ext cx="0" cy="3894844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0F147C8-5BDD-E077-8DA0-4154FE768DB2}"/>
                </a:ext>
              </a:extLst>
            </p:cNvPr>
            <p:cNvCxnSpPr>
              <a:cxnSpLocks/>
            </p:cNvCxnSpPr>
            <p:nvPr/>
          </p:nvCxnSpPr>
          <p:spPr>
            <a:xfrm>
              <a:off x="7510443" y="4307621"/>
              <a:ext cx="3648313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DC45B1-4228-6317-CFA4-022BB30D83A1}"/>
                </a:ext>
              </a:extLst>
            </p:cNvPr>
            <p:cNvCxnSpPr>
              <a:cxnSpLocks/>
            </p:cNvCxnSpPr>
            <p:nvPr/>
          </p:nvCxnSpPr>
          <p:spPr>
            <a:xfrm>
              <a:off x="7510443" y="6108689"/>
              <a:ext cx="3648313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FE6CA313-0C96-D1AA-1783-257728C70F08}"/>
                </a:ext>
              </a:extLst>
            </p:cNvPr>
            <p:cNvCxnSpPr/>
            <p:nvPr/>
          </p:nvCxnSpPr>
          <p:spPr>
            <a:xfrm>
              <a:off x="7531471" y="6228834"/>
              <a:ext cx="3708000" cy="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72C473E-A82E-A8EB-595F-217373E02137}"/>
                </a:ext>
              </a:extLst>
            </p:cNvPr>
            <p:cNvSpPr txBox="1"/>
            <p:nvPr/>
          </p:nvSpPr>
          <p:spPr>
            <a:xfrm>
              <a:off x="8822361" y="6203153"/>
              <a:ext cx="107864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dirty="0"/>
                <a:t>Time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08A66F2-90A3-38A6-6D5B-EA8E6314B7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02639" y="4703355"/>
              <a:ext cx="107699" cy="1800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37C60BE-70C7-3B2F-C168-4DAEE58EA28E}"/>
                </a:ext>
              </a:extLst>
            </p:cNvPr>
            <p:cNvSpPr txBox="1"/>
            <p:nvPr/>
          </p:nvSpPr>
          <p:spPr>
            <a:xfrm>
              <a:off x="8253647" y="4435462"/>
              <a:ext cx="20086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200" dirty="0">
                  <a:solidFill>
                    <a:schemeClr val="accent4">
                      <a:lumMod val="50000"/>
                    </a:schemeClr>
                  </a:solidFill>
                </a:rPr>
                <a:t>Mixed features</a:t>
              </a:r>
            </a:p>
          </p:txBody>
        </p:sp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4892B7-7F66-52D3-EE37-0AC3FC36A8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699596C-87D9-C491-B862-4AA6E5FCC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dirty="0"/>
              <a:t>Bipolar disorder is a cyclic illness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9BDE079-BFEC-2609-45D7-5E182054AE05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6"/>
            <a:ext cx="9213849" cy="538264"/>
          </a:xfrm>
        </p:spPr>
        <p:txBody>
          <a:bodyPr/>
          <a:lstStyle/>
          <a:p>
            <a:r>
              <a:rPr lang="en-GB" dirty="0"/>
              <a:t>BD includes several disorders of emotion, thought, and energy, characterized by mood episodes of mania or hypomania, and depression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6C8572-B9D4-8701-46F8-648B67809B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BD=bipolar disorder</a:t>
            </a:r>
          </a:p>
          <a:p>
            <a:br>
              <a:rPr lang="en-GB" dirty="0"/>
            </a:br>
            <a:r>
              <a:rPr lang="en-GB" dirty="0"/>
              <a:t>Adapted from: Vieta et al. Nat Rev Dis Primers 2018;4:18008; </a:t>
            </a:r>
            <a:r>
              <a:rPr lang="en-GB" dirty="0" err="1"/>
              <a:t>Elanjithara</a:t>
            </a:r>
            <a:r>
              <a:rPr lang="en-GB" dirty="0"/>
              <a:t> et al. Adv </a:t>
            </a:r>
            <a:r>
              <a:rPr lang="en-GB" dirty="0" err="1"/>
              <a:t>Psychiatr</a:t>
            </a:r>
            <a:r>
              <a:rPr lang="en-GB" dirty="0"/>
              <a:t> Treat 2011;17(4):283–291; </a:t>
            </a:r>
            <a:br>
              <a:rPr lang="en-GB" dirty="0"/>
            </a:br>
            <a:r>
              <a:rPr lang="en-US" dirty="0"/>
              <a:t>APA. DSM-5-TR 2022; </a:t>
            </a:r>
            <a:r>
              <a:rPr lang="en-GB" dirty="0"/>
              <a:t>Manning. Prim Care Companion J Clin Psychiatry 2010;12 (</a:t>
            </a:r>
            <a:r>
              <a:rPr lang="en-GB" dirty="0" err="1"/>
              <a:t>Suppl</a:t>
            </a:r>
            <a:r>
              <a:rPr lang="en-GB" dirty="0"/>
              <a:t> 1):17–22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FE20D28-2CA3-A9AE-34DA-C19E4511F8D6}"/>
              </a:ext>
            </a:extLst>
          </p:cNvPr>
          <p:cNvSpPr txBox="1"/>
          <p:nvPr/>
        </p:nvSpPr>
        <p:spPr>
          <a:xfrm>
            <a:off x="7252834" y="2146754"/>
            <a:ext cx="3648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5">
                    <a:lumMod val="50000"/>
                  </a:schemeClr>
                </a:solidFill>
              </a:rPr>
              <a:t>Bipolar II disorder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B88FC3-04BE-B89C-8432-5EA501691B7E}"/>
              </a:ext>
            </a:extLst>
          </p:cNvPr>
          <p:cNvSpPr txBox="1"/>
          <p:nvPr/>
        </p:nvSpPr>
        <p:spPr>
          <a:xfrm>
            <a:off x="3282462" y="5020500"/>
            <a:ext cx="2471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>
                <a:solidFill>
                  <a:schemeClr val="accent2">
                    <a:lumMod val="50000"/>
                  </a:schemeClr>
                </a:solidFill>
              </a:rPr>
              <a:t>BD-I is characterized by </a:t>
            </a:r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≥1 manic episode</a:t>
            </a:r>
            <a:endParaRPr lang="en-US" sz="16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932E36-2585-4ACF-36AB-01A6CBA70771}"/>
              </a:ext>
            </a:extLst>
          </p:cNvPr>
          <p:cNvSpPr txBox="1"/>
          <p:nvPr/>
        </p:nvSpPr>
        <p:spPr>
          <a:xfrm>
            <a:off x="6152306" y="5020500"/>
            <a:ext cx="42585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chemeClr val="accent5">
                    <a:lumMod val="50000"/>
                  </a:schemeClr>
                </a:solidFill>
              </a:rPr>
              <a:t>…whereas BD-II is characterized by </a:t>
            </a:r>
            <a:br>
              <a:rPr lang="en-US" sz="160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600" b="1">
                <a:solidFill>
                  <a:schemeClr val="accent5">
                    <a:lumMod val="50000"/>
                  </a:schemeClr>
                </a:solidFill>
              </a:rPr>
              <a:t>≥1 hypomanic</a:t>
            </a:r>
            <a:r>
              <a:rPr lang="en-US" sz="160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1600" b="1">
                <a:solidFill>
                  <a:schemeClr val="accent5">
                    <a:lumMod val="50000"/>
                  </a:schemeClr>
                </a:solidFill>
              </a:rPr>
              <a:t>and ≥1 depressive episode</a:t>
            </a:r>
            <a:endParaRPr lang="en-GB" sz="16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F6C546-C3C6-56A5-C7F5-6A629C023D24}"/>
              </a:ext>
            </a:extLst>
          </p:cNvPr>
          <p:cNvSpPr txBox="1"/>
          <p:nvPr/>
        </p:nvSpPr>
        <p:spPr>
          <a:xfrm>
            <a:off x="1852405" y="2146754"/>
            <a:ext cx="3603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accent2">
                    <a:lumMod val="50000"/>
                  </a:schemeClr>
                </a:solidFill>
              </a:rPr>
              <a:t>Bipolar I disorder</a:t>
            </a:r>
          </a:p>
        </p:txBody>
      </p:sp>
    </p:spTree>
    <p:extLst>
      <p:ext uri="{BB962C8B-B14F-4D97-AF65-F5344CB8AC3E}">
        <p14:creationId xmlns:p14="http://schemas.microsoft.com/office/powerpoint/2010/main" val="19399482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2284</TotalTime>
  <Words>350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Bipolar disorder is a cyclic illness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14</cp:revision>
  <dcterms:created xsi:type="dcterms:W3CDTF">2022-06-30T09:48:17Z</dcterms:created>
  <dcterms:modified xsi:type="dcterms:W3CDTF">2024-08-09T10:35:00Z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