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2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45252C3A-5349-81E1-9C4F-980A23EB28AB}" name="שני שטרן" initials="שש" userId="שני שטרן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29EEEFB3-53CA-BFF5-E895-5EB3A40C557A}" name="delfina janiri" initials="dj" userId="29f7e37bc2cd46ee" providerId="Windows Liv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7941"/>
    <a:srgbClr val="6A8F7F"/>
    <a:srgbClr val="FFFFFF"/>
    <a:srgbClr val="717171"/>
    <a:srgbClr val="84A395"/>
    <a:srgbClr val="90ACAD"/>
    <a:srgbClr val="87A5B4"/>
    <a:srgbClr val="7597B6"/>
    <a:srgbClr val="81A1B7"/>
    <a:srgbClr val="95B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79540" autoAdjust="0"/>
  </p:normalViewPr>
  <p:slideViewPr>
    <p:cSldViewPr snapToGrid="0">
      <p:cViewPr varScale="1">
        <p:scale>
          <a:sx n="48" d="100"/>
          <a:sy n="48" d="100"/>
        </p:scale>
        <p:origin x="138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70"/>
    </p:cViewPr>
  </p:sorterViewPr>
  <p:notesViewPr>
    <p:cSldViewPr snapToGrid="0">
      <p:cViewPr>
        <p:scale>
          <a:sx n="150" d="100"/>
          <a:sy n="150" d="100"/>
        </p:scale>
        <p:origin x="8148" y="-8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68143688133376"/>
          <c:y val="3.1640588283922751E-2"/>
          <c:w val="0.60851390355808632"/>
          <c:h val="0.89025494794704219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BD-I (n=146)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Weeks without symptoms (%)</c:v>
                </c:pt>
                <c:pt idx="1">
                  <c:v>Weeks with pure depression (%)</c:v>
                </c:pt>
                <c:pt idx="2">
                  <c:v>Weeks with pure mania/hypomania (%)</c:v>
                </c:pt>
                <c:pt idx="3">
                  <c:v>Weeks with cycling/mixed symptoms (%)</c:v>
                </c:pt>
                <c:pt idx="4">
                  <c:v>Changes in symptom status (number per year)</c:v>
                </c:pt>
                <c:pt idx="5">
                  <c:v>Changes in polarity (number per year)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52.7</c:v>
                </c:pt>
                <c:pt idx="1">
                  <c:v>31.9</c:v>
                </c:pt>
                <c:pt idx="2">
                  <c:v>9.3000000000000007</c:v>
                </c:pt>
                <c:pt idx="3">
                  <c:v>5.9</c:v>
                </c:pt>
                <c:pt idx="4">
                  <c:v>5.9</c:v>
                </c:pt>
                <c:pt idx="5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FD-4F23-A166-7880F2F59222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BD-II (n=86)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Weeks without symptoms (%)</c:v>
                </c:pt>
                <c:pt idx="1">
                  <c:v>Weeks with pure depression (%)</c:v>
                </c:pt>
                <c:pt idx="2">
                  <c:v>Weeks with pure mania/hypomania (%)</c:v>
                </c:pt>
                <c:pt idx="3">
                  <c:v>Weeks with cycling/mixed symptoms (%)</c:v>
                </c:pt>
                <c:pt idx="4">
                  <c:v>Changes in symptom status (number per year)</c:v>
                </c:pt>
                <c:pt idx="5">
                  <c:v>Changes in polarity (number per year)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46.1</c:v>
                </c:pt>
                <c:pt idx="1">
                  <c:v>50.3</c:v>
                </c:pt>
                <c:pt idx="2">
                  <c:v>1.3</c:v>
                </c:pt>
                <c:pt idx="3">
                  <c:v>2.2999999999999998</c:v>
                </c:pt>
                <c:pt idx="4">
                  <c:v>3.8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FD-4F23-A166-7880F2F59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1382564624"/>
        <c:axId val="1382559824"/>
      </c:barChart>
      <c:catAx>
        <c:axId val="13825646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382559824"/>
        <c:crosses val="autoZero"/>
        <c:auto val="1"/>
        <c:lblAlgn val="ctr"/>
        <c:lblOffset val="100"/>
        <c:noMultiLvlLbl val="0"/>
      </c:catAx>
      <c:valAx>
        <c:axId val="1382559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38256462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26565291167485"/>
          <c:y val="0.72442714445065226"/>
          <c:w val="0.16565961195661721"/>
          <c:h val="0.149003338636745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09-08-2024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0800" y="1038225"/>
            <a:ext cx="5576400" cy="31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800" y="4400550"/>
            <a:ext cx="5504400" cy="3661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038225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summarizes some outcomes from two separate longitudinal studies that have been published, one investigating the long-term clinical course of bipolar disorder-I, and the other one bipolar disorder-II.</a:t>
            </a:r>
            <a:r>
              <a:rPr lang="en-GB" baseline="30000" dirty="0"/>
              <a:t>1,2</a:t>
            </a:r>
            <a:r>
              <a:rPr lang="en-GB" dirty="0"/>
              <a:t> Many of the patients in these studies spent a considerable proportion of their time without symptoms, </a:t>
            </a:r>
            <a:r>
              <a:rPr lang="en-GB" b="0" dirty="0"/>
              <a:t>and when mood episodes do occur</a:t>
            </a:r>
            <a:r>
              <a:rPr lang="en-GB" dirty="0"/>
              <a:t>, people with bipolar disorder typically spend more time in depressive states than (hypo)manic states.</a:t>
            </a:r>
            <a:r>
              <a:rPr lang="en-GB" baseline="30000" dirty="0"/>
              <a:t>1,2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Judd LL, </a:t>
            </a: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dirty="0" err="1"/>
              <a:t>Schettler</a:t>
            </a:r>
            <a:r>
              <a:rPr lang="en-GB" dirty="0"/>
              <a:t> PJ, et al. The long-term natural history of the weekly symptomatic status of bipolar I disorder. Arch Gen Psychiatry 2002; 59 (6): 530–537.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Judd LL, </a:t>
            </a:r>
            <a:r>
              <a:rPr lang="en-GB" dirty="0" err="1"/>
              <a:t>Akiskal</a:t>
            </a:r>
            <a:r>
              <a:rPr lang="en-GB" dirty="0"/>
              <a:t> HS, </a:t>
            </a:r>
            <a:r>
              <a:rPr lang="en-GB" dirty="0" err="1"/>
              <a:t>Schettler</a:t>
            </a:r>
            <a:r>
              <a:rPr lang="en-GB" dirty="0"/>
              <a:t> PJ, et al. A prospective investigation of the natural history of the long-term weekly symptomatic status of bipolar II disorder. Arch Gen Psychiatry 2003; 60 (3): 261–269.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3148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</a:t>
            </a:r>
            <a:r>
              <a:rPr lang="en-GB" sz="3600" b="1" err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masterslides</a:t>
            </a:r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09ED-AA5E-752F-A14D-9740C754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E582BC4-8D63-9D88-DA13-FA0A70EB60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499906"/>
              </p:ext>
            </p:extLst>
          </p:nvPr>
        </p:nvGraphicFramePr>
        <p:xfrm>
          <a:off x="3114674" y="1693784"/>
          <a:ext cx="8447406" cy="4138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F621C2-F725-CFFB-FAAA-699A90A3AD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Bipolar disorder – Course, natural history, and prognosis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EDE5F0-6F98-9753-CD34-1E049C8C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Long-term natural history of bipolar disorder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B40432-7D4B-D4CE-3C18-3138005E426F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GB" dirty="0"/>
              <a:t>The long-term course of BD is chronic, and patients experience fluctuating depressive and (hypo)manic symptoms over time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BA1596-0364-B2FE-BDC7-B04E5CD997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BD=bipolar disorder</a:t>
            </a:r>
          </a:p>
          <a:p>
            <a:endParaRPr lang="en-GB"/>
          </a:p>
          <a:p>
            <a:r>
              <a:rPr lang="en-GB"/>
              <a:t>Judd et al. Arch Gen Psychiatry 2002;59(6):530–537;</a:t>
            </a:r>
          </a:p>
          <a:p>
            <a:r>
              <a:rPr lang="en-GB"/>
              <a:t>Judd et al. Arch Gen Psychiatry 2003;60(3):261–269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548A27-920A-69FB-D978-D0CCB29DE320}"/>
              </a:ext>
            </a:extLst>
          </p:cNvPr>
          <p:cNvSpPr txBox="1"/>
          <p:nvPr/>
        </p:nvSpPr>
        <p:spPr>
          <a:xfrm>
            <a:off x="3434081" y="1416785"/>
            <a:ext cx="8128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chemeClr val="accent2">
                    <a:lumMod val="50000"/>
                  </a:schemeClr>
                </a:solidFill>
              </a:rPr>
              <a:t>Long-term observations of patients with BD</a:t>
            </a:r>
            <a:endParaRPr lang="en-GB"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" name="Graphic 17" descr="Monthly calendar with solid fill">
            <a:extLst>
              <a:ext uri="{FF2B5EF4-FFF2-40B4-BE49-F238E27FC236}">
                <a16:creationId xmlns:a16="http://schemas.microsoft.com/office/drawing/2014/main" id="{ED3CEE88-D4BD-4C77-47CC-290158B3E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782" y="3548192"/>
            <a:ext cx="2277110" cy="22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023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4E3334-BC67-4578-B9B6-FB2C697BED54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8C005F-4BC7-4033-A6B0-BBBA872ABC63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2300</TotalTime>
  <Words>225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Long-term natural history of bipolar disorder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43</cp:revision>
  <dcterms:created xsi:type="dcterms:W3CDTF">2022-06-30T09:48:17Z</dcterms:created>
  <dcterms:modified xsi:type="dcterms:W3CDTF">2024-08-09T10:50:48Z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0x0101007624F5F2B767614E9B54E34B918641FF</vt:lpwstr>
  </property>
  <property fmtid="{D5CDD505-2E9C-101B-9397-08002B2CF9AE}" pid="3" name="MediaServiceImageTags">
    <vt:lpwstr/>
  </property>
</Properties>
</file>