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34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29EEEFB3-53CA-BFF5-E895-5EB3A40C557A}" name="delfina janiri" initials="dj" userId="29f7e37bc2cd46ee" providerId="Windows Live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7941"/>
    <a:srgbClr val="6A8F7F"/>
    <a:srgbClr val="FFFFFF"/>
    <a:srgbClr val="717171"/>
    <a:srgbClr val="84A395"/>
    <a:srgbClr val="90ACAD"/>
    <a:srgbClr val="87A5B4"/>
    <a:srgbClr val="7597B6"/>
    <a:srgbClr val="81A1B7"/>
    <a:srgbClr val="95B0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32" autoAdjust="0"/>
    <p:restoredTop sz="79540" autoAdjust="0"/>
  </p:normalViewPr>
  <p:slideViewPr>
    <p:cSldViewPr snapToGrid="0">
      <p:cViewPr varScale="1">
        <p:scale>
          <a:sx n="48" d="100"/>
          <a:sy n="48" d="100"/>
        </p:scale>
        <p:origin x="1384" y="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770"/>
    </p:cViewPr>
  </p:sorterViewPr>
  <p:notesViewPr>
    <p:cSldViewPr snapToGrid="0">
      <p:cViewPr>
        <p:scale>
          <a:sx n="150" d="100"/>
          <a:sy n="150" d="100"/>
        </p:scale>
        <p:origin x="8148" y="-8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09-08-2024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1149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17600-A2B4-52E1-724B-C03B04155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5DFD97-EC24-AFD1-9078-3EA7B9A29B0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Bipolar disorder – Course, natural history, and prognosis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679FAEC-104E-5EEF-0C73-1A8D34CC8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AEEDB8-F07C-9BEF-203D-8D8967C7978E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Bipolar disorder is a cyclic disorder, where people cycle between periods of (hypo)mania, depression, and euthymia</a:t>
            </a:r>
          </a:p>
          <a:p>
            <a:r>
              <a:rPr lang="en-GB" dirty="0">
                <a:solidFill>
                  <a:schemeClr val="tx1"/>
                </a:solidFill>
              </a:rPr>
              <a:t>Bipolar disorder develops through stages: </a:t>
            </a:r>
          </a:p>
          <a:p>
            <a:pPr lvl="1"/>
            <a:r>
              <a:rPr lang="en-US" sz="1600" dirty="0">
                <a:solidFill>
                  <a:schemeClr val="tx1"/>
                </a:solidFill>
              </a:rPr>
              <a:t>Vulnerability and clinical high-risk (prodromal stages)</a:t>
            </a:r>
            <a:r>
              <a:rPr lang="en-GB" sz="1600" dirty="0">
                <a:solidFill>
                  <a:schemeClr val="tx1"/>
                </a:solidFill>
              </a:rPr>
              <a:t>, where a person is subject to genetic, environmental, and biological risk factors</a:t>
            </a:r>
          </a:p>
          <a:p>
            <a:pPr lvl="1"/>
            <a:r>
              <a:rPr lang="en-GB" sz="1600" dirty="0">
                <a:solidFill>
                  <a:schemeClr val="tx1"/>
                </a:solidFill>
              </a:rPr>
              <a:t>The development of depressive or (hypo)manic mood episodes characteristic of bipolar disorder</a:t>
            </a:r>
          </a:p>
          <a:p>
            <a:pPr lvl="1"/>
            <a:r>
              <a:rPr lang="en-US" sz="1600" dirty="0">
                <a:solidFill>
                  <a:schemeClr val="tx1"/>
                </a:solidFill>
              </a:rPr>
              <a:t>Late-stage chronic BD is characterized by less symptomatic recovery between episodes, and greater functional impairment</a:t>
            </a:r>
          </a:p>
          <a:p>
            <a:r>
              <a:rPr lang="en-GB" dirty="0">
                <a:solidFill>
                  <a:schemeClr val="tx1"/>
                </a:solidFill>
              </a:rPr>
              <a:t>The long-term course of bipolar disorder is often chronic, and patients experience fluctuating depressive and (hypo)manic symptoms over time</a:t>
            </a:r>
          </a:p>
          <a:p>
            <a:r>
              <a:rPr lang="en-US" dirty="0">
                <a:solidFill>
                  <a:schemeClr val="tx1"/>
                </a:solidFill>
              </a:rPr>
              <a:t>In addition to symptomatic recovery, a patient’s functional recovery and improving their quality of life are very important goals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D949E5-3394-9230-3A16-7D67DE708F3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11209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4E3334-BC67-4578-B9B6-FB2C697BED54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98C005F-4BC7-4033-A6B0-BBBA872ABC63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2303</TotalTime>
  <Words>137</Words>
  <Application>Microsoft Office PowerPoint</Application>
  <PresentationFormat>Widescreen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50</cp:revision>
  <dcterms:created xsi:type="dcterms:W3CDTF">2022-06-30T09:48:17Z</dcterms:created>
  <dcterms:modified xsi:type="dcterms:W3CDTF">2024-08-09T10:53:08Z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