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01"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29EEEFB3-53CA-BFF5-E895-5EB3A40C557A}" name="delfina janiri" initials="dj" userId="29f7e37bc2cd46ee" providerId="Windows Live"/>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7941"/>
    <a:srgbClr val="6A8F7F"/>
    <a:srgbClr val="FFFFFF"/>
    <a:srgbClr val="717171"/>
    <a:srgbClr val="84A395"/>
    <a:srgbClr val="90ACAD"/>
    <a:srgbClr val="87A5B4"/>
    <a:srgbClr val="7597B6"/>
    <a:srgbClr val="81A1B7"/>
    <a:srgbClr val="95B0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32" autoAdjust="0"/>
    <p:restoredTop sz="79540" autoAdjust="0"/>
  </p:normalViewPr>
  <p:slideViewPr>
    <p:cSldViewPr snapToGrid="0">
      <p:cViewPr varScale="1">
        <p:scale>
          <a:sx n="48" d="100"/>
          <a:sy n="48" d="100"/>
        </p:scale>
        <p:origin x="1384" y="32"/>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5770"/>
    </p:cViewPr>
  </p:sorterViewPr>
  <p:notesViewPr>
    <p:cSldViewPr snapToGrid="0">
      <p:cViewPr>
        <p:scale>
          <a:sx n="150" d="100"/>
          <a:sy n="150" d="100"/>
        </p:scale>
        <p:origin x="8148" y="-8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09-08-2024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Staging places an individual with a psychiatric disorder on a spectrum that encompasses clinical progression, ranging from prodromal or pre-disease all the way to a chronic disease state.</a:t>
            </a:r>
            <a:r>
              <a:rPr lang="en-GB" baseline="30000" dirty="0"/>
              <a:t>5</a:t>
            </a:r>
            <a:r>
              <a:rPr lang="en-GB" dirty="0"/>
              <a:t> In bipolar disorder, this can generally be thought of with Stage 0 representing the pre-disease state, middle stages representing disease onset and the first episode, and later stages representing the chronic disease state.</a:t>
            </a:r>
            <a:r>
              <a:rPr lang="en-GB" baseline="30000" dirty="0"/>
              <a:t>5</a:t>
            </a:r>
            <a:r>
              <a:rPr lang="en-GB" dirty="0"/>
              <a:t> However, many different staging models have been developed for bipolar disease, with different numerical systems.</a:t>
            </a:r>
            <a:r>
              <a:rPr lang="en-GB" baseline="30000" dirty="0"/>
              <a:t>3,5</a:t>
            </a:r>
            <a:endParaRPr lang="en-GB" dirty="0"/>
          </a:p>
          <a:p>
            <a:endParaRPr lang="en-GB" dirty="0"/>
          </a:p>
          <a:p>
            <a:r>
              <a:rPr lang="en-GB" dirty="0"/>
              <a:t>References:</a:t>
            </a:r>
          </a:p>
          <a:p>
            <a:pPr marL="228600" indent="-228600">
              <a:buFont typeface="+mj-lt"/>
              <a:buAutoNum type="arabicPeriod"/>
            </a:pPr>
            <a:r>
              <a:rPr lang="en-GB" dirty="0"/>
              <a:t>Fava GA, Kellner R. Staging: a neglected dimension in psychiatric classification. Acta </a:t>
            </a:r>
            <a:r>
              <a:rPr lang="en-GB" dirty="0" err="1"/>
              <a:t>Psychiatr</a:t>
            </a:r>
            <a:r>
              <a:rPr lang="en-GB" dirty="0"/>
              <a:t> </a:t>
            </a:r>
            <a:r>
              <a:rPr lang="en-GB" dirty="0" err="1"/>
              <a:t>Scand</a:t>
            </a:r>
            <a:r>
              <a:rPr lang="en-GB" dirty="0"/>
              <a:t> 1993; 87 (4): 225–230.</a:t>
            </a:r>
          </a:p>
          <a:p>
            <a:pPr marL="228600" indent="-228600">
              <a:buFont typeface="+mj-lt"/>
              <a:buAutoNum type="arabicPeriod"/>
            </a:pPr>
            <a:r>
              <a:rPr lang="en-GB" dirty="0" err="1"/>
              <a:t>McGorry</a:t>
            </a:r>
            <a:r>
              <a:rPr lang="en-GB" dirty="0"/>
              <a:t> PD, </a:t>
            </a:r>
            <a:r>
              <a:rPr lang="en-GB" dirty="0" err="1"/>
              <a:t>Hickie</a:t>
            </a:r>
            <a:r>
              <a:rPr lang="en-GB" dirty="0"/>
              <a:t> IB, Yung AR, et al. Clinical staging of psychiatric disorders: a heuristic framework for choosing earlier, safer and more effective interventions. </a:t>
            </a:r>
            <a:r>
              <a:rPr lang="en-GB" dirty="0" err="1"/>
              <a:t>Aust</a:t>
            </a:r>
            <a:r>
              <a:rPr lang="en-GB" dirty="0"/>
              <a:t> N Z J Psychiatry 2006; 40 (8): 616–622.</a:t>
            </a:r>
          </a:p>
          <a:p>
            <a:pPr marL="228600" indent="-228600">
              <a:buFont typeface="+mj-lt"/>
              <a:buAutoNum type="arabicPeriod"/>
            </a:pPr>
            <a:r>
              <a:rPr lang="en-US" dirty="0" err="1"/>
              <a:t>Kupka</a:t>
            </a:r>
            <a:r>
              <a:rPr lang="en-US" dirty="0"/>
              <a:t> R, Duffy A, Scott J, et al. Consensus on nomenclature for clinical staging models in bipolar disorder: a narrative review from the International Society for Bipolar Disorders (ISBD) Staging Task Force. Bipolar </a:t>
            </a:r>
            <a:r>
              <a:rPr lang="en-US" dirty="0" err="1"/>
              <a:t>Disord</a:t>
            </a:r>
            <a:r>
              <a:rPr lang="en-US" dirty="0"/>
              <a:t> 2021; 23 (7): 659–678.</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indent="-228600">
              <a:buFont typeface="+mj-lt"/>
              <a:buAutoNum type="arabicPeriod"/>
            </a:pPr>
            <a:r>
              <a:rPr lang="en-GB" dirty="0"/>
              <a:t>Berk M, Post R, Ratheesh A, et al. Staging in bipolar disorder: from theoretical framework to clinical utility. World Psychiatry 2017; 16 (3): 236–244.</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Kapczinski</a:t>
            </a:r>
            <a:r>
              <a:rPr lang="en-GB" dirty="0"/>
              <a:t> F, </a:t>
            </a:r>
            <a:r>
              <a:rPr lang="en-GB" dirty="0" err="1"/>
              <a:t>Magalhaes</a:t>
            </a:r>
            <a:r>
              <a:rPr lang="en-GB" dirty="0"/>
              <a:t> PV, </a:t>
            </a:r>
            <a:r>
              <a:rPr lang="en-GB" dirty="0" err="1"/>
              <a:t>Balanza</a:t>
            </a:r>
            <a:r>
              <a:rPr lang="en-GB" dirty="0"/>
              <a:t>-Martinez V, et al. Staging systems in bipolar disorder: an International Society for Bipolar Disorders Task Force Report. Acta </a:t>
            </a:r>
            <a:r>
              <a:rPr lang="en-GB" dirty="0" err="1"/>
              <a:t>Psychiatr</a:t>
            </a:r>
            <a:r>
              <a:rPr lang="en-GB" dirty="0"/>
              <a:t> </a:t>
            </a:r>
            <a:r>
              <a:rPr lang="en-GB" dirty="0" err="1"/>
              <a:t>Scand</a:t>
            </a:r>
            <a:r>
              <a:rPr lang="en-GB" dirty="0"/>
              <a:t> 2014; 130 (5): 354–363.</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1851445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a:t>
            </a:r>
            <a:r>
              <a:rPr lang="en-GB" sz="3600" b="1" err="1">
                <a:solidFill>
                  <a:srgbClr val="3F1A01"/>
                </a:solidFill>
                <a:latin typeface="+mj-lt"/>
                <a:cs typeface="Times New Roman" panose="02020603050405020304" pitchFamily="18" charset="0"/>
              </a:rPr>
              <a:t>masterslides</a:t>
            </a:r>
            <a:r>
              <a:rPr lang="en-GB" sz="3600" b="1">
                <a:solidFill>
                  <a:srgbClr val="3F1A01"/>
                </a:solidFill>
                <a:latin typeface="+mj-lt"/>
                <a:cs typeface="Times New Roman" panose="02020603050405020304" pitchFamily="18" charset="0"/>
              </a:rPr>
              <a:t>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61284-BE69-7D75-F31C-33FB8550AC3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7EB24AE-8322-AC71-7422-B6C4331B42C9}"/>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541BAED6-6A85-FA42-3ED7-CDE1EEE6811A}"/>
              </a:ext>
            </a:extLst>
          </p:cNvPr>
          <p:cNvSpPr>
            <a:spLocks noGrp="1"/>
          </p:cNvSpPr>
          <p:nvPr>
            <p:ph type="title"/>
          </p:nvPr>
        </p:nvSpPr>
        <p:spPr/>
        <p:txBody>
          <a:bodyPr/>
          <a:lstStyle/>
          <a:p>
            <a:r>
              <a:rPr lang="en-GB" dirty="0"/>
              <a:t>The importance of staging in psychiatry</a:t>
            </a:r>
          </a:p>
        </p:txBody>
      </p:sp>
      <p:sp>
        <p:nvSpPr>
          <p:cNvPr id="4" name="Content Placeholder 3">
            <a:extLst>
              <a:ext uri="{FF2B5EF4-FFF2-40B4-BE49-F238E27FC236}">
                <a16:creationId xmlns:a16="http://schemas.microsoft.com/office/drawing/2014/main" id="{ACBAA6C4-A684-8E76-D63B-42E1C6396F3D}"/>
              </a:ext>
            </a:extLst>
          </p:cNvPr>
          <p:cNvSpPr>
            <a:spLocks noGrp="1"/>
          </p:cNvSpPr>
          <p:nvPr>
            <p:ph idx="20"/>
          </p:nvPr>
        </p:nvSpPr>
        <p:spPr/>
        <p:txBody>
          <a:bodyPr/>
          <a:lstStyle/>
          <a:p>
            <a:r>
              <a:rPr lang="en-GB" dirty="0"/>
              <a:t>Staging is characterizing a disease according to the seriousness, extent, and features of the illness</a:t>
            </a:r>
            <a:r>
              <a:rPr lang="en-GB" baseline="30000" dirty="0"/>
              <a:t>1</a:t>
            </a:r>
          </a:p>
          <a:p>
            <a:r>
              <a:rPr lang="en-GB" dirty="0"/>
              <a:t>Staging is an accepted component in medicine, but has </a:t>
            </a:r>
            <a:r>
              <a:rPr lang="en-GB" b="1" dirty="0"/>
              <a:t>been sometimes overlooked in psychiatry</a:t>
            </a:r>
            <a:r>
              <a:rPr lang="en-GB" baseline="30000" dirty="0"/>
              <a:t>1,2</a:t>
            </a:r>
          </a:p>
          <a:p>
            <a:r>
              <a:rPr lang="en-GB" dirty="0"/>
              <a:t>Staging models have been developed to study and describe the severity and progression of BD</a:t>
            </a:r>
            <a:r>
              <a:rPr lang="en-GB" baseline="30000" dirty="0"/>
              <a:t>3</a:t>
            </a:r>
            <a:endParaRPr lang="en-GB" dirty="0"/>
          </a:p>
          <a:p>
            <a:pPr lvl="1"/>
            <a:r>
              <a:rPr lang="en-GB" sz="1600" dirty="0">
                <a:solidFill>
                  <a:schemeClr val="tx1"/>
                </a:solidFill>
              </a:rPr>
              <a:t>Berk et al. proposed a model in 2007 based on the severity of symptoms, and the occurrence and reoccurrence of mood episodes</a:t>
            </a:r>
          </a:p>
          <a:p>
            <a:pPr lvl="1"/>
            <a:r>
              <a:rPr lang="en-GB" sz="1600" dirty="0" err="1"/>
              <a:t>Kapczinski</a:t>
            </a:r>
            <a:r>
              <a:rPr lang="en-GB" sz="1600" dirty="0"/>
              <a:t> et al. published in 2009 a model that focused on the patient’s </a:t>
            </a:r>
            <a:r>
              <a:rPr lang="en-GB" sz="1600" dirty="0">
                <a:solidFill>
                  <a:schemeClr val="tx1"/>
                </a:solidFill>
              </a:rPr>
              <a:t>functioning</a:t>
            </a:r>
            <a:r>
              <a:rPr lang="en-GB" sz="1600" dirty="0"/>
              <a:t> in between episodes, i.e., using inter-episode cognitive and interpersonal functioning as a proxy for BD progression</a:t>
            </a:r>
          </a:p>
          <a:p>
            <a:pPr lvl="1"/>
            <a:r>
              <a:rPr lang="en-GB" sz="1600" dirty="0">
                <a:solidFill>
                  <a:schemeClr val="tx1"/>
                </a:solidFill>
              </a:rPr>
              <a:t>Duffy et al. in 2014 developed a model that emphasized early development and the clinical history of the patient, (including precursor symptoms and comorbidities)</a:t>
            </a:r>
          </a:p>
        </p:txBody>
      </p:sp>
      <p:sp>
        <p:nvSpPr>
          <p:cNvPr id="11" name="Text Placeholder 10">
            <a:extLst>
              <a:ext uri="{FF2B5EF4-FFF2-40B4-BE49-F238E27FC236}">
                <a16:creationId xmlns:a16="http://schemas.microsoft.com/office/drawing/2014/main" id="{B7A177D9-FDAF-5102-203D-B6B55EFD9B00}"/>
              </a:ext>
            </a:extLst>
          </p:cNvPr>
          <p:cNvSpPr>
            <a:spLocks noGrp="1"/>
          </p:cNvSpPr>
          <p:nvPr>
            <p:ph type="body" sz="quarter" idx="18"/>
          </p:nvPr>
        </p:nvSpPr>
        <p:spPr>
          <a:xfrm>
            <a:off x="539749" y="6102000"/>
            <a:ext cx="10342302" cy="619200"/>
          </a:xfrm>
        </p:spPr>
        <p:txBody>
          <a:bodyPr/>
          <a:lstStyle/>
          <a:p>
            <a:r>
              <a:rPr lang="en-GB" dirty="0"/>
              <a:t>BD=bipolar disorder</a:t>
            </a:r>
          </a:p>
          <a:p>
            <a:endParaRPr lang="en-GB" dirty="0"/>
          </a:p>
          <a:p>
            <a:r>
              <a:rPr lang="en-GB" dirty="0"/>
              <a:t>1. Fava &amp; Kellner. Acta </a:t>
            </a:r>
            <a:r>
              <a:rPr lang="en-GB" dirty="0" err="1"/>
              <a:t>Psychiatr</a:t>
            </a:r>
            <a:r>
              <a:rPr lang="en-GB" dirty="0"/>
              <a:t> </a:t>
            </a:r>
            <a:r>
              <a:rPr lang="en-GB" dirty="0" err="1"/>
              <a:t>Scand</a:t>
            </a:r>
            <a:r>
              <a:rPr lang="en-GB" dirty="0"/>
              <a:t> 1993;87(4):225–230; 2. </a:t>
            </a:r>
            <a:r>
              <a:rPr lang="en-GB" dirty="0" err="1"/>
              <a:t>McGorry</a:t>
            </a:r>
            <a:r>
              <a:rPr lang="en-GB" dirty="0"/>
              <a:t> et al. </a:t>
            </a:r>
            <a:r>
              <a:rPr lang="en-GB" dirty="0" err="1"/>
              <a:t>Aust</a:t>
            </a:r>
            <a:r>
              <a:rPr lang="en-GB" dirty="0"/>
              <a:t> N Z J Psychiatry 2006;40(8):616–622; 3. </a:t>
            </a:r>
            <a:r>
              <a:rPr lang="en-GB" dirty="0" err="1"/>
              <a:t>Kupka</a:t>
            </a:r>
            <a:r>
              <a:rPr lang="en-GB" dirty="0"/>
              <a:t> et al. Bipolar </a:t>
            </a:r>
            <a:r>
              <a:rPr lang="en-GB" dirty="0" err="1"/>
              <a:t>Disord</a:t>
            </a:r>
            <a:r>
              <a:rPr lang="en-GB" dirty="0"/>
              <a:t> 2021;23(7):659–678; </a:t>
            </a:r>
            <a:br>
              <a:rPr lang="en-GB" dirty="0"/>
            </a:br>
            <a:r>
              <a:rPr lang="en-GB" dirty="0"/>
              <a:t>4. </a:t>
            </a:r>
            <a:r>
              <a:rPr lang="nb-NO" dirty="0"/>
              <a:t>Yatham et al. Bipolar Disord 2018;20(2):97–170; 5. Berk et al. Bipolar Disord 2014;16:471–477; 6. Kapczinski et al. Acta Psychiatr Scand 2014;130:354–363</a:t>
            </a:r>
            <a:endParaRPr lang="en-US" dirty="0"/>
          </a:p>
        </p:txBody>
      </p:sp>
      <p:sp>
        <p:nvSpPr>
          <p:cNvPr id="5" name="TextBox 4">
            <a:extLst>
              <a:ext uri="{FF2B5EF4-FFF2-40B4-BE49-F238E27FC236}">
                <a16:creationId xmlns:a16="http://schemas.microsoft.com/office/drawing/2014/main" id="{6571A14F-DDDD-52A0-D138-2428DBCD681C}"/>
              </a:ext>
            </a:extLst>
          </p:cNvPr>
          <p:cNvSpPr txBox="1"/>
          <p:nvPr/>
        </p:nvSpPr>
        <p:spPr>
          <a:xfrm>
            <a:off x="6230938" y="1473935"/>
            <a:ext cx="5419725" cy="338554"/>
          </a:xfrm>
          <a:prstGeom prst="rect">
            <a:avLst/>
          </a:prstGeom>
          <a:noFill/>
        </p:spPr>
        <p:txBody>
          <a:bodyPr wrap="square" rtlCol="0">
            <a:spAutoFit/>
          </a:bodyPr>
          <a:lstStyle/>
          <a:p>
            <a:pPr algn="ctr"/>
            <a:r>
              <a:rPr lang="en-GB" sz="1600" b="1" dirty="0">
                <a:solidFill>
                  <a:schemeClr val="accent2">
                    <a:lumMod val="50000"/>
                  </a:schemeClr>
                </a:solidFill>
              </a:rPr>
              <a:t>Concept of staging in BD</a:t>
            </a:r>
            <a:r>
              <a:rPr lang="en-GB" sz="1600" b="1" baseline="30000" dirty="0">
                <a:solidFill>
                  <a:schemeClr val="accent2">
                    <a:lumMod val="50000"/>
                  </a:schemeClr>
                </a:solidFill>
              </a:rPr>
              <a:t>4-6</a:t>
            </a:r>
          </a:p>
        </p:txBody>
      </p:sp>
      <p:sp>
        <p:nvSpPr>
          <p:cNvPr id="7" name="TextBox 6">
            <a:extLst>
              <a:ext uri="{FF2B5EF4-FFF2-40B4-BE49-F238E27FC236}">
                <a16:creationId xmlns:a16="http://schemas.microsoft.com/office/drawing/2014/main" id="{DFC19F52-F822-2F6C-BA16-65B2A9DCE388}"/>
              </a:ext>
            </a:extLst>
          </p:cNvPr>
          <p:cNvSpPr txBox="1"/>
          <p:nvPr/>
        </p:nvSpPr>
        <p:spPr>
          <a:xfrm>
            <a:off x="7107099" y="3148125"/>
            <a:ext cx="3774952" cy="584775"/>
          </a:xfrm>
          <a:prstGeom prst="rect">
            <a:avLst/>
          </a:prstGeom>
          <a:solidFill>
            <a:srgbClr val="CCD8E5"/>
          </a:solidFill>
          <a:ln>
            <a:noFill/>
          </a:ln>
        </p:spPr>
        <p:txBody>
          <a:bodyPr wrap="square" rtlCol="0">
            <a:spAutoFit/>
          </a:bodyPr>
          <a:lstStyle/>
          <a:p>
            <a:pPr algn="ctr"/>
            <a:r>
              <a:rPr lang="en-US" sz="1600">
                <a:solidFill>
                  <a:schemeClr val="tx1"/>
                </a:solidFill>
              </a:rPr>
              <a:t>Patients with fewer episodes and optimal functioning between episodes</a:t>
            </a:r>
          </a:p>
        </p:txBody>
      </p:sp>
      <p:sp>
        <p:nvSpPr>
          <p:cNvPr id="8" name="Arrow: Right 7">
            <a:extLst>
              <a:ext uri="{FF2B5EF4-FFF2-40B4-BE49-F238E27FC236}">
                <a16:creationId xmlns:a16="http://schemas.microsoft.com/office/drawing/2014/main" id="{D9332FBA-67CA-BB49-C374-FE214E21FE19}"/>
              </a:ext>
            </a:extLst>
          </p:cNvPr>
          <p:cNvSpPr/>
          <p:nvPr/>
        </p:nvSpPr>
        <p:spPr>
          <a:xfrm rot="16200000" flipH="1">
            <a:off x="5127592" y="3029296"/>
            <a:ext cx="3317138" cy="992356"/>
          </a:xfrm>
          <a:prstGeom prst="rightArrow">
            <a:avLst/>
          </a:prstGeom>
          <a:gradFill flip="none" rotWithShape="1">
            <a:gsLst>
              <a:gs pos="0">
                <a:schemeClr val="accent5">
                  <a:lumMod val="50000"/>
                </a:schemeClr>
              </a:gs>
              <a:gs pos="50000">
                <a:schemeClr val="accent5">
                  <a:lumMod val="40000"/>
                  <a:lumOff val="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Increasing severity</a:t>
            </a:r>
          </a:p>
        </p:txBody>
      </p:sp>
      <p:sp>
        <p:nvSpPr>
          <p:cNvPr id="9" name="TextBox 8">
            <a:extLst>
              <a:ext uri="{FF2B5EF4-FFF2-40B4-BE49-F238E27FC236}">
                <a16:creationId xmlns:a16="http://schemas.microsoft.com/office/drawing/2014/main" id="{B0249FAA-302B-B6BE-3602-5A80ACCED01A}"/>
              </a:ext>
            </a:extLst>
          </p:cNvPr>
          <p:cNvSpPr txBox="1"/>
          <p:nvPr/>
        </p:nvSpPr>
        <p:spPr>
          <a:xfrm>
            <a:off x="7107099" y="2096725"/>
            <a:ext cx="3774952" cy="821182"/>
          </a:xfrm>
          <a:prstGeom prst="rect">
            <a:avLst/>
          </a:prstGeom>
          <a:solidFill>
            <a:srgbClr val="ECF1F5"/>
          </a:solidFill>
          <a:ln>
            <a:noFill/>
          </a:ln>
        </p:spPr>
        <p:txBody>
          <a:bodyPr wrap="square" tIns="36000" rtlCol="0" anchor="t">
            <a:spAutoFit/>
          </a:bodyPr>
          <a:lstStyle/>
          <a:p>
            <a:pPr algn="ctr"/>
            <a:r>
              <a:rPr lang="en-GB" sz="1600" dirty="0">
                <a:solidFill>
                  <a:schemeClr val="tx1"/>
                </a:solidFill>
              </a:rPr>
              <a:t>Individuals at increased risk of developing BD due to family history and presence of symptoms predicting BD</a:t>
            </a:r>
          </a:p>
        </p:txBody>
      </p:sp>
      <p:sp>
        <p:nvSpPr>
          <p:cNvPr id="10" name="TextBox 9">
            <a:extLst>
              <a:ext uri="{FF2B5EF4-FFF2-40B4-BE49-F238E27FC236}">
                <a16:creationId xmlns:a16="http://schemas.microsoft.com/office/drawing/2014/main" id="{A0A94E4D-8CC7-7003-6F5C-BC693E5D283D}"/>
              </a:ext>
            </a:extLst>
          </p:cNvPr>
          <p:cNvSpPr txBox="1"/>
          <p:nvPr/>
        </p:nvSpPr>
        <p:spPr>
          <a:xfrm>
            <a:off x="7107099" y="3963117"/>
            <a:ext cx="3774952" cy="584775"/>
          </a:xfrm>
          <a:prstGeom prst="rect">
            <a:avLst/>
          </a:prstGeom>
          <a:solidFill>
            <a:srgbClr val="A7B7C6"/>
          </a:solidFill>
          <a:ln>
            <a:noFill/>
          </a:ln>
        </p:spPr>
        <p:txBody>
          <a:bodyPr wrap="square" rtlCol="0" anchor="ctr">
            <a:spAutoFit/>
          </a:bodyPr>
          <a:lstStyle/>
          <a:p>
            <a:pPr algn="ctr"/>
            <a:r>
              <a:rPr lang="en-US" sz="1600">
                <a:solidFill>
                  <a:schemeClr val="tx1"/>
                </a:solidFill>
              </a:rPr>
              <a:t>Patients with recurrent episodes and reduced functioning and cognition</a:t>
            </a:r>
          </a:p>
        </p:txBody>
      </p:sp>
      <p:sp>
        <p:nvSpPr>
          <p:cNvPr id="13" name="Arrow: Right 12">
            <a:extLst>
              <a:ext uri="{FF2B5EF4-FFF2-40B4-BE49-F238E27FC236}">
                <a16:creationId xmlns:a16="http://schemas.microsoft.com/office/drawing/2014/main" id="{A3DCD930-63B1-2FF1-06A5-204A090537F4}"/>
              </a:ext>
            </a:extLst>
          </p:cNvPr>
          <p:cNvSpPr/>
          <p:nvPr/>
        </p:nvSpPr>
        <p:spPr>
          <a:xfrm rot="16200000" flipH="1">
            <a:off x="9544419" y="3029296"/>
            <a:ext cx="3317138" cy="992356"/>
          </a:xfrm>
          <a:prstGeom prst="rightArrow">
            <a:avLst/>
          </a:prstGeom>
          <a:gradFill flip="none" rotWithShape="1">
            <a:gsLst>
              <a:gs pos="0">
                <a:schemeClr val="accent5">
                  <a:lumMod val="50000"/>
                </a:schemeClr>
              </a:gs>
              <a:gs pos="50000">
                <a:schemeClr val="accent5">
                  <a:lumMod val="40000"/>
                  <a:lumOff val="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Increasing severity</a:t>
            </a:r>
          </a:p>
        </p:txBody>
      </p:sp>
    </p:spTree>
    <p:extLst>
      <p:ext uri="{BB962C8B-B14F-4D97-AF65-F5344CB8AC3E}">
        <p14:creationId xmlns:p14="http://schemas.microsoft.com/office/powerpoint/2010/main" val="2233212758"/>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98C005F-4BC7-4033-A6B0-BBBA872ABC63}">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2285</TotalTime>
  <Words>607</Words>
  <Application>Microsoft Office PowerPoint</Application>
  <PresentationFormat>Widescreen</PresentationFormat>
  <Paragraphs>27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The importance of staging in psychiatry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16</cp:revision>
  <dcterms:created xsi:type="dcterms:W3CDTF">2022-06-30T09:48:17Z</dcterms:created>
  <dcterms:modified xsi:type="dcterms:W3CDTF">2024-08-09T10:35:50Z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