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Several staging models have been developed to study and describe the severity of bipolar disorder, including the Berk et al. model, the </a:t>
            </a:r>
            <a:r>
              <a:rPr lang="en-US" dirty="0" err="1"/>
              <a:t>Kapczinski</a:t>
            </a:r>
            <a:r>
              <a:rPr lang="en-US" dirty="0"/>
              <a:t> et al. model, and the Duffy et al. model.</a:t>
            </a:r>
            <a:r>
              <a:rPr lang="en-US" baseline="30000" dirty="0"/>
              <a:t>1</a:t>
            </a:r>
            <a:r>
              <a:rPr lang="en-US" dirty="0"/>
              <a:t> The Berk et al. model, published in 2007, incorporated the prodromal stages of the condition, emphasizing early detection to allow for early intervention.</a:t>
            </a:r>
            <a:r>
              <a:rPr lang="en-US" baseline="30000" dirty="0"/>
              <a:t>2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Kupka</a:t>
            </a:r>
            <a:r>
              <a:rPr lang="en-US" dirty="0"/>
              <a:t> R, Duffy A, Scott J, et al. Consensus on nomenclature for clinical staging models in bipolar disorder: a narrative review from the International Society for Bipolar Disorders (ISBD) Staging Task Force. Bipolar </a:t>
            </a:r>
            <a:r>
              <a:rPr lang="en-US" dirty="0" err="1"/>
              <a:t>Disord</a:t>
            </a:r>
            <a:r>
              <a:rPr lang="en-US" dirty="0"/>
              <a:t> 2021; 23 (7): 659–678.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Berk M, Conus P, Lucas N, et al. Setting the stage: from prodrome to treatment resistance in bipolar disorder. Bipolar </a:t>
            </a:r>
            <a:r>
              <a:rPr lang="en-GB" dirty="0" err="1"/>
              <a:t>Disord</a:t>
            </a:r>
            <a:r>
              <a:rPr lang="en-GB" dirty="0"/>
              <a:t> 2007; 9 (7): 671–678.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77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B6CB5-A8DA-36E5-0B27-77560E9A0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BBF2549-9C55-2D8E-9E7E-C1F9B73EF4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This staging model was based on psychosis models, and </a:t>
            </a:r>
            <a:r>
              <a:rPr lang="en-US"/>
              <a:t>emphasizes the recurrent course of BD, starting with the prodromal symptoms and first manic episode</a:t>
            </a:r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A0A7F0-09AB-D8F7-B77F-00535E21B2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7EB09A-AC26-33C1-8D0A-81D58B56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staging models in BD – Berk et al. 2007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DEE28-AC5F-57E2-0283-A997A5D1CC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 err="1"/>
              <a:t>Kupka</a:t>
            </a:r>
            <a:r>
              <a:rPr lang="en-GB" dirty="0"/>
              <a:t> et al. Bipolar </a:t>
            </a:r>
            <a:r>
              <a:rPr lang="en-GB" dirty="0" err="1"/>
              <a:t>Disord</a:t>
            </a:r>
            <a:r>
              <a:rPr lang="en-GB" dirty="0"/>
              <a:t> 2021;23(7):659–678; Berk et al. Bipolar </a:t>
            </a:r>
            <a:r>
              <a:rPr lang="en-GB" dirty="0" err="1"/>
              <a:t>Disord</a:t>
            </a:r>
            <a:r>
              <a:rPr lang="en-GB" dirty="0"/>
              <a:t> 2007;9(7):671–678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169739-D2A5-36D8-7806-BC0AD4B85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156137"/>
              </p:ext>
            </p:extLst>
          </p:nvPr>
        </p:nvGraphicFramePr>
        <p:xfrm>
          <a:off x="2111070" y="1937644"/>
          <a:ext cx="6071208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1748832266"/>
                    </a:ext>
                  </a:extLst>
                </a:gridCol>
                <a:gridCol w="5531208">
                  <a:extLst>
                    <a:ext uri="{9D8B030D-6E8A-4147-A177-3AD203B41FA5}">
                      <a16:colId xmlns:a16="http://schemas.microsoft.com/office/drawing/2014/main" val="327794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Increased risk of mood disorder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452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 or non-specific symptoms of mood disorder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5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Prodromal features: ultra-high risk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86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First episode threshold mood disorder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82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Recurrence of subthreshold mood symptoms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43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First threshold relapse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6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Multiple relapses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74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Persistent unremitting illness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3972"/>
                  </a:ext>
                </a:extLst>
              </a:tr>
            </a:tbl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AC1049E0-A6AC-C216-BA0A-C92C921E506C}"/>
              </a:ext>
            </a:extLst>
          </p:cNvPr>
          <p:cNvSpPr/>
          <p:nvPr/>
        </p:nvSpPr>
        <p:spPr>
          <a:xfrm>
            <a:off x="1225549" y="1955612"/>
            <a:ext cx="1193800" cy="3568888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 dirty="0"/>
              <a:t>Stage</a:t>
            </a:r>
          </a:p>
        </p:txBody>
      </p:sp>
    </p:spTree>
    <p:extLst>
      <p:ext uri="{BB962C8B-B14F-4D97-AF65-F5344CB8AC3E}">
        <p14:creationId xmlns:p14="http://schemas.microsoft.com/office/powerpoint/2010/main" val="14221025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2286</TotalTime>
  <Words>272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Clinical staging models in BD – Berk et al. 2007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17</cp:revision>
  <dcterms:created xsi:type="dcterms:W3CDTF">2022-06-30T09:48:17Z</dcterms:created>
  <dcterms:modified xsi:type="dcterms:W3CDTF">2024-08-09T10:36:14Z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