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03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29EEEFB3-53CA-BFF5-E895-5EB3A40C557A}" name="delfina janiri" initials="dj" userId="29f7e37bc2cd46ee" providerId="Windows Live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7941"/>
    <a:srgbClr val="6A8F7F"/>
    <a:srgbClr val="FFFFFF"/>
    <a:srgbClr val="717171"/>
    <a:srgbClr val="84A395"/>
    <a:srgbClr val="90ACAD"/>
    <a:srgbClr val="87A5B4"/>
    <a:srgbClr val="7597B6"/>
    <a:srgbClr val="81A1B7"/>
    <a:srgbClr val="95B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32" autoAdjust="0"/>
    <p:restoredTop sz="79540" autoAdjust="0"/>
  </p:normalViewPr>
  <p:slideViewPr>
    <p:cSldViewPr snapToGrid="0">
      <p:cViewPr varScale="1">
        <p:scale>
          <a:sx n="48" d="100"/>
          <a:sy n="48" d="100"/>
        </p:scale>
        <p:origin x="1384" y="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770"/>
    </p:cViewPr>
  </p:sorterViewPr>
  <p:notesViewPr>
    <p:cSldViewPr snapToGrid="0">
      <p:cViewPr>
        <p:scale>
          <a:sx n="150" d="100"/>
          <a:sy n="150" d="100"/>
        </p:scale>
        <p:origin x="8148" y="-8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09-08-2024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Several staging models have been developed to study and describe the severity of bipolar disorder, including the Berk et al. model, the </a:t>
            </a:r>
            <a:r>
              <a:rPr lang="en-US" dirty="0" err="1"/>
              <a:t>Kapczinski</a:t>
            </a:r>
            <a:r>
              <a:rPr lang="en-US" dirty="0"/>
              <a:t> et al. model, and the Duffy et al. model.</a:t>
            </a:r>
            <a:r>
              <a:rPr lang="en-US" baseline="30000" dirty="0"/>
              <a:t>1</a:t>
            </a:r>
            <a:r>
              <a:rPr lang="en-US" dirty="0"/>
              <a:t> In 2009, </a:t>
            </a:r>
            <a:r>
              <a:rPr lang="en-US" dirty="0" err="1"/>
              <a:t>Kapczinski</a:t>
            </a:r>
            <a:r>
              <a:rPr lang="en-US" dirty="0"/>
              <a:t> et al. published this model, which focused on assessing patients between episodes.</a:t>
            </a:r>
            <a:r>
              <a:rPr lang="en-US" baseline="30000" dirty="0"/>
              <a:t>2</a:t>
            </a:r>
            <a:endParaRPr lang="en-US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Kupka</a:t>
            </a:r>
            <a:r>
              <a:rPr lang="en-US" dirty="0"/>
              <a:t> R, Duffy A, Scott J, et al. Consensus on nomenclature for clinical staging models in bipolar disorder: a narrative review from the International Society for Bipolar Disorders (ISBD) Staging Task Force. Bipolar </a:t>
            </a:r>
            <a:r>
              <a:rPr lang="en-US" dirty="0" err="1"/>
              <a:t>Disord</a:t>
            </a:r>
            <a:r>
              <a:rPr lang="en-US" dirty="0"/>
              <a:t> 2021; 23 (7): 659–678.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Kapczinski</a:t>
            </a:r>
            <a:r>
              <a:rPr lang="en-GB" dirty="0"/>
              <a:t> F, Dias VV, </a:t>
            </a:r>
            <a:r>
              <a:rPr lang="en-GB" dirty="0" err="1"/>
              <a:t>Kauer-Sant’Anna</a:t>
            </a:r>
            <a:r>
              <a:rPr lang="en-GB" dirty="0"/>
              <a:t> M, et al. Clinical implications of a staging model for bipolar disorders. Expert Rev </a:t>
            </a:r>
            <a:r>
              <a:rPr lang="en-GB" dirty="0" err="1"/>
              <a:t>Neurother</a:t>
            </a:r>
            <a:r>
              <a:rPr lang="en-GB" dirty="0"/>
              <a:t> 2009; 9 (7): 957–966.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4183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08A1E-CD0B-0762-BC0D-C809E6C19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92452DB-4ACE-15CE-4044-4ACD9DEAC92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This staging model was based on studies of patients with established BD, and focusses on the person’s functioning between episodes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607EBDB-7282-AAB2-EBB4-A850BDB574B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Bipolar disorder – Course, natural history, and prognosis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E6CFE94-0381-CC32-8628-664B7E2A6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Clinical staging models in BD – </a:t>
            </a:r>
            <a:r>
              <a:rPr lang="en-GB" err="1"/>
              <a:t>Kapczinski</a:t>
            </a:r>
            <a:r>
              <a:rPr lang="en-GB"/>
              <a:t> et al. 2009 model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989FA0-439E-5720-6B30-42748E5EDFF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BD=bipolar disorder</a:t>
            </a:r>
          </a:p>
          <a:p>
            <a:endParaRPr lang="en-GB" dirty="0"/>
          </a:p>
          <a:p>
            <a:r>
              <a:rPr lang="en-GB" dirty="0" err="1"/>
              <a:t>Kupka</a:t>
            </a:r>
            <a:r>
              <a:rPr lang="en-GB" dirty="0"/>
              <a:t> et al. Bipolar </a:t>
            </a:r>
            <a:r>
              <a:rPr lang="en-GB" dirty="0" err="1"/>
              <a:t>Disord</a:t>
            </a:r>
            <a:r>
              <a:rPr lang="en-GB" dirty="0"/>
              <a:t> 2021;23(7):659–678; </a:t>
            </a:r>
            <a:r>
              <a:rPr lang="en-GB" dirty="0" err="1"/>
              <a:t>Kapczinski</a:t>
            </a:r>
            <a:r>
              <a:rPr lang="en-GB" dirty="0"/>
              <a:t> et al. Expert Rev </a:t>
            </a:r>
            <a:r>
              <a:rPr lang="en-GB" dirty="0" err="1"/>
              <a:t>Neurother</a:t>
            </a:r>
            <a:r>
              <a:rPr lang="en-GB" dirty="0"/>
              <a:t> 2009;9(7):957–966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6C19A77-D18D-7734-2BD6-13E6854210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8549506"/>
              </p:ext>
            </p:extLst>
          </p:nvPr>
        </p:nvGraphicFramePr>
        <p:xfrm>
          <a:off x="2022170" y="1937644"/>
          <a:ext cx="6467208" cy="293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6000">
                  <a:extLst>
                    <a:ext uri="{9D8B030D-6E8A-4147-A177-3AD203B41FA5}">
                      <a16:colId xmlns:a16="http://schemas.microsoft.com/office/drawing/2014/main" val="1748832266"/>
                    </a:ext>
                  </a:extLst>
                </a:gridCol>
                <a:gridCol w="5531208">
                  <a:extLst>
                    <a:ext uri="{9D8B030D-6E8A-4147-A177-3AD203B41FA5}">
                      <a16:colId xmlns:a16="http://schemas.microsoft.com/office/drawing/2014/main" val="3277949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b="1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Latent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/>
                        <a:t>At risk of developing BD, positive family history, mood or anxiety symptoms below threshold for BD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34525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b="1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Well-defined periods of euthymia without overt psychiatric symptoms</a:t>
                      </a:r>
                      <a:endParaRPr lang="en-GB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455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b="1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II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Symptoms in inter-episode periods related to comorbidities</a:t>
                      </a:r>
                      <a:endParaRPr lang="en-GB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821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b="1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III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Marked impairment in cognition and functioning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438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b="1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IV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Unable to live autonomously owing to cognitive and functional impairment</a:t>
                      </a:r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33972"/>
                  </a:ext>
                </a:extLst>
              </a:tr>
            </a:tbl>
          </a:graphicData>
        </a:graphic>
      </p:graphicFrame>
      <p:sp>
        <p:nvSpPr>
          <p:cNvPr id="7" name="Arrow: Down 6">
            <a:extLst>
              <a:ext uri="{FF2B5EF4-FFF2-40B4-BE49-F238E27FC236}">
                <a16:creationId xmlns:a16="http://schemas.microsoft.com/office/drawing/2014/main" id="{6A5F9009-928D-416B-D85D-1AB2BC8EBE68}"/>
              </a:ext>
            </a:extLst>
          </p:cNvPr>
          <p:cNvSpPr/>
          <p:nvPr/>
        </p:nvSpPr>
        <p:spPr>
          <a:xfrm>
            <a:off x="1136649" y="1955612"/>
            <a:ext cx="1193800" cy="3568888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b="1"/>
              <a:t>Stage</a:t>
            </a:r>
          </a:p>
        </p:txBody>
      </p:sp>
    </p:spTree>
    <p:extLst>
      <p:ext uri="{BB962C8B-B14F-4D97-AF65-F5344CB8AC3E}">
        <p14:creationId xmlns:p14="http://schemas.microsoft.com/office/powerpoint/2010/main" val="409021673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4E3334-BC67-4578-B9B6-FB2C697BED54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98C005F-4BC7-4033-A6B0-BBBA872ABC63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2286</TotalTime>
  <Words>268</Words>
  <Application>Microsoft Office PowerPoint</Application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Clinical staging models in BD – Kapczinski et al. 2009 model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18</cp:revision>
  <dcterms:created xsi:type="dcterms:W3CDTF">2022-06-30T09:48:17Z</dcterms:created>
  <dcterms:modified xsi:type="dcterms:W3CDTF">2024-08-09T10:36:44Z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