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05"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29EEEFB3-53CA-BFF5-E895-5EB3A40C557A}" name="delfina janiri" initials="dj" userId="29f7e37bc2cd46ee" providerId="Windows Liv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7941"/>
    <a:srgbClr val="6A8F7F"/>
    <a:srgbClr val="FFFFFF"/>
    <a:srgbClr val="717171"/>
    <a:srgbClr val="84A395"/>
    <a:srgbClr val="90ACAD"/>
    <a:srgbClr val="87A5B4"/>
    <a:srgbClr val="7597B6"/>
    <a:srgbClr val="81A1B7"/>
    <a:srgbClr val="95B0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2" autoAdjust="0"/>
    <p:restoredTop sz="79540" autoAdjust="0"/>
  </p:normalViewPr>
  <p:slideViewPr>
    <p:cSldViewPr snapToGrid="0">
      <p:cViewPr varScale="1">
        <p:scale>
          <a:sx n="48" d="100"/>
          <a:sy n="48" d="100"/>
        </p:scale>
        <p:origin x="1384" y="3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770"/>
    </p:cViewPr>
  </p:sorterViewPr>
  <p:notesViewPr>
    <p:cSldViewPr snapToGrid="0">
      <p:cViewPr>
        <p:scale>
          <a:sx n="150" d="100"/>
          <a:sy n="150" d="100"/>
        </p:scale>
        <p:origin x="8148" y="-8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09-08-2024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Several staging models have been developed to study and describe the severity of bipolar disorder, including the Berk et al. model, the </a:t>
            </a:r>
            <a:r>
              <a:rPr lang="en-US" dirty="0" err="1"/>
              <a:t>Kapczinski</a:t>
            </a:r>
            <a:r>
              <a:rPr lang="en-US" dirty="0"/>
              <a:t> et al. model, and the Duffy et al. model.</a:t>
            </a:r>
            <a:r>
              <a:rPr lang="en-US" baseline="30000" dirty="0"/>
              <a:t>1</a:t>
            </a:r>
            <a:r>
              <a:rPr lang="en-US" dirty="0"/>
              <a:t> In 2014, Duffy et al. published this model, which integrated evidence from a review of the evidence behind existing staging models.</a:t>
            </a:r>
            <a:r>
              <a:rPr lang="en-US" baseline="30000" dirty="0"/>
              <a:t>2,3</a:t>
            </a:r>
            <a:endParaRPr lang="en-US" dirty="0"/>
          </a:p>
          <a:p>
            <a:endParaRPr lang="en-GB" dirty="0"/>
          </a:p>
          <a:p>
            <a:r>
              <a:rPr lang="en-GB" dirty="0"/>
              <a:t>References:</a:t>
            </a:r>
          </a:p>
          <a:p>
            <a:pPr marL="228600" indent="-228600">
              <a:buFont typeface="+mj-lt"/>
              <a:buAutoNum type="arabicPeriod"/>
            </a:pPr>
            <a:r>
              <a:rPr lang="en-US" dirty="0" err="1"/>
              <a:t>Kupka</a:t>
            </a:r>
            <a:r>
              <a:rPr lang="en-US" dirty="0"/>
              <a:t> R, Duffy A, Scott J, et al. Consensus on nomenclature for clinical staging models in bipolar disorder: a narrative review from the International Society for Bipolar Disorders (ISBD) Staging Task Force. Bipolar </a:t>
            </a:r>
            <a:r>
              <a:rPr lang="en-US" dirty="0" err="1"/>
              <a:t>Disord</a:t>
            </a:r>
            <a:r>
              <a:rPr lang="en-US" dirty="0"/>
              <a:t> 2021; 23 (7): 659–678.</a:t>
            </a:r>
          </a:p>
          <a:p>
            <a:pPr marL="228600" indent="-228600">
              <a:buFont typeface="+mj-lt"/>
              <a:buAutoNum type="arabicPeriod"/>
            </a:pPr>
            <a:r>
              <a:rPr lang="en-GB" dirty="0"/>
              <a:t>Duffy A. Toward a comprehensive clinical staging model for bipolar disorder: integrating the evidence. Can J Psychiatry 2014; 59 (12): 659–666.</a:t>
            </a:r>
          </a:p>
          <a:p>
            <a:pPr marL="228600" indent="-228600">
              <a:buFont typeface="+mj-lt"/>
              <a:buAutoNum type="arabicPeriod"/>
            </a:pPr>
            <a:r>
              <a:rPr lang="en-US" dirty="0"/>
              <a:t>Duffy A, Malhi GS, Carlson GA. The challenge of psychiatric diagnosis: looking beyond the symptoms to the company that they keep. Bipolar </a:t>
            </a:r>
            <a:r>
              <a:rPr lang="en-US" dirty="0" err="1"/>
              <a:t>Disord</a:t>
            </a:r>
            <a:r>
              <a:rPr lang="en-US" dirty="0"/>
              <a:t> 2018; 20 (5): 410–413.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640009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CF03F-7590-9CE1-7A4B-61B408300F40}"/>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4B79F46-556C-9E09-84BB-98EB1FEF6D82}"/>
              </a:ext>
            </a:extLst>
          </p:cNvPr>
          <p:cNvSpPr>
            <a:spLocks noGrp="1"/>
          </p:cNvSpPr>
          <p:nvPr>
            <p:ph sz="half" idx="1"/>
          </p:nvPr>
        </p:nvSpPr>
        <p:spPr/>
        <p:txBody>
          <a:bodyPr/>
          <a:lstStyle/>
          <a:p>
            <a:pPr marL="0" indent="0">
              <a:buNone/>
            </a:pPr>
            <a:r>
              <a:rPr lang="en-GB" dirty="0">
                <a:solidFill>
                  <a:schemeClr val="tx1"/>
                </a:solidFill>
              </a:rPr>
              <a:t>This staging model was based on observations of children of people with BD, and emphasizes early development and the clinical history of the patient, including their symptomatic and psychiatric comorbidity trajectories</a:t>
            </a:r>
          </a:p>
        </p:txBody>
      </p:sp>
      <p:sp>
        <p:nvSpPr>
          <p:cNvPr id="2" name="Text Placeholder 1">
            <a:extLst>
              <a:ext uri="{FF2B5EF4-FFF2-40B4-BE49-F238E27FC236}">
                <a16:creationId xmlns:a16="http://schemas.microsoft.com/office/drawing/2014/main" id="{13ACD06D-C105-E109-3F52-75A8B0C9B29C}"/>
              </a:ext>
            </a:extLst>
          </p:cNvPr>
          <p:cNvSpPr>
            <a:spLocks noGrp="1"/>
          </p:cNvSpPr>
          <p:nvPr>
            <p:ph type="body" sz="quarter" idx="17"/>
          </p:nvPr>
        </p:nvSpPr>
        <p:spPr/>
        <p:txBody>
          <a:bodyPr/>
          <a:lstStyle/>
          <a:p>
            <a:r>
              <a:rPr lang="en-US"/>
              <a:t>Bipolar disorder – Course, natural history, and prognosis</a:t>
            </a:r>
          </a:p>
        </p:txBody>
      </p:sp>
      <p:sp>
        <p:nvSpPr>
          <p:cNvPr id="3" name="Title 2">
            <a:extLst>
              <a:ext uri="{FF2B5EF4-FFF2-40B4-BE49-F238E27FC236}">
                <a16:creationId xmlns:a16="http://schemas.microsoft.com/office/drawing/2014/main" id="{60C0DC20-9728-0A23-15C6-7424B360308B}"/>
              </a:ext>
            </a:extLst>
          </p:cNvPr>
          <p:cNvSpPr>
            <a:spLocks noGrp="1"/>
          </p:cNvSpPr>
          <p:nvPr>
            <p:ph type="title"/>
          </p:nvPr>
        </p:nvSpPr>
        <p:spPr/>
        <p:txBody>
          <a:bodyPr/>
          <a:lstStyle/>
          <a:p>
            <a:r>
              <a:rPr lang="en-GB"/>
              <a:t>Clinical staging models in BD – Duffy et al. 2014 model</a:t>
            </a:r>
          </a:p>
        </p:txBody>
      </p:sp>
      <p:sp>
        <p:nvSpPr>
          <p:cNvPr id="5" name="Text Placeholder 4">
            <a:extLst>
              <a:ext uri="{FF2B5EF4-FFF2-40B4-BE49-F238E27FC236}">
                <a16:creationId xmlns:a16="http://schemas.microsoft.com/office/drawing/2014/main" id="{1506E914-D2DB-010C-77A7-E078578816D3}"/>
              </a:ext>
            </a:extLst>
          </p:cNvPr>
          <p:cNvSpPr>
            <a:spLocks noGrp="1"/>
          </p:cNvSpPr>
          <p:nvPr>
            <p:ph type="body" sz="quarter" idx="18"/>
          </p:nvPr>
        </p:nvSpPr>
        <p:spPr/>
        <p:txBody>
          <a:bodyPr/>
          <a:lstStyle/>
          <a:p>
            <a:r>
              <a:rPr lang="en-GB" dirty="0"/>
              <a:t>ADHD=attention–deficit/hyperactivity disorder; BD=bipolar disorder; NOS=not otherwise specified</a:t>
            </a:r>
          </a:p>
          <a:p>
            <a:endParaRPr lang="en-GB" dirty="0"/>
          </a:p>
          <a:p>
            <a:r>
              <a:rPr lang="en-GB" dirty="0" err="1"/>
              <a:t>Kupka</a:t>
            </a:r>
            <a:r>
              <a:rPr lang="en-GB" dirty="0"/>
              <a:t> et al. Bipolar </a:t>
            </a:r>
            <a:r>
              <a:rPr lang="en-GB" dirty="0" err="1"/>
              <a:t>Disord</a:t>
            </a:r>
            <a:r>
              <a:rPr lang="en-GB" dirty="0"/>
              <a:t> 2021;23(7):659–678; Duffy. Can J Psychiatry 2014;59(12):659–666; </a:t>
            </a:r>
            <a:r>
              <a:rPr lang="en-US" dirty="0"/>
              <a:t>Duffy et al. Bipolar </a:t>
            </a:r>
            <a:r>
              <a:rPr lang="en-US" dirty="0" err="1"/>
              <a:t>Disord</a:t>
            </a:r>
            <a:r>
              <a:rPr lang="en-US" dirty="0"/>
              <a:t> 2018;20(5):410–413</a:t>
            </a:r>
          </a:p>
        </p:txBody>
      </p:sp>
      <p:graphicFrame>
        <p:nvGraphicFramePr>
          <p:cNvPr id="4" name="Table 3">
            <a:extLst>
              <a:ext uri="{FF2B5EF4-FFF2-40B4-BE49-F238E27FC236}">
                <a16:creationId xmlns:a16="http://schemas.microsoft.com/office/drawing/2014/main" id="{7624B625-19D7-46CE-DC8A-2E6D3938F533}"/>
              </a:ext>
            </a:extLst>
          </p:cNvPr>
          <p:cNvGraphicFramePr>
            <a:graphicFrameLocks noGrp="1"/>
          </p:cNvGraphicFramePr>
          <p:nvPr>
            <p:extLst>
              <p:ext uri="{D42A27DB-BD31-4B8C-83A1-F6EECF244321}">
                <p14:modId xmlns:p14="http://schemas.microsoft.com/office/powerpoint/2010/main" val="1780233939"/>
              </p:ext>
            </p:extLst>
          </p:nvPr>
        </p:nvGraphicFramePr>
        <p:xfrm>
          <a:off x="1453845" y="1661419"/>
          <a:ext cx="7416509" cy="4165600"/>
        </p:xfrm>
        <a:graphic>
          <a:graphicData uri="http://schemas.openxmlformats.org/drawingml/2006/table">
            <a:tbl>
              <a:tblPr firstRow="1" bandRow="1">
                <a:tableStyleId>{5940675A-B579-460E-94D1-54222C63F5DA}</a:tableStyleId>
              </a:tblPr>
              <a:tblGrid>
                <a:gridCol w="504509">
                  <a:extLst>
                    <a:ext uri="{9D8B030D-6E8A-4147-A177-3AD203B41FA5}">
                      <a16:colId xmlns:a16="http://schemas.microsoft.com/office/drawing/2014/main" val="1748832266"/>
                    </a:ext>
                  </a:extLst>
                </a:gridCol>
                <a:gridCol w="3240000">
                  <a:extLst>
                    <a:ext uri="{9D8B030D-6E8A-4147-A177-3AD203B41FA5}">
                      <a16:colId xmlns:a16="http://schemas.microsoft.com/office/drawing/2014/main" val="3277949676"/>
                    </a:ext>
                  </a:extLst>
                </a:gridCol>
                <a:gridCol w="3672000">
                  <a:extLst>
                    <a:ext uri="{9D8B030D-6E8A-4147-A177-3AD203B41FA5}">
                      <a16:colId xmlns:a16="http://schemas.microsoft.com/office/drawing/2014/main" val="2463391984"/>
                    </a:ext>
                  </a:extLst>
                </a:gridCol>
              </a:tblGrid>
              <a:tr h="370840">
                <a:tc>
                  <a:txBody>
                    <a:bodyPr/>
                    <a:lstStyle/>
                    <a:p>
                      <a:pPr algn="l">
                        <a:spcBef>
                          <a:spcPts val="240"/>
                        </a:spcBef>
                        <a:spcAft>
                          <a:spcPts val="240"/>
                        </a:spcAft>
                      </a:pPr>
                      <a:r>
                        <a:rPr lang="en-GB" sz="1200" b="1">
                          <a:solidFill>
                            <a:schemeClr val="accent3">
                              <a:lumMod val="50000"/>
                            </a:schemeClr>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a:t>Well, but at confirmed familial risk for episodic bipolar or recurrent mood disorder</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a:t>Well, but at confirmed familial risk for chronic fluctuating bipolar spectrum disorder</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4525226"/>
                  </a:ext>
                </a:extLst>
              </a:tr>
              <a:tr h="370840">
                <a:tc>
                  <a:txBody>
                    <a:bodyPr/>
                    <a:lstStyle/>
                    <a:p>
                      <a:pPr algn="l">
                        <a:spcBef>
                          <a:spcPts val="240"/>
                        </a:spcBef>
                        <a:spcAft>
                          <a:spcPts val="240"/>
                        </a:spcAft>
                      </a:pPr>
                      <a:r>
                        <a:rPr lang="en-GB" sz="1200" b="1">
                          <a:solidFill>
                            <a:schemeClr val="accent3">
                              <a:lumMod val="50000"/>
                            </a:schemeClr>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a:t>Non-specific syndromes: episodic anxiety and sleep disorders, clinically significant anxiety and sleep symptoms</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spcBef>
                          <a:spcPts val="240"/>
                        </a:spcBef>
                        <a:spcAft>
                          <a:spcPts val="240"/>
                        </a:spcAft>
                      </a:pPr>
                      <a:r>
                        <a:rPr lang="en-US" sz="1200" dirty="0"/>
                        <a:t>Non-specific and developmental disorders: chronic fluctuating anxiety and sleep disorders, ADHD, learning and motor disabilities</a:t>
                      </a:r>
                      <a:endParaRPr lang="en-GB"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07455587"/>
                  </a:ext>
                </a:extLst>
              </a:tr>
              <a:tr h="370840">
                <a:tc>
                  <a:txBody>
                    <a:bodyPr/>
                    <a:lstStyle/>
                    <a:p>
                      <a:pPr algn="l">
                        <a:spcBef>
                          <a:spcPts val="240"/>
                        </a:spcBef>
                        <a:spcAft>
                          <a:spcPts val="240"/>
                        </a:spcAft>
                      </a:pPr>
                      <a:r>
                        <a:rPr lang="en-GB" sz="1200" b="1">
                          <a:solidFill>
                            <a:schemeClr val="accent3">
                              <a:lumMod val="50000"/>
                            </a:schemeClr>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GB" sz="1200" dirty="0"/>
                        <a:t>Minor mood disorders and symptoms (often episodic): depression NOS, dysthymia, cyclothymia, adjustment disorders, clinically significant depressive, and hypomanic 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spcBef>
                          <a:spcPts val="240"/>
                        </a:spcBef>
                        <a:spcAft>
                          <a:spcPts val="240"/>
                        </a:spcAft>
                      </a:pPr>
                      <a:r>
                        <a:rPr lang="en-GB" sz="1200"/>
                        <a:t>Minor mood disorders and symptoms (often chronic fluctuating) with negative syndrome features: depression NOS, dysthymia, cyclothymia, hypomanic symptoms, apathy, anhedonia, flattened affect, emptiness, and irritability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41821632"/>
                  </a:ext>
                </a:extLst>
              </a:tr>
              <a:tr h="370840">
                <a:tc>
                  <a:txBody>
                    <a:bodyPr/>
                    <a:lstStyle/>
                    <a:p>
                      <a:pPr algn="l">
                        <a:spcBef>
                          <a:spcPts val="240"/>
                        </a:spcBef>
                        <a:spcAft>
                          <a:spcPts val="240"/>
                        </a:spcAft>
                      </a:pPr>
                      <a:r>
                        <a:rPr lang="en-GB" sz="1200" b="1" dirty="0">
                          <a:solidFill>
                            <a:schemeClr val="accent3">
                              <a:lumMod val="50000"/>
                            </a:schemeClr>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US" sz="1200" dirty="0"/>
                        <a:t>Single or recurrent (remitting) major depression (with or without psychotic features in episodes), good quality of remission</a:t>
                      </a:r>
                      <a:endParaRPr lang="en-GB"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spcBef>
                          <a:spcPts val="240"/>
                        </a:spcBef>
                        <a:spcAft>
                          <a:spcPts val="240"/>
                        </a:spcAft>
                      </a:pPr>
                      <a:r>
                        <a:rPr lang="en-US" sz="1200"/>
                        <a:t>Single or recurrent (non-fully remitting) major depression often with attenuated psychotic features: cognitive dysfunction and decline in functioning (academically, socially)</a:t>
                      </a:r>
                      <a:endParaRPr lang="en-GB"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426438245"/>
                  </a:ext>
                </a:extLst>
              </a:tr>
              <a:tr h="370840">
                <a:tc>
                  <a:txBody>
                    <a:bodyPr/>
                    <a:lstStyle/>
                    <a:p>
                      <a:pPr algn="l">
                        <a:spcBef>
                          <a:spcPts val="240"/>
                        </a:spcBef>
                        <a:spcAft>
                          <a:spcPts val="240"/>
                        </a:spcAft>
                      </a:pPr>
                      <a:r>
                        <a:rPr lang="en-GB" sz="1200" b="1">
                          <a:solidFill>
                            <a:schemeClr val="accent3">
                              <a:lumMod val="50000"/>
                            </a:schemeClr>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spcBef>
                          <a:spcPts val="240"/>
                        </a:spcBef>
                        <a:spcAft>
                          <a:spcPts val="240"/>
                        </a:spcAft>
                      </a:pPr>
                      <a:r>
                        <a:rPr lang="en-GB" sz="1200"/>
                        <a:t>A. Classical episodic BD (BD-I, BD-II, NOS) with or without psychotic features in episodes and good quality of remission</a:t>
                      </a:r>
                    </a:p>
                    <a:p>
                      <a:pPr>
                        <a:spcBef>
                          <a:spcPts val="240"/>
                        </a:spcBef>
                        <a:spcAft>
                          <a:spcPts val="240"/>
                        </a:spcAft>
                      </a:pPr>
                      <a:r>
                        <a:rPr lang="en-GB" sz="1200"/>
                        <a:t>B. BD with residual symptoms: Reflecting burden of illness effects (addiction, medical comorbidity, non-optimal treatment)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spcBef>
                          <a:spcPts val="240"/>
                        </a:spcBef>
                        <a:spcAft>
                          <a:spcPts val="240"/>
                        </a:spcAft>
                      </a:pPr>
                      <a:r>
                        <a:rPr lang="en-GB" sz="1200" dirty="0"/>
                        <a:t>A. Non-classical BD (cyclic mania, mixed mania, BD-I, BD-II, NOS) typically not fully remitting and often attenuated psychotic symptoms</a:t>
                      </a:r>
                    </a:p>
                    <a:p>
                      <a:pPr>
                        <a:spcBef>
                          <a:spcPts val="240"/>
                        </a:spcBef>
                        <a:spcAft>
                          <a:spcPts val="240"/>
                        </a:spcAft>
                      </a:pPr>
                      <a:r>
                        <a:rPr lang="en-GB" sz="1200" dirty="0"/>
                        <a:t>B. Psychotic spectrum bipolar disorders (schizoaffective: poorly remitting) chronic fluctuating and cognitive and functional decline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0333972"/>
                  </a:ext>
                </a:extLst>
              </a:tr>
            </a:tbl>
          </a:graphicData>
        </a:graphic>
      </p:graphicFrame>
      <p:sp>
        <p:nvSpPr>
          <p:cNvPr id="7" name="Arrow: Down 6">
            <a:extLst>
              <a:ext uri="{FF2B5EF4-FFF2-40B4-BE49-F238E27FC236}">
                <a16:creationId xmlns:a16="http://schemas.microsoft.com/office/drawing/2014/main" id="{428758A1-8814-38EF-6BD6-C307795E42B7}"/>
              </a:ext>
            </a:extLst>
          </p:cNvPr>
          <p:cNvSpPr/>
          <p:nvPr/>
        </p:nvSpPr>
        <p:spPr>
          <a:xfrm>
            <a:off x="568324" y="1679387"/>
            <a:ext cx="1193800" cy="4146388"/>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a:t>Stage</a:t>
            </a:r>
          </a:p>
        </p:txBody>
      </p:sp>
      <p:sp>
        <p:nvSpPr>
          <p:cNvPr id="11" name="TextBox 10">
            <a:extLst>
              <a:ext uri="{FF2B5EF4-FFF2-40B4-BE49-F238E27FC236}">
                <a16:creationId xmlns:a16="http://schemas.microsoft.com/office/drawing/2014/main" id="{47C4C837-A5A4-CAB3-A2FC-8DCD2B2E6C65}"/>
              </a:ext>
            </a:extLst>
          </p:cNvPr>
          <p:cNvSpPr txBox="1"/>
          <p:nvPr/>
        </p:nvSpPr>
        <p:spPr>
          <a:xfrm>
            <a:off x="2914660" y="1446050"/>
            <a:ext cx="1114408" cy="276999"/>
          </a:xfrm>
          <a:prstGeom prst="rect">
            <a:avLst/>
          </a:prstGeom>
          <a:solidFill>
            <a:schemeClr val="bg1"/>
          </a:solidFill>
        </p:spPr>
        <p:txBody>
          <a:bodyPr wrap="none" rtlCol="0" anchor="ctr">
            <a:spAutoFit/>
          </a:bodyPr>
          <a:lstStyle/>
          <a:p>
            <a:pPr algn="ctr"/>
            <a:r>
              <a:rPr lang="en-GB" sz="1200" b="1" dirty="0">
                <a:solidFill>
                  <a:schemeClr val="accent3">
                    <a:lumMod val="50000"/>
                  </a:schemeClr>
                </a:solidFill>
              </a:rPr>
              <a:t>Classical BD</a:t>
            </a:r>
          </a:p>
        </p:txBody>
      </p:sp>
      <p:sp>
        <p:nvSpPr>
          <p:cNvPr id="12" name="TextBox 11">
            <a:extLst>
              <a:ext uri="{FF2B5EF4-FFF2-40B4-BE49-F238E27FC236}">
                <a16:creationId xmlns:a16="http://schemas.microsoft.com/office/drawing/2014/main" id="{5F7D73E8-CB92-9960-7CE6-B1E9B1AF2429}"/>
              </a:ext>
            </a:extLst>
          </p:cNvPr>
          <p:cNvSpPr txBox="1"/>
          <p:nvPr/>
        </p:nvSpPr>
        <p:spPr>
          <a:xfrm>
            <a:off x="6175566" y="1405984"/>
            <a:ext cx="1449436" cy="276999"/>
          </a:xfrm>
          <a:prstGeom prst="rect">
            <a:avLst/>
          </a:prstGeom>
          <a:solidFill>
            <a:schemeClr val="bg1"/>
          </a:solidFill>
        </p:spPr>
        <p:txBody>
          <a:bodyPr wrap="none" rtlCol="0" anchor="ctr">
            <a:spAutoFit/>
          </a:bodyPr>
          <a:lstStyle/>
          <a:p>
            <a:pPr algn="ctr"/>
            <a:r>
              <a:rPr lang="en-GB" sz="1200" b="1">
                <a:solidFill>
                  <a:schemeClr val="accent3">
                    <a:lumMod val="50000"/>
                  </a:schemeClr>
                </a:solidFill>
              </a:rPr>
              <a:t>Bipolar spectrum</a:t>
            </a:r>
          </a:p>
        </p:txBody>
      </p:sp>
    </p:spTree>
    <p:extLst>
      <p:ext uri="{BB962C8B-B14F-4D97-AF65-F5344CB8AC3E}">
        <p14:creationId xmlns:p14="http://schemas.microsoft.com/office/powerpoint/2010/main" val="1576124781"/>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98C005F-4BC7-4033-A6B0-BBBA872ABC63}">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2287</TotalTime>
  <Words>554</Words>
  <Application>Microsoft Office PowerPoint</Application>
  <PresentationFormat>Widescreen</PresentationFormat>
  <Paragraphs>33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Clinical staging models in BD – Duffy et al. 2014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19</cp:revision>
  <dcterms:created xsi:type="dcterms:W3CDTF">2022-06-30T09:48:17Z</dcterms:created>
  <dcterms:modified xsi:type="dcterms:W3CDTF">2024-08-09T10:37:09Z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