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996" r:id="rId5"/>
    <p:sldId id="998" r:id="rId6"/>
    <p:sldId id="1038" r:id="rId7"/>
    <p:sldId id="999" r:id="rId8"/>
    <p:sldId id="1001" r:id="rId9"/>
    <p:sldId id="1002" r:id="rId10"/>
    <p:sldId id="1003" r:id="rId11"/>
    <p:sldId id="1005" r:id="rId12"/>
    <p:sldId id="1006" r:id="rId13"/>
    <p:sldId id="1040" r:id="rId14"/>
    <p:sldId id="1009" r:id="rId15"/>
    <p:sldId id="1004" r:id="rId16"/>
    <p:sldId id="1010" r:id="rId17"/>
    <p:sldId id="1011" r:id="rId18"/>
    <p:sldId id="1012" r:id="rId19"/>
    <p:sldId id="1013" r:id="rId20"/>
    <p:sldId id="1014" r:id="rId21"/>
    <p:sldId id="1046" r:id="rId22"/>
    <p:sldId id="1015" r:id="rId23"/>
    <p:sldId id="1277" r:id="rId24"/>
    <p:sldId id="1017" r:id="rId25"/>
    <p:sldId id="1018" r:id="rId26"/>
    <p:sldId id="1047" r:id="rId27"/>
    <p:sldId id="1276" r:id="rId28"/>
    <p:sldId id="1020" r:id="rId29"/>
    <p:sldId id="1021" r:id="rId30"/>
    <p:sldId id="1022" r:id="rId31"/>
    <p:sldId id="1023" r:id="rId32"/>
    <p:sldId id="1024" r:id="rId33"/>
    <p:sldId id="1025" r:id="rId34"/>
    <p:sldId id="1026" r:id="rId35"/>
    <p:sldId id="1028" r:id="rId36"/>
    <p:sldId id="1027" r:id="rId37"/>
    <p:sldId id="1031" r:id="rId38"/>
    <p:sldId id="1032" r:id="rId39"/>
    <p:sldId id="1033" r:id="rId40"/>
    <p:sldId id="1035" r:id="rId41"/>
    <p:sldId id="1034" r:id="rId4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29EEEFB3-53CA-BFF5-E895-5EB3A40C557A}" name="delfina janiri" initials="dj" userId="29f7e37bc2cd46ee" providerId="Windows Live"/>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7941"/>
    <a:srgbClr val="6A8F7F"/>
    <a:srgbClr val="FFFFFF"/>
    <a:srgbClr val="717171"/>
    <a:srgbClr val="84A395"/>
    <a:srgbClr val="90ACAD"/>
    <a:srgbClr val="87A5B4"/>
    <a:srgbClr val="7597B6"/>
    <a:srgbClr val="81A1B7"/>
    <a:srgbClr val="95B0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4C6FFB-6105-4D9F-91E3-BC59F082E0AA}" v="3" dt="2024-08-07T17:53:55.4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32" autoAdjust="0"/>
    <p:restoredTop sz="79540" autoAdjust="0"/>
  </p:normalViewPr>
  <p:slideViewPr>
    <p:cSldViewPr snapToGrid="0">
      <p:cViewPr varScale="1">
        <p:scale>
          <a:sx n="84" d="100"/>
          <a:sy n="84" d="100"/>
        </p:scale>
        <p:origin x="1686" y="90"/>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5770"/>
    </p:cViewPr>
  </p:sorterViewPr>
  <p:notesViewPr>
    <p:cSldViewPr snapToGrid="0">
      <p:cViewPr>
        <p:scale>
          <a:sx n="150" d="100"/>
          <a:sy n="150" d="100"/>
        </p:scale>
        <p:origin x="8148" y="-8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2E4C6FFB-6105-4D9F-91E3-BC59F082E0AA}"/>
    <pc:docChg chg="">
      <pc:chgData name="Rachel Jagger" userId="cf4acb15-657a-45e0-bad4-d602a69c1922" providerId="ADAL" clId="{2E4C6FFB-6105-4D9F-91E3-BC59F082E0AA}" dt="2024-08-07T16:38:18.770" v="7"/>
      <pc:docMkLst>
        <pc:docMk/>
      </pc:docMkLst>
      <pc:sldChg chg="delCm">
        <pc:chgData name="Rachel Jagger" userId="cf4acb15-657a-45e0-bad4-d602a69c1922" providerId="ADAL" clId="{2E4C6FFB-6105-4D9F-91E3-BC59F082E0AA}" dt="2024-08-07T16:38:00.729" v="1"/>
        <pc:sldMkLst>
          <pc:docMk/>
          <pc:sldMk cId="2233212758" sldId="100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E4C6FFB-6105-4D9F-91E3-BC59F082E0AA}" dt="2024-08-07T16:37:59.367" v="0"/>
              <pc2:cmMkLst xmlns:pc2="http://schemas.microsoft.com/office/powerpoint/2019/9/main/command">
                <pc:docMk/>
                <pc:sldMk cId="2233212758" sldId="1001"/>
                <pc2:cmMk id="{EC3090E5-ABF8-472B-BFCC-B388F92090A5}"/>
              </pc2:cmMkLst>
            </pc226:cmChg>
            <pc226:cmChg xmlns:pc226="http://schemas.microsoft.com/office/powerpoint/2022/06/main/command" chg="del">
              <pc226:chgData name="Rachel Jagger" userId="cf4acb15-657a-45e0-bad4-d602a69c1922" providerId="ADAL" clId="{2E4C6FFB-6105-4D9F-91E3-BC59F082E0AA}" dt="2024-08-07T16:38:00.729" v="1"/>
              <pc2:cmMkLst xmlns:pc2="http://schemas.microsoft.com/office/powerpoint/2019/9/main/command">
                <pc:docMk/>
                <pc:sldMk cId="2233212758" sldId="1001"/>
                <pc2:cmMk id="{F77789FB-B92A-4942-B08E-B90336B79BA5}"/>
              </pc2:cmMkLst>
            </pc226:cmChg>
          </p:ext>
        </pc:extLst>
      </pc:sldChg>
      <pc:sldChg chg="delCm">
        <pc:chgData name="Rachel Jagger" userId="cf4acb15-657a-45e0-bad4-d602a69c1922" providerId="ADAL" clId="{2E4C6FFB-6105-4D9F-91E3-BC59F082E0AA}" dt="2024-08-07T16:38:05.743" v="3"/>
        <pc:sldMkLst>
          <pc:docMk/>
          <pc:sldMk cId="1576124781" sldId="100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E4C6FFB-6105-4D9F-91E3-BC59F082E0AA}" dt="2024-08-07T16:38:04.403" v="2"/>
              <pc2:cmMkLst xmlns:pc2="http://schemas.microsoft.com/office/powerpoint/2019/9/main/command">
                <pc:docMk/>
                <pc:sldMk cId="1576124781" sldId="1005"/>
                <pc2:cmMk id="{B132A55B-1ED0-4452-9887-C7004F1DDA3F}"/>
              </pc2:cmMkLst>
            </pc226:cmChg>
            <pc226:cmChg xmlns:pc226="http://schemas.microsoft.com/office/powerpoint/2022/06/main/command" chg="del">
              <pc226:chgData name="Rachel Jagger" userId="cf4acb15-657a-45e0-bad4-d602a69c1922" providerId="ADAL" clId="{2E4C6FFB-6105-4D9F-91E3-BC59F082E0AA}" dt="2024-08-07T16:38:05.743" v="3"/>
              <pc2:cmMkLst xmlns:pc2="http://schemas.microsoft.com/office/powerpoint/2019/9/main/command">
                <pc:docMk/>
                <pc:sldMk cId="1576124781" sldId="1005"/>
                <pc2:cmMk id="{E4848CBF-1B60-42E2-9CA0-05174EECB14E}"/>
              </pc2:cmMkLst>
            </pc226:cmChg>
          </p:ext>
        </pc:extLst>
      </pc:sldChg>
      <pc:sldChg chg="delCm">
        <pc:chgData name="Rachel Jagger" userId="cf4acb15-657a-45e0-bad4-d602a69c1922" providerId="ADAL" clId="{2E4C6FFB-6105-4D9F-91E3-BC59F082E0AA}" dt="2024-08-07T16:38:10.926" v="5"/>
        <pc:sldMkLst>
          <pc:docMk/>
          <pc:sldMk cId="625694940" sldId="101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E4C6FFB-6105-4D9F-91E3-BC59F082E0AA}" dt="2024-08-07T16:38:10.926" v="5"/>
              <pc2:cmMkLst xmlns:pc2="http://schemas.microsoft.com/office/powerpoint/2019/9/main/command">
                <pc:docMk/>
                <pc:sldMk cId="625694940" sldId="1011"/>
                <pc2:cmMk id="{B001FB50-AA80-4A42-9E86-F12F9BEE3B9C}"/>
              </pc2:cmMkLst>
            </pc226:cmChg>
            <pc226:cmChg xmlns:pc226="http://schemas.microsoft.com/office/powerpoint/2022/06/main/command" chg="del">
              <pc226:chgData name="Rachel Jagger" userId="cf4acb15-657a-45e0-bad4-d602a69c1922" providerId="ADAL" clId="{2E4C6FFB-6105-4D9F-91E3-BC59F082E0AA}" dt="2024-08-07T16:38:09.053" v="4"/>
              <pc2:cmMkLst xmlns:pc2="http://schemas.microsoft.com/office/powerpoint/2019/9/main/command">
                <pc:docMk/>
                <pc:sldMk cId="625694940" sldId="1011"/>
                <pc2:cmMk id="{99DEE7A4-EDFC-48B4-B097-59BC88EBC258}"/>
              </pc2:cmMkLst>
            </pc226:cmChg>
          </p:ext>
        </pc:extLst>
      </pc:sldChg>
      <pc:sldChg chg="delCm">
        <pc:chgData name="Rachel Jagger" userId="cf4acb15-657a-45e0-bad4-d602a69c1922" providerId="ADAL" clId="{2E4C6FFB-6105-4D9F-91E3-BC59F082E0AA}" dt="2024-08-07T16:38:14.590" v="6"/>
        <pc:sldMkLst>
          <pc:docMk/>
          <pc:sldMk cId="1302824666" sldId="1012"/>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E4C6FFB-6105-4D9F-91E3-BC59F082E0AA}" dt="2024-08-07T16:38:14.590" v="6"/>
              <pc2:cmMkLst xmlns:pc2="http://schemas.microsoft.com/office/powerpoint/2019/9/main/command">
                <pc:docMk/>
                <pc:sldMk cId="1302824666" sldId="1012"/>
                <pc2:cmMk id="{D0FD6AD0-A516-4789-92BA-058C93121DA7}"/>
              </pc2:cmMkLst>
            </pc226:cmChg>
          </p:ext>
        </pc:extLst>
      </pc:sldChg>
      <pc:sldChg chg="delCm">
        <pc:chgData name="Rachel Jagger" userId="cf4acb15-657a-45e0-bad4-d602a69c1922" providerId="ADAL" clId="{2E4C6FFB-6105-4D9F-91E3-BC59F082E0AA}" dt="2024-08-07T16:38:18.770" v="7"/>
        <pc:sldMkLst>
          <pc:docMk/>
          <pc:sldMk cId="1284141532" sldId="103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2E4C6FFB-6105-4D9F-91E3-BC59F082E0AA}" dt="2024-08-07T16:38:18.770" v="7"/>
              <pc2:cmMkLst xmlns:pc2="http://schemas.microsoft.com/office/powerpoint/2019/9/main/command">
                <pc:docMk/>
                <pc:sldMk cId="1284141532" sldId="1033"/>
                <pc2:cmMk id="{C55E3238-CD4F-4162-9814-5B5C65855E11}"/>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168143688133376"/>
          <c:y val="3.1640588283922751E-2"/>
          <c:w val="0.60851390355808632"/>
          <c:h val="0.89025494794704219"/>
        </c:manualLayout>
      </c:layout>
      <c:barChart>
        <c:barDir val="bar"/>
        <c:grouping val="clustered"/>
        <c:varyColors val="0"/>
        <c:ser>
          <c:idx val="1"/>
          <c:order val="0"/>
          <c:tx>
            <c:strRef>
              <c:f>Sheet1!$B$1</c:f>
              <c:strCache>
                <c:ptCount val="1"/>
                <c:pt idx="0">
                  <c:v>BD-I (n=146)</c:v>
                </c:pt>
              </c:strCache>
            </c:strRef>
          </c:tx>
          <c:spPr>
            <a:solidFill>
              <a:schemeClr val="accent2"/>
            </a:solidFill>
            <a:ln>
              <a:noFill/>
            </a:ln>
            <a:effectLst/>
          </c:spPr>
          <c:invertIfNegative val="0"/>
          <c:dLbls>
            <c:spPr>
              <a:solidFill>
                <a:schemeClr val="bg1"/>
              </a:solidFill>
              <a:ln>
                <a:noFill/>
              </a:ln>
              <a:effectLst/>
            </c:spPr>
            <c:txPr>
              <a:bodyPr rot="0" spcFirstLastPara="1" vertOverflow="ellipsis" vert="horz" wrap="square" anchor="ctr" anchorCtr="1"/>
              <a:lstStyle/>
              <a:p>
                <a:pPr>
                  <a:defRPr sz="1100" b="1" i="0" u="none" strike="noStrike" kern="1200" baseline="0">
                    <a:solidFill>
                      <a:schemeClr val="accent2">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Weeks without symptoms (%)</c:v>
                </c:pt>
                <c:pt idx="1">
                  <c:v>Weeks with pure depression (%)</c:v>
                </c:pt>
                <c:pt idx="2">
                  <c:v>Weeks with pure mania/hypomania (%)</c:v>
                </c:pt>
                <c:pt idx="3">
                  <c:v>Weeks with cycling/mixed symptoms (%)</c:v>
                </c:pt>
                <c:pt idx="4">
                  <c:v>Changes in symptom status (number per year)</c:v>
                </c:pt>
                <c:pt idx="5">
                  <c:v>Changes in polarity (number per year)</c:v>
                </c:pt>
              </c:strCache>
            </c:strRef>
          </c:cat>
          <c:val>
            <c:numRef>
              <c:f>Sheet1!$B$2:$B$7</c:f>
              <c:numCache>
                <c:formatCode>General</c:formatCode>
                <c:ptCount val="6"/>
                <c:pt idx="0">
                  <c:v>52.7</c:v>
                </c:pt>
                <c:pt idx="1">
                  <c:v>31.9</c:v>
                </c:pt>
                <c:pt idx="2">
                  <c:v>9.3000000000000007</c:v>
                </c:pt>
                <c:pt idx="3">
                  <c:v>5.9</c:v>
                </c:pt>
                <c:pt idx="4">
                  <c:v>5.9</c:v>
                </c:pt>
                <c:pt idx="5">
                  <c:v>3.5</c:v>
                </c:pt>
              </c:numCache>
            </c:numRef>
          </c:val>
          <c:extLst>
            <c:ext xmlns:c16="http://schemas.microsoft.com/office/drawing/2014/chart" uri="{C3380CC4-5D6E-409C-BE32-E72D297353CC}">
              <c16:uniqueId val="{00000001-29FD-4F23-A166-7880F2F59222}"/>
            </c:ext>
          </c:extLst>
        </c:ser>
        <c:ser>
          <c:idx val="2"/>
          <c:order val="1"/>
          <c:tx>
            <c:strRef>
              <c:f>Sheet1!$C$1</c:f>
              <c:strCache>
                <c:ptCount val="1"/>
                <c:pt idx="0">
                  <c:v>BD-II (n=86)</c:v>
                </c:pt>
              </c:strCache>
            </c:strRef>
          </c:tx>
          <c:spPr>
            <a:solidFill>
              <a:schemeClr val="accent3"/>
            </a:solidFill>
            <a:ln>
              <a:noFill/>
            </a:ln>
            <a:effectLst/>
          </c:spPr>
          <c:invertIfNegative val="0"/>
          <c:dLbls>
            <c:spPr>
              <a:solidFill>
                <a:schemeClr val="bg1"/>
              </a:solidFill>
              <a:ln>
                <a:noFill/>
              </a:ln>
              <a:effectLst/>
            </c:spPr>
            <c:txPr>
              <a:bodyPr rot="0" spcFirstLastPara="1" vertOverflow="ellipsis" vert="horz" wrap="square" anchor="ctr" anchorCtr="1"/>
              <a:lstStyle/>
              <a:p>
                <a:pPr>
                  <a:defRPr sz="1100" b="1" i="0" u="none" strike="noStrike" kern="1200" baseline="0">
                    <a:solidFill>
                      <a:schemeClr val="accent3">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Weeks without symptoms (%)</c:v>
                </c:pt>
                <c:pt idx="1">
                  <c:v>Weeks with pure depression (%)</c:v>
                </c:pt>
                <c:pt idx="2">
                  <c:v>Weeks with pure mania/hypomania (%)</c:v>
                </c:pt>
                <c:pt idx="3">
                  <c:v>Weeks with cycling/mixed symptoms (%)</c:v>
                </c:pt>
                <c:pt idx="4">
                  <c:v>Changes in symptom status (number per year)</c:v>
                </c:pt>
                <c:pt idx="5">
                  <c:v>Changes in polarity (number per year)</c:v>
                </c:pt>
              </c:strCache>
            </c:strRef>
          </c:cat>
          <c:val>
            <c:numRef>
              <c:f>Sheet1!$C$2:$C$7</c:f>
              <c:numCache>
                <c:formatCode>General</c:formatCode>
                <c:ptCount val="6"/>
                <c:pt idx="0">
                  <c:v>46.1</c:v>
                </c:pt>
                <c:pt idx="1">
                  <c:v>50.3</c:v>
                </c:pt>
                <c:pt idx="2">
                  <c:v>1.3</c:v>
                </c:pt>
                <c:pt idx="3">
                  <c:v>2.2999999999999998</c:v>
                </c:pt>
                <c:pt idx="4">
                  <c:v>3.8</c:v>
                </c:pt>
                <c:pt idx="5">
                  <c:v>1.3</c:v>
                </c:pt>
              </c:numCache>
            </c:numRef>
          </c:val>
          <c:extLst>
            <c:ext xmlns:c16="http://schemas.microsoft.com/office/drawing/2014/chart" uri="{C3380CC4-5D6E-409C-BE32-E72D297353CC}">
              <c16:uniqueId val="{00000002-29FD-4F23-A166-7880F2F59222}"/>
            </c:ext>
          </c:extLst>
        </c:ser>
        <c:dLbls>
          <c:showLegendKey val="0"/>
          <c:showVal val="0"/>
          <c:showCatName val="0"/>
          <c:showSerName val="0"/>
          <c:showPercent val="0"/>
          <c:showBubbleSize val="0"/>
        </c:dLbls>
        <c:gapWidth val="100"/>
        <c:overlap val="-10"/>
        <c:axId val="1382564624"/>
        <c:axId val="1382559824"/>
      </c:barChart>
      <c:catAx>
        <c:axId val="1382564624"/>
        <c:scaling>
          <c:orientation val="maxMin"/>
        </c:scaling>
        <c:delete val="0"/>
        <c:axPos val="l"/>
        <c:numFmt formatCode="General" sourceLinked="1"/>
        <c:majorTickMark val="out"/>
        <c:minorTickMark val="none"/>
        <c:tickLblPos val="nextTo"/>
        <c:spPr>
          <a:noFill/>
          <a:ln w="12700" cap="flat" cmpd="sng" algn="ctr">
            <a:solidFill>
              <a:schemeClr val="tx2"/>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1382559824"/>
        <c:crosses val="autoZero"/>
        <c:auto val="1"/>
        <c:lblAlgn val="ctr"/>
        <c:lblOffset val="100"/>
        <c:noMultiLvlLbl val="0"/>
      </c:catAx>
      <c:valAx>
        <c:axId val="1382559824"/>
        <c:scaling>
          <c:orientation val="minMax"/>
        </c:scaling>
        <c:delete val="0"/>
        <c:axPos val="b"/>
        <c:majorGridlines>
          <c:spPr>
            <a:ln w="9525" cap="flat" cmpd="sng" algn="ctr">
              <a:solidFill>
                <a:schemeClr val="bg1">
                  <a:lumMod val="75000"/>
                </a:schemeClr>
              </a:solidFill>
              <a:round/>
            </a:ln>
            <a:effectLst/>
          </c:spPr>
        </c:majorGridlines>
        <c:numFmt formatCode="General" sourceLinked="1"/>
        <c:majorTickMark val="out"/>
        <c:minorTickMark val="none"/>
        <c:tickLblPos val="nextTo"/>
        <c:spPr>
          <a:noFill/>
          <a:ln w="1270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382564624"/>
        <c:crosses val="max"/>
        <c:crossBetween val="between"/>
      </c:valAx>
      <c:spPr>
        <a:noFill/>
        <a:ln>
          <a:noFill/>
        </a:ln>
        <a:effectLst/>
      </c:spPr>
    </c:plotArea>
    <c:legend>
      <c:legendPos val="r"/>
      <c:layout>
        <c:manualLayout>
          <c:xMode val="edge"/>
          <c:yMode val="edge"/>
          <c:x val="0.68726565291167485"/>
          <c:y val="0.72442714445065226"/>
          <c:w val="0.16565961195661721"/>
          <c:h val="0.14900333863674589"/>
        </c:manualLayout>
      </c:layout>
      <c:overlay val="0"/>
      <c:spPr>
        <a:solidFill>
          <a:schemeClr val="bg1"/>
        </a:solid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2"/>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07-08-2024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869026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a:t>
            </a:fld>
            <a:endParaRPr lang="da-DK"/>
          </a:p>
        </p:txBody>
      </p:sp>
    </p:spTree>
    <p:extLst>
      <p:ext uri="{BB962C8B-B14F-4D97-AF65-F5344CB8AC3E}">
        <p14:creationId xmlns:p14="http://schemas.microsoft.com/office/powerpoint/2010/main" val="357253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shown on the slide, bipolar disorder is a cyclic disorder, where people cycle between periods of (hypo)mania, depression, and euthymia.</a:t>
            </a:r>
            <a:r>
              <a:rPr lang="en-GB" baseline="30000" dirty="0"/>
              <a:t>1-5</a:t>
            </a:r>
            <a:r>
              <a:rPr lang="en-GB" dirty="0"/>
              <a:t> The duration of these periods can vary; a study following </a:t>
            </a:r>
            <a:r>
              <a:rPr lang="en-US" dirty="0"/>
              <a:t>1,130 people with bipolar disorder found that on average depressive episodes lasted for 5.2 months, whereas on average manic episodes were shorter at 3.5 months.</a:t>
            </a:r>
            <a:r>
              <a:rPr lang="en-US" baseline="30000" dirty="0"/>
              <a:t>5</a:t>
            </a:r>
            <a:endParaRPr lang="en-US" dirty="0"/>
          </a:p>
          <a:p>
            <a:endParaRPr lang="en-GB" dirty="0"/>
          </a:p>
          <a:p>
            <a:r>
              <a:rPr lang="en-GB" dirty="0"/>
              <a:t>References:</a:t>
            </a:r>
          </a:p>
          <a:p>
            <a:pPr marL="228600" indent="-228600">
              <a:buFont typeface="+mj-lt"/>
              <a:buAutoNum type="arabicPeriod"/>
            </a:pPr>
            <a:r>
              <a:rPr lang="en-GB" dirty="0"/>
              <a:t>Vieta E, Berk M, Schulze TG, et al. Bipolar disorders. Nat Rev Dis Primers 2018; 4: 18008.</a:t>
            </a:r>
          </a:p>
          <a:p>
            <a:pPr marL="228600" indent="-228600">
              <a:buFont typeface="+mj-lt"/>
              <a:buAutoNum type="arabicPeriod"/>
            </a:pPr>
            <a:r>
              <a:rPr lang="en-US" dirty="0" err="1"/>
              <a:t>Elanjithara</a:t>
            </a:r>
            <a:r>
              <a:rPr lang="en-US" dirty="0"/>
              <a:t> TE, Frangou S, McGuire P. Treatment of the early stages of bipolar disorder. Advances in Psychiatric Treatment 2011; 17 (4): 283–291.</a:t>
            </a:r>
          </a:p>
          <a:p>
            <a:pPr marL="228600" indent="-228600">
              <a:buFont typeface="+mj-lt"/>
              <a:buAutoNum type="arabicPeriod"/>
            </a:pPr>
            <a:r>
              <a:rPr lang="en-US" sz="1200" dirty="0"/>
              <a:t>American Psychiatric Association (APA). Diagnostic and Statistical Manual of Mental Disorders. Fifth edition, text revision. Washington DC: APA; 2022.</a:t>
            </a:r>
          </a:p>
          <a:p>
            <a:pPr marL="228600" indent="-228600">
              <a:buFont typeface="+mj-lt"/>
              <a:buAutoNum type="arabicPeriod"/>
            </a:pPr>
            <a:r>
              <a:rPr lang="en-US" dirty="0"/>
              <a:t>Manning JS. Tools to improve differential diagnosis of bipolar disorder in primary care. Prim Care Companion J Clin Psychiatry 2010; 12 (Suppl 1): 17–22.</a:t>
            </a:r>
            <a:r>
              <a:rPr lang="en-GB" dirty="0"/>
              <a:t> </a:t>
            </a:r>
          </a:p>
          <a:p>
            <a:pPr marL="228600" indent="-228600">
              <a:buFont typeface="+mj-lt"/>
              <a:buAutoNum type="arabicPeriod"/>
            </a:pPr>
            <a:r>
              <a:rPr lang="en-GB" dirty="0"/>
              <a:t>Tondo L, Vázquez GH, </a:t>
            </a:r>
            <a:r>
              <a:rPr lang="en-GB" dirty="0" err="1"/>
              <a:t>Baldessarini</a:t>
            </a:r>
            <a:r>
              <a:rPr lang="en-GB" dirty="0"/>
              <a:t> RJ. Depression and mania in bipolar disorder. Curr </a:t>
            </a:r>
            <a:r>
              <a:rPr lang="en-GB" dirty="0" err="1"/>
              <a:t>Neuropharmacol</a:t>
            </a:r>
            <a:r>
              <a:rPr lang="en-GB" dirty="0"/>
              <a:t> 2017; 15 (3): 353–358.</a:t>
            </a:r>
          </a:p>
        </p:txBody>
      </p:sp>
      <p:sp>
        <p:nvSpPr>
          <p:cNvPr id="4" name="Slide Number Placeholder 3"/>
          <p:cNvSpPr>
            <a:spLocks noGrp="1"/>
          </p:cNvSpPr>
          <p:nvPr>
            <p:ph type="sldNum" sz="quarter" idx="5"/>
          </p:nvPr>
        </p:nvSpPr>
        <p:spPr/>
        <p:txBody>
          <a:bodyPr/>
          <a:lstStyle/>
          <a:p>
            <a:fld id="{DE4970BF-B400-48B4-BD31-9AEFB95A0870}" type="slidenum">
              <a:rPr lang="da-DK" smtClean="0"/>
              <a:t>3</a:t>
            </a:fld>
            <a:endParaRPr lang="da-DK"/>
          </a:p>
        </p:txBody>
      </p:sp>
    </p:spTree>
    <p:extLst>
      <p:ext uri="{BB962C8B-B14F-4D97-AF65-F5344CB8AC3E}">
        <p14:creationId xmlns:p14="http://schemas.microsoft.com/office/powerpoint/2010/main" val="3863460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shown on the slide, as well as being a cyclic disorder, bipolar disorder can progress over time.</a:t>
            </a:r>
            <a:r>
              <a:rPr lang="en-GB" baseline="30000" dirty="0"/>
              <a:t>1</a:t>
            </a:r>
            <a:r>
              <a:rPr lang="en-GB" dirty="0"/>
              <a:t> The progressive nature of the disease, as well as the impact of the disorder on functioning and quality of life, reinforces the importance of early identification of patients and good clinical management.</a:t>
            </a:r>
            <a:r>
              <a:rPr lang="en-GB" baseline="30000" dirty="0"/>
              <a:t>5</a:t>
            </a:r>
            <a:endParaRPr lang="en-GB" dirty="0"/>
          </a:p>
          <a:p>
            <a:endParaRPr lang="en-GB" dirty="0"/>
          </a:p>
          <a:p>
            <a:r>
              <a:rPr lang="en-GB" dirty="0"/>
              <a:t>References:</a:t>
            </a:r>
          </a:p>
          <a:p>
            <a:pPr marL="228600" indent="-228600">
              <a:buFont typeface="+mj-lt"/>
              <a:buAutoNum type="arabicPeriod"/>
            </a:pPr>
            <a:r>
              <a:rPr lang="en-GB" dirty="0"/>
              <a:t>Grande I, Berk M, </a:t>
            </a:r>
            <a:r>
              <a:rPr lang="en-GB" dirty="0" err="1"/>
              <a:t>Birmaher</a:t>
            </a:r>
            <a:r>
              <a:rPr lang="en-GB" dirty="0"/>
              <a:t> B, Vieta E. Bipolar disorder. Lancet 2016; 387 (10027): 1561–1572.</a:t>
            </a:r>
          </a:p>
          <a:p>
            <a:pPr marL="228600" indent="-228600">
              <a:buFont typeface="+mj-lt"/>
              <a:buAutoNum type="arabicPeriod"/>
            </a:pPr>
            <a:r>
              <a:rPr lang="en-GB" dirty="0"/>
              <a:t>Greil W, Kleindienst N. Concepts in the treatment of bipolar disorder. Acta </a:t>
            </a:r>
            <a:r>
              <a:rPr lang="en-GB" dirty="0" err="1"/>
              <a:t>Psychiatr</a:t>
            </a:r>
            <a:r>
              <a:rPr lang="en-GB" dirty="0"/>
              <a:t> </a:t>
            </a:r>
            <a:r>
              <a:rPr lang="en-GB" dirty="0" err="1"/>
              <a:t>Scand</a:t>
            </a:r>
            <a:r>
              <a:rPr lang="en-GB" dirty="0"/>
              <a:t> </a:t>
            </a:r>
            <a:r>
              <a:rPr lang="en-GB" dirty="0" err="1"/>
              <a:t>Suppl</a:t>
            </a:r>
            <a:r>
              <a:rPr lang="en-GB" dirty="0"/>
              <a:t> 2003; (418): 41–46.</a:t>
            </a:r>
          </a:p>
          <a:p>
            <a:pPr marL="228600" indent="-228600">
              <a:buFont typeface="+mj-lt"/>
              <a:buAutoNum type="arabicPeriod"/>
            </a:pPr>
            <a:r>
              <a:rPr lang="en-GB" dirty="0" err="1"/>
              <a:t>Grunze</a:t>
            </a:r>
            <a:r>
              <a:rPr lang="en-GB" dirty="0"/>
              <a:t> H, Vieta E, Goodwin GM, et al; WFSBP Task Force on Treatment Guidelines for Bipolar Disorders. The World Federation of Societies of Biological Psychiatry (WFSBP) guidelines for the biological treatment of bipolar disorders: update 2012 on the long-term treatment of bipolar disorder. World J </a:t>
            </a:r>
            <a:r>
              <a:rPr lang="en-GB" dirty="0" err="1"/>
              <a:t>Biol</a:t>
            </a:r>
            <a:r>
              <a:rPr lang="en-GB" dirty="0"/>
              <a:t> Psychiatry 2013; 14 (3): 154–219. </a:t>
            </a:r>
          </a:p>
          <a:p>
            <a:pPr marL="228600" indent="-228600">
              <a:buFont typeface="+mj-lt"/>
              <a:buAutoNum type="arabicPeriod"/>
              <a:defRPr/>
            </a:pPr>
            <a:r>
              <a:rPr lang="en-GB" dirty="0"/>
              <a:t>Vieta E, Berk M, Schulze TG, et al. Bipolar disorders. Nat Rev Dis Primers 2018; 4: 18008.</a:t>
            </a:r>
          </a:p>
          <a:p>
            <a:pPr marL="228600" indent="-228600">
              <a:buFont typeface="+mj-lt"/>
              <a:buAutoNum type="arabicPeriod"/>
              <a:defRPr/>
            </a:pPr>
            <a:r>
              <a:rPr lang="en-GB" dirty="0"/>
              <a:t>McIntyre RS, Calabrese JR. Bipolar depression: the clinical characteristics and unmet needs of a complex disorder. Curr Med Res </a:t>
            </a:r>
            <a:r>
              <a:rPr lang="en-GB" dirty="0" err="1"/>
              <a:t>Opin</a:t>
            </a:r>
            <a:r>
              <a:rPr lang="en-GB" dirty="0"/>
              <a:t> 2019; 35 (11): 1993–2005. </a:t>
            </a:r>
          </a:p>
        </p:txBody>
      </p:sp>
      <p:sp>
        <p:nvSpPr>
          <p:cNvPr id="4" name="Slide Number Placeholder 3"/>
          <p:cNvSpPr>
            <a:spLocks noGrp="1"/>
          </p:cNvSpPr>
          <p:nvPr>
            <p:ph type="sldNum" sz="quarter" idx="5"/>
          </p:nvPr>
        </p:nvSpPr>
        <p:spPr/>
        <p:txBody>
          <a:bodyPr/>
          <a:lstStyle/>
          <a:p>
            <a:fld id="{DE4970BF-B400-48B4-BD31-9AEFB95A0870}" type="slidenum">
              <a:rPr lang="da-DK" smtClean="0"/>
              <a:t>4</a:t>
            </a:fld>
            <a:endParaRPr lang="da-DK"/>
          </a:p>
        </p:txBody>
      </p:sp>
    </p:spTree>
    <p:extLst>
      <p:ext uri="{BB962C8B-B14F-4D97-AF65-F5344CB8AC3E}">
        <p14:creationId xmlns:p14="http://schemas.microsoft.com/office/powerpoint/2010/main" val="744143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Staging places an individual with a psychiatric disorder on a spectrum that encompasses clinical progression, ranging from prodromal or pre-disease all the way to a chronic disease state.</a:t>
            </a:r>
            <a:r>
              <a:rPr lang="en-GB" baseline="30000" dirty="0"/>
              <a:t>5</a:t>
            </a:r>
            <a:r>
              <a:rPr lang="en-GB" dirty="0"/>
              <a:t> In bipolar disorder, this can generally be thought of with Stage 0 representing the pre-disease state, middle stages representing disease onset and the first episode, and later stages representing the chronic disease state.</a:t>
            </a:r>
            <a:r>
              <a:rPr lang="en-GB" baseline="30000" dirty="0"/>
              <a:t>5</a:t>
            </a:r>
            <a:r>
              <a:rPr lang="en-GB" dirty="0"/>
              <a:t> However, many different staging models have been developed for bipolar disease, with different numerical systems.</a:t>
            </a:r>
            <a:r>
              <a:rPr lang="en-GB" baseline="30000" dirty="0"/>
              <a:t>3,5</a:t>
            </a:r>
            <a:endParaRPr lang="en-GB" dirty="0"/>
          </a:p>
          <a:p>
            <a:endParaRPr lang="en-GB" dirty="0"/>
          </a:p>
          <a:p>
            <a:r>
              <a:rPr lang="en-GB" dirty="0"/>
              <a:t>References:</a:t>
            </a:r>
          </a:p>
          <a:p>
            <a:pPr marL="228600" indent="-228600">
              <a:buFont typeface="+mj-lt"/>
              <a:buAutoNum type="arabicPeriod"/>
            </a:pPr>
            <a:r>
              <a:rPr lang="en-GB" dirty="0"/>
              <a:t>Fava GA, Kellner R. Staging: a neglected dimension in psychiatric classification. Acta </a:t>
            </a:r>
            <a:r>
              <a:rPr lang="en-GB" dirty="0" err="1"/>
              <a:t>Psychiatr</a:t>
            </a:r>
            <a:r>
              <a:rPr lang="en-GB" dirty="0"/>
              <a:t> </a:t>
            </a:r>
            <a:r>
              <a:rPr lang="en-GB" dirty="0" err="1"/>
              <a:t>Scand</a:t>
            </a:r>
            <a:r>
              <a:rPr lang="en-GB" dirty="0"/>
              <a:t> 1993; 87 (4): 225–230.</a:t>
            </a:r>
          </a:p>
          <a:p>
            <a:pPr marL="228600" indent="-228600">
              <a:buFont typeface="+mj-lt"/>
              <a:buAutoNum type="arabicPeriod"/>
            </a:pPr>
            <a:r>
              <a:rPr lang="en-GB" dirty="0" err="1"/>
              <a:t>McGorry</a:t>
            </a:r>
            <a:r>
              <a:rPr lang="en-GB" dirty="0"/>
              <a:t> PD, </a:t>
            </a:r>
            <a:r>
              <a:rPr lang="en-GB" dirty="0" err="1"/>
              <a:t>Hickie</a:t>
            </a:r>
            <a:r>
              <a:rPr lang="en-GB" dirty="0"/>
              <a:t> IB, Yung AR, et al. Clinical staging of psychiatric disorders: a heuristic framework for choosing earlier, safer and more effective interventions. </a:t>
            </a:r>
            <a:r>
              <a:rPr lang="en-GB" dirty="0" err="1"/>
              <a:t>Aust</a:t>
            </a:r>
            <a:r>
              <a:rPr lang="en-GB" dirty="0"/>
              <a:t> N Z J Psychiatry 2006; 40 (8): 616–622.</a:t>
            </a:r>
          </a:p>
          <a:p>
            <a:pPr marL="228600" indent="-228600">
              <a:buFont typeface="+mj-lt"/>
              <a:buAutoNum type="arabicPeriod"/>
            </a:pPr>
            <a:r>
              <a:rPr lang="en-US" dirty="0" err="1"/>
              <a:t>Kupka</a:t>
            </a:r>
            <a:r>
              <a:rPr lang="en-US" dirty="0"/>
              <a:t> R, Duffy A, Scott J, et al. Consensus on nomenclature for clinical staging models in bipolar disorder: a narrative review from the International Society for Bipolar Disorders (ISBD) Staging Task Force. Bipolar </a:t>
            </a:r>
            <a:r>
              <a:rPr lang="en-US" dirty="0" err="1"/>
              <a:t>Disord</a:t>
            </a:r>
            <a:r>
              <a:rPr lang="en-US" dirty="0"/>
              <a:t> 2021; 23 (7): 659–678.</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indent="-228600">
              <a:buFont typeface="+mj-lt"/>
              <a:buAutoNum type="arabicPeriod"/>
            </a:pPr>
            <a:r>
              <a:rPr lang="en-GB" dirty="0"/>
              <a:t>Berk M, Post R, Ratheesh A, et al. Staging in bipolar disorder: from theoretical framework to clinical utility. World Psychiatry 2017; 16 (3): 236–244.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Kapczinski</a:t>
            </a:r>
            <a:r>
              <a:rPr lang="en-GB" dirty="0"/>
              <a:t> F, </a:t>
            </a:r>
            <a:r>
              <a:rPr lang="en-GB" dirty="0" err="1"/>
              <a:t>Magalhaes</a:t>
            </a:r>
            <a:r>
              <a:rPr lang="en-GB" dirty="0"/>
              <a:t> PV, </a:t>
            </a:r>
            <a:r>
              <a:rPr lang="en-GB" dirty="0" err="1"/>
              <a:t>Balanza</a:t>
            </a:r>
            <a:r>
              <a:rPr lang="en-GB" dirty="0"/>
              <a:t>-Martinez V, et al. Staging systems in bipolar disorder: an International Society for Bipolar Disorders Task Force Report. Acta </a:t>
            </a:r>
            <a:r>
              <a:rPr lang="en-GB" dirty="0" err="1"/>
              <a:t>Psychiatr</a:t>
            </a:r>
            <a:r>
              <a:rPr lang="en-GB" dirty="0"/>
              <a:t> </a:t>
            </a:r>
            <a:r>
              <a:rPr lang="en-GB" dirty="0" err="1"/>
              <a:t>Scand</a:t>
            </a:r>
            <a:r>
              <a:rPr lang="en-GB" dirty="0"/>
              <a:t> 2014; 130 (5): 354–363.</a:t>
            </a:r>
          </a:p>
        </p:txBody>
      </p:sp>
      <p:sp>
        <p:nvSpPr>
          <p:cNvPr id="4" name="Slide Number Placeholder 3"/>
          <p:cNvSpPr>
            <a:spLocks noGrp="1"/>
          </p:cNvSpPr>
          <p:nvPr>
            <p:ph type="sldNum" sz="quarter" idx="5"/>
          </p:nvPr>
        </p:nvSpPr>
        <p:spPr/>
        <p:txBody>
          <a:bodyPr/>
          <a:lstStyle/>
          <a:p>
            <a:fld id="{DE4970BF-B400-48B4-BD31-9AEFB95A0870}" type="slidenum">
              <a:rPr lang="da-DK" smtClean="0"/>
              <a:t>5</a:t>
            </a:fld>
            <a:endParaRPr lang="da-DK"/>
          </a:p>
        </p:txBody>
      </p:sp>
    </p:spTree>
    <p:extLst>
      <p:ext uri="{BB962C8B-B14F-4D97-AF65-F5344CB8AC3E}">
        <p14:creationId xmlns:p14="http://schemas.microsoft.com/office/powerpoint/2010/main" val="1851445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dirty="0"/>
              <a:t>Several staging models have been developed to study and describe the severity of bipolar disorder, including the Berk et al. model, the </a:t>
            </a:r>
            <a:r>
              <a:rPr lang="en-US" dirty="0" err="1"/>
              <a:t>Kapczinski</a:t>
            </a:r>
            <a:r>
              <a:rPr lang="en-US" dirty="0"/>
              <a:t> et al. model, and the Duffy et al. model.</a:t>
            </a:r>
            <a:r>
              <a:rPr lang="en-US" baseline="30000" dirty="0"/>
              <a:t>1</a:t>
            </a:r>
            <a:r>
              <a:rPr lang="en-US" dirty="0"/>
              <a:t> The Berk et al. model, published in 2007, incorporated the prodromal stages of the condition, emphasizing early detection to allow for early intervention.</a:t>
            </a:r>
            <a:r>
              <a:rPr lang="en-US" baseline="30000" dirty="0"/>
              <a:t>2</a:t>
            </a:r>
            <a:endParaRPr lang="en-US" dirty="0"/>
          </a:p>
          <a:p>
            <a:endParaRPr lang="en-GB" dirty="0"/>
          </a:p>
          <a:p>
            <a:r>
              <a:rPr lang="en-GB" dirty="0"/>
              <a:t>References:</a:t>
            </a:r>
          </a:p>
          <a:p>
            <a:pPr marL="228600" indent="-228600">
              <a:buFont typeface="+mj-lt"/>
              <a:buAutoNum type="arabicPeriod"/>
            </a:pPr>
            <a:r>
              <a:rPr lang="en-US" dirty="0" err="1"/>
              <a:t>Kupka</a:t>
            </a:r>
            <a:r>
              <a:rPr lang="en-US" dirty="0"/>
              <a:t> R, Duffy A, Scott J, et al. Consensus on nomenclature for clinical staging models in bipolar disorder: a narrative review from the International Society for Bipolar Disorders (ISBD) Staging Task Force. Bipolar </a:t>
            </a:r>
            <a:r>
              <a:rPr lang="en-US" dirty="0" err="1"/>
              <a:t>Disord</a:t>
            </a:r>
            <a:r>
              <a:rPr lang="en-US" dirty="0"/>
              <a:t> 2021; 23 (7): 659–678.</a:t>
            </a:r>
          </a:p>
          <a:p>
            <a:pPr marL="228600" indent="-228600">
              <a:buFont typeface="+mj-lt"/>
              <a:buAutoNum type="arabicPeriod"/>
            </a:pPr>
            <a:r>
              <a:rPr lang="en-GB" dirty="0"/>
              <a:t>Berk M, Conus P, Lucas N, et al. Setting the stage: from prodrome to treatment resistance in bipolar disorder. Bipolar </a:t>
            </a:r>
            <a:r>
              <a:rPr lang="en-GB" dirty="0" err="1"/>
              <a:t>Disord</a:t>
            </a:r>
            <a:r>
              <a:rPr lang="en-GB" dirty="0"/>
              <a:t> 2007; 9 (7): 671–678.</a:t>
            </a:r>
          </a:p>
        </p:txBody>
      </p:sp>
      <p:sp>
        <p:nvSpPr>
          <p:cNvPr id="4" name="Slide Number Placeholder 3"/>
          <p:cNvSpPr>
            <a:spLocks noGrp="1"/>
          </p:cNvSpPr>
          <p:nvPr>
            <p:ph type="sldNum" sz="quarter" idx="5"/>
          </p:nvPr>
        </p:nvSpPr>
        <p:spPr/>
        <p:txBody>
          <a:bodyPr/>
          <a:lstStyle/>
          <a:p>
            <a:fld id="{DE4970BF-B400-48B4-BD31-9AEFB95A0870}" type="slidenum">
              <a:rPr lang="da-DK" smtClean="0"/>
              <a:t>6</a:t>
            </a:fld>
            <a:endParaRPr lang="da-DK"/>
          </a:p>
        </p:txBody>
      </p:sp>
    </p:spTree>
    <p:extLst>
      <p:ext uri="{BB962C8B-B14F-4D97-AF65-F5344CB8AC3E}">
        <p14:creationId xmlns:p14="http://schemas.microsoft.com/office/powerpoint/2010/main" val="1151775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dirty="0"/>
              <a:t>Several staging models have been developed to study and describe the severity of bipolar disorder, including the Berk et al. model, the </a:t>
            </a:r>
            <a:r>
              <a:rPr lang="en-US" dirty="0" err="1"/>
              <a:t>Kapczinski</a:t>
            </a:r>
            <a:r>
              <a:rPr lang="en-US" dirty="0"/>
              <a:t> et al. model, and the Duffy et al. model.</a:t>
            </a:r>
            <a:r>
              <a:rPr lang="en-US" baseline="30000" dirty="0"/>
              <a:t>1</a:t>
            </a:r>
            <a:r>
              <a:rPr lang="en-US" dirty="0"/>
              <a:t> In 2009, </a:t>
            </a:r>
            <a:r>
              <a:rPr lang="en-US" dirty="0" err="1"/>
              <a:t>Kapczinski</a:t>
            </a:r>
            <a:r>
              <a:rPr lang="en-US" dirty="0"/>
              <a:t> et al. published this model, which focused on assessing patients between episodes.</a:t>
            </a:r>
            <a:r>
              <a:rPr lang="en-US" baseline="30000" dirty="0"/>
              <a:t>2</a:t>
            </a:r>
            <a:endParaRPr lang="en-US" dirty="0"/>
          </a:p>
          <a:p>
            <a:endParaRPr lang="en-GB" dirty="0"/>
          </a:p>
          <a:p>
            <a:r>
              <a:rPr lang="en-GB" dirty="0"/>
              <a:t>References:</a:t>
            </a:r>
          </a:p>
          <a:p>
            <a:pPr marL="228600" indent="-228600">
              <a:buFont typeface="+mj-lt"/>
              <a:buAutoNum type="arabicPeriod"/>
            </a:pPr>
            <a:r>
              <a:rPr lang="en-US" dirty="0" err="1"/>
              <a:t>Kupka</a:t>
            </a:r>
            <a:r>
              <a:rPr lang="en-US" dirty="0"/>
              <a:t> R, Duffy A, Scott J, et al. Consensus on nomenclature for clinical staging models in bipolar disorder: a narrative review from the International Society for Bipolar Disorders (ISBD) Staging Task Force. Bipolar </a:t>
            </a:r>
            <a:r>
              <a:rPr lang="en-US" dirty="0" err="1"/>
              <a:t>Disord</a:t>
            </a:r>
            <a:r>
              <a:rPr lang="en-US" dirty="0"/>
              <a:t> 2021; 23 (7): 659–678.</a:t>
            </a:r>
          </a:p>
          <a:p>
            <a:pPr marL="228600" indent="-228600">
              <a:buFont typeface="+mj-lt"/>
              <a:buAutoNum type="arabicPeriod"/>
            </a:pPr>
            <a:r>
              <a:rPr lang="en-GB" dirty="0" err="1"/>
              <a:t>Kapczinski</a:t>
            </a:r>
            <a:r>
              <a:rPr lang="en-GB" dirty="0"/>
              <a:t> F, Dias VV, </a:t>
            </a:r>
            <a:r>
              <a:rPr lang="en-GB" dirty="0" err="1"/>
              <a:t>Kauer-Sant’Anna</a:t>
            </a:r>
            <a:r>
              <a:rPr lang="en-GB" dirty="0"/>
              <a:t> M, et al. Clinical implications of a staging model for bipolar disorders. Expert Rev </a:t>
            </a:r>
            <a:r>
              <a:rPr lang="en-GB" dirty="0" err="1"/>
              <a:t>Neurother</a:t>
            </a:r>
            <a:r>
              <a:rPr lang="en-GB" dirty="0"/>
              <a:t> 2009; 9 (7): 957–966.</a:t>
            </a:r>
          </a:p>
        </p:txBody>
      </p:sp>
      <p:sp>
        <p:nvSpPr>
          <p:cNvPr id="4" name="Slide Number Placeholder 3"/>
          <p:cNvSpPr>
            <a:spLocks noGrp="1"/>
          </p:cNvSpPr>
          <p:nvPr>
            <p:ph type="sldNum" sz="quarter" idx="5"/>
          </p:nvPr>
        </p:nvSpPr>
        <p:spPr/>
        <p:txBody>
          <a:bodyPr/>
          <a:lstStyle/>
          <a:p>
            <a:fld id="{DE4970BF-B400-48B4-BD31-9AEFB95A0870}" type="slidenum">
              <a:rPr lang="da-DK" smtClean="0"/>
              <a:t>7</a:t>
            </a:fld>
            <a:endParaRPr lang="da-DK"/>
          </a:p>
        </p:txBody>
      </p:sp>
    </p:spTree>
    <p:extLst>
      <p:ext uri="{BB962C8B-B14F-4D97-AF65-F5344CB8AC3E}">
        <p14:creationId xmlns:p14="http://schemas.microsoft.com/office/powerpoint/2010/main" val="3144183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dirty="0"/>
              <a:t>Several staging models have been developed to study and describe the severity of bipolar disorder, including the Berk et al. model, the </a:t>
            </a:r>
            <a:r>
              <a:rPr lang="en-US" dirty="0" err="1"/>
              <a:t>Kapczinski</a:t>
            </a:r>
            <a:r>
              <a:rPr lang="en-US" dirty="0"/>
              <a:t> et al. model, and the Duffy et al. model.</a:t>
            </a:r>
            <a:r>
              <a:rPr lang="en-US" baseline="30000" dirty="0"/>
              <a:t>1</a:t>
            </a:r>
            <a:r>
              <a:rPr lang="en-US" dirty="0"/>
              <a:t> In 2014, Duffy et al. published this model, which integrated evidence from a review of the evidence behind existing staging models.</a:t>
            </a:r>
            <a:r>
              <a:rPr lang="en-US" baseline="30000" dirty="0"/>
              <a:t>2,3</a:t>
            </a:r>
            <a:endParaRPr lang="en-US" dirty="0"/>
          </a:p>
          <a:p>
            <a:endParaRPr lang="en-GB" dirty="0"/>
          </a:p>
          <a:p>
            <a:r>
              <a:rPr lang="en-GB" dirty="0"/>
              <a:t>References:</a:t>
            </a:r>
          </a:p>
          <a:p>
            <a:pPr marL="228600" indent="-228600">
              <a:buFont typeface="+mj-lt"/>
              <a:buAutoNum type="arabicPeriod"/>
            </a:pPr>
            <a:r>
              <a:rPr lang="en-US" dirty="0" err="1"/>
              <a:t>Kupka</a:t>
            </a:r>
            <a:r>
              <a:rPr lang="en-US" dirty="0"/>
              <a:t> R, Duffy A, Scott J, et al. Consensus on nomenclature for clinical staging models in bipolar disorder: a narrative review from the International Society for Bipolar Disorders (ISBD) Staging Task Force. Bipolar </a:t>
            </a:r>
            <a:r>
              <a:rPr lang="en-US" dirty="0" err="1"/>
              <a:t>Disord</a:t>
            </a:r>
            <a:r>
              <a:rPr lang="en-US" dirty="0"/>
              <a:t> 2021; 23 (7): 659–678.</a:t>
            </a:r>
          </a:p>
          <a:p>
            <a:pPr marL="228600" indent="-228600">
              <a:buFont typeface="+mj-lt"/>
              <a:buAutoNum type="arabicPeriod"/>
            </a:pPr>
            <a:r>
              <a:rPr lang="en-GB" dirty="0"/>
              <a:t>Duffy A. Toward a comprehensive clinical staging model for bipolar disorder: integrating the evidence. Can J Psychiatry 2014; 59 (12): 659–666.</a:t>
            </a:r>
          </a:p>
          <a:p>
            <a:pPr marL="228600" indent="-228600">
              <a:buFont typeface="+mj-lt"/>
              <a:buAutoNum type="arabicPeriod"/>
            </a:pPr>
            <a:r>
              <a:rPr lang="en-US" dirty="0"/>
              <a:t>Duffy A, Malhi GS, Carlson GA. The challenge of psychiatric diagnosis: looking beyond the symptoms to the company that they keep. Bipolar </a:t>
            </a:r>
            <a:r>
              <a:rPr lang="en-US" dirty="0" err="1"/>
              <a:t>Disord</a:t>
            </a:r>
            <a:r>
              <a:rPr lang="en-US" dirty="0"/>
              <a:t> 2018; 20 (5): 410–413. </a:t>
            </a:r>
          </a:p>
        </p:txBody>
      </p:sp>
      <p:sp>
        <p:nvSpPr>
          <p:cNvPr id="4" name="Slide Number Placeholder 3"/>
          <p:cNvSpPr>
            <a:spLocks noGrp="1"/>
          </p:cNvSpPr>
          <p:nvPr>
            <p:ph type="sldNum" sz="quarter" idx="5"/>
          </p:nvPr>
        </p:nvSpPr>
        <p:spPr/>
        <p:txBody>
          <a:bodyPr/>
          <a:lstStyle/>
          <a:p>
            <a:fld id="{DE4970BF-B400-48B4-BD31-9AEFB95A0870}" type="slidenum">
              <a:rPr lang="da-DK" smtClean="0"/>
              <a:t>8</a:t>
            </a:fld>
            <a:endParaRPr lang="da-DK"/>
          </a:p>
        </p:txBody>
      </p:sp>
    </p:spTree>
    <p:extLst>
      <p:ext uri="{BB962C8B-B14F-4D97-AF65-F5344CB8AC3E}">
        <p14:creationId xmlns:p14="http://schemas.microsoft.com/office/powerpoint/2010/main" val="2640009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9</a:t>
            </a:fld>
            <a:endParaRPr lang="da-DK"/>
          </a:p>
        </p:txBody>
      </p:sp>
    </p:spTree>
    <p:extLst>
      <p:ext uri="{BB962C8B-B14F-4D97-AF65-F5344CB8AC3E}">
        <p14:creationId xmlns:p14="http://schemas.microsoft.com/office/powerpoint/2010/main" val="3088108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 systematic literature review published in 2015 found 26 prospective longitudinal studies of the precursors of BD, which identified several different precursors as risk factors for bipolar disorder, as detailed on the slide.</a:t>
            </a:r>
            <a:r>
              <a:rPr lang="en-GB" baseline="30000" dirty="0"/>
              <a:t>1</a:t>
            </a:r>
            <a:endParaRPr lang="en-GB" dirty="0"/>
          </a:p>
          <a:p>
            <a:endParaRPr lang="en-GB" dirty="0"/>
          </a:p>
          <a:p>
            <a:r>
              <a:rPr lang="en-GB" dirty="0"/>
              <a:t>References:</a:t>
            </a:r>
          </a:p>
          <a:p>
            <a:pPr marL="228600" indent="-228600">
              <a:buFont typeface="+mj-lt"/>
              <a:buAutoNum type="arabicPeriod"/>
            </a:pPr>
            <a:r>
              <a:rPr lang="en-GB" dirty="0" err="1"/>
              <a:t>Faedda</a:t>
            </a:r>
            <a:r>
              <a:rPr lang="en-GB" dirty="0"/>
              <a:t> GL, Marangoni C, Serra G, et al. Precursors of bipolar disorders: a systematic literature review of prospective studies. J Clin Psychiatry 2015; 76 (5): 614–624.</a:t>
            </a:r>
          </a:p>
          <a:p>
            <a:pPr marL="228600" indent="-228600">
              <a:buFont typeface="+mj-lt"/>
              <a:buAutoNum type="arabicPeriod"/>
            </a:pPr>
            <a:r>
              <a:rPr lang="en-GB" dirty="0" err="1"/>
              <a:t>Faedda</a:t>
            </a:r>
            <a:r>
              <a:rPr lang="en-GB" dirty="0"/>
              <a:t> GL, </a:t>
            </a:r>
            <a:r>
              <a:rPr lang="en-GB" dirty="0" err="1"/>
              <a:t>Baldessarini</a:t>
            </a:r>
            <a:r>
              <a:rPr lang="en-GB" dirty="0"/>
              <a:t> RJ, Marangoni C, et al. An International Society of Bipolar Disorders task force report: precursors and prodromes of bipolar disorder. Bipolar </a:t>
            </a:r>
            <a:r>
              <a:rPr lang="en-GB" dirty="0" err="1"/>
              <a:t>Disord</a:t>
            </a:r>
            <a:r>
              <a:rPr lang="en-GB" dirty="0"/>
              <a:t> 2019; 21 (8): 720–740.</a:t>
            </a:r>
          </a:p>
          <a:p>
            <a:pPr marL="228600" indent="-228600">
              <a:buFont typeface="+mj-lt"/>
              <a:buAutoNum type="arabicPeriod"/>
            </a:pPr>
            <a:r>
              <a:rPr lang="en-GB" dirty="0"/>
              <a:t>Van Meter AR, Burke C, </a:t>
            </a:r>
            <a:r>
              <a:rPr lang="en-GB" dirty="0" err="1"/>
              <a:t>Youngstrom</a:t>
            </a:r>
            <a:r>
              <a:rPr lang="en-GB" dirty="0"/>
              <a:t> EA, et al. The bipolar prodrome: meta-analysis of symptom prevalence prior to initial or recurrent mood episodes. J Am </a:t>
            </a:r>
            <a:r>
              <a:rPr lang="en-GB" dirty="0" err="1"/>
              <a:t>Acad</a:t>
            </a:r>
            <a:r>
              <a:rPr lang="en-GB" dirty="0"/>
              <a:t> Child </a:t>
            </a:r>
            <a:r>
              <a:rPr lang="en-GB" dirty="0" err="1"/>
              <a:t>Adolesc</a:t>
            </a:r>
            <a:r>
              <a:rPr lang="en-GB" dirty="0"/>
              <a:t> Psychiatry 2016; 55 (7): 543–555.</a:t>
            </a:r>
          </a:p>
        </p:txBody>
      </p:sp>
      <p:sp>
        <p:nvSpPr>
          <p:cNvPr id="4" name="Slide Number Placeholder 3"/>
          <p:cNvSpPr>
            <a:spLocks noGrp="1"/>
          </p:cNvSpPr>
          <p:nvPr>
            <p:ph type="sldNum" sz="quarter" idx="5"/>
          </p:nvPr>
        </p:nvSpPr>
        <p:spPr/>
        <p:txBody>
          <a:bodyPr/>
          <a:lstStyle/>
          <a:p>
            <a:fld id="{DE4970BF-B400-48B4-BD31-9AEFB95A0870}" type="slidenum">
              <a:rPr lang="da-DK" smtClean="0"/>
              <a:t>10</a:t>
            </a:fld>
            <a:endParaRPr lang="da-DK"/>
          </a:p>
        </p:txBody>
      </p:sp>
    </p:spTree>
    <p:extLst>
      <p:ext uri="{BB962C8B-B14F-4D97-AF65-F5344CB8AC3E}">
        <p14:creationId xmlns:p14="http://schemas.microsoft.com/office/powerpoint/2010/main" val="2449537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Many different perinatal and juvenile factors have been shown to increase the risk of developing bipolar disorder, as outlined on the slide.</a:t>
            </a:r>
            <a:r>
              <a:rPr lang="en-GB" baseline="30000" dirty="0"/>
              <a:t>1</a:t>
            </a:r>
            <a:r>
              <a:rPr lang="en-GB" dirty="0"/>
              <a:t> However, disentangling the risk of bipolar disorder from that of other mood disorders can be challenging, because many of these factors also increase the risk of depression, or psychotic disorders.</a:t>
            </a:r>
            <a:r>
              <a:rPr lang="en-GB" baseline="30000" dirty="0"/>
              <a:t>1</a:t>
            </a:r>
            <a:endParaRPr lang="en-GB" dirty="0"/>
          </a:p>
          <a:p>
            <a:endParaRPr lang="en-GB" dirty="0"/>
          </a:p>
          <a:p>
            <a:r>
              <a:rPr lang="en-GB" dirty="0"/>
              <a:t>Reference:</a:t>
            </a:r>
          </a:p>
          <a:p>
            <a:pPr marL="228600" indent="-228600">
              <a:buFont typeface="+mj-lt"/>
              <a:buAutoNum type="arabicPeriod"/>
            </a:pPr>
            <a:r>
              <a:rPr lang="en-GB" dirty="0" err="1"/>
              <a:t>Faedda</a:t>
            </a:r>
            <a:r>
              <a:rPr lang="en-GB" dirty="0"/>
              <a:t> GL, </a:t>
            </a:r>
            <a:r>
              <a:rPr lang="en-GB" dirty="0" err="1"/>
              <a:t>Baldessarini</a:t>
            </a:r>
            <a:r>
              <a:rPr lang="en-GB" dirty="0"/>
              <a:t> RJ, Marangoni C, et al. An International Society of Bipolar Disorders task force report: precursors and prodromes of bipolar disorder. Bipolar </a:t>
            </a:r>
            <a:r>
              <a:rPr lang="en-GB" dirty="0" err="1"/>
              <a:t>Disord</a:t>
            </a:r>
            <a:r>
              <a:rPr lang="en-GB" dirty="0"/>
              <a:t> 2019; 21 (8): 720–740.</a:t>
            </a:r>
          </a:p>
        </p:txBody>
      </p:sp>
      <p:sp>
        <p:nvSpPr>
          <p:cNvPr id="4" name="Slide Number Placeholder 3"/>
          <p:cNvSpPr>
            <a:spLocks noGrp="1"/>
          </p:cNvSpPr>
          <p:nvPr>
            <p:ph type="sldNum" sz="quarter" idx="5"/>
          </p:nvPr>
        </p:nvSpPr>
        <p:spPr/>
        <p:txBody>
          <a:bodyPr/>
          <a:lstStyle/>
          <a:p>
            <a:fld id="{DE4970BF-B400-48B4-BD31-9AEFB95A0870}" type="slidenum">
              <a:rPr lang="da-DK" smtClean="0"/>
              <a:t>11</a:t>
            </a:fld>
            <a:endParaRPr lang="da-DK"/>
          </a:p>
        </p:txBody>
      </p:sp>
    </p:spTree>
    <p:extLst>
      <p:ext uri="{BB962C8B-B14F-4D97-AF65-F5344CB8AC3E}">
        <p14:creationId xmlns:p14="http://schemas.microsoft.com/office/powerpoint/2010/main" val="3071550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Many lines of evidence suggest a link between childhood trauma and bipolar disorder, and a worsening clinical course of bipolar disorder.</a:t>
            </a:r>
            <a:r>
              <a:rPr lang="en-GB" baseline="30000" dirty="0"/>
              <a:t>1,2</a:t>
            </a:r>
            <a:r>
              <a:rPr lang="en-GB" dirty="0"/>
              <a:t> However, there are methodological differences between studies, such as the techniques used to question people about childhood trauma, that make synthesis of the available data challenging.</a:t>
            </a:r>
            <a:r>
              <a:rPr lang="en-GB" baseline="30000" dirty="0"/>
              <a:t>2</a:t>
            </a:r>
            <a:r>
              <a:rPr lang="en-GB" dirty="0"/>
              <a:t> Many different scales of childhood trauma exist, including questionnaires such as the Childhood Trauma Questionnaire (CTQ), and interview techniques.</a:t>
            </a:r>
            <a:r>
              <a:rPr lang="en-GB" baseline="30000" dirty="0"/>
              <a:t>2</a:t>
            </a:r>
            <a:r>
              <a:rPr lang="en-GB" dirty="0"/>
              <a:t> Furthermore, there could be proxy factors that mediate any relationship – more thorough research is needed to disentangle childhood trauma from other factors associated with mood disorders, such as substance abuse.</a:t>
            </a:r>
            <a:r>
              <a:rPr lang="en-GB" baseline="30000" dirty="0"/>
              <a:t>2</a:t>
            </a:r>
            <a:endParaRPr lang="en-GB" dirty="0"/>
          </a:p>
          <a:p>
            <a:endParaRPr lang="en-GB" dirty="0"/>
          </a:p>
          <a:p>
            <a:r>
              <a:rPr lang="en-GB" dirty="0"/>
              <a:t>References:</a:t>
            </a:r>
          </a:p>
          <a:p>
            <a:pPr marL="228600" indent="-228600">
              <a:buFont typeface="+mj-lt"/>
              <a:buAutoNum type="arabicPeriod"/>
            </a:pPr>
            <a:r>
              <a:rPr lang="en-GB" dirty="0" err="1"/>
              <a:t>Aas</a:t>
            </a:r>
            <a:r>
              <a:rPr lang="en-GB" dirty="0"/>
              <a:t> M, Henry C, </a:t>
            </a:r>
            <a:r>
              <a:rPr lang="en-GB" dirty="0" err="1"/>
              <a:t>Andreassen</a:t>
            </a:r>
            <a:r>
              <a:rPr lang="en-GB" dirty="0"/>
              <a:t> OA, et al. The role of childhood trauma in bipolar disorders. Int J Bipolar </a:t>
            </a:r>
            <a:r>
              <a:rPr lang="en-GB" dirty="0" err="1"/>
              <a:t>Disord</a:t>
            </a:r>
            <a:r>
              <a:rPr lang="en-GB" dirty="0"/>
              <a:t> 2016; 4 (1): 2.</a:t>
            </a:r>
          </a:p>
          <a:p>
            <a:pPr marL="228600" indent="-228600">
              <a:buFont typeface="+mj-lt"/>
              <a:buAutoNum type="arabicPeriod"/>
            </a:pPr>
            <a:r>
              <a:rPr lang="en-GB" dirty="0" err="1"/>
              <a:t>Daruy</a:t>
            </a:r>
            <a:r>
              <a:rPr lang="en-GB" dirty="0"/>
              <a:t>-Filho L, </a:t>
            </a:r>
            <a:r>
              <a:rPr lang="en-GB" dirty="0" err="1"/>
              <a:t>Brietzke</a:t>
            </a:r>
            <a:r>
              <a:rPr lang="en-GB" dirty="0"/>
              <a:t> E, </a:t>
            </a:r>
            <a:r>
              <a:rPr lang="en-GB" dirty="0" err="1"/>
              <a:t>Lafer</a:t>
            </a:r>
            <a:r>
              <a:rPr lang="en-GB" dirty="0"/>
              <a:t> B, Grassi-Oliveira R. Childhood maltreatment and clinical outcomes of bipolar disorder. Acta </a:t>
            </a:r>
            <a:r>
              <a:rPr lang="en-GB" dirty="0" err="1"/>
              <a:t>Psychiatr</a:t>
            </a:r>
            <a:r>
              <a:rPr lang="en-GB" dirty="0"/>
              <a:t> </a:t>
            </a:r>
            <a:r>
              <a:rPr lang="en-GB" dirty="0" err="1"/>
              <a:t>Scand</a:t>
            </a:r>
            <a:r>
              <a:rPr lang="en-GB" dirty="0"/>
              <a:t> 2011; 124 (6): 427–434.</a:t>
            </a:r>
          </a:p>
          <a:p>
            <a:pPr marL="228600" indent="-228600">
              <a:buFont typeface="+mj-lt"/>
              <a:buAutoNum type="arabicPeriod"/>
            </a:pPr>
            <a:r>
              <a:rPr lang="en-GB" dirty="0" err="1"/>
              <a:t>Janiri</a:t>
            </a:r>
            <a:r>
              <a:rPr lang="en-GB" dirty="0"/>
              <a:t> D, Sani G, </a:t>
            </a:r>
            <a:r>
              <a:rPr lang="en-GB" dirty="0" err="1"/>
              <a:t>Danese</a:t>
            </a:r>
            <a:r>
              <a:rPr lang="en-GB" dirty="0"/>
              <a:t> E, et al. Childhood traumatic experiences of patients with bipolar disorder type I and type II. J Affect </a:t>
            </a:r>
            <a:r>
              <a:rPr lang="en-GB" dirty="0" err="1"/>
              <a:t>Disord</a:t>
            </a:r>
            <a:r>
              <a:rPr lang="en-GB" dirty="0"/>
              <a:t> 2015; 175: 92–97. </a:t>
            </a:r>
          </a:p>
        </p:txBody>
      </p:sp>
      <p:sp>
        <p:nvSpPr>
          <p:cNvPr id="4" name="Slide Number Placeholder 3"/>
          <p:cNvSpPr>
            <a:spLocks noGrp="1"/>
          </p:cNvSpPr>
          <p:nvPr>
            <p:ph type="sldNum" sz="quarter" idx="5"/>
          </p:nvPr>
        </p:nvSpPr>
        <p:spPr/>
        <p:txBody>
          <a:bodyPr/>
          <a:lstStyle/>
          <a:p>
            <a:fld id="{DE4970BF-B400-48B4-BD31-9AEFB95A0870}" type="slidenum">
              <a:rPr lang="da-DK" smtClean="0"/>
              <a:t>12</a:t>
            </a:fld>
            <a:endParaRPr lang="da-DK"/>
          </a:p>
        </p:txBody>
      </p:sp>
    </p:spTree>
    <p:extLst>
      <p:ext uri="{BB962C8B-B14F-4D97-AF65-F5344CB8AC3E}">
        <p14:creationId xmlns:p14="http://schemas.microsoft.com/office/powerpoint/2010/main" val="2422830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Although such studies have been enlightening, there are challenges to studying the ‘high-risk’ children of people with bipolar disorder.</a:t>
            </a:r>
            <a:r>
              <a:rPr lang="en-GB" baseline="30000" dirty="0"/>
              <a:t>2</a:t>
            </a:r>
            <a:r>
              <a:rPr lang="en-GB" dirty="0"/>
              <a:t> There is a high degree of phenotypic and aetiologic heterogeneity amongst these children, and many of the early symptoms investigated are non-specific.</a:t>
            </a:r>
            <a:r>
              <a:rPr lang="en-GB" baseline="30000" dirty="0"/>
              <a:t>2</a:t>
            </a:r>
            <a:endParaRPr lang="en-GB" dirty="0"/>
          </a:p>
          <a:p>
            <a:endParaRPr lang="en-GB" dirty="0"/>
          </a:p>
          <a:p>
            <a:r>
              <a:rPr lang="en-GB" dirty="0"/>
              <a:t>References:</a:t>
            </a:r>
          </a:p>
          <a:p>
            <a:pPr marL="228600" indent="-228600">
              <a:buFont typeface="+mj-lt"/>
              <a:buAutoNum type="arabicPeriod"/>
            </a:pPr>
            <a:r>
              <a:rPr lang="en-GB" dirty="0" err="1"/>
              <a:t>Faedda</a:t>
            </a:r>
            <a:r>
              <a:rPr lang="en-GB" dirty="0"/>
              <a:t> GL, </a:t>
            </a:r>
            <a:r>
              <a:rPr lang="en-GB" dirty="0" err="1"/>
              <a:t>Baldessarini</a:t>
            </a:r>
            <a:r>
              <a:rPr lang="en-GB" dirty="0"/>
              <a:t> RJ, Marangoni C, et al. An International Society of Bipolar Disorders task force report: precursors and prodromes of bipolar disorder. Bipolar </a:t>
            </a:r>
            <a:r>
              <a:rPr lang="en-GB" dirty="0" err="1"/>
              <a:t>Disord</a:t>
            </a:r>
            <a:r>
              <a:rPr lang="en-GB" dirty="0"/>
              <a:t> 2019; 21 (8): 720–740.</a:t>
            </a:r>
          </a:p>
          <a:p>
            <a:pPr marL="228600" indent="-228600">
              <a:buFont typeface="+mj-lt"/>
              <a:buAutoNum type="arabicPeriod"/>
            </a:pPr>
            <a:r>
              <a:rPr lang="en-GB" dirty="0"/>
              <a:t>Duffy A, Vandeleur C, Heffer N, </a:t>
            </a:r>
            <a:r>
              <a:rPr lang="en-GB" dirty="0" err="1"/>
              <a:t>Preisig</a:t>
            </a:r>
            <a:r>
              <a:rPr lang="en-GB" dirty="0"/>
              <a:t> M. The clinical trajectory of emerging bipolar disorder among the high-risk offspring of bipolar parents: current understanding and future considerations. Int J Bipolar </a:t>
            </a:r>
            <a:r>
              <a:rPr lang="en-GB" dirty="0" err="1"/>
              <a:t>Disord</a:t>
            </a:r>
            <a:r>
              <a:rPr lang="en-GB" dirty="0"/>
              <a:t> 2017; 5 (1): 37.</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13</a:t>
            </a:fld>
            <a:endParaRPr lang="da-DK"/>
          </a:p>
        </p:txBody>
      </p:sp>
    </p:spTree>
    <p:extLst>
      <p:ext uri="{BB962C8B-B14F-4D97-AF65-F5344CB8AC3E}">
        <p14:creationId xmlns:p14="http://schemas.microsoft.com/office/powerpoint/2010/main" val="1883482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Another approach to studying the prodrome of mania is to define a set of factors to identify ‘bipolar at-risk’ people, such as having </a:t>
            </a:r>
            <a:r>
              <a:rPr lang="en-US" dirty="0"/>
              <a:t>first‐degree family history of BD, cyclothymic features, and subthreshold depressive or manic symptoms.</a:t>
            </a:r>
            <a:r>
              <a:rPr lang="en-US" baseline="30000" dirty="0"/>
              <a:t>2</a:t>
            </a:r>
            <a:r>
              <a:rPr lang="en-US" dirty="0"/>
              <a:t> When studied in controlled, prospective conditions, people fulfilling these bipolar at-risk criteria were more likely to develop bipolar disorder than control individuals seeking psychiatric help.</a:t>
            </a:r>
            <a:r>
              <a:rPr lang="en-US" baseline="30000" dirty="0"/>
              <a:t>2</a:t>
            </a:r>
            <a:r>
              <a:rPr lang="en-US" dirty="0"/>
              <a:t> Taken together, the various lines of evidence point towards a manic prodrome consisting of subthreshold hypomania, depression, anxiety, or psychotic features.</a:t>
            </a:r>
            <a:r>
              <a:rPr lang="en-US" baseline="30000" dirty="0"/>
              <a:t>2</a:t>
            </a:r>
          </a:p>
          <a:p>
            <a:endParaRPr lang="en-GB" dirty="0"/>
          </a:p>
          <a:p>
            <a:r>
              <a:rPr lang="en-GB" dirty="0"/>
              <a:t>References:</a:t>
            </a:r>
          </a:p>
          <a:p>
            <a:pPr marL="228600" indent="-228600">
              <a:buFont typeface="+mj-lt"/>
              <a:buAutoNum type="arabicPeriod"/>
            </a:pPr>
            <a:r>
              <a:rPr lang="en-GB" dirty="0"/>
              <a:t>Van Meter AR, Burke C, </a:t>
            </a:r>
            <a:r>
              <a:rPr lang="en-GB" dirty="0" err="1"/>
              <a:t>Youngstrom</a:t>
            </a:r>
            <a:r>
              <a:rPr lang="en-GB" dirty="0"/>
              <a:t> EA, et al. The bipolar prodrome: meta-analysis of symptom prevalence prior to initial or recurrent mood episodes. J Am </a:t>
            </a:r>
            <a:r>
              <a:rPr lang="en-GB" dirty="0" err="1"/>
              <a:t>Acad</a:t>
            </a:r>
            <a:r>
              <a:rPr lang="en-GB" dirty="0"/>
              <a:t> Child </a:t>
            </a:r>
            <a:r>
              <a:rPr lang="en-GB" dirty="0" err="1"/>
              <a:t>Adolesc</a:t>
            </a:r>
            <a:r>
              <a:rPr lang="en-GB" dirty="0"/>
              <a:t> Psychiatry 2016; 55 (7): 543–555.</a:t>
            </a:r>
          </a:p>
          <a:p>
            <a:pPr marL="228600" indent="-228600">
              <a:buFont typeface="+mj-lt"/>
              <a:buAutoNum type="arabicPeriod"/>
            </a:pPr>
            <a:r>
              <a:rPr lang="en-GB" dirty="0" err="1"/>
              <a:t>Faedda</a:t>
            </a:r>
            <a:r>
              <a:rPr lang="en-GB" dirty="0"/>
              <a:t> GL, </a:t>
            </a:r>
            <a:r>
              <a:rPr lang="en-GB" dirty="0" err="1"/>
              <a:t>Baldessarini</a:t>
            </a:r>
            <a:r>
              <a:rPr lang="en-GB" dirty="0"/>
              <a:t> RJ, Marangoni C, et al. An International Society of Bipolar Disorders task force report: precursors and prodromes of bipolar disorder. Bipolar </a:t>
            </a:r>
            <a:r>
              <a:rPr lang="en-GB" dirty="0" err="1"/>
              <a:t>Disord</a:t>
            </a:r>
            <a:r>
              <a:rPr lang="en-GB" dirty="0"/>
              <a:t> 2019; 21 (8): 720–740.</a:t>
            </a:r>
          </a:p>
          <a:p>
            <a:pPr marL="228600" indent="-228600">
              <a:buFont typeface="+mj-lt"/>
              <a:buAutoNum type="arabicPeriod"/>
            </a:pPr>
            <a:r>
              <a:rPr lang="en-GB" dirty="0"/>
              <a:t>Hirschfeld RM, Lewis L, </a:t>
            </a:r>
            <a:r>
              <a:rPr lang="en-GB" dirty="0" err="1"/>
              <a:t>Vornik</a:t>
            </a:r>
            <a:r>
              <a:rPr lang="en-GB" dirty="0"/>
              <a:t> LA. Perceptions and impact of bipolar disorder: how far have we really come? Results of the national depressive and manic-depressive association 2000 survey of individuals with bipolar disorder. J Clin Psychiatry 2003; 64 (2): 161–174.</a:t>
            </a:r>
          </a:p>
          <a:p>
            <a:pPr marL="228600" indent="-228600">
              <a:buFont typeface="+mj-lt"/>
              <a:buAutoNum type="arabicPeriod"/>
            </a:pPr>
            <a:r>
              <a:rPr lang="en-GB" dirty="0"/>
              <a:t>Correll CU, Hauser M, </a:t>
            </a:r>
            <a:r>
              <a:rPr lang="en-GB" dirty="0" err="1"/>
              <a:t>Penzner</a:t>
            </a:r>
            <a:r>
              <a:rPr lang="en-GB" dirty="0"/>
              <a:t> JB, et al. Type and duration of subsyndromal symptoms in youth with bipolar I disorder prior to their first manic episode. Bipolar </a:t>
            </a:r>
            <a:r>
              <a:rPr lang="en-GB" dirty="0" err="1"/>
              <a:t>Disord</a:t>
            </a:r>
            <a:r>
              <a:rPr lang="en-GB" dirty="0"/>
              <a:t> 2014; 16 (5): 478–492.</a:t>
            </a:r>
          </a:p>
        </p:txBody>
      </p:sp>
      <p:sp>
        <p:nvSpPr>
          <p:cNvPr id="4" name="Slide Number Placeholder 3"/>
          <p:cNvSpPr>
            <a:spLocks noGrp="1"/>
          </p:cNvSpPr>
          <p:nvPr>
            <p:ph type="sldNum" sz="quarter" idx="5"/>
          </p:nvPr>
        </p:nvSpPr>
        <p:spPr/>
        <p:txBody>
          <a:bodyPr/>
          <a:lstStyle/>
          <a:p>
            <a:fld id="{DE4970BF-B400-48B4-BD31-9AEFB95A0870}" type="slidenum">
              <a:rPr lang="da-DK" smtClean="0"/>
              <a:t>14</a:t>
            </a:fld>
            <a:endParaRPr lang="da-DK"/>
          </a:p>
        </p:txBody>
      </p:sp>
    </p:spTree>
    <p:extLst>
      <p:ext uri="{BB962C8B-B14F-4D97-AF65-F5344CB8AC3E}">
        <p14:creationId xmlns:p14="http://schemas.microsoft.com/office/powerpoint/2010/main" val="194005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Affective temperaments are subclinical (i.e., subthreshold) trait-like manifestations, which are not necessarily linked to mood disorders.</a:t>
            </a:r>
            <a:r>
              <a:rPr lang="en-GB" baseline="30000" dirty="0"/>
              <a:t>3</a:t>
            </a:r>
            <a:r>
              <a:rPr lang="en-GB" dirty="0"/>
              <a:t> In other words, when viewed as the sub-threshold end of a spectrum spanning normal functioning, affective temperaments can be precursors or attenuated manifestations of mood disorders.</a:t>
            </a:r>
            <a:r>
              <a:rPr lang="en-GB" baseline="30000" dirty="0"/>
              <a:t>3</a:t>
            </a:r>
            <a:endParaRPr lang="en-GB" dirty="0"/>
          </a:p>
          <a:p>
            <a:endParaRPr lang="en-GB" dirty="0"/>
          </a:p>
          <a:p>
            <a:r>
              <a:rPr lang="en-GB" dirty="0"/>
              <a:t>References:</a:t>
            </a:r>
          </a:p>
          <a:p>
            <a:pPr marL="228600" indent="-228600">
              <a:buFont typeface="+mj-lt"/>
              <a:buAutoNum type="arabicPeriod"/>
            </a:pPr>
            <a:r>
              <a:rPr lang="en-GB" dirty="0" err="1"/>
              <a:t>Kwapil</a:t>
            </a:r>
            <a:r>
              <a:rPr lang="en-GB" dirty="0"/>
              <a:t> TR, </a:t>
            </a:r>
            <a:r>
              <a:rPr lang="en-GB" dirty="0" err="1"/>
              <a:t>DeGeorge</a:t>
            </a:r>
            <a:r>
              <a:rPr lang="en-GB" dirty="0"/>
              <a:t> D, Walsh MA, et al. Affective temperaments: unique constructs or dimensions of normal personality by another name? J Affect </a:t>
            </a:r>
            <a:r>
              <a:rPr lang="en-GB" dirty="0" err="1"/>
              <a:t>Disord</a:t>
            </a:r>
            <a:r>
              <a:rPr lang="en-GB" dirty="0"/>
              <a:t> 2013; 151 (3): 882–890.</a:t>
            </a:r>
          </a:p>
          <a:p>
            <a:pPr marL="228600" indent="-228600">
              <a:buFont typeface="+mj-lt"/>
              <a:buAutoNum type="arabicPeriod"/>
            </a:pPr>
            <a:r>
              <a:rPr lang="en-GB" dirty="0" err="1"/>
              <a:t>Akiskal</a:t>
            </a:r>
            <a:r>
              <a:rPr lang="en-GB" dirty="0"/>
              <a:t> HS, </a:t>
            </a:r>
            <a:r>
              <a:rPr lang="en-GB" dirty="0" err="1"/>
              <a:t>Akiskal</a:t>
            </a:r>
            <a:r>
              <a:rPr lang="en-GB" dirty="0"/>
              <a:t> K, </a:t>
            </a:r>
            <a:r>
              <a:rPr lang="en-GB" dirty="0" err="1"/>
              <a:t>Allilaire</a:t>
            </a:r>
            <a:r>
              <a:rPr lang="en-GB" dirty="0"/>
              <a:t> JF, et al. Validating affective temperaments in their </a:t>
            </a:r>
            <a:r>
              <a:rPr lang="en-GB" dirty="0" err="1"/>
              <a:t>subaffective</a:t>
            </a:r>
            <a:r>
              <a:rPr lang="en-GB" dirty="0"/>
              <a:t> and socially positive attributes: psychometric, clinical and familial data from a French national study. J Affect </a:t>
            </a:r>
            <a:r>
              <a:rPr lang="en-GB" dirty="0" err="1"/>
              <a:t>Disord</a:t>
            </a:r>
            <a:r>
              <a:rPr lang="en-GB" dirty="0"/>
              <a:t> 2005; 85 (1–2): 29–36.</a:t>
            </a:r>
          </a:p>
          <a:p>
            <a:pPr marL="228600" indent="-228600">
              <a:buFont typeface="+mj-lt"/>
              <a:buAutoNum type="arabicPeriod"/>
            </a:pPr>
            <a:r>
              <a:rPr lang="en-GB" dirty="0" err="1"/>
              <a:t>Faedda</a:t>
            </a:r>
            <a:r>
              <a:rPr lang="en-GB" dirty="0"/>
              <a:t> GL, </a:t>
            </a:r>
            <a:r>
              <a:rPr lang="en-GB" dirty="0" err="1"/>
              <a:t>Baldessarini</a:t>
            </a:r>
            <a:r>
              <a:rPr lang="en-GB" dirty="0"/>
              <a:t> RJ, Marangoni C, et al. An International Society of Bipolar Disorders task force report: precursors and prodromes of bipolar disorder. Bipolar </a:t>
            </a:r>
            <a:r>
              <a:rPr lang="en-GB" dirty="0" err="1"/>
              <a:t>Disord</a:t>
            </a:r>
            <a:r>
              <a:rPr lang="en-GB" dirty="0"/>
              <a:t> 2019; 21 (8): 720–740.</a:t>
            </a:r>
          </a:p>
          <a:p>
            <a:pPr marL="228600" indent="-228600">
              <a:buFont typeface="+mj-lt"/>
              <a:buAutoNum type="arabicPeriod"/>
            </a:pPr>
            <a:r>
              <a:rPr lang="en-GB" dirty="0" err="1"/>
              <a:t>Solmi</a:t>
            </a:r>
            <a:r>
              <a:rPr lang="en-GB" dirty="0"/>
              <a:t> M, </a:t>
            </a:r>
            <a:r>
              <a:rPr lang="en-GB" dirty="0" err="1"/>
              <a:t>Zaninotto</a:t>
            </a:r>
            <a:r>
              <a:rPr lang="en-GB" dirty="0"/>
              <a:t> L, </a:t>
            </a:r>
            <a:r>
              <a:rPr lang="en-GB" dirty="0" err="1"/>
              <a:t>Toffanin</a:t>
            </a:r>
            <a:r>
              <a:rPr lang="en-GB" dirty="0"/>
              <a:t> T, et al. A comparative meta-analysis of TEMPS scores across mood disorder patients, their first-degree relatives, healthy controls, and other psychiatric disorders. J Affect </a:t>
            </a:r>
            <a:r>
              <a:rPr lang="en-GB" dirty="0" err="1"/>
              <a:t>Disord</a:t>
            </a:r>
            <a:r>
              <a:rPr lang="en-GB" dirty="0"/>
              <a:t> 2016; 196: 32–46.</a:t>
            </a:r>
          </a:p>
        </p:txBody>
      </p:sp>
      <p:sp>
        <p:nvSpPr>
          <p:cNvPr id="4" name="Slide Number Placeholder 3"/>
          <p:cNvSpPr>
            <a:spLocks noGrp="1"/>
          </p:cNvSpPr>
          <p:nvPr>
            <p:ph type="sldNum" sz="quarter" idx="5"/>
          </p:nvPr>
        </p:nvSpPr>
        <p:spPr/>
        <p:txBody>
          <a:bodyPr/>
          <a:lstStyle/>
          <a:p>
            <a:fld id="{DE4970BF-B400-48B4-BD31-9AEFB95A0870}" type="slidenum">
              <a:rPr lang="da-DK" smtClean="0"/>
              <a:t>15</a:t>
            </a:fld>
            <a:endParaRPr lang="da-DK"/>
          </a:p>
        </p:txBody>
      </p:sp>
    </p:spTree>
    <p:extLst>
      <p:ext uri="{BB962C8B-B14F-4D97-AF65-F5344CB8AC3E}">
        <p14:creationId xmlns:p14="http://schemas.microsoft.com/office/powerpoint/2010/main" val="1068877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In approaching the diagnosis of bipolar disorder in children, it is important to consider what is ‘normal’ behaviour for that child.</a:t>
            </a:r>
            <a:r>
              <a:rPr lang="en-GB" baseline="30000" dirty="0"/>
              <a:t>2</a:t>
            </a:r>
            <a:r>
              <a:rPr lang="en-GB" dirty="0"/>
              <a:t> In children, the presence of irritability can be used as a proxy for depressed mood, although chronic irritability in children is not sufficient for a diagnosis of bipolar disorder.</a:t>
            </a:r>
            <a:r>
              <a:rPr lang="en-GB" baseline="30000" dirty="0"/>
              <a:t>1,2</a:t>
            </a:r>
            <a:endParaRPr lang="en-GB" dirty="0"/>
          </a:p>
          <a:p>
            <a:endParaRPr lang="en-GB" dirty="0"/>
          </a:p>
          <a:p>
            <a:r>
              <a:rPr lang="en-GB" dirty="0"/>
              <a:t>References:</a:t>
            </a:r>
          </a:p>
          <a:p>
            <a:pPr marL="228600" indent="-228600">
              <a:buFont typeface="+mj-lt"/>
              <a:buAutoNum type="arabicPeriod"/>
            </a:pPr>
            <a:r>
              <a:rPr lang="en-GB" dirty="0"/>
              <a:t>Goldstein BI, </a:t>
            </a:r>
            <a:r>
              <a:rPr lang="en-GB" dirty="0" err="1"/>
              <a:t>Birmaher</a:t>
            </a:r>
            <a:r>
              <a:rPr lang="en-GB" dirty="0"/>
              <a:t> B, Carlson GA, et al., The International Society for Bipolar Disorders Task Force report on </a:t>
            </a:r>
            <a:r>
              <a:rPr lang="en-GB" dirty="0" err="1"/>
              <a:t>pediatric</a:t>
            </a:r>
            <a:r>
              <a:rPr lang="en-GB" dirty="0"/>
              <a:t> bipolar disorder: knowledge to date and directions for future research. Bipolar </a:t>
            </a:r>
            <a:r>
              <a:rPr lang="en-GB" dirty="0" err="1"/>
              <a:t>Disord</a:t>
            </a:r>
            <a:r>
              <a:rPr lang="en-GB" dirty="0"/>
              <a:t> 2017; 19 (7): 524–543. </a:t>
            </a:r>
          </a:p>
          <a:p>
            <a:pPr marL="228600" indent="-228600">
              <a:buFont typeface="+mj-lt"/>
              <a:buAutoNum type="arabicPeriod"/>
            </a:pPr>
            <a:r>
              <a:rPr lang="en-US" sz="1200" dirty="0"/>
              <a:t>American Psychiatric Association (APA). Diagnostic and Statistical Manual of Mental Disorders. Fifth edition, text revision. Washington DC: APA; 2022.</a:t>
            </a:r>
          </a:p>
          <a:p>
            <a:pPr marL="228600" indent="-228600">
              <a:buFont typeface="+mj-lt"/>
              <a:buAutoNum type="arabicPeriod"/>
            </a:pPr>
            <a:r>
              <a:rPr lang="it-IT" dirty="0"/>
              <a:t>Solmi M, Radua J, Olivola M, </a:t>
            </a:r>
            <a:r>
              <a:rPr lang="en-GB" dirty="0"/>
              <a:t>et al., Age at onset of mental disorders worldwide: large-scale meta-analysis of 192 epidemiological studies. Mol Psychiatry 2022; 27 (1): 281–295.</a:t>
            </a:r>
          </a:p>
        </p:txBody>
      </p:sp>
      <p:sp>
        <p:nvSpPr>
          <p:cNvPr id="4" name="Slide Number Placeholder 3"/>
          <p:cNvSpPr>
            <a:spLocks noGrp="1"/>
          </p:cNvSpPr>
          <p:nvPr>
            <p:ph type="sldNum" sz="quarter" idx="5"/>
          </p:nvPr>
        </p:nvSpPr>
        <p:spPr/>
        <p:txBody>
          <a:bodyPr/>
          <a:lstStyle/>
          <a:p>
            <a:fld id="{DE4970BF-B400-48B4-BD31-9AEFB95A0870}" type="slidenum">
              <a:rPr lang="da-DK" smtClean="0"/>
              <a:t>16</a:t>
            </a:fld>
            <a:endParaRPr lang="da-DK"/>
          </a:p>
        </p:txBody>
      </p:sp>
    </p:spTree>
    <p:extLst>
      <p:ext uri="{BB962C8B-B14F-4D97-AF65-F5344CB8AC3E}">
        <p14:creationId xmlns:p14="http://schemas.microsoft.com/office/powerpoint/2010/main" val="2311869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17</a:t>
            </a:fld>
            <a:endParaRPr lang="da-DK"/>
          </a:p>
        </p:txBody>
      </p:sp>
    </p:spTree>
    <p:extLst>
      <p:ext uri="{BB962C8B-B14F-4D97-AF65-F5344CB8AC3E}">
        <p14:creationId xmlns:p14="http://schemas.microsoft.com/office/powerpoint/2010/main" val="3345755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Categorical diagnosis in psychiatry has been criticised in the past for lacking a good theoretical or biological underpinning.</a:t>
            </a:r>
            <a:r>
              <a:rPr lang="en-GB" baseline="30000" dirty="0"/>
              <a:t>2</a:t>
            </a:r>
            <a:r>
              <a:rPr lang="en-GB" dirty="0"/>
              <a:t> Some have argued that diagnosis in psychiatry will benefit from more accurate and more specific categories of diagnosis.</a:t>
            </a:r>
            <a:r>
              <a:rPr lang="en-GB" baseline="30000" dirty="0"/>
              <a:t>2</a:t>
            </a:r>
            <a:r>
              <a:rPr lang="en-GB" dirty="0"/>
              <a:t> To that end, the Diagnostic and Statistical Manual of Mental Disorders (the DSM) includes course specifiers to help refine an individual diagnosis.</a:t>
            </a:r>
            <a:r>
              <a:rPr lang="en-GB" baseline="30000" dirty="0"/>
              <a:t>1,2</a:t>
            </a:r>
            <a:endParaRPr lang="en-GB" dirty="0"/>
          </a:p>
          <a:p>
            <a:endParaRPr lang="en-GB" dirty="0"/>
          </a:p>
          <a:p>
            <a:r>
              <a:rPr lang="en-GB" dirty="0"/>
              <a:t>References:</a:t>
            </a:r>
          </a:p>
          <a:p>
            <a:pPr marL="228600" indent="-228600">
              <a:buFont typeface="+mj-lt"/>
              <a:buAutoNum type="arabicPeriod"/>
            </a:pPr>
            <a:r>
              <a:rPr lang="en-US" dirty="0"/>
              <a:t>American Psychiatric Association (APA). Diagnostic and Statistical Manual of Mental Disorders. Fifth edition, text revision. Washington DC: APA; 2022.</a:t>
            </a:r>
          </a:p>
          <a:p>
            <a:pPr marL="228600" indent="-228600">
              <a:buFont typeface="+mj-lt"/>
              <a:buAutoNum type="arabicPeriod"/>
            </a:pPr>
            <a:r>
              <a:rPr lang="en-GB" dirty="0"/>
              <a:t>Colom F, Vieta E, </a:t>
            </a:r>
            <a:r>
              <a:rPr lang="en-GB" dirty="0" err="1"/>
              <a:t>Suppes</a:t>
            </a:r>
            <a:r>
              <a:rPr lang="en-GB" dirty="0"/>
              <a:t> T. Predominant polarity in bipolar disorders: refining or redefining diagnosis? Acta </a:t>
            </a:r>
            <a:r>
              <a:rPr lang="en-GB" dirty="0" err="1"/>
              <a:t>Psychiatr</a:t>
            </a:r>
            <a:r>
              <a:rPr lang="en-GB" dirty="0"/>
              <a:t> </a:t>
            </a:r>
            <a:r>
              <a:rPr lang="en-GB" dirty="0" err="1"/>
              <a:t>Scand</a:t>
            </a:r>
            <a:r>
              <a:rPr lang="en-GB" dirty="0"/>
              <a:t> 2015; 132 (5): 324–326.</a:t>
            </a:r>
          </a:p>
        </p:txBody>
      </p:sp>
      <p:sp>
        <p:nvSpPr>
          <p:cNvPr id="4" name="Slide Number Placeholder 3"/>
          <p:cNvSpPr>
            <a:spLocks noGrp="1"/>
          </p:cNvSpPr>
          <p:nvPr>
            <p:ph type="sldNum" sz="quarter" idx="5"/>
          </p:nvPr>
        </p:nvSpPr>
        <p:spPr/>
        <p:txBody>
          <a:bodyPr/>
          <a:lstStyle/>
          <a:p>
            <a:fld id="{DE4970BF-B400-48B4-BD31-9AEFB95A0870}" type="slidenum">
              <a:rPr lang="da-DK" smtClean="0"/>
              <a:t>18</a:t>
            </a:fld>
            <a:endParaRPr lang="da-DK"/>
          </a:p>
        </p:txBody>
      </p:sp>
    </p:spTree>
    <p:extLst>
      <p:ext uri="{BB962C8B-B14F-4D97-AF65-F5344CB8AC3E}">
        <p14:creationId xmlns:p14="http://schemas.microsoft.com/office/powerpoint/2010/main" val="2595401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The polarity of the index mood episode in bipolar disorder, and the predominant polarity over the course of the disease, can affect the treatment.</a:t>
            </a:r>
            <a:r>
              <a:rPr lang="en-GB" baseline="30000" dirty="0"/>
              <a:t>1</a:t>
            </a:r>
            <a:r>
              <a:rPr lang="en-GB" dirty="0"/>
              <a:t> Some medications appear to be more effective on more depressive symptoms, whilst others are more effective treating more manic symptoms.</a:t>
            </a:r>
            <a:r>
              <a:rPr lang="en-GB" baseline="30000" dirty="0"/>
              <a:t>1</a:t>
            </a:r>
            <a:endParaRPr lang="en-GB" dirty="0"/>
          </a:p>
          <a:p>
            <a:endParaRPr lang="en-GB" dirty="0"/>
          </a:p>
          <a:p>
            <a:r>
              <a:rPr lang="en-GB" dirty="0"/>
              <a:t>References:</a:t>
            </a:r>
          </a:p>
          <a:p>
            <a:pPr marL="228600" indent="-228600">
              <a:buFont typeface="+mj-lt"/>
              <a:buAutoNum type="arabicPeriod"/>
            </a:pPr>
            <a:r>
              <a:rPr lang="en-GB" dirty="0"/>
              <a:t>Carvalho AF, Quevedo J, McIntyre RS, et al. Treatment implications of predominant polarity and the polarity index: a comprehensive review. Int J </a:t>
            </a:r>
            <a:r>
              <a:rPr lang="en-GB" dirty="0" err="1"/>
              <a:t>Neuropsychopharmacol</a:t>
            </a:r>
            <a:r>
              <a:rPr lang="en-GB" dirty="0"/>
              <a:t> 2014; 18 (2): pyu079.</a:t>
            </a:r>
          </a:p>
          <a:p>
            <a:pPr marL="228600" indent="-228600">
              <a:buFont typeface="+mj-lt"/>
              <a:buAutoNum type="arabicPeriod"/>
            </a:pPr>
            <a:r>
              <a:rPr lang="en-GB" dirty="0"/>
              <a:t>Carvalho AF, McIntyre RS, </a:t>
            </a:r>
            <a:r>
              <a:rPr lang="en-GB" dirty="0" err="1"/>
              <a:t>Dimelis</a:t>
            </a:r>
            <a:r>
              <a:rPr lang="en-GB" dirty="0"/>
              <a:t> D, et al. Predominant polarity as a course specifier for bipolar disorder: a systematic review. J Affect </a:t>
            </a:r>
            <a:r>
              <a:rPr lang="en-GB" dirty="0" err="1"/>
              <a:t>Disord</a:t>
            </a:r>
            <a:r>
              <a:rPr lang="en-GB" dirty="0"/>
              <a:t> 2014; 163: 56–64. </a:t>
            </a:r>
          </a:p>
          <a:p>
            <a:pPr marL="228600" indent="-228600">
              <a:buFont typeface="+mj-lt"/>
              <a:buAutoNum type="arabicPeriod"/>
            </a:pPr>
            <a:r>
              <a:rPr lang="en-GB" dirty="0"/>
              <a:t>Colom F, Vieta E, </a:t>
            </a:r>
            <a:r>
              <a:rPr lang="en-GB" dirty="0" err="1"/>
              <a:t>Daban</a:t>
            </a:r>
            <a:r>
              <a:rPr lang="en-GB" dirty="0"/>
              <a:t> C, et al. Clinical and therapeutic implications of predominant polarity in bipolar disorder. J Affect </a:t>
            </a:r>
            <a:r>
              <a:rPr lang="en-GB" dirty="0" err="1"/>
              <a:t>Disord</a:t>
            </a:r>
            <a:r>
              <a:rPr lang="en-GB" dirty="0"/>
              <a:t> 2006; 93 (1–3): 13–17. </a:t>
            </a:r>
          </a:p>
        </p:txBody>
      </p:sp>
      <p:sp>
        <p:nvSpPr>
          <p:cNvPr id="4" name="Slide Number Placeholder 3"/>
          <p:cNvSpPr>
            <a:spLocks noGrp="1"/>
          </p:cNvSpPr>
          <p:nvPr>
            <p:ph type="sldNum" sz="quarter" idx="5"/>
          </p:nvPr>
        </p:nvSpPr>
        <p:spPr/>
        <p:txBody>
          <a:bodyPr/>
          <a:lstStyle/>
          <a:p>
            <a:fld id="{DE4970BF-B400-48B4-BD31-9AEFB95A0870}" type="slidenum">
              <a:rPr lang="da-DK" smtClean="0"/>
              <a:t>19</a:t>
            </a:fld>
            <a:endParaRPr lang="da-DK"/>
          </a:p>
        </p:txBody>
      </p:sp>
    </p:spTree>
    <p:extLst>
      <p:ext uri="{BB962C8B-B14F-4D97-AF65-F5344CB8AC3E}">
        <p14:creationId xmlns:p14="http://schemas.microsoft.com/office/powerpoint/2010/main" val="4011243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The slide shows how the ratio of a drugs number needed to treat for manic and for depressive symptoms can be used to create a polarity index, allowing clinicians to visualise the place of various medications along the continuum of bipolar disorder treatment.</a:t>
            </a:r>
            <a:r>
              <a:rPr lang="en-GB" baseline="30000" dirty="0"/>
              <a:t>1,2</a:t>
            </a:r>
            <a:endParaRPr lang="en-GB" dirty="0"/>
          </a:p>
          <a:p>
            <a:endParaRPr lang="en-GB" dirty="0"/>
          </a:p>
          <a:p>
            <a:r>
              <a:rPr lang="en-GB" dirty="0"/>
              <a:t>References:</a:t>
            </a:r>
          </a:p>
          <a:p>
            <a:pPr marL="228600" indent="-228600">
              <a:buFont typeface="+mj-lt"/>
              <a:buAutoNum type="arabicPeriod"/>
            </a:pPr>
            <a:r>
              <a:rPr lang="en-GB" dirty="0"/>
              <a:t>Popovic D, </a:t>
            </a:r>
            <a:r>
              <a:rPr lang="en-GB" dirty="0" err="1"/>
              <a:t>Reinares</a:t>
            </a:r>
            <a:r>
              <a:rPr lang="en-GB" dirty="0"/>
              <a:t> M, </a:t>
            </a:r>
            <a:r>
              <a:rPr lang="en-GB" dirty="0" err="1"/>
              <a:t>Goikolea</a:t>
            </a:r>
            <a:r>
              <a:rPr lang="en-GB" dirty="0"/>
              <a:t> JM, et al. Polarity index of pharmacological agents used for maintenance treatment of bipolar disorder. </a:t>
            </a:r>
            <a:r>
              <a:rPr lang="en-GB" dirty="0" err="1"/>
              <a:t>Eur</a:t>
            </a:r>
            <a:r>
              <a:rPr lang="en-GB" dirty="0"/>
              <a:t> </a:t>
            </a:r>
            <a:r>
              <a:rPr lang="en-GB" dirty="0" err="1"/>
              <a:t>Neuropsychopharmacol</a:t>
            </a:r>
            <a:r>
              <a:rPr lang="en-GB" dirty="0"/>
              <a:t> 2012; 22 (5): 339–346.</a:t>
            </a:r>
          </a:p>
          <a:p>
            <a:pPr marL="228600" indent="-228600">
              <a:buFont typeface="+mj-lt"/>
              <a:buAutoNum type="arabicPeriod"/>
            </a:pPr>
            <a:r>
              <a:rPr lang="en-GB" dirty="0"/>
              <a:t>Carvalho AF, Quevedo J, McIntyre RS, et al. Treatment implications of predominant polarity and the polarity index: a comprehensive review. Int J </a:t>
            </a:r>
            <a:r>
              <a:rPr lang="en-GB" dirty="0" err="1"/>
              <a:t>Neuropsychopharmacol</a:t>
            </a:r>
            <a:r>
              <a:rPr lang="en-GB" dirty="0"/>
              <a:t> 2014; 18 (2): pyu079.</a:t>
            </a:r>
          </a:p>
        </p:txBody>
      </p:sp>
      <p:sp>
        <p:nvSpPr>
          <p:cNvPr id="4" name="Slide Number Placeholder 3"/>
          <p:cNvSpPr>
            <a:spLocks noGrp="1"/>
          </p:cNvSpPr>
          <p:nvPr>
            <p:ph type="sldNum" sz="quarter" idx="5"/>
          </p:nvPr>
        </p:nvSpPr>
        <p:spPr/>
        <p:txBody>
          <a:bodyPr/>
          <a:lstStyle/>
          <a:p>
            <a:fld id="{DE4970BF-B400-48B4-BD31-9AEFB95A0870}" type="slidenum">
              <a:rPr lang="da-DK" smtClean="0"/>
              <a:t>20</a:t>
            </a:fld>
            <a:endParaRPr lang="da-DK"/>
          </a:p>
        </p:txBody>
      </p:sp>
    </p:spTree>
    <p:extLst>
      <p:ext uri="{BB962C8B-B14F-4D97-AF65-F5344CB8AC3E}">
        <p14:creationId xmlns:p14="http://schemas.microsoft.com/office/powerpoint/2010/main" val="83819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detailed on the slide, age and polarity at onset are important clinical indicators in bipolar disorder.</a:t>
            </a:r>
            <a:r>
              <a:rPr lang="en-GB" baseline="30000" dirty="0"/>
              <a:t>1-3</a:t>
            </a:r>
            <a:r>
              <a:rPr lang="en-GB" dirty="0"/>
              <a:t> An earlier age at onset has been linked to many poor outcomes, and polarity at onset appears to predict the later predominant disease polarity as well as some severe outcomes.</a:t>
            </a:r>
            <a:r>
              <a:rPr lang="en-GB" baseline="30000" dirty="0"/>
              <a:t>1-3</a:t>
            </a:r>
            <a:r>
              <a:rPr lang="en-GB" dirty="0"/>
              <a:t> Depressive polarity of onset is approximately twice as common as manic polarity of onset, and predicts a more cyclic and chronic disease course.</a:t>
            </a:r>
            <a:r>
              <a:rPr lang="en-GB" baseline="30000" dirty="0"/>
              <a:t>2</a:t>
            </a:r>
            <a:endParaRPr lang="en-GB" dirty="0"/>
          </a:p>
          <a:p>
            <a:endParaRPr lang="en-GB" dirty="0"/>
          </a:p>
          <a:p>
            <a:r>
              <a:rPr lang="en-GB" dirty="0"/>
              <a:t>References:</a:t>
            </a:r>
          </a:p>
          <a:p>
            <a:pPr marL="228600" indent="-228600">
              <a:buFont typeface="+mj-lt"/>
              <a:buAutoNum type="arabicPeriod"/>
            </a:pPr>
            <a:r>
              <a:rPr lang="en-GB" dirty="0" err="1"/>
              <a:t>Etain</a:t>
            </a:r>
            <a:r>
              <a:rPr lang="en-GB" dirty="0"/>
              <a:t> B, </a:t>
            </a:r>
            <a:r>
              <a:rPr lang="en-GB" dirty="0" err="1"/>
              <a:t>Lajnef</a:t>
            </a:r>
            <a:r>
              <a:rPr lang="en-GB" dirty="0"/>
              <a:t> M, </a:t>
            </a:r>
            <a:r>
              <a:rPr lang="en-GB" dirty="0" err="1"/>
              <a:t>Bellivier</a:t>
            </a:r>
            <a:r>
              <a:rPr lang="en-GB" dirty="0"/>
              <a:t> F, et al. Clinical expression of bipolar disorder type I as a function of age and polarity at onset: convergent findings in samples from France and the United States. J Clin Psychiatry 2012; 73 (4): e561–656.</a:t>
            </a:r>
          </a:p>
          <a:p>
            <a:pPr marL="228600" indent="-228600">
              <a:buFont typeface="+mj-lt"/>
              <a:buAutoNum type="arabicPeriod"/>
            </a:pPr>
            <a:r>
              <a:rPr lang="en-GB" dirty="0" err="1"/>
              <a:t>Daban</a:t>
            </a:r>
            <a:r>
              <a:rPr lang="en-GB" dirty="0"/>
              <a:t> C, Colom F, Sanchez-Moreno J, et al. Clinical correlates of first-episode polarity in bipolar disorder. </a:t>
            </a:r>
            <a:r>
              <a:rPr lang="en-GB" dirty="0" err="1"/>
              <a:t>Compr</a:t>
            </a:r>
            <a:r>
              <a:rPr lang="en-GB" dirty="0"/>
              <a:t> Psychiatry 2006; 47 (6): 433–437. </a:t>
            </a:r>
          </a:p>
          <a:p>
            <a:pPr marL="228600" indent="-228600">
              <a:buFont typeface="+mj-lt"/>
              <a:buAutoNum type="arabicPeriod"/>
            </a:pPr>
            <a:r>
              <a:rPr lang="en-GB" dirty="0"/>
              <a:t>Kalman JL, Olde </a:t>
            </a:r>
            <a:r>
              <a:rPr lang="en-GB" dirty="0" err="1"/>
              <a:t>Loohuis</a:t>
            </a:r>
            <a:r>
              <a:rPr lang="en-GB" dirty="0"/>
              <a:t> LM, </a:t>
            </a:r>
            <a:r>
              <a:rPr lang="en-GB" dirty="0" err="1"/>
              <a:t>Vreeker</a:t>
            </a:r>
            <a:r>
              <a:rPr lang="en-GB" dirty="0"/>
              <a:t> A, et al. Characterisation of age and polarity at onset in bipolar disorder. Br J Psychiatry 2021; 219 (6) 659–669.</a:t>
            </a:r>
          </a:p>
        </p:txBody>
      </p:sp>
      <p:sp>
        <p:nvSpPr>
          <p:cNvPr id="4" name="Slide Number Placeholder 3"/>
          <p:cNvSpPr>
            <a:spLocks noGrp="1"/>
          </p:cNvSpPr>
          <p:nvPr>
            <p:ph type="sldNum" sz="quarter" idx="5"/>
          </p:nvPr>
        </p:nvSpPr>
        <p:spPr/>
        <p:txBody>
          <a:bodyPr/>
          <a:lstStyle/>
          <a:p>
            <a:fld id="{DE4970BF-B400-48B4-BD31-9AEFB95A0870}" type="slidenum">
              <a:rPr lang="da-DK" smtClean="0"/>
              <a:t>21</a:t>
            </a:fld>
            <a:endParaRPr lang="da-DK"/>
          </a:p>
        </p:txBody>
      </p:sp>
    </p:spTree>
    <p:extLst>
      <p:ext uri="{BB962C8B-B14F-4D97-AF65-F5344CB8AC3E}">
        <p14:creationId xmlns:p14="http://schemas.microsoft.com/office/powerpoint/2010/main" val="675138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The presence of rapid cycling is a predictor of poorer prognosis, including a longer course of disease and increased risk of comorbid substance use.</a:t>
            </a:r>
            <a:r>
              <a:rPr lang="en-GB" baseline="30000" dirty="0"/>
              <a:t>2,3</a:t>
            </a:r>
            <a:endParaRPr lang="en-GB" dirty="0"/>
          </a:p>
          <a:p>
            <a:endParaRPr lang="en-GB" dirty="0"/>
          </a:p>
          <a:p>
            <a:r>
              <a:rPr lang="en-GB" dirty="0"/>
              <a:t>References:</a:t>
            </a:r>
          </a:p>
          <a:p>
            <a:pPr marL="228600" indent="-228600">
              <a:buFont typeface="+mj-lt"/>
              <a:buAutoNum type="arabicPeriod"/>
            </a:pPr>
            <a:r>
              <a:rPr lang="en-GB" dirty="0" err="1"/>
              <a:t>Koukopoulos</a:t>
            </a:r>
            <a:r>
              <a:rPr lang="en-GB" dirty="0"/>
              <a:t> A, </a:t>
            </a:r>
            <a:r>
              <a:rPr lang="en-GB" dirty="0" err="1"/>
              <a:t>Reginaldi</a:t>
            </a:r>
            <a:r>
              <a:rPr lang="en-GB" dirty="0"/>
              <a:t> D, Tondo L, et al. Course sequences in bipolar disorder: depressions preceding or following manias or </a:t>
            </a:r>
            <a:r>
              <a:rPr lang="en-GB" dirty="0" err="1"/>
              <a:t>hypomanias</a:t>
            </a:r>
            <a:r>
              <a:rPr lang="en-GB" dirty="0"/>
              <a:t>. J Affect </a:t>
            </a:r>
            <a:r>
              <a:rPr lang="en-GB" dirty="0" err="1"/>
              <a:t>Disord</a:t>
            </a:r>
            <a:r>
              <a:rPr lang="en-GB" dirty="0"/>
              <a:t> 2013; 151 (1): 105–110.</a:t>
            </a:r>
          </a:p>
          <a:p>
            <a:pPr marL="228600" indent="-228600">
              <a:buFont typeface="+mj-lt"/>
              <a:buAutoNum type="arabicPeriod"/>
            </a:pPr>
            <a:r>
              <a:rPr lang="en-US" dirty="0"/>
              <a:t>Carvalho AF, </a:t>
            </a:r>
            <a:r>
              <a:rPr lang="en-US" dirty="0" err="1"/>
              <a:t>Dimellis</a:t>
            </a:r>
            <a:r>
              <a:rPr lang="en-US" dirty="0"/>
              <a:t> D, Gonda X, et al. Rapid cycling in bipolar disorder: a systematic review. J Clin Psychiatry 2014; 75 (6): e578–586.</a:t>
            </a:r>
            <a:endParaRPr lang="en-GB" dirty="0"/>
          </a:p>
          <a:p>
            <a:pPr marL="228600" indent="-228600">
              <a:buFont typeface="+mj-lt"/>
              <a:buAutoNum type="arabicPeriod"/>
            </a:pPr>
            <a:r>
              <a:rPr lang="en-US" sz="1200" dirty="0"/>
              <a:t>American Psychiatric Association (APA). Diagnostic and Statistical Manual of Mental Disorders. Fifth edition, text revision. Washington DC: APA; 2022.</a:t>
            </a:r>
          </a:p>
        </p:txBody>
      </p:sp>
      <p:sp>
        <p:nvSpPr>
          <p:cNvPr id="4" name="Slide Number Placeholder 3"/>
          <p:cNvSpPr>
            <a:spLocks noGrp="1"/>
          </p:cNvSpPr>
          <p:nvPr>
            <p:ph type="sldNum" sz="quarter" idx="5"/>
          </p:nvPr>
        </p:nvSpPr>
        <p:spPr/>
        <p:txBody>
          <a:bodyPr/>
          <a:lstStyle/>
          <a:p>
            <a:fld id="{DE4970BF-B400-48B4-BD31-9AEFB95A0870}" type="slidenum">
              <a:rPr lang="da-DK" smtClean="0"/>
              <a:t>22</a:t>
            </a:fld>
            <a:endParaRPr lang="da-DK"/>
          </a:p>
        </p:txBody>
      </p:sp>
    </p:spTree>
    <p:extLst>
      <p:ext uri="{BB962C8B-B14F-4D97-AF65-F5344CB8AC3E}">
        <p14:creationId xmlns:p14="http://schemas.microsoft.com/office/powerpoint/2010/main" val="1419990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Along with the presence of rapid cycling, it can be important to note the type of cycling in people with bipolar disorder.</a:t>
            </a:r>
            <a:r>
              <a:rPr lang="en-GB" baseline="30000" dirty="0"/>
              <a:t>1,2</a:t>
            </a:r>
            <a:r>
              <a:rPr lang="en-GB" dirty="0"/>
              <a:t> The order of symptoms, i.e., depression-then-mania compared with mania-then-depression, can be associated with different responses to treatment and with different clinical symptoms across the course of the disease.</a:t>
            </a:r>
            <a:r>
              <a:rPr lang="en-GB" baseline="30000" dirty="0"/>
              <a:t>1</a:t>
            </a:r>
            <a:endParaRPr lang="en-GB" dirty="0"/>
          </a:p>
          <a:p>
            <a:endParaRPr lang="en-GB" dirty="0"/>
          </a:p>
          <a:p>
            <a:r>
              <a:rPr lang="en-GB" dirty="0"/>
              <a:t>References:</a:t>
            </a:r>
          </a:p>
          <a:p>
            <a:pPr marL="228600" indent="-228600">
              <a:buFont typeface="+mj-lt"/>
              <a:buAutoNum type="arabicPeriod"/>
            </a:pPr>
            <a:r>
              <a:rPr lang="en-GB" dirty="0" err="1"/>
              <a:t>Koukopoulos</a:t>
            </a:r>
            <a:r>
              <a:rPr lang="en-GB" dirty="0"/>
              <a:t> A, </a:t>
            </a:r>
            <a:r>
              <a:rPr lang="en-GB" dirty="0" err="1"/>
              <a:t>Reginaldi</a:t>
            </a:r>
            <a:r>
              <a:rPr lang="en-GB" dirty="0"/>
              <a:t> D, Tondo L, et al. Course sequences in bipolar disorder: depressions preceding or following manias or </a:t>
            </a:r>
            <a:r>
              <a:rPr lang="en-GB" dirty="0" err="1"/>
              <a:t>hypomanias</a:t>
            </a:r>
            <a:r>
              <a:rPr lang="en-GB" dirty="0"/>
              <a:t>. J Affect </a:t>
            </a:r>
            <a:r>
              <a:rPr lang="en-GB" dirty="0" err="1"/>
              <a:t>Disord</a:t>
            </a:r>
            <a:r>
              <a:rPr lang="en-GB" dirty="0"/>
              <a:t> 2013; 151 (1): 105–110.</a:t>
            </a:r>
          </a:p>
          <a:p>
            <a:pPr marL="228600" indent="-228600">
              <a:buFont typeface="+mj-lt"/>
              <a:buAutoNum type="arabicPeriod"/>
            </a:pPr>
            <a:r>
              <a:rPr lang="en-US" dirty="0"/>
              <a:t>Carvalho AF, </a:t>
            </a:r>
            <a:r>
              <a:rPr lang="en-US" dirty="0" err="1"/>
              <a:t>Dimellis</a:t>
            </a:r>
            <a:r>
              <a:rPr lang="en-US" dirty="0"/>
              <a:t> D, Gonda X, et al. Rapid cycling in bipolar disorder: a systematic review. J Clin Psychiatry 2014; 75 (6): e578–586.</a:t>
            </a: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23</a:t>
            </a:fld>
            <a:endParaRPr lang="da-DK"/>
          </a:p>
        </p:txBody>
      </p:sp>
    </p:spTree>
    <p:extLst>
      <p:ext uri="{BB962C8B-B14F-4D97-AF65-F5344CB8AC3E}">
        <p14:creationId xmlns:p14="http://schemas.microsoft.com/office/powerpoint/2010/main" val="3380170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Two forms of cycles in bipolar disorder have been identified, as shown on slide, the mania-depression-interval cycle and the depression-mania-interval cycle.</a:t>
            </a:r>
            <a:r>
              <a:rPr lang="en-GB" baseline="30000" dirty="0"/>
              <a:t>1</a:t>
            </a:r>
            <a:endParaRPr lang="en-GB" dirty="0"/>
          </a:p>
          <a:p>
            <a:endParaRPr lang="en-GB" dirty="0"/>
          </a:p>
          <a:p>
            <a:r>
              <a:rPr lang="en-GB" dirty="0"/>
              <a:t>Reference:</a:t>
            </a:r>
          </a:p>
          <a:p>
            <a:pPr marL="228600" indent="-228600">
              <a:buFont typeface="+mj-lt"/>
              <a:buAutoNum type="arabicPeriod"/>
            </a:pPr>
            <a:r>
              <a:rPr lang="en-GB" dirty="0" err="1"/>
              <a:t>Koukopoulos</a:t>
            </a:r>
            <a:r>
              <a:rPr lang="en-GB" dirty="0"/>
              <a:t> A, </a:t>
            </a:r>
            <a:r>
              <a:rPr lang="en-GB" dirty="0" err="1"/>
              <a:t>Reginaldi</a:t>
            </a:r>
            <a:r>
              <a:rPr lang="en-GB" dirty="0"/>
              <a:t> D, Tondo L, et al. Course sequences in bipolar disorder: depressions preceding or following manias or </a:t>
            </a:r>
            <a:r>
              <a:rPr lang="en-GB" dirty="0" err="1"/>
              <a:t>hypomanias</a:t>
            </a:r>
            <a:r>
              <a:rPr lang="en-GB" dirty="0"/>
              <a:t>. J Affect </a:t>
            </a:r>
            <a:r>
              <a:rPr lang="en-GB" dirty="0" err="1"/>
              <a:t>Disord</a:t>
            </a:r>
            <a:r>
              <a:rPr lang="en-GB" dirty="0"/>
              <a:t> 2013; 151 (1): 105–110.</a:t>
            </a:r>
          </a:p>
        </p:txBody>
      </p:sp>
      <p:sp>
        <p:nvSpPr>
          <p:cNvPr id="4" name="Slide Number Placeholder 3"/>
          <p:cNvSpPr>
            <a:spLocks noGrp="1"/>
          </p:cNvSpPr>
          <p:nvPr>
            <p:ph type="sldNum" sz="quarter" idx="5"/>
          </p:nvPr>
        </p:nvSpPr>
        <p:spPr/>
        <p:txBody>
          <a:bodyPr/>
          <a:lstStyle/>
          <a:p>
            <a:fld id="{DE4970BF-B400-48B4-BD31-9AEFB95A0870}" type="slidenum">
              <a:rPr lang="da-DK" smtClean="0"/>
              <a:t>24</a:t>
            </a:fld>
            <a:endParaRPr lang="da-DK"/>
          </a:p>
        </p:txBody>
      </p:sp>
    </p:spTree>
    <p:extLst>
      <p:ext uri="{BB962C8B-B14F-4D97-AF65-F5344CB8AC3E}">
        <p14:creationId xmlns:p14="http://schemas.microsoft.com/office/powerpoint/2010/main" val="3239268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25</a:t>
            </a:fld>
            <a:endParaRPr lang="da-DK"/>
          </a:p>
        </p:txBody>
      </p:sp>
    </p:spTree>
    <p:extLst>
      <p:ext uri="{BB962C8B-B14F-4D97-AF65-F5344CB8AC3E}">
        <p14:creationId xmlns:p14="http://schemas.microsoft.com/office/powerpoint/2010/main" val="1615373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Late-stage bipolar disorder is different from bipolar disorder with a late onset, or of a long duration.</a:t>
            </a:r>
            <a:r>
              <a:rPr lang="en-GB" baseline="30000" dirty="0"/>
              <a:t>2</a:t>
            </a:r>
            <a:r>
              <a:rPr lang="en-GB" dirty="0"/>
              <a:t> In late-stage bipolar disorder, the patient experiences less symptomatic recovery, and greater impairment of function.</a:t>
            </a:r>
            <a:r>
              <a:rPr lang="en-GB" baseline="30000" dirty="0"/>
              <a:t>2</a:t>
            </a:r>
            <a:r>
              <a:rPr lang="en-GB" dirty="0"/>
              <a:t> Patients in late-stage bipolar disorder have a poorer prognosis than those in earlier stages, and experience a greater impairment in functioning and worse quality of life.</a:t>
            </a:r>
            <a:r>
              <a:rPr lang="en-GB" baseline="30000" dirty="0"/>
              <a:t>2</a:t>
            </a:r>
            <a:endParaRPr lang="en-GB" dirty="0"/>
          </a:p>
          <a:p>
            <a:endParaRPr lang="en-GB" dirty="0"/>
          </a:p>
          <a:p>
            <a:r>
              <a:rPr lang="en-GB" dirty="0"/>
              <a:t>References:</a:t>
            </a:r>
          </a:p>
          <a:p>
            <a:pPr marL="228600" indent="-228600">
              <a:buFont typeface="+mj-lt"/>
              <a:buAutoNum type="arabicPeriod"/>
            </a:pPr>
            <a:r>
              <a:rPr lang="en-GB" dirty="0"/>
              <a:t>Grewal S, McKinlay S, </a:t>
            </a:r>
            <a:r>
              <a:rPr lang="en-GB" dirty="0" err="1"/>
              <a:t>Kapczinski</a:t>
            </a:r>
            <a:r>
              <a:rPr lang="en-GB" dirty="0"/>
              <a:t> F, et al. Biomarkers of </a:t>
            </a:r>
            <a:r>
              <a:rPr lang="en-GB" dirty="0" err="1"/>
              <a:t>neuroprogression</a:t>
            </a:r>
            <a:r>
              <a:rPr lang="en-GB" dirty="0"/>
              <a:t> and late staging in bipolar disorder: a systematic review. </a:t>
            </a:r>
            <a:r>
              <a:rPr lang="en-GB" dirty="0" err="1"/>
              <a:t>Aust</a:t>
            </a:r>
            <a:r>
              <a:rPr lang="en-GB" dirty="0"/>
              <a:t> N Z J Psychiatry 2023; 57 (3): 328–343.</a:t>
            </a:r>
          </a:p>
          <a:p>
            <a:pPr marL="228600" indent="-228600">
              <a:buFont typeface="+mj-lt"/>
              <a:buAutoNum type="arabicPeriod"/>
            </a:pPr>
            <a:r>
              <a:rPr lang="en-GB" dirty="0" err="1"/>
              <a:t>Kupka</a:t>
            </a:r>
            <a:r>
              <a:rPr lang="en-GB" dirty="0"/>
              <a:t> R, Duffy A, Scott J, et al. Consensus on nomenclature for clinical staging models in bipolar disorder: a narrative review from the International Society for Bipolar Disorders (ISBD) Staging Task Force. Bipolar </a:t>
            </a:r>
            <a:r>
              <a:rPr lang="en-GB" dirty="0" err="1"/>
              <a:t>Disord</a:t>
            </a:r>
            <a:r>
              <a:rPr lang="en-GB" dirty="0"/>
              <a:t> 2021; 23 (7): 659–678.</a:t>
            </a:r>
          </a:p>
        </p:txBody>
      </p:sp>
      <p:sp>
        <p:nvSpPr>
          <p:cNvPr id="4" name="Slide Number Placeholder 3"/>
          <p:cNvSpPr>
            <a:spLocks noGrp="1"/>
          </p:cNvSpPr>
          <p:nvPr>
            <p:ph type="sldNum" sz="quarter" idx="5"/>
          </p:nvPr>
        </p:nvSpPr>
        <p:spPr/>
        <p:txBody>
          <a:bodyPr/>
          <a:lstStyle/>
          <a:p>
            <a:fld id="{DE4970BF-B400-48B4-BD31-9AEFB95A0870}" type="slidenum">
              <a:rPr lang="da-DK" smtClean="0"/>
              <a:t>26</a:t>
            </a:fld>
            <a:endParaRPr lang="da-DK"/>
          </a:p>
        </p:txBody>
      </p:sp>
    </p:spTree>
    <p:extLst>
      <p:ext uri="{BB962C8B-B14F-4D97-AF65-F5344CB8AC3E}">
        <p14:creationId xmlns:p14="http://schemas.microsoft.com/office/powerpoint/2010/main" val="19280311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dirty="0"/>
              <a:t>There are many individual brain changes, peripheral changes, and molecular and cellular changes that have been linked to the progression of bipolar disorder, as outlined on the slide, and have been investigated as potential biomarkers of progression.</a:t>
            </a:r>
            <a:r>
              <a:rPr lang="en-GB" baseline="30000" dirty="0"/>
              <a:t>1</a:t>
            </a:r>
            <a:r>
              <a:rPr lang="en-US" dirty="0"/>
              <a:t> An increase in ventricular size, coupled with reduced grey matter volume, appear to be brain changes linked to progression of bipolar disease.</a:t>
            </a:r>
            <a:r>
              <a:rPr lang="en-GB" baseline="30000" dirty="0"/>
              <a:t>1</a:t>
            </a:r>
            <a:r>
              <a:rPr lang="en-US" dirty="0"/>
              <a:t> </a:t>
            </a:r>
            <a:r>
              <a:rPr lang="en-GB" dirty="0"/>
              <a:t>It is important to investigate biomarkers of bipolar disease, and their role in disease progression, in order to better understand the disease process and identify potential new targets for therapies in the future.</a:t>
            </a:r>
            <a:r>
              <a:rPr lang="en-GB" baseline="30000" dirty="0"/>
              <a:t>1</a:t>
            </a:r>
            <a:endParaRPr lang="en-GB" dirty="0"/>
          </a:p>
          <a:p>
            <a:endParaRPr lang="en-GB" dirty="0"/>
          </a:p>
          <a:p>
            <a:r>
              <a:rPr lang="en-GB" dirty="0"/>
              <a:t>Reference:</a:t>
            </a:r>
          </a:p>
          <a:p>
            <a:pPr marL="228600" indent="-228600">
              <a:buFont typeface="+mj-lt"/>
              <a:buAutoNum type="arabicPeriod"/>
            </a:pPr>
            <a:r>
              <a:rPr lang="en-GB" dirty="0"/>
              <a:t>Grewal S, McKinlay S, </a:t>
            </a:r>
            <a:r>
              <a:rPr lang="en-GB" dirty="0" err="1"/>
              <a:t>Kapczinski</a:t>
            </a:r>
            <a:r>
              <a:rPr lang="en-GB" dirty="0"/>
              <a:t> F, et al. Biomarkers of </a:t>
            </a:r>
            <a:r>
              <a:rPr lang="en-GB" dirty="0" err="1"/>
              <a:t>neuroprogression</a:t>
            </a:r>
            <a:r>
              <a:rPr lang="en-GB" dirty="0"/>
              <a:t> and late staging in bipolar disorder: a systematic review. </a:t>
            </a:r>
            <a:r>
              <a:rPr lang="en-GB" dirty="0" err="1"/>
              <a:t>Aust</a:t>
            </a:r>
            <a:r>
              <a:rPr lang="en-GB" dirty="0"/>
              <a:t> N Z J Psychiatry 2023; 57 (3): 328–343.</a:t>
            </a:r>
          </a:p>
        </p:txBody>
      </p:sp>
      <p:sp>
        <p:nvSpPr>
          <p:cNvPr id="4" name="Slide Number Placeholder 3"/>
          <p:cNvSpPr>
            <a:spLocks noGrp="1"/>
          </p:cNvSpPr>
          <p:nvPr>
            <p:ph type="sldNum" sz="quarter" idx="5"/>
          </p:nvPr>
        </p:nvSpPr>
        <p:spPr/>
        <p:txBody>
          <a:bodyPr/>
          <a:lstStyle/>
          <a:p>
            <a:fld id="{DE4970BF-B400-48B4-BD31-9AEFB95A0870}" type="slidenum">
              <a:rPr lang="da-DK" smtClean="0"/>
              <a:t>27</a:t>
            </a:fld>
            <a:endParaRPr lang="da-DK"/>
          </a:p>
        </p:txBody>
      </p:sp>
    </p:spTree>
    <p:extLst>
      <p:ext uri="{BB962C8B-B14F-4D97-AF65-F5344CB8AC3E}">
        <p14:creationId xmlns:p14="http://schemas.microsoft.com/office/powerpoint/2010/main" val="4262728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This meta-analysis identified 10 studies (including 6,859 people with bipolar disorder) investigating the link between bipolar disorder and dementia.</a:t>
            </a:r>
            <a:r>
              <a:rPr lang="en-GB" baseline="30000" dirty="0"/>
              <a:t>1</a:t>
            </a:r>
            <a:r>
              <a:rPr lang="en-GB" dirty="0"/>
              <a:t> Bipolar disorder increased the risk of dementia compared with controls by 2.96-times (p&lt;0.001).</a:t>
            </a:r>
            <a:r>
              <a:rPr lang="en-GB" baseline="30000" dirty="0"/>
              <a:t>1</a:t>
            </a:r>
            <a:r>
              <a:rPr lang="en-GB" dirty="0"/>
              <a:t> The increased risk appeared to be related to the number of mood episodes a person had experienced.</a:t>
            </a:r>
            <a:r>
              <a:rPr lang="en-GB" baseline="30000" dirty="0"/>
              <a:t>1</a:t>
            </a:r>
            <a:r>
              <a:rPr lang="en-GB" dirty="0"/>
              <a:t> However, the increased risk was halved by treatment with lithium (odds ratio 0.51, p&lt;0.001).</a:t>
            </a:r>
            <a:r>
              <a:rPr lang="en-GB" baseline="30000" dirty="0"/>
              <a:t>1</a:t>
            </a:r>
            <a:r>
              <a:rPr lang="en-GB" dirty="0"/>
              <a:t> Furthermore, an analysis of medical register data has shown that the increased risk of dementia in people with bipolar disorder is related to the number of depressive episodes, with the risk of dementia increasing by 6% with every mood episode leading to hospital admission in people with bipolar disorder.</a:t>
            </a:r>
            <a:r>
              <a:rPr lang="en-GB" baseline="30000" dirty="0"/>
              <a:t>2</a:t>
            </a:r>
            <a:endParaRPr lang="en-GB" dirty="0"/>
          </a:p>
          <a:p>
            <a:endParaRPr lang="en-GB" dirty="0"/>
          </a:p>
          <a:p>
            <a:r>
              <a:rPr lang="en-GB" dirty="0"/>
              <a:t>References:</a:t>
            </a:r>
          </a:p>
          <a:p>
            <a:pPr marL="228600" indent="-228600">
              <a:buFont typeface="+mj-lt"/>
              <a:buAutoNum type="arabicPeriod"/>
            </a:pPr>
            <a:r>
              <a:rPr lang="en-GB" dirty="0"/>
              <a:t>Velosa J, Delgado A, Finger E, et al. Risk of dementia in bipolar disorder and the interplay of lithium: a systematic review and meta-analyses. Acta </a:t>
            </a:r>
            <a:r>
              <a:rPr lang="en-GB" dirty="0" err="1"/>
              <a:t>Psychiatr</a:t>
            </a:r>
            <a:r>
              <a:rPr lang="en-GB" dirty="0"/>
              <a:t> </a:t>
            </a:r>
            <a:r>
              <a:rPr lang="en-GB" dirty="0" err="1"/>
              <a:t>Scand</a:t>
            </a:r>
            <a:r>
              <a:rPr lang="en-GB" dirty="0"/>
              <a:t> 2020; 141 (6): 510–521.</a:t>
            </a:r>
          </a:p>
          <a:p>
            <a:pPr marL="228600" indent="-228600">
              <a:buFont typeface="+mj-lt"/>
              <a:buAutoNum type="arabicPeriod"/>
            </a:pPr>
            <a:r>
              <a:rPr lang="en-GB" dirty="0"/>
              <a:t>Kessing LV, Andersen PK. Does the risk of developing dementia increase with the number of episodes in patients with depressive disorder and in patients with bipolar disorder? J </a:t>
            </a:r>
            <a:r>
              <a:rPr lang="en-GB" dirty="0" err="1"/>
              <a:t>Neurol</a:t>
            </a:r>
            <a:r>
              <a:rPr lang="en-GB" dirty="0"/>
              <a:t> </a:t>
            </a:r>
            <a:r>
              <a:rPr lang="en-GB" dirty="0" err="1"/>
              <a:t>Neurosurg</a:t>
            </a:r>
            <a:r>
              <a:rPr lang="en-GB" dirty="0"/>
              <a:t> Psychiatry 2004; 75 (12): 1662–1666.</a:t>
            </a:r>
          </a:p>
        </p:txBody>
      </p:sp>
      <p:sp>
        <p:nvSpPr>
          <p:cNvPr id="4" name="Slide Number Placeholder 3"/>
          <p:cNvSpPr>
            <a:spLocks noGrp="1"/>
          </p:cNvSpPr>
          <p:nvPr>
            <p:ph type="sldNum" sz="quarter" idx="5"/>
          </p:nvPr>
        </p:nvSpPr>
        <p:spPr/>
        <p:txBody>
          <a:bodyPr/>
          <a:lstStyle/>
          <a:p>
            <a:fld id="{DE4970BF-B400-48B4-BD31-9AEFB95A0870}" type="slidenum">
              <a:rPr lang="da-DK" smtClean="0"/>
              <a:t>28</a:t>
            </a:fld>
            <a:endParaRPr lang="da-DK"/>
          </a:p>
        </p:txBody>
      </p:sp>
    </p:spTree>
    <p:extLst>
      <p:ext uri="{BB962C8B-B14F-4D97-AF65-F5344CB8AC3E}">
        <p14:creationId xmlns:p14="http://schemas.microsoft.com/office/powerpoint/2010/main" val="23568333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In many ways, psychiatry is an important component of palliative care in general medicine: many patients with diseases of later life who are receiving palliative care will quite understandably experience mood disturbances, for example anxiety and depression.</a:t>
            </a:r>
            <a:r>
              <a:rPr lang="en-GB" baseline="30000" dirty="0"/>
              <a:t>2</a:t>
            </a:r>
            <a:r>
              <a:rPr lang="en-GB" dirty="0"/>
              <a:t> In psychiatry, palliative care involves accepting that certain cases of severe mental illness are chronic and cannot be remediated, and instead focusses on reducing harms and suffering, and thereby improves a person’s quality of life.</a:t>
            </a:r>
            <a:r>
              <a:rPr lang="en-GB" baseline="30000" dirty="0"/>
              <a:t>3</a:t>
            </a:r>
            <a:endParaRPr lang="en-GB" dirty="0"/>
          </a:p>
          <a:p>
            <a:endParaRPr lang="en-GB" dirty="0"/>
          </a:p>
          <a:p>
            <a:r>
              <a:rPr lang="en-GB" dirty="0"/>
              <a:t>References:</a:t>
            </a:r>
          </a:p>
          <a:p>
            <a:pPr marL="228600" indent="-228600">
              <a:buFont typeface="+mj-lt"/>
              <a:buAutoNum type="arabicPeriod"/>
            </a:pPr>
            <a:r>
              <a:rPr lang="en-GB" dirty="0"/>
              <a:t>Oxford Concise Medical Dictionary, 10</a:t>
            </a:r>
            <a:r>
              <a:rPr lang="en-GB" baseline="30000" dirty="0"/>
              <a:t>th</a:t>
            </a:r>
            <a:r>
              <a:rPr lang="en-GB" dirty="0"/>
              <a:t> edition. 2020.</a:t>
            </a:r>
          </a:p>
          <a:p>
            <a:pPr marL="228600" indent="-228600">
              <a:buFont typeface="+mj-lt"/>
              <a:buAutoNum type="arabicPeriod"/>
            </a:pPr>
            <a:r>
              <a:rPr lang="en-GB" dirty="0" err="1"/>
              <a:t>Trachsel</a:t>
            </a:r>
            <a:r>
              <a:rPr lang="en-GB" dirty="0"/>
              <a:t> M, Irwin SA, Biller-</a:t>
            </a:r>
            <a:r>
              <a:rPr lang="en-GB" dirty="0" err="1"/>
              <a:t>Andorno</a:t>
            </a:r>
            <a:r>
              <a:rPr lang="en-GB" dirty="0"/>
              <a:t> N, et al. Palliative psychiatry for severe persistent mental illness as a new approach to psychiatry? Definition, scope, benefits, and risks. BMC Psychiatry 2016; 16: 260.</a:t>
            </a:r>
          </a:p>
          <a:p>
            <a:pPr marL="228600" indent="-228600">
              <a:buFont typeface="+mj-lt"/>
              <a:buAutoNum type="arabicPeriod"/>
            </a:pPr>
            <a:r>
              <a:rPr lang="en-GB" dirty="0" err="1"/>
              <a:t>Westermair</a:t>
            </a:r>
            <a:r>
              <a:rPr lang="en-GB" dirty="0"/>
              <a:t> AL, Buchman DZ, Levitt S, et al. Palliative psychiatry in a narrow and in a broad sense: a concept clarification. </a:t>
            </a:r>
            <a:r>
              <a:rPr lang="en-GB" dirty="0" err="1"/>
              <a:t>Aust</a:t>
            </a:r>
            <a:r>
              <a:rPr lang="en-GB" dirty="0"/>
              <a:t> N Z J Psychiatry 2022; 56 (12): 1535–1541.</a:t>
            </a:r>
          </a:p>
        </p:txBody>
      </p:sp>
      <p:sp>
        <p:nvSpPr>
          <p:cNvPr id="4" name="Slide Number Placeholder 3"/>
          <p:cNvSpPr>
            <a:spLocks noGrp="1"/>
          </p:cNvSpPr>
          <p:nvPr>
            <p:ph type="sldNum" sz="quarter" idx="5"/>
          </p:nvPr>
        </p:nvSpPr>
        <p:spPr/>
        <p:txBody>
          <a:bodyPr/>
          <a:lstStyle/>
          <a:p>
            <a:fld id="{DE4970BF-B400-48B4-BD31-9AEFB95A0870}" type="slidenum">
              <a:rPr lang="da-DK" smtClean="0"/>
              <a:t>29</a:t>
            </a:fld>
            <a:endParaRPr lang="da-DK"/>
          </a:p>
        </p:txBody>
      </p:sp>
    </p:spTree>
    <p:extLst>
      <p:ext uri="{BB962C8B-B14F-4D97-AF65-F5344CB8AC3E}">
        <p14:creationId xmlns:p14="http://schemas.microsoft.com/office/powerpoint/2010/main" val="18240336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30</a:t>
            </a:fld>
            <a:endParaRPr lang="da-DK"/>
          </a:p>
        </p:txBody>
      </p:sp>
    </p:spTree>
    <p:extLst>
      <p:ext uri="{BB962C8B-B14F-4D97-AF65-F5344CB8AC3E}">
        <p14:creationId xmlns:p14="http://schemas.microsoft.com/office/powerpoint/2010/main" val="3590567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The slide summarizes some outcomes from two separate longitudinal studies that have been published, one investigating the long-term clinical course of bipolar disorder-I, and the other one bipolar disorder-II.</a:t>
            </a:r>
            <a:r>
              <a:rPr lang="en-GB" baseline="30000" dirty="0"/>
              <a:t>1,2</a:t>
            </a:r>
            <a:r>
              <a:rPr lang="en-GB" dirty="0"/>
              <a:t> Many of the patients in these studies spent a considerable proportion of their time without symptoms, </a:t>
            </a:r>
            <a:r>
              <a:rPr lang="en-GB" b="0" dirty="0"/>
              <a:t>and when mood episodes do occur</a:t>
            </a:r>
            <a:r>
              <a:rPr lang="en-GB" dirty="0"/>
              <a:t>, people with bipolar disorder typically spend more time in depressive states than (hypo)manic states.</a:t>
            </a:r>
            <a:r>
              <a:rPr lang="en-GB" baseline="30000" dirty="0"/>
              <a:t>1,2</a:t>
            </a:r>
            <a:endParaRPr lang="en-GB" dirty="0"/>
          </a:p>
          <a:p>
            <a:endParaRPr lang="en-GB" dirty="0"/>
          </a:p>
          <a:p>
            <a:r>
              <a:rPr lang="en-GB" dirty="0"/>
              <a:t>References:</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The long-term natural history of the weekly symptomatic status of bipolar I disorder. Arch Gen Psychiatry 2002; 59 (6): 530–537.</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A prospective investigation of the natural history of the long-term weekly symptomatic status of bipolar II disorder. Arch Gen Psychiatry 2003; 60 (3): 261–269.</a:t>
            </a:r>
          </a:p>
        </p:txBody>
      </p:sp>
      <p:sp>
        <p:nvSpPr>
          <p:cNvPr id="4" name="Slide Number Placeholder 3"/>
          <p:cNvSpPr>
            <a:spLocks noGrp="1"/>
          </p:cNvSpPr>
          <p:nvPr>
            <p:ph type="sldNum" sz="quarter" idx="5"/>
          </p:nvPr>
        </p:nvSpPr>
        <p:spPr/>
        <p:txBody>
          <a:bodyPr/>
          <a:lstStyle/>
          <a:p>
            <a:fld id="{DE4970BF-B400-48B4-BD31-9AEFB95A0870}" type="slidenum">
              <a:rPr lang="da-DK" smtClean="0"/>
              <a:t>31</a:t>
            </a:fld>
            <a:endParaRPr lang="da-DK"/>
          </a:p>
        </p:txBody>
      </p:sp>
    </p:spTree>
    <p:extLst>
      <p:ext uri="{BB962C8B-B14F-4D97-AF65-F5344CB8AC3E}">
        <p14:creationId xmlns:p14="http://schemas.microsoft.com/office/powerpoint/2010/main" val="5831484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well as managing the many comorbidities that commonly occur with bipolar disorder, clinicians must manage the risk of relapse, most commonly of a depressive episode.</a:t>
            </a:r>
            <a:r>
              <a:rPr lang="en-GB" baseline="30000" dirty="0"/>
              <a:t>1</a:t>
            </a:r>
            <a:endParaRPr lang="en-GB" dirty="0"/>
          </a:p>
          <a:p>
            <a:endParaRPr lang="en-GB" dirty="0"/>
          </a:p>
          <a:p>
            <a:r>
              <a:rPr lang="en-GB" dirty="0"/>
              <a:t>References:</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err="1"/>
              <a:t>Dell’Osso</a:t>
            </a:r>
            <a:r>
              <a:rPr lang="en-GB" dirty="0"/>
              <a:t> B, Shah S, Do D, et al. American tertiary clinic-referred bipolar II disorder versus bipolar I disorder associated with hastened depressive recurrence. Int J Bipolar </a:t>
            </a:r>
            <a:r>
              <a:rPr lang="en-GB" dirty="0" err="1"/>
              <a:t>Disord</a:t>
            </a:r>
            <a:r>
              <a:rPr lang="en-GB" dirty="0"/>
              <a:t> 2017; 5 (1): 2.</a:t>
            </a:r>
          </a:p>
        </p:txBody>
      </p:sp>
      <p:sp>
        <p:nvSpPr>
          <p:cNvPr id="4" name="Slide Number Placeholder 3"/>
          <p:cNvSpPr>
            <a:spLocks noGrp="1"/>
          </p:cNvSpPr>
          <p:nvPr>
            <p:ph type="sldNum" sz="quarter" idx="5"/>
          </p:nvPr>
        </p:nvSpPr>
        <p:spPr/>
        <p:txBody>
          <a:bodyPr/>
          <a:lstStyle/>
          <a:p>
            <a:fld id="{DE4970BF-B400-48B4-BD31-9AEFB95A0870}" type="slidenum">
              <a:rPr lang="da-DK" smtClean="0"/>
              <a:t>32</a:t>
            </a:fld>
            <a:endParaRPr lang="da-DK"/>
          </a:p>
        </p:txBody>
      </p:sp>
    </p:spTree>
    <p:extLst>
      <p:ext uri="{BB962C8B-B14F-4D97-AF65-F5344CB8AC3E}">
        <p14:creationId xmlns:p14="http://schemas.microsoft.com/office/powerpoint/2010/main" val="41409701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49"/>
            <a:ext cx="5504400" cy="4386263"/>
          </a:xfrm>
        </p:spPr>
        <p:txBody>
          <a:bodyPr/>
          <a:lstStyle/>
          <a:p>
            <a:r>
              <a:rPr lang="en-GB" dirty="0"/>
              <a:t>Bipolar disorder is characterized by mood episodes that affect a person’s functioning and reduce their quality of life.</a:t>
            </a:r>
            <a:r>
              <a:rPr lang="en-GB" baseline="30000" dirty="0"/>
              <a:t>5</a:t>
            </a:r>
            <a:r>
              <a:rPr lang="en-GB" dirty="0"/>
              <a:t> Long-term data suggest that relapses in the course of bipolar disorder are common for a subset of patients, and are more often depressive episodes than manic episodes.</a:t>
            </a:r>
            <a:r>
              <a:rPr lang="en-GB" baseline="30000" dirty="0"/>
              <a:t>1,5</a:t>
            </a:r>
            <a:r>
              <a:rPr lang="en-GB" dirty="0"/>
              <a:t> These depressive episodes are burdensome for the person with bipolar disorder and their family, and to wider society as direct and indirect costs.</a:t>
            </a:r>
            <a:r>
              <a:rPr lang="en-GB" baseline="30000" dirty="0"/>
              <a:t>5</a:t>
            </a:r>
            <a:endParaRPr lang="en-GB" dirty="0"/>
          </a:p>
          <a:p>
            <a:endParaRPr lang="en-GB" dirty="0"/>
          </a:p>
          <a:p>
            <a:r>
              <a:rPr lang="en-GB" dirty="0"/>
              <a:t>References:</a:t>
            </a:r>
          </a:p>
          <a:p>
            <a:pPr marL="228600" indent="-228600">
              <a:buFont typeface="+mj-lt"/>
              <a:buAutoNum type="arabicPeriod"/>
            </a:pPr>
            <a:r>
              <a:rPr lang="en-GB" dirty="0" err="1"/>
              <a:t>Hett</a:t>
            </a:r>
            <a:r>
              <a:rPr lang="en-GB" dirty="0"/>
              <a:t> D, Morales-Muñoz I, </a:t>
            </a:r>
            <a:r>
              <a:rPr lang="en-GB" dirty="0" err="1"/>
              <a:t>Durdurak</a:t>
            </a:r>
            <a:r>
              <a:rPr lang="en-GB" dirty="0"/>
              <a:t> BB, et al. Rates and associations of relapse over 5 years of 2649 people with bipolar disorder: a retrospective UK cohort study. Int J Bipolar </a:t>
            </a:r>
            <a:r>
              <a:rPr lang="en-GB" dirty="0" err="1"/>
              <a:t>Disord</a:t>
            </a:r>
            <a:r>
              <a:rPr lang="en-GB" dirty="0"/>
              <a:t> 2023; 11 (1): 23. </a:t>
            </a:r>
          </a:p>
          <a:p>
            <a:pPr marL="228600" indent="-228600">
              <a:buFont typeface="+mj-lt"/>
              <a:buAutoNum type="arabicPeriod"/>
            </a:pPr>
            <a:r>
              <a:rPr lang="en-GB" dirty="0"/>
              <a:t>Vázquez GH, Holtzman JN, Lolich M, et al. Recurrence rates in bipolar disorder: systematic comparison of long-term prospective, naturalistic studies versus randomized controlled trials. </a:t>
            </a:r>
            <a:r>
              <a:rPr lang="en-GB" dirty="0" err="1"/>
              <a:t>Eur</a:t>
            </a:r>
            <a:r>
              <a:rPr lang="en-GB" dirty="0"/>
              <a:t> </a:t>
            </a:r>
            <a:r>
              <a:rPr lang="en-GB" dirty="0" err="1"/>
              <a:t>Neuropsychopharmacol</a:t>
            </a:r>
            <a:r>
              <a:rPr lang="en-GB" dirty="0"/>
              <a:t> 2015; 25 (10): 1501–1512.</a:t>
            </a:r>
          </a:p>
          <a:p>
            <a:pPr marL="228600" indent="-228600">
              <a:buFont typeface="+mj-lt"/>
              <a:buAutoNum type="arabicPeriod"/>
            </a:pPr>
            <a:r>
              <a:rPr lang="en-GB" dirty="0"/>
              <a:t>Perlis RH, </a:t>
            </a:r>
            <a:r>
              <a:rPr lang="en-GB" dirty="0" err="1"/>
              <a:t>Ostacher</a:t>
            </a:r>
            <a:r>
              <a:rPr lang="en-GB" dirty="0"/>
              <a:t> MJ, Patel JK, et al. Predictors of recurrence in bipolar disorder: primary outcomes from the Systematic Treatment Enhancement Program for Bipolar Disorder (STEP-BD). Am J Psychiatry 2006; 163 (2): 217–224.</a:t>
            </a:r>
          </a:p>
          <a:p>
            <a:pPr marL="228600" indent="-228600">
              <a:buFont typeface="+mj-lt"/>
              <a:buAutoNum type="arabicPeriod"/>
            </a:pPr>
            <a:r>
              <a:rPr lang="en-GB" dirty="0"/>
              <a:t>Kessing LV, Hansen MG, Andersen PK. Course of illness in depressive and bipolar disorders. Naturalistic study, 1994–1999. Br J Psychiatry 2004; 185: 372–377.</a:t>
            </a:r>
          </a:p>
          <a:p>
            <a:pPr marL="228600" indent="-228600">
              <a:buFont typeface="+mj-lt"/>
              <a:buAutoNum type="arabicPeriod"/>
            </a:pPr>
            <a:r>
              <a:rPr lang="en-GB" dirty="0"/>
              <a:t>Miller S, </a:t>
            </a:r>
            <a:r>
              <a:rPr lang="en-GB" dirty="0" err="1"/>
              <a:t>Dell’Osso</a:t>
            </a:r>
            <a:r>
              <a:rPr lang="en-GB" dirty="0"/>
              <a:t> B, </a:t>
            </a:r>
            <a:r>
              <a:rPr lang="en-GB" dirty="0" err="1"/>
              <a:t>Ketter</a:t>
            </a:r>
            <a:r>
              <a:rPr lang="en-GB" dirty="0"/>
              <a:t> TA. The prevalence and burden of bipolar depression. J Affect </a:t>
            </a:r>
            <a:r>
              <a:rPr lang="en-GB" dirty="0" err="1"/>
              <a:t>Disord</a:t>
            </a:r>
            <a:r>
              <a:rPr lang="en-GB" dirty="0"/>
              <a:t> 2014; 169 (</a:t>
            </a:r>
            <a:r>
              <a:rPr lang="en-GB" dirty="0" err="1"/>
              <a:t>Suppl</a:t>
            </a:r>
            <a:r>
              <a:rPr lang="en-GB" dirty="0"/>
              <a:t> 1): S3–11.</a:t>
            </a:r>
          </a:p>
        </p:txBody>
      </p:sp>
      <p:sp>
        <p:nvSpPr>
          <p:cNvPr id="4" name="Slide Number Placeholder 3"/>
          <p:cNvSpPr>
            <a:spLocks noGrp="1"/>
          </p:cNvSpPr>
          <p:nvPr>
            <p:ph type="sldNum" sz="quarter" idx="5"/>
          </p:nvPr>
        </p:nvSpPr>
        <p:spPr/>
        <p:txBody>
          <a:bodyPr/>
          <a:lstStyle/>
          <a:p>
            <a:fld id="{DE4970BF-B400-48B4-BD31-9AEFB95A0870}" type="slidenum">
              <a:rPr lang="da-DK" smtClean="0"/>
              <a:t>33</a:t>
            </a:fld>
            <a:endParaRPr lang="da-DK"/>
          </a:p>
        </p:txBody>
      </p:sp>
    </p:spTree>
    <p:extLst>
      <p:ext uri="{BB962C8B-B14F-4D97-AF65-F5344CB8AC3E}">
        <p14:creationId xmlns:p14="http://schemas.microsoft.com/office/powerpoint/2010/main" val="7007822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50"/>
            <a:ext cx="5504400" cy="4194810"/>
          </a:xfrm>
        </p:spPr>
        <p:txBody>
          <a:bodyPr/>
          <a:lstStyle/>
          <a:p>
            <a:r>
              <a:rPr lang="en-GB" dirty="0"/>
              <a:t>Over the course of the past forty-or-so years, and accelerating over the past decade, there has been an attempt to move beyond definitions of clinical recovery to personalized ideas of recovery that try to account for functioning.</a:t>
            </a:r>
            <a:r>
              <a:rPr lang="en-GB" baseline="30000" dirty="0"/>
              <a:t>1,4</a:t>
            </a:r>
            <a:r>
              <a:rPr lang="en-GB" dirty="0"/>
              <a:t> Such definitions have typically centred around personal recovery, social functioning, and occupational functioning.</a:t>
            </a:r>
            <a:r>
              <a:rPr lang="en-GB" baseline="30000" dirty="0"/>
              <a:t>4</a:t>
            </a:r>
            <a:r>
              <a:rPr lang="en-GB" dirty="0"/>
              <a:t> This trend towards personalized recovery in healthcare has been welcomed, although more research is needed to understand and predict personal recovery in bipolar disorder.</a:t>
            </a:r>
            <a:r>
              <a:rPr lang="en-GB" baseline="30000" dirty="0"/>
              <a:t>4</a:t>
            </a:r>
            <a:endParaRPr lang="en-GB" dirty="0"/>
          </a:p>
          <a:p>
            <a:endParaRPr lang="en-GB" dirty="0"/>
          </a:p>
          <a:p>
            <a:r>
              <a:rPr lang="en-GB" dirty="0"/>
              <a:t>References:</a:t>
            </a:r>
          </a:p>
          <a:p>
            <a:pPr marL="228600" indent="-228600">
              <a:buFont typeface="+mj-lt"/>
              <a:buAutoNum type="arabicPeriod"/>
            </a:pPr>
            <a:r>
              <a:rPr lang="en-GB" dirty="0" err="1"/>
              <a:t>Bonnín</a:t>
            </a:r>
            <a:r>
              <a:rPr lang="en-GB" dirty="0"/>
              <a:t> CDM, </a:t>
            </a:r>
            <a:r>
              <a:rPr lang="en-GB" dirty="0" err="1"/>
              <a:t>Reinares</a:t>
            </a:r>
            <a:r>
              <a:rPr lang="en-GB" dirty="0"/>
              <a:t> M, Martínez-</a:t>
            </a:r>
            <a:r>
              <a:rPr lang="en-GB" dirty="0" err="1"/>
              <a:t>Arán</a:t>
            </a:r>
            <a:r>
              <a:rPr lang="en-GB" dirty="0"/>
              <a:t> A, et al. Improving functioning, quality of life, and well-being in patients with bipolar disorder. Int J </a:t>
            </a:r>
            <a:r>
              <a:rPr lang="en-GB" dirty="0" err="1"/>
              <a:t>Neuropsychopharmacol</a:t>
            </a:r>
            <a:r>
              <a:rPr lang="en-GB" dirty="0"/>
              <a:t> 2019; 22 (8): 467–477.</a:t>
            </a:r>
          </a:p>
          <a:p>
            <a:pPr marL="228600" indent="-228600">
              <a:buFont typeface="+mj-lt"/>
              <a:buAutoNum type="arabicPeriod"/>
            </a:pPr>
            <a:r>
              <a:rPr lang="en-GB" dirty="0" err="1"/>
              <a:t>Tohen</a:t>
            </a:r>
            <a:r>
              <a:rPr lang="en-GB" dirty="0"/>
              <a:t> M, Hennen J, Zarate CM Jr, et al. Two-year </a:t>
            </a:r>
            <a:r>
              <a:rPr lang="en-GB" dirty="0" err="1"/>
              <a:t>syndromal</a:t>
            </a:r>
            <a:r>
              <a:rPr lang="en-GB" dirty="0"/>
              <a:t> and functional recovery in 219 cases of first-episode major affective disorder with psychotic features. Am J Psychiatry 2000; 157 (2): 220–228.</a:t>
            </a:r>
          </a:p>
          <a:p>
            <a:pPr marL="228600" indent="-228600">
              <a:buFont typeface="+mj-lt"/>
              <a:buAutoNum type="arabicPeriod"/>
            </a:pPr>
            <a:r>
              <a:rPr lang="en-GB" dirty="0" err="1"/>
              <a:t>Kraiss</a:t>
            </a:r>
            <a:r>
              <a:rPr lang="en-GB" dirty="0"/>
              <a:t> JT, Ten </a:t>
            </a:r>
            <a:r>
              <a:rPr lang="en-GB" dirty="0" err="1"/>
              <a:t>Klooster</a:t>
            </a:r>
            <a:r>
              <a:rPr lang="en-GB" dirty="0"/>
              <a:t> PM, Frye E, et al. Exploring factors associated with personal recovery in bipolar disorder. </a:t>
            </a:r>
            <a:r>
              <a:rPr lang="en-GB" dirty="0" err="1"/>
              <a:t>Psychol</a:t>
            </a:r>
            <a:r>
              <a:rPr lang="en-GB" dirty="0"/>
              <a:t> </a:t>
            </a:r>
            <a:r>
              <a:rPr lang="en-GB" dirty="0" err="1"/>
              <a:t>Psychother</a:t>
            </a:r>
            <a:r>
              <a:rPr lang="en-GB" dirty="0"/>
              <a:t> 2021; 94 (3): 667–685.</a:t>
            </a:r>
          </a:p>
          <a:p>
            <a:pPr marL="228600" indent="-228600">
              <a:buFont typeface="+mj-lt"/>
              <a:buAutoNum type="arabicPeriod"/>
            </a:pPr>
            <a:r>
              <a:rPr lang="en-GB" dirty="0"/>
              <a:t>Mezes B, </a:t>
            </a:r>
            <a:r>
              <a:rPr lang="en-GB" dirty="0" err="1"/>
              <a:t>Lobban</a:t>
            </a:r>
            <a:r>
              <a:rPr lang="en-GB" dirty="0"/>
              <a:t> F, Costain D, et al. Recovery beyond clinical improvement – recovery outcomes measured for people with bipolar disorder between 1980 and 2020. J Affect </a:t>
            </a:r>
            <a:r>
              <a:rPr lang="en-GB" dirty="0" err="1"/>
              <a:t>Disord</a:t>
            </a:r>
            <a:r>
              <a:rPr lang="en-GB" dirty="0"/>
              <a:t> 2022; 309: 375–392.</a:t>
            </a:r>
          </a:p>
        </p:txBody>
      </p:sp>
      <p:sp>
        <p:nvSpPr>
          <p:cNvPr id="4" name="Slide Number Placeholder 3"/>
          <p:cNvSpPr>
            <a:spLocks noGrp="1"/>
          </p:cNvSpPr>
          <p:nvPr>
            <p:ph type="sldNum" sz="quarter" idx="5"/>
          </p:nvPr>
        </p:nvSpPr>
        <p:spPr/>
        <p:txBody>
          <a:bodyPr/>
          <a:lstStyle/>
          <a:p>
            <a:fld id="{DE4970BF-B400-48B4-BD31-9AEFB95A0870}" type="slidenum">
              <a:rPr lang="en-GB" smtClean="0"/>
              <a:t>34</a:t>
            </a:fld>
            <a:endParaRPr lang="en-GB"/>
          </a:p>
        </p:txBody>
      </p:sp>
    </p:spTree>
    <p:extLst>
      <p:ext uri="{BB962C8B-B14F-4D97-AF65-F5344CB8AC3E}">
        <p14:creationId xmlns:p14="http://schemas.microsoft.com/office/powerpoint/2010/main" val="1277317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In accordance with the increasing interest in functional recovery as an important clinical goal in bipolar disorder, more and more studies over the past decades have focussed on functioning and personal recovery as an endpoint.</a:t>
            </a:r>
            <a:r>
              <a:rPr lang="en-GB" baseline="30000" dirty="0"/>
              <a:t>1</a:t>
            </a:r>
            <a:r>
              <a:rPr lang="en-GB" dirty="0"/>
              <a:t> Indeed, there are many scales and measures that can be used to monitor functional recovery, as outlined on the slide.</a:t>
            </a:r>
            <a:r>
              <a:rPr lang="en-GB" baseline="30000" dirty="0"/>
              <a:t>1</a:t>
            </a:r>
            <a:r>
              <a:rPr lang="en-GB" dirty="0"/>
              <a:t> Some of these are clinician rated, and others are self-report scales.</a:t>
            </a:r>
            <a:r>
              <a:rPr lang="en-GB" baseline="30000" dirty="0"/>
              <a:t>1</a:t>
            </a:r>
            <a:endParaRPr lang="en-GB" dirty="0"/>
          </a:p>
          <a:p>
            <a:endParaRPr lang="en-GB" dirty="0"/>
          </a:p>
          <a:p>
            <a:r>
              <a:rPr lang="en-GB" dirty="0"/>
              <a:t>Reference:</a:t>
            </a:r>
          </a:p>
          <a:p>
            <a:pPr marL="228600" indent="-228600">
              <a:buFont typeface="+mj-lt"/>
              <a:buAutoNum type="arabicPeriod"/>
            </a:pPr>
            <a:r>
              <a:rPr lang="en-GB" dirty="0"/>
              <a:t>Chen M, Fitzgerald HM, Madera JJ, Tohen M. Functional outcome assessment in bipolar disorder: a systematic literature review. Bipolar </a:t>
            </a:r>
            <a:r>
              <a:rPr lang="en-GB" dirty="0" err="1"/>
              <a:t>Disord</a:t>
            </a:r>
            <a:r>
              <a:rPr lang="en-GB" dirty="0"/>
              <a:t> 2019; 21 (3): 194–214. </a:t>
            </a:r>
          </a:p>
        </p:txBody>
      </p:sp>
      <p:sp>
        <p:nvSpPr>
          <p:cNvPr id="4" name="Slide Number Placeholder 3"/>
          <p:cNvSpPr>
            <a:spLocks noGrp="1"/>
          </p:cNvSpPr>
          <p:nvPr>
            <p:ph type="sldNum" sz="quarter" idx="5"/>
          </p:nvPr>
        </p:nvSpPr>
        <p:spPr/>
        <p:txBody>
          <a:bodyPr/>
          <a:lstStyle/>
          <a:p>
            <a:fld id="{DE4970BF-B400-48B4-BD31-9AEFB95A0870}" type="slidenum">
              <a:rPr lang="da-DK" smtClean="0"/>
              <a:t>35</a:t>
            </a:fld>
            <a:endParaRPr lang="da-DK"/>
          </a:p>
        </p:txBody>
      </p:sp>
    </p:spTree>
    <p:extLst>
      <p:ext uri="{BB962C8B-B14F-4D97-AF65-F5344CB8AC3E}">
        <p14:creationId xmlns:p14="http://schemas.microsoft.com/office/powerpoint/2010/main" val="22665702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50"/>
            <a:ext cx="5504400" cy="3790950"/>
          </a:xfrm>
        </p:spPr>
        <p:txBody>
          <a:bodyPr/>
          <a:lstStyle/>
          <a:p>
            <a:r>
              <a:rPr lang="en-GB" dirty="0"/>
              <a:t>This study analysed the trajectories of 261 people after a first episode of psychosis.</a:t>
            </a:r>
            <a:r>
              <a:rPr lang="en-GB" baseline="30000" dirty="0"/>
              <a:t>1</a:t>
            </a:r>
            <a:r>
              <a:rPr lang="en-GB" dirty="0"/>
              <a:t> Four trajectories were broadly identified, as shown on the slide:</a:t>
            </a:r>
            <a:r>
              <a:rPr lang="en-GB" baseline="30000" dirty="0"/>
              <a:t>1</a:t>
            </a:r>
            <a:endParaRPr lang="en-GB" dirty="0"/>
          </a:p>
          <a:p>
            <a:pPr marL="171450" indent="-171450">
              <a:buFont typeface="Arial" panose="020B0604020202020204" pitchFamily="34" charset="0"/>
              <a:buChar char="•"/>
            </a:pPr>
            <a:r>
              <a:rPr lang="en-US" dirty="0"/>
              <a:t>mild impairment with an improving trajectory (38.3% of patients)</a:t>
            </a:r>
          </a:p>
          <a:p>
            <a:pPr marL="171450" indent="-171450">
              <a:buFont typeface="Arial" panose="020B0604020202020204" pitchFamily="34" charset="0"/>
              <a:buChar char="•"/>
            </a:pPr>
            <a:r>
              <a:rPr lang="en-US" dirty="0"/>
              <a:t>moderate impairment with a stable trajectory (18.4% of the patients)</a:t>
            </a:r>
          </a:p>
          <a:p>
            <a:pPr marL="171450" indent="-171450">
              <a:buFont typeface="Arial" panose="020B0604020202020204" pitchFamily="34" charset="0"/>
              <a:buChar char="•"/>
            </a:pPr>
            <a:r>
              <a:rPr lang="en-US" dirty="0"/>
              <a:t>severe impairment with an improving trajectory (12.3% of patients)</a:t>
            </a:r>
          </a:p>
          <a:p>
            <a:pPr marL="171450" indent="-171450">
              <a:buFont typeface="Arial" panose="020B0604020202020204" pitchFamily="34" charset="0"/>
              <a:buChar char="•"/>
            </a:pPr>
            <a:r>
              <a:rPr lang="en-US" dirty="0"/>
              <a:t>severe impairment with a stable trajectory (31.0% of patients).</a:t>
            </a:r>
          </a:p>
          <a:p>
            <a:r>
              <a:rPr lang="en-GB" dirty="0"/>
              <a:t>The more resilient trajectories, i.e., those of ‘improving trajectory’, were associated with higher parental socioeconomic status, less severe baseline symptoms, better premorbid adjustment, and better baseline verbal and memory functioning.</a:t>
            </a:r>
            <a:r>
              <a:rPr lang="en-GB" baseline="30000" dirty="0"/>
              <a:t>1</a:t>
            </a:r>
            <a:endParaRPr lang="en-GB" dirty="0"/>
          </a:p>
          <a:p>
            <a:endParaRPr lang="en-GB" dirty="0"/>
          </a:p>
          <a:p>
            <a:r>
              <a:rPr lang="en-GB" dirty="0"/>
              <a:t>Reference:</a:t>
            </a:r>
          </a:p>
          <a:p>
            <a:pPr marL="228600" indent="-228600">
              <a:buFont typeface="+mj-lt"/>
              <a:buAutoNum type="arabicPeriod"/>
            </a:pPr>
            <a:r>
              <a:rPr lang="en-GB" dirty="0"/>
              <a:t>Salagre E, Grande I, Solé B, et al. Exploring risk and resilient profiles for functional impairment and baseline predictors in a 2-year follow-up first-episode psychosis cohort using latent class growth analysis. J Clin Med 2020; 10 (1): 73.</a:t>
            </a:r>
          </a:p>
        </p:txBody>
      </p:sp>
      <p:sp>
        <p:nvSpPr>
          <p:cNvPr id="4" name="Slide Number Placeholder 3"/>
          <p:cNvSpPr>
            <a:spLocks noGrp="1"/>
          </p:cNvSpPr>
          <p:nvPr>
            <p:ph type="sldNum" sz="quarter" idx="5"/>
          </p:nvPr>
        </p:nvSpPr>
        <p:spPr/>
        <p:txBody>
          <a:bodyPr/>
          <a:lstStyle/>
          <a:p>
            <a:fld id="{DE4970BF-B400-48B4-BD31-9AEFB95A0870}" type="slidenum">
              <a:rPr lang="da-DK" smtClean="0"/>
              <a:t>36</a:t>
            </a:fld>
            <a:endParaRPr lang="da-DK"/>
          </a:p>
        </p:txBody>
      </p:sp>
    </p:spTree>
    <p:extLst>
      <p:ext uri="{BB962C8B-B14F-4D97-AF65-F5344CB8AC3E}">
        <p14:creationId xmlns:p14="http://schemas.microsoft.com/office/powerpoint/2010/main" val="3256589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37</a:t>
            </a:fld>
            <a:endParaRPr lang="da-DK"/>
          </a:p>
        </p:txBody>
      </p:sp>
    </p:spTree>
    <p:extLst>
      <p:ext uri="{BB962C8B-B14F-4D97-AF65-F5344CB8AC3E}">
        <p14:creationId xmlns:p14="http://schemas.microsoft.com/office/powerpoint/2010/main" val="23268383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38</a:t>
            </a:fld>
            <a:endParaRPr lang="da-DK"/>
          </a:p>
        </p:txBody>
      </p:sp>
    </p:spTree>
    <p:extLst>
      <p:ext uri="{BB962C8B-B14F-4D97-AF65-F5344CB8AC3E}">
        <p14:creationId xmlns:p14="http://schemas.microsoft.com/office/powerpoint/2010/main" val="521149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11.xml"/><Relationship Id="rId16" Type="http://schemas.openxmlformats.org/officeDocument/2006/relationships/image" Target="../media/image27.svg"/><Relationship Id="rId1" Type="http://schemas.openxmlformats.org/officeDocument/2006/relationships/slideLayout" Target="../slideLayouts/slideLayout11.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9.svg"/></Relationships>
</file>

<file path=ppt/slides/_rels/slide1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notesSlide" Target="../notesSlides/notesSlide27.xml"/><Relationship Id="rId1" Type="http://schemas.openxmlformats.org/officeDocument/2006/relationships/slideLayout" Target="../slideLayouts/slideLayout10.xml"/><Relationship Id="rId6" Type="http://schemas.openxmlformats.org/officeDocument/2006/relationships/image" Target="../media/image49.sv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 Id="rId14" Type="http://schemas.openxmlformats.org/officeDocument/2006/relationships/image" Target="../media/image57.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59.svg"/><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3A1FC5-9464-2429-980E-28377D27E81B}"/>
              </a:ext>
            </a:extLst>
          </p:cNvPr>
          <p:cNvSpPr>
            <a:spLocks noGrp="1"/>
          </p:cNvSpPr>
          <p:nvPr>
            <p:ph type="body" sz="quarter" idx="17"/>
          </p:nvPr>
        </p:nvSpPr>
        <p:spPr/>
        <p:txBody>
          <a:bodyPr/>
          <a:lstStyle/>
          <a:p>
            <a:r>
              <a:rPr lang="en-GB"/>
              <a:t>Bipolar disorder</a:t>
            </a:r>
          </a:p>
        </p:txBody>
      </p:sp>
      <p:sp>
        <p:nvSpPr>
          <p:cNvPr id="4" name="Text Placeholder 3">
            <a:extLst>
              <a:ext uri="{FF2B5EF4-FFF2-40B4-BE49-F238E27FC236}">
                <a16:creationId xmlns:a16="http://schemas.microsoft.com/office/drawing/2014/main" id="{9B431377-A9F8-A61A-4050-010EF4909625}"/>
              </a:ext>
            </a:extLst>
          </p:cNvPr>
          <p:cNvSpPr>
            <a:spLocks noGrp="1"/>
          </p:cNvSpPr>
          <p:nvPr>
            <p:ph type="body" sz="quarter" idx="18"/>
          </p:nvPr>
        </p:nvSpPr>
        <p:spPr/>
        <p:txBody>
          <a:bodyPr/>
          <a:lstStyle/>
          <a:p>
            <a:r>
              <a:rPr lang="en-GB" dirty="0"/>
              <a:t>Course, natural history, and prognosis</a:t>
            </a:r>
          </a:p>
        </p:txBody>
      </p:sp>
      <p:pic>
        <p:nvPicPr>
          <p:cNvPr id="8" name="Picture Placeholder 7" descr="A close-up of a nerve cell&#10;&#10;Description automatically generated">
            <a:extLst>
              <a:ext uri="{FF2B5EF4-FFF2-40B4-BE49-F238E27FC236}">
                <a16:creationId xmlns:a16="http://schemas.microsoft.com/office/drawing/2014/main" id="{7AAAC544-802A-DDE9-4BB6-1EF56AB9024A}"/>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8853" r="8853"/>
          <a:stretch>
            <a:fillRect/>
          </a:stretch>
        </p:blipFill>
        <p:spPr/>
      </p:pic>
    </p:spTree>
    <p:extLst>
      <p:ext uri="{BB962C8B-B14F-4D97-AF65-F5344CB8AC3E}">
        <p14:creationId xmlns:p14="http://schemas.microsoft.com/office/powerpoint/2010/main" val="4178851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71A46A5-A37B-F81C-6E74-C394044EAFC2}"/>
              </a:ext>
            </a:extLst>
          </p:cNvPr>
          <p:cNvSpPr>
            <a:spLocks noGrp="1"/>
          </p:cNvSpPr>
          <p:nvPr>
            <p:ph type="title"/>
          </p:nvPr>
        </p:nvSpPr>
        <p:spPr/>
        <p:txBody>
          <a:bodyPr/>
          <a:lstStyle/>
          <a:p>
            <a:r>
              <a:rPr lang="en-GB"/>
              <a:t>Introduction</a:t>
            </a:r>
          </a:p>
        </p:txBody>
      </p:sp>
      <p:sp>
        <p:nvSpPr>
          <p:cNvPr id="8" name="Text Placeholder 7">
            <a:extLst>
              <a:ext uri="{FF2B5EF4-FFF2-40B4-BE49-F238E27FC236}">
                <a16:creationId xmlns:a16="http://schemas.microsoft.com/office/drawing/2014/main" id="{3886147C-EE42-5FF8-C463-C9EE2824331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23017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A771B-A770-0099-89CD-DF2B05E5414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0361D38-721B-9E58-A14C-95406E37512E}"/>
              </a:ext>
            </a:extLst>
          </p:cNvPr>
          <p:cNvGrpSpPr/>
          <p:nvPr/>
        </p:nvGrpSpPr>
        <p:grpSpPr>
          <a:xfrm>
            <a:off x="539748" y="2464830"/>
            <a:ext cx="5059646" cy="2259205"/>
            <a:chOff x="6179825" y="1793223"/>
            <a:chExt cx="5059646" cy="2259205"/>
          </a:xfrm>
        </p:grpSpPr>
        <p:sp>
          <p:nvSpPr>
            <p:cNvPr id="3" name="Freeform: Shape 2">
              <a:extLst>
                <a:ext uri="{FF2B5EF4-FFF2-40B4-BE49-F238E27FC236}">
                  <a16:creationId xmlns:a16="http://schemas.microsoft.com/office/drawing/2014/main" id="{EA65D883-6A40-38C5-62F0-7EA9EB18560C}"/>
                </a:ext>
              </a:extLst>
            </p:cNvPr>
            <p:cNvSpPr/>
            <p:nvPr/>
          </p:nvSpPr>
          <p:spPr>
            <a:xfrm rot="575158">
              <a:off x="8954367" y="2392953"/>
              <a:ext cx="565861" cy="445336"/>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86A28E08-4019-C44E-E305-F16E95123EEC}"/>
                </a:ext>
              </a:extLst>
            </p:cNvPr>
            <p:cNvSpPr/>
            <p:nvPr/>
          </p:nvSpPr>
          <p:spPr>
            <a:xfrm rot="21024842" flipV="1">
              <a:off x="9635050" y="2751570"/>
              <a:ext cx="497246"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DD1CFC06-7A08-869F-428E-C13220DD9797}"/>
                </a:ext>
              </a:extLst>
            </p:cNvPr>
            <p:cNvCxnSpPr>
              <a:cxnSpLocks/>
            </p:cNvCxnSpPr>
            <p:nvPr/>
          </p:nvCxnSpPr>
          <p:spPr>
            <a:xfrm>
              <a:off x="7502940" y="3253583"/>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7C4E15D-133C-A6CD-EF1F-C07F4B6F0D6F}"/>
                </a:ext>
              </a:extLst>
            </p:cNvPr>
            <p:cNvCxnSpPr>
              <a:cxnSpLocks/>
            </p:cNvCxnSpPr>
            <p:nvPr/>
          </p:nvCxnSpPr>
          <p:spPr>
            <a:xfrm>
              <a:off x="7492483" y="2351211"/>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2084E4A-EE8A-BE7A-A9BB-A047B0133AC5}"/>
                </a:ext>
              </a:extLst>
            </p:cNvPr>
            <p:cNvCxnSpPr>
              <a:cxnSpLocks/>
            </p:cNvCxnSpPr>
            <p:nvPr/>
          </p:nvCxnSpPr>
          <p:spPr>
            <a:xfrm>
              <a:off x="7492482" y="1916910"/>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Freeform: Shape 10">
              <a:extLst>
                <a:ext uri="{FF2B5EF4-FFF2-40B4-BE49-F238E27FC236}">
                  <a16:creationId xmlns:a16="http://schemas.microsoft.com/office/drawing/2014/main" id="{72CC707D-EA9F-2C18-2C38-0366991A912C}"/>
                </a:ext>
              </a:extLst>
            </p:cNvPr>
            <p:cNvSpPr/>
            <p:nvPr/>
          </p:nvSpPr>
          <p:spPr>
            <a:xfrm>
              <a:off x="7497078" y="1854631"/>
              <a:ext cx="3598984" cy="1792909"/>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98984" h="3781062">
                  <a:moveTo>
                    <a:pt x="0" y="1928771"/>
                  </a:moveTo>
                  <a:cubicBezTo>
                    <a:pt x="49334" y="1903371"/>
                    <a:pt x="98669" y="1877971"/>
                    <a:pt x="134815" y="1893602"/>
                  </a:cubicBezTo>
                  <a:cubicBezTo>
                    <a:pt x="170961" y="1909233"/>
                    <a:pt x="184639" y="2026464"/>
                    <a:pt x="216877" y="2022556"/>
                  </a:cubicBezTo>
                  <a:cubicBezTo>
                    <a:pt x="249115" y="2018648"/>
                    <a:pt x="297962" y="1879925"/>
                    <a:pt x="328246" y="1870156"/>
                  </a:cubicBezTo>
                  <a:cubicBezTo>
                    <a:pt x="358531" y="1860387"/>
                    <a:pt x="380023" y="1959056"/>
                    <a:pt x="398584" y="1963940"/>
                  </a:cubicBezTo>
                  <a:cubicBezTo>
                    <a:pt x="417145" y="1968824"/>
                    <a:pt x="422030" y="1897509"/>
                    <a:pt x="439615" y="1899463"/>
                  </a:cubicBezTo>
                  <a:cubicBezTo>
                    <a:pt x="457200" y="1901417"/>
                    <a:pt x="481623" y="1976640"/>
                    <a:pt x="504092" y="1975663"/>
                  </a:cubicBezTo>
                  <a:cubicBezTo>
                    <a:pt x="526561" y="1974686"/>
                    <a:pt x="548053" y="1894579"/>
                    <a:pt x="574430" y="1893602"/>
                  </a:cubicBezTo>
                  <a:cubicBezTo>
                    <a:pt x="600807" y="1892625"/>
                    <a:pt x="635976" y="1970779"/>
                    <a:pt x="662353" y="1969802"/>
                  </a:cubicBezTo>
                  <a:cubicBezTo>
                    <a:pt x="688730" y="1968825"/>
                    <a:pt x="711200" y="1885786"/>
                    <a:pt x="732692" y="1887740"/>
                  </a:cubicBezTo>
                  <a:cubicBezTo>
                    <a:pt x="754184" y="1889694"/>
                    <a:pt x="755161" y="2144671"/>
                    <a:pt x="791307" y="1981525"/>
                  </a:cubicBezTo>
                  <a:cubicBezTo>
                    <a:pt x="827453" y="1818379"/>
                    <a:pt x="890954" y="909840"/>
                    <a:pt x="949569" y="908863"/>
                  </a:cubicBezTo>
                  <a:cubicBezTo>
                    <a:pt x="1008185" y="907886"/>
                    <a:pt x="1103923" y="1814471"/>
                    <a:pt x="1143000" y="1975663"/>
                  </a:cubicBezTo>
                  <a:cubicBezTo>
                    <a:pt x="1182077" y="2136855"/>
                    <a:pt x="1164492" y="1872109"/>
                    <a:pt x="1184030" y="1876017"/>
                  </a:cubicBezTo>
                  <a:cubicBezTo>
                    <a:pt x="1203568" y="1879925"/>
                    <a:pt x="1244599" y="1997155"/>
                    <a:pt x="1260230" y="1999109"/>
                  </a:cubicBezTo>
                  <a:cubicBezTo>
                    <a:pt x="1275861" y="2001063"/>
                    <a:pt x="1265115" y="1889694"/>
                    <a:pt x="1277815" y="1887740"/>
                  </a:cubicBezTo>
                  <a:cubicBezTo>
                    <a:pt x="1290515" y="1885786"/>
                    <a:pt x="1316892" y="1987386"/>
                    <a:pt x="1336430" y="1987386"/>
                  </a:cubicBezTo>
                  <a:cubicBezTo>
                    <a:pt x="1355968" y="1987386"/>
                    <a:pt x="1320800" y="1588802"/>
                    <a:pt x="1395046" y="1887740"/>
                  </a:cubicBezTo>
                  <a:cubicBezTo>
                    <a:pt x="1469292" y="2186678"/>
                    <a:pt x="1680307" y="3771248"/>
                    <a:pt x="1781907" y="3781017"/>
                  </a:cubicBezTo>
                  <a:cubicBezTo>
                    <a:pt x="1883507" y="3790786"/>
                    <a:pt x="1954823" y="2231618"/>
                    <a:pt x="2004646" y="1946356"/>
                  </a:cubicBezTo>
                  <a:cubicBezTo>
                    <a:pt x="2054469" y="1661094"/>
                    <a:pt x="2026138" y="2392810"/>
                    <a:pt x="2080846" y="2069448"/>
                  </a:cubicBezTo>
                  <a:cubicBezTo>
                    <a:pt x="2135554" y="1746086"/>
                    <a:pt x="2225431" y="-120814"/>
                    <a:pt x="2332892" y="6186"/>
                  </a:cubicBezTo>
                  <a:cubicBezTo>
                    <a:pt x="2440353" y="133186"/>
                    <a:pt x="2645507" y="2511994"/>
                    <a:pt x="2725615" y="2831448"/>
                  </a:cubicBezTo>
                  <a:cubicBezTo>
                    <a:pt x="2805723" y="3150902"/>
                    <a:pt x="2785207" y="2175932"/>
                    <a:pt x="2813538" y="1922909"/>
                  </a:cubicBezTo>
                  <a:cubicBezTo>
                    <a:pt x="2841869" y="1669886"/>
                    <a:pt x="2858477" y="1296701"/>
                    <a:pt x="2895600" y="1313309"/>
                  </a:cubicBezTo>
                  <a:cubicBezTo>
                    <a:pt x="2932723" y="1329917"/>
                    <a:pt x="3000131" y="1937564"/>
                    <a:pt x="3036277" y="2022556"/>
                  </a:cubicBezTo>
                  <a:cubicBezTo>
                    <a:pt x="3072423" y="2107548"/>
                    <a:pt x="3057769" y="1693332"/>
                    <a:pt x="3112477" y="1823263"/>
                  </a:cubicBezTo>
                  <a:cubicBezTo>
                    <a:pt x="3167185" y="1953194"/>
                    <a:pt x="3293208" y="2799209"/>
                    <a:pt x="3364523" y="2802140"/>
                  </a:cubicBezTo>
                  <a:cubicBezTo>
                    <a:pt x="3435838" y="2805071"/>
                    <a:pt x="3501292" y="1985432"/>
                    <a:pt x="3540369" y="1840848"/>
                  </a:cubicBezTo>
                  <a:cubicBezTo>
                    <a:pt x="3579446" y="1696264"/>
                    <a:pt x="3589215" y="1815448"/>
                    <a:pt x="3598984" y="1934633"/>
                  </a:cubicBezTo>
                </a:path>
              </a:pathLst>
            </a:cu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F4DB1644-A102-FE0B-3310-79CBF2EF3EF1}"/>
                </a:ext>
              </a:extLst>
            </p:cNvPr>
            <p:cNvCxnSpPr>
              <a:cxnSpLocks/>
            </p:cNvCxnSpPr>
            <p:nvPr/>
          </p:nvCxnSpPr>
          <p:spPr>
            <a:xfrm>
              <a:off x="7502940" y="3714921"/>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FC832B1-E795-5A53-D822-0FB865C066F2}"/>
                </a:ext>
              </a:extLst>
            </p:cNvPr>
            <p:cNvSpPr txBox="1"/>
            <p:nvPr/>
          </p:nvSpPr>
          <p:spPr>
            <a:xfrm>
              <a:off x="6926634" y="1793223"/>
              <a:ext cx="583814" cy="261610"/>
            </a:xfrm>
            <a:prstGeom prst="rect">
              <a:avLst/>
            </a:prstGeom>
            <a:noFill/>
          </p:spPr>
          <p:txBody>
            <a:bodyPr wrap="square" rtlCol="0">
              <a:spAutoFit/>
            </a:bodyPr>
            <a:lstStyle/>
            <a:p>
              <a:pPr algn="r"/>
              <a:r>
                <a:rPr lang="en-GB" sz="1100">
                  <a:solidFill>
                    <a:schemeClr val="tx2"/>
                  </a:solidFill>
                </a:rPr>
                <a:t>Mania</a:t>
              </a:r>
            </a:p>
          </p:txBody>
        </p:sp>
        <p:sp>
          <p:nvSpPr>
            <p:cNvPr id="14" name="TextBox 13">
              <a:extLst>
                <a:ext uri="{FF2B5EF4-FFF2-40B4-BE49-F238E27FC236}">
                  <a16:creationId xmlns:a16="http://schemas.microsoft.com/office/drawing/2014/main" id="{C10EFFA7-B56A-F786-1C3C-EE6704A0ED69}"/>
                </a:ext>
              </a:extLst>
            </p:cNvPr>
            <p:cNvSpPr txBox="1"/>
            <p:nvPr/>
          </p:nvSpPr>
          <p:spPr>
            <a:xfrm>
              <a:off x="6179825" y="3595420"/>
              <a:ext cx="1351652" cy="261610"/>
            </a:xfrm>
            <a:prstGeom prst="rect">
              <a:avLst/>
            </a:prstGeom>
            <a:noFill/>
          </p:spPr>
          <p:txBody>
            <a:bodyPr wrap="square" rtlCol="0">
              <a:spAutoFit/>
            </a:bodyPr>
            <a:lstStyle/>
            <a:p>
              <a:pPr algn="r"/>
              <a:r>
                <a:rPr lang="en-GB" sz="1100">
                  <a:solidFill>
                    <a:schemeClr val="tx2"/>
                  </a:solidFill>
                </a:rPr>
                <a:t>Major depression</a:t>
              </a:r>
            </a:p>
          </p:txBody>
        </p:sp>
        <p:sp>
          <p:nvSpPr>
            <p:cNvPr id="15" name="TextBox 14">
              <a:extLst>
                <a:ext uri="{FF2B5EF4-FFF2-40B4-BE49-F238E27FC236}">
                  <a16:creationId xmlns:a16="http://schemas.microsoft.com/office/drawing/2014/main" id="{524AA0F4-1C62-328F-159D-6177A79AF9CF}"/>
                </a:ext>
              </a:extLst>
            </p:cNvPr>
            <p:cNvSpPr txBox="1"/>
            <p:nvPr/>
          </p:nvSpPr>
          <p:spPr>
            <a:xfrm>
              <a:off x="6718591" y="2665614"/>
              <a:ext cx="812886" cy="261610"/>
            </a:xfrm>
            <a:prstGeom prst="rect">
              <a:avLst/>
            </a:prstGeom>
            <a:noFill/>
          </p:spPr>
          <p:txBody>
            <a:bodyPr wrap="square" rtlCol="0">
              <a:spAutoFit/>
            </a:bodyPr>
            <a:lstStyle/>
            <a:p>
              <a:pPr algn="r"/>
              <a:r>
                <a:rPr lang="en-GB" sz="1100">
                  <a:solidFill>
                    <a:schemeClr val="tx2"/>
                  </a:solidFill>
                </a:rPr>
                <a:t>Euthymia</a:t>
              </a:r>
            </a:p>
          </p:txBody>
        </p:sp>
        <p:sp>
          <p:nvSpPr>
            <p:cNvPr id="17" name="TextBox 16">
              <a:extLst>
                <a:ext uri="{FF2B5EF4-FFF2-40B4-BE49-F238E27FC236}">
                  <a16:creationId xmlns:a16="http://schemas.microsoft.com/office/drawing/2014/main" id="{421FFCA3-2157-D390-A45A-68C32BCFD543}"/>
                </a:ext>
              </a:extLst>
            </p:cNvPr>
            <p:cNvSpPr txBox="1"/>
            <p:nvPr/>
          </p:nvSpPr>
          <p:spPr>
            <a:xfrm>
              <a:off x="6548023" y="2225882"/>
              <a:ext cx="983454" cy="261610"/>
            </a:xfrm>
            <a:prstGeom prst="rect">
              <a:avLst/>
            </a:prstGeom>
            <a:noFill/>
          </p:spPr>
          <p:txBody>
            <a:bodyPr wrap="square" rtlCol="0">
              <a:spAutoFit/>
            </a:bodyPr>
            <a:lstStyle/>
            <a:p>
              <a:pPr algn="r"/>
              <a:r>
                <a:rPr lang="en-GB" sz="1100">
                  <a:solidFill>
                    <a:schemeClr val="tx2"/>
                  </a:solidFill>
                </a:rPr>
                <a:t>Hypomania</a:t>
              </a:r>
            </a:p>
          </p:txBody>
        </p:sp>
        <p:sp>
          <p:nvSpPr>
            <p:cNvPr id="19" name="TextBox 18">
              <a:extLst>
                <a:ext uri="{FF2B5EF4-FFF2-40B4-BE49-F238E27FC236}">
                  <a16:creationId xmlns:a16="http://schemas.microsoft.com/office/drawing/2014/main" id="{78F6E290-1D4D-7068-23A3-C35153652923}"/>
                </a:ext>
              </a:extLst>
            </p:cNvPr>
            <p:cNvSpPr txBox="1"/>
            <p:nvPr/>
          </p:nvSpPr>
          <p:spPr>
            <a:xfrm>
              <a:off x="6405147" y="3058035"/>
              <a:ext cx="1126329" cy="430887"/>
            </a:xfrm>
            <a:prstGeom prst="rect">
              <a:avLst/>
            </a:prstGeom>
            <a:noFill/>
          </p:spPr>
          <p:txBody>
            <a:bodyPr wrap="square" rtlCol="0">
              <a:spAutoFit/>
            </a:bodyPr>
            <a:lstStyle/>
            <a:p>
              <a:pPr algn="r"/>
              <a:r>
                <a:rPr lang="en-GB" sz="1100" dirty="0">
                  <a:solidFill>
                    <a:schemeClr val="tx2"/>
                  </a:solidFill>
                </a:rPr>
                <a:t>Subthreshold </a:t>
              </a:r>
              <a:br>
                <a:rPr lang="en-GB" sz="1100" dirty="0">
                  <a:solidFill>
                    <a:schemeClr val="tx2"/>
                  </a:solidFill>
                </a:rPr>
              </a:br>
              <a:r>
                <a:rPr lang="en-GB" sz="1100" dirty="0">
                  <a:solidFill>
                    <a:schemeClr val="tx2"/>
                  </a:solidFill>
                </a:rPr>
                <a:t>depression</a:t>
              </a:r>
            </a:p>
          </p:txBody>
        </p:sp>
        <p:cxnSp>
          <p:nvCxnSpPr>
            <p:cNvPr id="20" name="Straight Connector 19">
              <a:extLst>
                <a:ext uri="{FF2B5EF4-FFF2-40B4-BE49-F238E27FC236}">
                  <a16:creationId xmlns:a16="http://schemas.microsoft.com/office/drawing/2014/main" id="{5FEDBD69-8E8C-4B97-83BF-C5D9B329FDC6}"/>
                </a:ext>
              </a:extLst>
            </p:cNvPr>
            <p:cNvCxnSpPr>
              <a:cxnSpLocks/>
            </p:cNvCxnSpPr>
            <p:nvPr/>
          </p:nvCxnSpPr>
          <p:spPr>
            <a:xfrm>
              <a:off x="7489417" y="1831402"/>
              <a:ext cx="0" cy="193917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FD28AEA-C86B-C603-B48E-44D9F258AA3E}"/>
                </a:ext>
              </a:extLst>
            </p:cNvPr>
            <p:cNvCxnSpPr>
              <a:cxnSpLocks/>
            </p:cNvCxnSpPr>
            <p:nvPr/>
          </p:nvCxnSpPr>
          <p:spPr>
            <a:xfrm>
              <a:off x="7486626" y="2792818"/>
              <a:ext cx="364831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2CEC208-26B5-422A-8B55-9476CC2F8A25}"/>
                </a:ext>
              </a:extLst>
            </p:cNvPr>
            <p:cNvCxnSpPr/>
            <p:nvPr/>
          </p:nvCxnSpPr>
          <p:spPr>
            <a:xfrm>
              <a:off x="7531471" y="3816499"/>
              <a:ext cx="3708000"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08B9BF2-E805-A30E-EA35-16D3980EC1AD}"/>
                </a:ext>
              </a:extLst>
            </p:cNvPr>
            <p:cNvSpPr txBox="1"/>
            <p:nvPr/>
          </p:nvSpPr>
          <p:spPr>
            <a:xfrm>
              <a:off x="8822361" y="3790818"/>
              <a:ext cx="1078648" cy="261610"/>
            </a:xfrm>
            <a:prstGeom prst="rect">
              <a:avLst/>
            </a:prstGeom>
            <a:noFill/>
          </p:spPr>
          <p:txBody>
            <a:bodyPr wrap="square" rtlCol="0">
              <a:spAutoFit/>
            </a:bodyPr>
            <a:lstStyle/>
            <a:p>
              <a:pPr algn="ctr"/>
              <a:r>
                <a:rPr lang="en-GB" sz="1100" b="1"/>
                <a:t>Time</a:t>
              </a:r>
            </a:p>
          </p:txBody>
        </p:sp>
        <p:cxnSp>
          <p:nvCxnSpPr>
            <p:cNvPr id="25" name="Straight Arrow Connector 24">
              <a:extLst>
                <a:ext uri="{FF2B5EF4-FFF2-40B4-BE49-F238E27FC236}">
                  <a16:creationId xmlns:a16="http://schemas.microsoft.com/office/drawing/2014/main" id="{3A9CBAEC-DD0A-3B9D-A92B-ACEDC455BCF6}"/>
                </a:ext>
              </a:extLst>
            </p:cNvPr>
            <p:cNvCxnSpPr>
              <a:cxnSpLocks/>
            </p:cNvCxnSpPr>
            <p:nvPr/>
          </p:nvCxnSpPr>
          <p:spPr>
            <a:xfrm flipH="1">
              <a:off x="9329738" y="2208992"/>
              <a:ext cx="107699" cy="180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0E43ED8-3FAE-EABF-3950-F2FC97D1C2BF}"/>
                </a:ext>
              </a:extLst>
            </p:cNvPr>
            <p:cNvCxnSpPr>
              <a:cxnSpLocks/>
            </p:cNvCxnSpPr>
            <p:nvPr/>
          </p:nvCxnSpPr>
          <p:spPr>
            <a:xfrm>
              <a:off x="9473155" y="2206611"/>
              <a:ext cx="326232" cy="557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A4AF580-CAE4-1C81-0382-5631B496D6EF}"/>
                </a:ext>
              </a:extLst>
            </p:cNvPr>
            <p:cNvSpPr txBox="1"/>
            <p:nvPr/>
          </p:nvSpPr>
          <p:spPr>
            <a:xfrm>
              <a:off x="7691206" y="1952598"/>
              <a:ext cx="2008601" cy="276999"/>
            </a:xfrm>
            <a:prstGeom prst="rect">
              <a:avLst/>
            </a:prstGeom>
            <a:noFill/>
          </p:spPr>
          <p:txBody>
            <a:bodyPr wrap="square" rtlCol="0">
              <a:spAutoFit/>
            </a:bodyPr>
            <a:lstStyle/>
            <a:p>
              <a:pPr algn="r"/>
              <a:r>
                <a:rPr lang="en-GB" sz="1200" dirty="0">
                  <a:solidFill>
                    <a:schemeClr val="accent4">
                      <a:lumMod val="50000"/>
                    </a:schemeClr>
                  </a:solidFill>
                </a:rPr>
                <a:t>Mixed features</a:t>
              </a:r>
            </a:p>
          </p:txBody>
        </p:sp>
      </p:grpSp>
      <p:grpSp>
        <p:nvGrpSpPr>
          <p:cNvPr id="28" name="Group 27">
            <a:extLst>
              <a:ext uri="{FF2B5EF4-FFF2-40B4-BE49-F238E27FC236}">
                <a16:creationId xmlns:a16="http://schemas.microsoft.com/office/drawing/2014/main" id="{2A11B926-7955-FD44-D46B-A50DCDF3480A}"/>
              </a:ext>
            </a:extLst>
          </p:cNvPr>
          <p:cNvGrpSpPr/>
          <p:nvPr/>
        </p:nvGrpSpPr>
        <p:grpSpPr>
          <a:xfrm>
            <a:off x="5954635" y="2468617"/>
            <a:ext cx="5059651" cy="2277406"/>
            <a:chOff x="6179820" y="4187357"/>
            <a:chExt cx="5059651" cy="2277406"/>
          </a:xfrm>
        </p:grpSpPr>
        <p:sp>
          <p:nvSpPr>
            <p:cNvPr id="29" name="Freeform: Shape 28">
              <a:extLst>
                <a:ext uri="{FF2B5EF4-FFF2-40B4-BE49-F238E27FC236}">
                  <a16:creationId xmlns:a16="http://schemas.microsoft.com/office/drawing/2014/main" id="{A1FD3B4F-2825-E5D2-1B27-C93702F6A7C2}"/>
                </a:ext>
              </a:extLst>
            </p:cNvPr>
            <p:cNvSpPr/>
            <p:nvPr/>
          </p:nvSpPr>
          <p:spPr>
            <a:xfrm rot="575158">
              <a:off x="8977881" y="4807856"/>
              <a:ext cx="559137" cy="435064"/>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E981E589-D9AA-C210-445E-A6E264E1D80F}"/>
                </a:ext>
              </a:extLst>
            </p:cNvPr>
            <p:cNvCxnSpPr>
              <a:cxnSpLocks/>
            </p:cNvCxnSpPr>
            <p:nvPr/>
          </p:nvCxnSpPr>
          <p:spPr>
            <a:xfrm>
              <a:off x="7502940" y="5646348"/>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02FDC6-AA85-1951-788A-D7B22251F0E5}"/>
                </a:ext>
              </a:extLst>
            </p:cNvPr>
            <p:cNvCxnSpPr>
              <a:cxnSpLocks/>
            </p:cNvCxnSpPr>
            <p:nvPr/>
          </p:nvCxnSpPr>
          <p:spPr>
            <a:xfrm>
              <a:off x="7502940" y="4773141"/>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Freeform: Shape 37">
              <a:extLst>
                <a:ext uri="{FF2B5EF4-FFF2-40B4-BE49-F238E27FC236}">
                  <a16:creationId xmlns:a16="http://schemas.microsoft.com/office/drawing/2014/main" id="{A5792907-DA20-5CDB-9615-51A726B496E3}"/>
                </a:ext>
              </a:extLst>
            </p:cNvPr>
            <p:cNvSpPr/>
            <p:nvPr/>
          </p:nvSpPr>
          <p:spPr>
            <a:xfrm>
              <a:off x="7518108" y="4622775"/>
              <a:ext cx="3598984" cy="1437101"/>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598984"/>
                <a:gd name="connsiteY0" fmla="*/ 1928771 h 3786923"/>
                <a:gd name="connsiteX1" fmla="*/ 134815 w 3598984"/>
                <a:gd name="connsiteY1" fmla="*/ 1893602 h 3786923"/>
                <a:gd name="connsiteX2" fmla="*/ 216877 w 3598984"/>
                <a:gd name="connsiteY2" fmla="*/ 2022556 h 3786923"/>
                <a:gd name="connsiteX3" fmla="*/ 328246 w 3598984"/>
                <a:gd name="connsiteY3" fmla="*/ 1870156 h 3786923"/>
                <a:gd name="connsiteX4" fmla="*/ 398584 w 3598984"/>
                <a:gd name="connsiteY4" fmla="*/ 1963940 h 3786923"/>
                <a:gd name="connsiteX5" fmla="*/ 439615 w 3598984"/>
                <a:gd name="connsiteY5" fmla="*/ 1899463 h 3786923"/>
                <a:gd name="connsiteX6" fmla="*/ 504092 w 3598984"/>
                <a:gd name="connsiteY6" fmla="*/ 1975663 h 3786923"/>
                <a:gd name="connsiteX7" fmla="*/ 574430 w 3598984"/>
                <a:gd name="connsiteY7" fmla="*/ 1893602 h 3786923"/>
                <a:gd name="connsiteX8" fmla="*/ 662353 w 3598984"/>
                <a:gd name="connsiteY8" fmla="*/ 1969802 h 3786923"/>
                <a:gd name="connsiteX9" fmla="*/ 732692 w 3598984"/>
                <a:gd name="connsiteY9" fmla="*/ 1887740 h 3786923"/>
                <a:gd name="connsiteX10" fmla="*/ 791307 w 3598984"/>
                <a:gd name="connsiteY10" fmla="*/ 1981525 h 3786923"/>
                <a:gd name="connsiteX11" fmla="*/ 949569 w 3598984"/>
                <a:gd name="connsiteY11" fmla="*/ 908863 h 3786923"/>
                <a:gd name="connsiteX12" fmla="*/ 1143000 w 3598984"/>
                <a:gd name="connsiteY12" fmla="*/ 1975663 h 3786923"/>
                <a:gd name="connsiteX13" fmla="*/ 1184030 w 3598984"/>
                <a:gd name="connsiteY13" fmla="*/ 1876017 h 3786923"/>
                <a:gd name="connsiteX14" fmla="*/ 1260230 w 3598984"/>
                <a:gd name="connsiteY14" fmla="*/ 1999109 h 3786923"/>
                <a:gd name="connsiteX15" fmla="*/ 1277815 w 3598984"/>
                <a:gd name="connsiteY15" fmla="*/ 1887740 h 3786923"/>
                <a:gd name="connsiteX16" fmla="*/ 1336430 w 3598984"/>
                <a:gd name="connsiteY16" fmla="*/ 1987386 h 3786923"/>
                <a:gd name="connsiteX17" fmla="*/ 1395046 w 3598984"/>
                <a:gd name="connsiteY17" fmla="*/ 1887740 h 3786923"/>
                <a:gd name="connsiteX18" fmla="*/ 1776045 w 3598984"/>
                <a:gd name="connsiteY18" fmla="*/ 3786878 h 3786923"/>
                <a:gd name="connsiteX19" fmla="*/ 2004646 w 3598984"/>
                <a:gd name="connsiteY19" fmla="*/ 1946356 h 3786923"/>
                <a:gd name="connsiteX20" fmla="*/ 2080846 w 3598984"/>
                <a:gd name="connsiteY20" fmla="*/ 2069448 h 3786923"/>
                <a:gd name="connsiteX21" fmla="*/ 2332892 w 3598984"/>
                <a:gd name="connsiteY21" fmla="*/ 6186 h 3786923"/>
                <a:gd name="connsiteX22" fmla="*/ 2725615 w 3598984"/>
                <a:gd name="connsiteY22" fmla="*/ 2831448 h 3786923"/>
                <a:gd name="connsiteX23" fmla="*/ 2813538 w 3598984"/>
                <a:gd name="connsiteY23" fmla="*/ 1922909 h 3786923"/>
                <a:gd name="connsiteX24" fmla="*/ 2895600 w 3598984"/>
                <a:gd name="connsiteY24" fmla="*/ 1313309 h 3786923"/>
                <a:gd name="connsiteX25" fmla="*/ 3036277 w 3598984"/>
                <a:gd name="connsiteY25" fmla="*/ 2022556 h 3786923"/>
                <a:gd name="connsiteX26" fmla="*/ 3112477 w 3598984"/>
                <a:gd name="connsiteY26" fmla="*/ 1823263 h 3786923"/>
                <a:gd name="connsiteX27" fmla="*/ 3364523 w 3598984"/>
                <a:gd name="connsiteY27" fmla="*/ 2802140 h 3786923"/>
                <a:gd name="connsiteX28" fmla="*/ 3540369 w 3598984"/>
                <a:gd name="connsiteY28" fmla="*/ 1840848 h 3786923"/>
                <a:gd name="connsiteX29" fmla="*/ 3598984 w 3598984"/>
                <a:gd name="connsiteY29" fmla="*/ 1934633 h 3786923"/>
                <a:gd name="connsiteX0" fmla="*/ 0 w 3598984"/>
                <a:gd name="connsiteY0" fmla="*/ 1928771 h 3786964"/>
                <a:gd name="connsiteX1" fmla="*/ 134815 w 3598984"/>
                <a:gd name="connsiteY1" fmla="*/ 1893602 h 3786964"/>
                <a:gd name="connsiteX2" fmla="*/ 216877 w 3598984"/>
                <a:gd name="connsiteY2" fmla="*/ 2022556 h 3786964"/>
                <a:gd name="connsiteX3" fmla="*/ 328246 w 3598984"/>
                <a:gd name="connsiteY3" fmla="*/ 1870156 h 3786964"/>
                <a:gd name="connsiteX4" fmla="*/ 398584 w 3598984"/>
                <a:gd name="connsiteY4" fmla="*/ 1963940 h 3786964"/>
                <a:gd name="connsiteX5" fmla="*/ 439615 w 3598984"/>
                <a:gd name="connsiteY5" fmla="*/ 1899463 h 3786964"/>
                <a:gd name="connsiteX6" fmla="*/ 504092 w 3598984"/>
                <a:gd name="connsiteY6" fmla="*/ 1975663 h 3786964"/>
                <a:gd name="connsiteX7" fmla="*/ 574430 w 3598984"/>
                <a:gd name="connsiteY7" fmla="*/ 1893602 h 3786964"/>
                <a:gd name="connsiteX8" fmla="*/ 662353 w 3598984"/>
                <a:gd name="connsiteY8" fmla="*/ 1969802 h 3786964"/>
                <a:gd name="connsiteX9" fmla="*/ 732692 w 3598984"/>
                <a:gd name="connsiteY9" fmla="*/ 1887740 h 3786964"/>
                <a:gd name="connsiteX10" fmla="*/ 791307 w 3598984"/>
                <a:gd name="connsiteY10" fmla="*/ 1981525 h 3786964"/>
                <a:gd name="connsiteX11" fmla="*/ 949569 w 3598984"/>
                <a:gd name="connsiteY11" fmla="*/ 908863 h 3786964"/>
                <a:gd name="connsiteX12" fmla="*/ 1143000 w 3598984"/>
                <a:gd name="connsiteY12" fmla="*/ 1975663 h 3786964"/>
                <a:gd name="connsiteX13" fmla="*/ 1184030 w 3598984"/>
                <a:gd name="connsiteY13" fmla="*/ 1876017 h 3786964"/>
                <a:gd name="connsiteX14" fmla="*/ 1260230 w 3598984"/>
                <a:gd name="connsiteY14" fmla="*/ 1999109 h 3786964"/>
                <a:gd name="connsiteX15" fmla="*/ 1277815 w 3598984"/>
                <a:gd name="connsiteY15" fmla="*/ 1887740 h 3786964"/>
                <a:gd name="connsiteX16" fmla="*/ 1336430 w 3598984"/>
                <a:gd name="connsiteY16" fmla="*/ 1987386 h 3786964"/>
                <a:gd name="connsiteX17" fmla="*/ 1395046 w 3598984"/>
                <a:gd name="connsiteY17" fmla="*/ 1887740 h 3786964"/>
                <a:gd name="connsiteX18" fmla="*/ 1776045 w 3598984"/>
                <a:gd name="connsiteY18" fmla="*/ 3786878 h 3786964"/>
                <a:gd name="connsiteX19" fmla="*/ 2004646 w 3598984"/>
                <a:gd name="connsiteY19" fmla="*/ 1946356 h 3786964"/>
                <a:gd name="connsiteX20" fmla="*/ 2080846 w 3598984"/>
                <a:gd name="connsiteY20" fmla="*/ 2069448 h 3786964"/>
                <a:gd name="connsiteX21" fmla="*/ 2332892 w 3598984"/>
                <a:gd name="connsiteY21" fmla="*/ 6186 h 3786964"/>
                <a:gd name="connsiteX22" fmla="*/ 2725615 w 3598984"/>
                <a:gd name="connsiteY22" fmla="*/ 2831448 h 3786964"/>
                <a:gd name="connsiteX23" fmla="*/ 2813538 w 3598984"/>
                <a:gd name="connsiteY23" fmla="*/ 1922909 h 3786964"/>
                <a:gd name="connsiteX24" fmla="*/ 2895600 w 3598984"/>
                <a:gd name="connsiteY24" fmla="*/ 1313309 h 3786964"/>
                <a:gd name="connsiteX25" fmla="*/ 3036277 w 3598984"/>
                <a:gd name="connsiteY25" fmla="*/ 2022556 h 3786964"/>
                <a:gd name="connsiteX26" fmla="*/ 3112477 w 3598984"/>
                <a:gd name="connsiteY26" fmla="*/ 1823263 h 3786964"/>
                <a:gd name="connsiteX27" fmla="*/ 3364523 w 3598984"/>
                <a:gd name="connsiteY27" fmla="*/ 2802140 h 3786964"/>
                <a:gd name="connsiteX28" fmla="*/ 3540369 w 3598984"/>
                <a:gd name="connsiteY28" fmla="*/ 1840848 h 3786964"/>
                <a:gd name="connsiteX29" fmla="*/ 3598984 w 3598984"/>
                <a:gd name="connsiteY29" fmla="*/ 1934633 h 3786964"/>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725615 w 3598984"/>
                <a:gd name="connsiteY22" fmla="*/ 1922586 h 2878102"/>
                <a:gd name="connsiteX23" fmla="*/ 2813538 w 3598984"/>
                <a:gd name="connsiteY23" fmla="*/ 1014047 h 2878102"/>
                <a:gd name="connsiteX24" fmla="*/ 2895600 w 3598984"/>
                <a:gd name="connsiteY24" fmla="*/ 404447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725615 w 3598984"/>
                <a:gd name="connsiteY22" fmla="*/ 1922586 h 2878102"/>
                <a:gd name="connsiteX23" fmla="*/ 2813538 w 3598984"/>
                <a:gd name="connsiteY23" fmla="*/ 1014047 h 2878102"/>
                <a:gd name="connsiteX24" fmla="*/ 2895600 w 3598984"/>
                <a:gd name="connsiteY24" fmla="*/ 404447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362199 w 3598984"/>
                <a:gd name="connsiteY22" fmla="*/ 1957756 h 2878102"/>
                <a:gd name="connsiteX23" fmla="*/ 2813538 w 3598984"/>
                <a:gd name="connsiteY23" fmla="*/ 1014047 h 2878102"/>
                <a:gd name="connsiteX24" fmla="*/ 2895600 w 3598984"/>
                <a:gd name="connsiteY24" fmla="*/ 404447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362199 w 3598984"/>
                <a:gd name="connsiteY22" fmla="*/ 1957756 h 2878102"/>
                <a:gd name="connsiteX23" fmla="*/ 2567354 w 3598984"/>
                <a:gd name="connsiteY23" fmla="*/ 1002323 h 2878102"/>
                <a:gd name="connsiteX24" fmla="*/ 2895600 w 3598984"/>
                <a:gd name="connsiteY24" fmla="*/ 404447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362199 w 3598984"/>
                <a:gd name="connsiteY22" fmla="*/ 1957756 h 2878102"/>
                <a:gd name="connsiteX23" fmla="*/ 2567354 w 3598984"/>
                <a:gd name="connsiteY23" fmla="*/ 1002323 h 2878102"/>
                <a:gd name="connsiteX24" fmla="*/ 2737338 w 3598984"/>
                <a:gd name="connsiteY24" fmla="*/ 592016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362199 w 3598984"/>
                <a:gd name="connsiteY22" fmla="*/ 1957756 h 2878102"/>
                <a:gd name="connsiteX23" fmla="*/ 2567354 w 3598984"/>
                <a:gd name="connsiteY23" fmla="*/ 1002323 h 2878102"/>
                <a:gd name="connsiteX24" fmla="*/ 2737338 w 3598984"/>
                <a:gd name="connsiteY24" fmla="*/ 592016 h 2878102"/>
                <a:gd name="connsiteX25" fmla="*/ 2930769 w 3598984"/>
                <a:gd name="connsiteY25" fmla="*/ 1107833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98984" h="2878102">
                  <a:moveTo>
                    <a:pt x="0" y="1019909"/>
                  </a:moveTo>
                  <a:cubicBezTo>
                    <a:pt x="49334" y="994509"/>
                    <a:pt x="98669" y="969109"/>
                    <a:pt x="134815" y="984740"/>
                  </a:cubicBezTo>
                  <a:cubicBezTo>
                    <a:pt x="170961" y="1000371"/>
                    <a:pt x="184639" y="1117602"/>
                    <a:pt x="216877" y="1113694"/>
                  </a:cubicBezTo>
                  <a:cubicBezTo>
                    <a:pt x="249115" y="1109786"/>
                    <a:pt x="297962" y="971063"/>
                    <a:pt x="328246" y="961294"/>
                  </a:cubicBezTo>
                  <a:cubicBezTo>
                    <a:pt x="358531" y="951525"/>
                    <a:pt x="380023" y="1050194"/>
                    <a:pt x="398584" y="1055078"/>
                  </a:cubicBezTo>
                  <a:cubicBezTo>
                    <a:pt x="417145" y="1059962"/>
                    <a:pt x="422030" y="988647"/>
                    <a:pt x="439615" y="990601"/>
                  </a:cubicBezTo>
                  <a:cubicBezTo>
                    <a:pt x="457200" y="992555"/>
                    <a:pt x="481623" y="1067778"/>
                    <a:pt x="504092" y="1066801"/>
                  </a:cubicBezTo>
                  <a:cubicBezTo>
                    <a:pt x="526561" y="1065824"/>
                    <a:pt x="548053" y="985717"/>
                    <a:pt x="574430" y="984740"/>
                  </a:cubicBezTo>
                  <a:cubicBezTo>
                    <a:pt x="600807" y="983763"/>
                    <a:pt x="635976" y="1061917"/>
                    <a:pt x="662353" y="1060940"/>
                  </a:cubicBezTo>
                  <a:cubicBezTo>
                    <a:pt x="688730" y="1059963"/>
                    <a:pt x="711200" y="976924"/>
                    <a:pt x="732692" y="978878"/>
                  </a:cubicBezTo>
                  <a:cubicBezTo>
                    <a:pt x="754184" y="980832"/>
                    <a:pt x="755161" y="1235809"/>
                    <a:pt x="791307" y="1072663"/>
                  </a:cubicBezTo>
                  <a:cubicBezTo>
                    <a:pt x="827453" y="909517"/>
                    <a:pt x="890954" y="978"/>
                    <a:pt x="949569" y="1"/>
                  </a:cubicBezTo>
                  <a:cubicBezTo>
                    <a:pt x="1008185" y="-976"/>
                    <a:pt x="1103923" y="905609"/>
                    <a:pt x="1143000" y="1066801"/>
                  </a:cubicBezTo>
                  <a:cubicBezTo>
                    <a:pt x="1182077" y="1227993"/>
                    <a:pt x="1164492" y="963247"/>
                    <a:pt x="1184030" y="967155"/>
                  </a:cubicBezTo>
                  <a:cubicBezTo>
                    <a:pt x="1203568" y="971063"/>
                    <a:pt x="1244599" y="1088293"/>
                    <a:pt x="1260230" y="1090247"/>
                  </a:cubicBezTo>
                  <a:cubicBezTo>
                    <a:pt x="1275861" y="1092201"/>
                    <a:pt x="1265115" y="980832"/>
                    <a:pt x="1277815" y="978878"/>
                  </a:cubicBezTo>
                  <a:cubicBezTo>
                    <a:pt x="1290515" y="976924"/>
                    <a:pt x="1316892" y="1078524"/>
                    <a:pt x="1336430" y="1078524"/>
                  </a:cubicBezTo>
                  <a:cubicBezTo>
                    <a:pt x="1355968" y="1078524"/>
                    <a:pt x="1321777" y="678963"/>
                    <a:pt x="1395046" y="978878"/>
                  </a:cubicBezTo>
                  <a:cubicBezTo>
                    <a:pt x="1468315" y="1278793"/>
                    <a:pt x="1393091" y="2891693"/>
                    <a:pt x="1776045" y="2878016"/>
                  </a:cubicBezTo>
                  <a:cubicBezTo>
                    <a:pt x="2158999" y="2864339"/>
                    <a:pt x="1953846" y="1323732"/>
                    <a:pt x="2004646" y="1037494"/>
                  </a:cubicBezTo>
                  <a:cubicBezTo>
                    <a:pt x="2055446" y="751256"/>
                    <a:pt x="2043723" y="1264140"/>
                    <a:pt x="2080846" y="1160586"/>
                  </a:cubicBezTo>
                  <a:cubicBezTo>
                    <a:pt x="2117969" y="1057032"/>
                    <a:pt x="2180492" y="283308"/>
                    <a:pt x="2227384" y="416170"/>
                  </a:cubicBezTo>
                  <a:cubicBezTo>
                    <a:pt x="2274276" y="549032"/>
                    <a:pt x="2305537" y="1860064"/>
                    <a:pt x="2362199" y="1957756"/>
                  </a:cubicBezTo>
                  <a:cubicBezTo>
                    <a:pt x="2418861" y="2055448"/>
                    <a:pt x="2504831" y="1229946"/>
                    <a:pt x="2567354" y="1002323"/>
                  </a:cubicBezTo>
                  <a:cubicBezTo>
                    <a:pt x="2629877" y="774700"/>
                    <a:pt x="2676769" y="574431"/>
                    <a:pt x="2737338" y="592016"/>
                  </a:cubicBezTo>
                  <a:cubicBezTo>
                    <a:pt x="2797907" y="609601"/>
                    <a:pt x="2868246" y="1054102"/>
                    <a:pt x="2930769" y="1107833"/>
                  </a:cubicBezTo>
                  <a:cubicBezTo>
                    <a:pt x="2993292" y="1161564"/>
                    <a:pt x="3040185" y="783493"/>
                    <a:pt x="3112477" y="914401"/>
                  </a:cubicBezTo>
                  <a:cubicBezTo>
                    <a:pt x="3184769" y="1045309"/>
                    <a:pt x="3293208" y="1890347"/>
                    <a:pt x="3364523" y="1893278"/>
                  </a:cubicBezTo>
                  <a:cubicBezTo>
                    <a:pt x="3435838" y="1896209"/>
                    <a:pt x="3501292" y="1076570"/>
                    <a:pt x="3540369" y="931986"/>
                  </a:cubicBezTo>
                  <a:cubicBezTo>
                    <a:pt x="3579446" y="787402"/>
                    <a:pt x="3589215" y="906586"/>
                    <a:pt x="3598984" y="1025771"/>
                  </a:cubicBezTo>
                </a:path>
              </a:pathLst>
            </a:cu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49" name="Group 48">
              <a:extLst>
                <a:ext uri="{FF2B5EF4-FFF2-40B4-BE49-F238E27FC236}">
                  <a16:creationId xmlns:a16="http://schemas.microsoft.com/office/drawing/2014/main" id="{42B1B492-79CB-112A-6AA3-70307ED0F19A}"/>
                </a:ext>
              </a:extLst>
            </p:cNvPr>
            <p:cNvGrpSpPr/>
            <p:nvPr/>
          </p:nvGrpSpPr>
          <p:grpSpPr>
            <a:xfrm>
              <a:off x="6179820" y="4187357"/>
              <a:ext cx="4955114" cy="2062562"/>
              <a:chOff x="6527902" y="1803052"/>
              <a:chExt cx="4955114" cy="4116410"/>
            </a:xfrm>
          </p:grpSpPr>
          <p:sp>
            <p:nvSpPr>
              <p:cNvPr id="70" name="TextBox 69">
                <a:extLst>
                  <a:ext uri="{FF2B5EF4-FFF2-40B4-BE49-F238E27FC236}">
                    <a16:creationId xmlns:a16="http://schemas.microsoft.com/office/drawing/2014/main" id="{4DA56C54-600D-6DDA-ED76-D9F4129F1961}"/>
                  </a:ext>
                </a:extLst>
              </p:cNvPr>
              <p:cNvSpPr txBox="1"/>
              <p:nvPr/>
            </p:nvSpPr>
            <p:spPr>
              <a:xfrm>
                <a:off x="7274711" y="1803052"/>
                <a:ext cx="583814" cy="522115"/>
              </a:xfrm>
              <a:prstGeom prst="rect">
                <a:avLst/>
              </a:prstGeom>
              <a:noFill/>
            </p:spPr>
            <p:txBody>
              <a:bodyPr wrap="square" rtlCol="0">
                <a:spAutoFit/>
              </a:bodyPr>
              <a:lstStyle/>
              <a:p>
                <a:pPr algn="r"/>
                <a:r>
                  <a:rPr lang="en-GB" sz="1100">
                    <a:solidFill>
                      <a:schemeClr val="tx2"/>
                    </a:solidFill>
                  </a:rPr>
                  <a:t>Mania</a:t>
                </a:r>
              </a:p>
            </p:txBody>
          </p:sp>
          <p:sp>
            <p:nvSpPr>
              <p:cNvPr id="71" name="TextBox 70">
                <a:extLst>
                  <a:ext uri="{FF2B5EF4-FFF2-40B4-BE49-F238E27FC236}">
                    <a16:creationId xmlns:a16="http://schemas.microsoft.com/office/drawing/2014/main" id="{F299E0F6-10E6-BA55-EDF0-75C8654F98E1}"/>
                  </a:ext>
                </a:extLst>
              </p:cNvPr>
              <p:cNvSpPr txBox="1"/>
              <p:nvPr/>
            </p:nvSpPr>
            <p:spPr>
              <a:xfrm>
                <a:off x="6527902" y="5397347"/>
                <a:ext cx="1351652" cy="522115"/>
              </a:xfrm>
              <a:prstGeom prst="rect">
                <a:avLst/>
              </a:prstGeom>
              <a:noFill/>
            </p:spPr>
            <p:txBody>
              <a:bodyPr wrap="square" rtlCol="0">
                <a:spAutoFit/>
              </a:bodyPr>
              <a:lstStyle/>
              <a:p>
                <a:pPr algn="r"/>
                <a:r>
                  <a:rPr lang="en-GB" sz="1100">
                    <a:solidFill>
                      <a:schemeClr val="tx2"/>
                    </a:solidFill>
                  </a:rPr>
                  <a:t>Major depression</a:t>
                </a:r>
              </a:p>
            </p:txBody>
          </p:sp>
          <p:sp>
            <p:nvSpPr>
              <p:cNvPr id="72" name="TextBox 71">
                <a:extLst>
                  <a:ext uri="{FF2B5EF4-FFF2-40B4-BE49-F238E27FC236}">
                    <a16:creationId xmlns:a16="http://schemas.microsoft.com/office/drawing/2014/main" id="{A4D19389-6227-1B17-56DC-D39D29CCAEC4}"/>
                  </a:ext>
                </a:extLst>
              </p:cNvPr>
              <p:cNvSpPr txBox="1"/>
              <p:nvPr/>
            </p:nvSpPr>
            <p:spPr>
              <a:xfrm>
                <a:off x="7066668" y="3555251"/>
                <a:ext cx="812886" cy="522115"/>
              </a:xfrm>
              <a:prstGeom prst="rect">
                <a:avLst/>
              </a:prstGeom>
              <a:noFill/>
            </p:spPr>
            <p:txBody>
              <a:bodyPr wrap="square" rtlCol="0">
                <a:spAutoFit/>
              </a:bodyPr>
              <a:lstStyle/>
              <a:p>
                <a:pPr algn="r"/>
                <a:r>
                  <a:rPr lang="en-GB" sz="1100">
                    <a:solidFill>
                      <a:schemeClr val="tx2"/>
                    </a:solidFill>
                  </a:rPr>
                  <a:t>Euthymia</a:t>
                </a:r>
              </a:p>
            </p:txBody>
          </p:sp>
          <p:sp>
            <p:nvSpPr>
              <p:cNvPr id="73" name="TextBox 72">
                <a:extLst>
                  <a:ext uri="{FF2B5EF4-FFF2-40B4-BE49-F238E27FC236}">
                    <a16:creationId xmlns:a16="http://schemas.microsoft.com/office/drawing/2014/main" id="{58DC33A4-AFCA-A7B2-1A32-71971E7069EA}"/>
                  </a:ext>
                </a:extLst>
              </p:cNvPr>
              <p:cNvSpPr txBox="1"/>
              <p:nvPr/>
            </p:nvSpPr>
            <p:spPr>
              <a:xfrm>
                <a:off x="6896100" y="2769235"/>
                <a:ext cx="983454" cy="522115"/>
              </a:xfrm>
              <a:prstGeom prst="rect">
                <a:avLst/>
              </a:prstGeom>
              <a:noFill/>
            </p:spPr>
            <p:txBody>
              <a:bodyPr wrap="square" rtlCol="0">
                <a:spAutoFit/>
              </a:bodyPr>
              <a:lstStyle/>
              <a:p>
                <a:pPr algn="r"/>
                <a:r>
                  <a:rPr lang="en-GB" sz="1100">
                    <a:solidFill>
                      <a:schemeClr val="tx2"/>
                    </a:solidFill>
                  </a:rPr>
                  <a:t>Hypomania</a:t>
                </a:r>
              </a:p>
            </p:txBody>
          </p:sp>
          <p:sp>
            <p:nvSpPr>
              <p:cNvPr id="74" name="TextBox 73">
                <a:extLst>
                  <a:ext uri="{FF2B5EF4-FFF2-40B4-BE49-F238E27FC236}">
                    <a16:creationId xmlns:a16="http://schemas.microsoft.com/office/drawing/2014/main" id="{48FA80F4-F282-FC7B-FFA6-A7422F595868}"/>
                  </a:ext>
                </a:extLst>
              </p:cNvPr>
              <p:cNvSpPr txBox="1"/>
              <p:nvPr/>
            </p:nvSpPr>
            <p:spPr>
              <a:xfrm>
                <a:off x="6753224" y="4343430"/>
                <a:ext cx="1126329" cy="859954"/>
              </a:xfrm>
              <a:prstGeom prst="rect">
                <a:avLst/>
              </a:prstGeom>
              <a:noFill/>
            </p:spPr>
            <p:txBody>
              <a:bodyPr wrap="square" rtlCol="0">
                <a:spAutoFit/>
              </a:bodyPr>
              <a:lstStyle/>
              <a:p>
                <a:pPr algn="r"/>
                <a:r>
                  <a:rPr lang="en-GB" sz="1100">
                    <a:solidFill>
                      <a:schemeClr val="tx2"/>
                    </a:solidFill>
                  </a:rPr>
                  <a:t>Subthreshold </a:t>
                </a:r>
                <a:br>
                  <a:rPr lang="en-GB" sz="1100">
                    <a:solidFill>
                      <a:schemeClr val="tx2"/>
                    </a:solidFill>
                  </a:rPr>
                </a:br>
                <a:r>
                  <a:rPr lang="en-GB" sz="1100">
                    <a:solidFill>
                      <a:schemeClr val="tx2"/>
                    </a:solidFill>
                  </a:rPr>
                  <a:t>depression</a:t>
                </a:r>
              </a:p>
            </p:txBody>
          </p:sp>
          <p:cxnSp>
            <p:nvCxnSpPr>
              <p:cNvPr id="75" name="Straight Connector 74">
                <a:extLst>
                  <a:ext uri="{FF2B5EF4-FFF2-40B4-BE49-F238E27FC236}">
                    <a16:creationId xmlns:a16="http://schemas.microsoft.com/office/drawing/2014/main" id="{0741415C-F32B-D307-74B8-C91F5D1F2060}"/>
                  </a:ext>
                </a:extLst>
              </p:cNvPr>
              <p:cNvCxnSpPr>
                <a:cxnSpLocks/>
              </p:cNvCxnSpPr>
              <p:nvPr/>
            </p:nvCxnSpPr>
            <p:spPr>
              <a:xfrm>
                <a:off x="7834703" y="3810740"/>
                <a:ext cx="364831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D9378A0-F7C8-EF46-F22D-F3AAC8EFDC86}"/>
                  </a:ext>
                </a:extLst>
              </p:cNvPr>
              <p:cNvCxnSpPr>
                <a:cxnSpLocks/>
              </p:cNvCxnSpPr>
              <p:nvPr/>
            </p:nvCxnSpPr>
            <p:spPr>
              <a:xfrm>
                <a:off x="7837494" y="1879734"/>
                <a:ext cx="0" cy="389484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a:extLst>
                <a:ext uri="{FF2B5EF4-FFF2-40B4-BE49-F238E27FC236}">
                  <a16:creationId xmlns:a16="http://schemas.microsoft.com/office/drawing/2014/main" id="{00F147C8-5BDD-E077-8DA0-4154FE768DB2}"/>
                </a:ext>
              </a:extLst>
            </p:cNvPr>
            <p:cNvCxnSpPr>
              <a:cxnSpLocks/>
            </p:cNvCxnSpPr>
            <p:nvPr/>
          </p:nvCxnSpPr>
          <p:spPr>
            <a:xfrm>
              <a:off x="7510443" y="4307621"/>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2DC45B1-4228-6317-CFA4-022BB30D83A1}"/>
                </a:ext>
              </a:extLst>
            </p:cNvPr>
            <p:cNvCxnSpPr>
              <a:cxnSpLocks/>
            </p:cNvCxnSpPr>
            <p:nvPr/>
          </p:nvCxnSpPr>
          <p:spPr>
            <a:xfrm>
              <a:off x="7510443" y="6108689"/>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FE6CA313-0C96-D1AA-1783-257728C70F08}"/>
                </a:ext>
              </a:extLst>
            </p:cNvPr>
            <p:cNvCxnSpPr/>
            <p:nvPr/>
          </p:nvCxnSpPr>
          <p:spPr>
            <a:xfrm>
              <a:off x="7531471" y="6228834"/>
              <a:ext cx="3708000"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D72C473E-A82E-A8EB-595F-217373E02137}"/>
                </a:ext>
              </a:extLst>
            </p:cNvPr>
            <p:cNvSpPr txBox="1"/>
            <p:nvPr/>
          </p:nvSpPr>
          <p:spPr>
            <a:xfrm>
              <a:off x="8822361" y="6203153"/>
              <a:ext cx="1078648" cy="261610"/>
            </a:xfrm>
            <a:prstGeom prst="rect">
              <a:avLst/>
            </a:prstGeom>
            <a:noFill/>
          </p:spPr>
          <p:txBody>
            <a:bodyPr wrap="square" rtlCol="0">
              <a:spAutoFit/>
            </a:bodyPr>
            <a:lstStyle/>
            <a:p>
              <a:pPr algn="ctr"/>
              <a:r>
                <a:rPr lang="en-GB" sz="1100" b="1" dirty="0"/>
                <a:t>Time</a:t>
              </a:r>
            </a:p>
          </p:txBody>
        </p:sp>
        <p:cxnSp>
          <p:nvCxnSpPr>
            <p:cNvPr id="67" name="Straight Arrow Connector 66">
              <a:extLst>
                <a:ext uri="{FF2B5EF4-FFF2-40B4-BE49-F238E27FC236}">
                  <a16:creationId xmlns:a16="http://schemas.microsoft.com/office/drawing/2014/main" id="{508A66F2-90A3-38A6-6D5B-EA8E6314B7BE}"/>
                </a:ext>
              </a:extLst>
            </p:cNvPr>
            <p:cNvCxnSpPr>
              <a:cxnSpLocks/>
            </p:cNvCxnSpPr>
            <p:nvPr/>
          </p:nvCxnSpPr>
          <p:spPr>
            <a:xfrm flipH="1">
              <a:off x="9402639" y="4703355"/>
              <a:ext cx="107699" cy="180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A37C60BE-70C7-3B2F-C168-4DAEE58EA28E}"/>
                </a:ext>
              </a:extLst>
            </p:cNvPr>
            <p:cNvSpPr txBox="1"/>
            <p:nvPr/>
          </p:nvSpPr>
          <p:spPr>
            <a:xfrm>
              <a:off x="8253647" y="4435462"/>
              <a:ext cx="2008601" cy="276999"/>
            </a:xfrm>
            <a:prstGeom prst="rect">
              <a:avLst/>
            </a:prstGeom>
            <a:noFill/>
          </p:spPr>
          <p:txBody>
            <a:bodyPr wrap="square" rtlCol="0">
              <a:spAutoFit/>
            </a:bodyPr>
            <a:lstStyle/>
            <a:p>
              <a:pPr algn="r"/>
              <a:r>
                <a:rPr lang="en-GB" sz="1200" dirty="0">
                  <a:solidFill>
                    <a:schemeClr val="accent4">
                      <a:lumMod val="50000"/>
                    </a:schemeClr>
                  </a:solidFill>
                </a:rPr>
                <a:t>Mixed features</a:t>
              </a:r>
            </a:p>
          </p:txBody>
        </p:sp>
      </p:grpSp>
      <p:sp>
        <p:nvSpPr>
          <p:cNvPr id="8" name="Text Placeholder 7">
            <a:extLst>
              <a:ext uri="{FF2B5EF4-FFF2-40B4-BE49-F238E27FC236}">
                <a16:creationId xmlns:a16="http://schemas.microsoft.com/office/drawing/2014/main" id="{014892B7-7F66-52D3-EE37-0AC3FC36A811}"/>
              </a:ext>
            </a:extLst>
          </p:cNvPr>
          <p:cNvSpPr>
            <a:spLocks noGrp="1"/>
          </p:cNvSpPr>
          <p:nvPr>
            <p:ph type="body" sz="quarter" idx="17"/>
          </p:nvPr>
        </p:nvSpPr>
        <p:spPr>
          <a:xfrm>
            <a:off x="539749" y="539750"/>
            <a:ext cx="9213851" cy="266676"/>
          </a:xfrm>
        </p:spPr>
        <p:txBody>
          <a:bodyPr/>
          <a:lstStyle/>
          <a:p>
            <a:r>
              <a:rPr lang="en-US"/>
              <a:t>Bipolar disorder – Course, natural history, and prognosis</a:t>
            </a:r>
          </a:p>
        </p:txBody>
      </p:sp>
      <p:sp>
        <p:nvSpPr>
          <p:cNvPr id="6" name="Title 5">
            <a:extLst>
              <a:ext uri="{FF2B5EF4-FFF2-40B4-BE49-F238E27FC236}">
                <a16:creationId xmlns:a16="http://schemas.microsoft.com/office/drawing/2014/main" id="{1699596C-87D9-C491-B862-4AA6E5FCC39B}"/>
              </a:ext>
            </a:extLst>
          </p:cNvPr>
          <p:cNvSpPr>
            <a:spLocks noGrp="1"/>
          </p:cNvSpPr>
          <p:nvPr>
            <p:ph type="title"/>
          </p:nvPr>
        </p:nvSpPr>
        <p:spPr>
          <a:xfrm>
            <a:off x="539749" y="814386"/>
            <a:ext cx="9213851" cy="332399"/>
          </a:xfrm>
        </p:spPr>
        <p:txBody>
          <a:bodyPr/>
          <a:lstStyle/>
          <a:p>
            <a:r>
              <a:rPr lang="en-GB" dirty="0"/>
              <a:t>Bipolar disorder is a cyclic illness</a:t>
            </a:r>
          </a:p>
        </p:txBody>
      </p:sp>
      <p:sp>
        <p:nvSpPr>
          <p:cNvPr id="22" name="Content Placeholder 21">
            <a:extLst>
              <a:ext uri="{FF2B5EF4-FFF2-40B4-BE49-F238E27FC236}">
                <a16:creationId xmlns:a16="http://schemas.microsoft.com/office/drawing/2014/main" id="{09BDE079-BFEC-2609-45D7-5E182054AE05}"/>
              </a:ext>
            </a:extLst>
          </p:cNvPr>
          <p:cNvSpPr>
            <a:spLocks noGrp="1"/>
          </p:cNvSpPr>
          <p:nvPr>
            <p:ph idx="19"/>
          </p:nvPr>
        </p:nvSpPr>
        <p:spPr>
          <a:xfrm>
            <a:off x="539750" y="1416786"/>
            <a:ext cx="9213849" cy="538264"/>
          </a:xfrm>
        </p:spPr>
        <p:txBody>
          <a:bodyPr/>
          <a:lstStyle/>
          <a:p>
            <a:r>
              <a:rPr lang="en-GB" dirty="0"/>
              <a:t>BD includes several disorders of emotion, thought, and energy, characterized by mood episodes of mania or hypomania, and depression</a:t>
            </a:r>
          </a:p>
        </p:txBody>
      </p:sp>
      <p:sp>
        <p:nvSpPr>
          <p:cNvPr id="9" name="Text Placeholder 8">
            <a:extLst>
              <a:ext uri="{FF2B5EF4-FFF2-40B4-BE49-F238E27FC236}">
                <a16:creationId xmlns:a16="http://schemas.microsoft.com/office/drawing/2014/main" id="{8D6C8572-B9D4-8701-46F8-648B67809B84}"/>
              </a:ext>
            </a:extLst>
          </p:cNvPr>
          <p:cNvSpPr>
            <a:spLocks noGrp="1"/>
          </p:cNvSpPr>
          <p:nvPr>
            <p:ph type="body" sz="quarter" idx="18"/>
          </p:nvPr>
        </p:nvSpPr>
        <p:spPr>
          <a:xfrm>
            <a:off x="539749" y="6102000"/>
            <a:ext cx="9213851" cy="619200"/>
          </a:xfrm>
        </p:spPr>
        <p:txBody>
          <a:bodyPr/>
          <a:lstStyle/>
          <a:p>
            <a:r>
              <a:rPr lang="en-GB" dirty="0"/>
              <a:t>BD=bipolar disorder</a:t>
            </a:r>
          </a:p>
          <a:p>
            <a:br>
              <a:rPr lang="en-GB" dirty="0"/>
            </a:br>
            <a:r>
              <a:rPr lang="en-GB" dirty="0"/>
              <a:t>Adapted from: Vieta et al. Nat Rev Dis Primers 2018;4:18008; </a:t>
            </a:r>
            <a:r>
              <a:rPr lang="en-GB" dirty="0" err="1"/>
              <a:t>Elanjithara</a:t>
            </a:r>
            <a:r>
              <a:rPr lang="en-GB" dirty="0"/>
              <a:t> et al. Adv </a:t>
            </a:r>
            <a:r>
              <a:rPr lang="en-GB" dirty="0" err="1"/>
              <a:t>Psychiatr</a:t>
            </a:r>
            <a:r>
              <a:rPr lang="en-GB" dirty="0"/>
              <a:t> Treat 2011;17(4):283–291; </a:t>
            </a:r>
            <a:br>
              <a:rPr lang="en-GB" dirty="0"/>
            </a:br>
            <a:r>
              <a:rPr lang="en-US" dirty="0"/>
              <a:t>APA. DSM-5-TR 2022; </a:t>
            </a:r>
            <a:r>
              <a:rPr lang="en-GB" dirty="0"/>
              <a:t>Manning. Prim Care Companion J Clin Psychiatry 2010;12 (</a:t>
            </a:r>
            <a:r>
              <a:rPr lang="en-GB" dirty="0" err="1"/>
              <a:t>Suppl</a:t>
            </a:r>
            <a:r>
              <a:rPr lang="en-GB" dirty="0"/>
              <a:t> 1):17–22</a:t>
            </a:r>
          </a:p>
        </p:txBody>
      </p:sp>
      <p:sp>
        <p:nvSpPr>
          <p:cNvPr id="76" name="TextBox 75">
            <a:extLst>
              <a:ext uri="{FF2B5EF4-FFF2-40B4-BE49-F238E27FC236}">
                <a16:creationId xmlns:a16="http://schemas.microsoft.com/office/drawing/2014/main" id="{2FE20D28-2CA3-A9AE-34DA-C19E4511F8D6}"/>
              </a:ext>
            </a:extLst>
          </p:cNvPr>
          <p:cNvSpPr txBox="1"/>
          <p:nvPr/>
        </p:nvSpPr>
        <p:spPr>
          <a:xfrm>
            <a:off x="7252834" y="2146754"/>
            <a:ext cx="3648313" cy="276999"/>
          </a:xfrm>
          <a:prstGeom prst="rect">
            <a:avLst/>
          </a:prstGeom>
          <a:noFill/>
        </p:spPr>
        <p:txBody>
          <a:bodyPr wrap="square" rtlCol="0">
            <a:spAutoFit/>
          </a:bodyPr>
          <a:lstStyle/>
          <a:p>
            <a:pPr algn="ctr"/>
            <a:r>
              <a:rPr lang="en-GB" sz="1200" b="1" dirty="0">
                <a:solidFill>
                  <a:schemeClr val="accent5">
                    <a:lumMod val="50000"/>
                  </a:schemeClr>
                </a:solidFill>
              </a:rPr>
              <a:t>Bipolar II disorder</a:t>
            </a:r>
          </a:p>
        </p:txBody>
      </p:sp>
      <p:sp>
        <p:nvSpPr>
          <p:cNvPr id="16" name="TextBox 15">
            <a:extLst>
              <a:ext uri="{FF2B5EF4-FFF2-40B4-BE49-F238E27FC236}">
                <a16:creationId xmlns:a16="http://schemas.microsoft.com/office/drawing/2014/main" id="{77B88FC3-04BE-B89C-8432-5EA501691B7E}"/>
              </a:ext>
            </a:extLst>
          </p:cNvPr>
          <p:cNvSpPr txBox="1"/>
          <p:nvPr/>
        </p:nvSpPr>
        <p:spPr>
          <a:xfrm>
            <a:off x="3282462" y="5020500"/>
            <a:ext cx="2471482" cy="584775"/>
          </a:xfrm>
          <a:prstGeom prst="rect">
            <a:avLst/>
          </a:prstGeom>
          <a:noFill/>
        </p:spPr>
        <p:txBody>
          <a:bodyPr wrap="square">
            <a:spAutoFit/>
          </a:bodyPr>
          <a:lstStyle/>
          <a:p>
            <a:pPr algn="r"/>
            <a:r>
              <a:rPr lang="en-US" sz="1600">
                <a:solidFill>
                  <a:schemeClr val="accent2">
                    <a:lumMod val="50000"/>
                  </a:schemeClr>
                </a:solidFill>
              </a:rPr>
              <a:t>BD-I is characterized by </a:t>
            </a:r>
            <a:r>
              <a:rPr lang="en-US" sz="1600" b="1">
                <a:solidFill>
                  <a:schemeClr val="accent2">
                    <a:lumMod val="50000"/>
                  </a:schemeClr>
                </a:solidFill>
              </a:rPr>
              <a:t>≥1 manic episode</a:t>
            </a:r>
            <a:endParaRPr lang="en-US" sz="1600">
              <a:solidFill>
                <a:schemeClr val="accent2">
                  <a:lumMod val="50000"/>
                </a:schemeClr>
              </a:solidFill>
            </a:endParaRPr>
          </a:p>
        </p:txBody>
      </p:sp>
      <p:sp>
        <p:nvSpPr>
          <p:cNvPr id="18" name="TextBox 17">
            <a:extLst>
              <a:ext uri="{FF2B5EF4-FFF2-40B4-BE49-F238E27FC236}">
                <a16:creationId xmlns:a16="http://schemas.microsoft.com/office/drawing/2014/main" id="{73932E36-2585-4ACF-36AB-01A6CBA70771}"/>
              </a:ext>
            </a:extLst>
          </p:cNvPr>
          <p:cNvSpPr txBox="1"/>
          <p:nvPr/>
        </p:nvSpPr>
        <p:spPr>
          <a:xfrm>
            <a:off x="6152306" y="5020500"/>
            <a:ext cx="4258518" cy="584775"/>
          </a:xfrm>
          <a:prstGeom prst="rect">
            <a:avLst/>
          </a:prstGeom>
          <a:noFill/>
        </p:spPr>
        <p:txBody>
          <a:bodyPr wrap="square">
            <a:spAutoFit/>
          </a:bodyPr>
          <a:lstStyle/>
          <a:p>
            <a:r>
              <a:rPr lang="en-US" sz="1600">
                <a:solidFill>
                  <a:schemeClr val="accent5">
                    <a:lumMod val="50000"/>
                  </a:schemeClr>
                </a:solidFill>
              </a:rPr>
              <a:t>…whereas BD-II is characterized by </a:t>
            </a:r>
            <a:br>
              <a:rPr lang="en-US" sz="1600">
                <a:solidFill>
                  <a:schemeClr val="accent5">
                    <a:lumMod val="50000"/>
                  </a:schemeClr>
                </a:solidFill>
              </a:rPr>
            </a:br>
            <a:r>
              <a:rPr lang="en-US" sz="1600" b="1">
                <a:solidFill>
                  <a:schemeClr val="accent5">
                    <a:lumMod val="50000"/>
                  </a:schemeClr>
                </a:solidFill>
              </a:rPr>
              <a:t>≥1 hypomanic</a:t>
            </a:r>
            <a:r>
              <a:rPr lang="en-US" sz="1600">
                <a:solidFill>
                  <a:schemeClr val="accent5">
                    <a:lumMod val="50000"/>
                  </a:schemeClr>
                </a:solidFill>
              </a:rPr>
              <a:t>, </a:t>
            </a:r>
            <a:r>
              <a:rPr lang="en-US" sz="1600" b="1">
                <a:solidFill>
                  <a:schemeClr val="accent5">
                    <a:lumMod val="50000"/>
                  </a:schemeClr>
                </a:solidFill>
              </a:rPr>
              <a:t>and ≥1 depressive episode</a:t>
            </a:r>
            <a:endParaRPr lang="en-GB" sz="1600" b="1">
              <a:solidFill>
                <a:schemeClr val="accent5">
                  <a:lumMod val="50000"/>
                </a:schemeClr>
              </a:solidFill>
            </a:endParaRPr>
          </a:p>
        </p:txBody>
      </p:sp>
      <p:sp>
        <p:nvSpPr>
          <p:cNvPr id="36" name="TextBox 35">
            <a:extLst>
              <a:ext uri="{FF2B5EF4-FFF2-40B4-BE49-F238E27FC236}">
                <a16:creationId xmlns:a16="http://schemas.microsoft.com/office/drawing/2014/main" id="{69F6C546-C3C6-56A5-C7F5-6A629C023D24}"/>
              </a:ext>
            </a:extLst>
          </p:cNvPr>
          <p:cNvSpPr txBox="1"/>
          <p:nvPr/>
        </p:nvSpPr>
        <p:spPr>
          <a:xfrm>
            <a:off x="1852405" y="2146754"/>
            <a:ext cx="3603581" cy="276999"/>
          </a:xfrm>
          <a:prstGeom prst="rect">
            <a:avLst/>
          </a:prstGeom>
          <a:noFill/>
        </p:spPr>
        <p:txBody>
          <a:bodyPr wrap="square" rtlCol="0">
            <a:spAutoFit/>
          </a:bodyPr>
          <a:lstStyle/>
          <a:p>
            <a:pPr algn="ctr"/>
            <a:r>
              <a:rPr lang="en-GB" sz="1200" b="1">
                <a:solidFill>
                  <a:schemeClr val="accent2">
                    <a:lumMod val="50000"/>
                  </a:schemeClr>
                </a:solidFill>
              </a:rPr>
              <a:t>Bipolar I disorder</a:t>
            </a:r>
          </a:p>
        </p:txBody>
      </p:sp>
      <p:sp>
        <p:nvSpPr>
          <p:cNvPr id="30" name="Slide Number Placeholder 29">
            <a:extLst>
              <a:ext uri="{FF2B5EF4-FFF2-40B4-BE49-F238E27FC236}">
                <a16:creationId xmlns:a16="http://schemas.microsoft.com/office/drawing/2014/main" id="{D206C21E-FD89-4388-61FA-387ACDC12540}"/>
              </a:ext>
            </a:extLst>
          </p:cNvPr>
          <p:cNvSpPr>
            <a:spLocks noGrp="1"/>
          </p:cNvSpPr>
          <p:nvPr>
            <p:ph type="sldNum" sz="quarter" idx="4"/>
          </p:nvPr>
        </p:nvSpPr>
        <p:spPr/>
        <p:txBody>
          <a:bodyPr/>
          <a:lstStyle/>
          <a:p>
            <a:fld id="{C5E73D8C-6D1C-4360-8101-83ED279A0FF1}" type="slidenum">
              <a:rPr lang="en-GB" smtClean="0"/>
              <a:pPr/>
              <a:t>3</a:t>
            </a:fld>
            <a:endParaRPr lang="en-GB"/>
          </a:p>
        </p:txBody>
      </p:sp>
    </p:spTree>
    <p:extLst>
      <p:ext uri="{BB962C8B-B14F-4D97-AF65-F5344CB8AC3E}">
        <p14:creationId xmlns:p14="http://schemas.microsoft.com/office/powerpoint/2010/main" val="1939948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BB680-CF62-ED81-DB81-12C0F7072E1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0B66A2D-A44E-CCAF-3C75-DC06DFBDA97A}"/>
              </a:ext>
            </a:extLst>
          </p:cNvPr>
          <p:cNvSpPr>
            <a:spLocks noGrp="1"/>
          </p:cNvSpPr>
          <p:nvPr>
            <p:ph type="body" sz="quarter" idx="17"/>
          </p:nvPr>
        </p:nvSpPr>
        <p:spPr/>
        <p:txBody>
          <a:bodyPr/>
          <a:lstStyle/>
          <a:p>
            <a:r>
              <a:rPr lang="en-US"/>
              <a:t>Bipolar disorder – Course, natural history, and prognosis</a:t>
            </a:r>
          </a:p>
        </p:txBody>
      </p:sp>
      <p:sp>
        <p:nvSpPr>
          <p:cNvPr id="11" name="Title 10">
            <a:extLst>
              <a:ext uri="{FF2B5EF4-FFF2-40B4-BE49-F238E27FC236}">
                <a16:creationId xmlns:a16="http://schemas.microsoft.com/office/drawing/2014/main" id="{C97E12C3-0133-156E-611C-668DB3889232}"/>
              </a:ext>
            </a:extLst>
          </p:cNvPr>
          <p:cNvSpPr>
            <a:spLocks noGrp="1"/>
          </p:cNvSpPr>
          <p:nvPr>
            <p:ph type="title"/>
          </p:nvPr>
        </p:nvSpPr>
        <p:spPr/>
        <p:txBody>
          <a:bodyPr/>
          <a:lstStyle/>
          <a:p>
            <a:r>
              <a:rPr lang="en-GB" dirty="0"/>
              <a:t>Bipolar disorder is a cyclic and progressive illness</a:t>
            </a:r>
          </a:p>
        </p:txBody>
      </p:sp>
      <p:sp>
        <p:nvSpPr>
          <p:cNvPr id="5" name="Text Placeholder 4">
            <a:extLst>
              <a:ext uri="{FF2B5EF4-FFF2-40B4-BE49-F238E27FC236}">
                <a16:creationId xmlns:a16="http://schemas.microsoft.com/office/drawing/2014/main" id="{187780F8-2FCC-C6C4-0C5B-0CF1867E5B99}"/>
              </a:ext>
            </a:extLst>
          </p:cNvPr>
          <p:cNvSpPr>
            <a:spLocks noGrp="1"/>
          </p:cNvSpPr>
          <p:nvPr>
            <p:ph type="body" sz="quarter" idx="18"/>
          </p:nvPr>
        </p:nvSpPr>
        <p:spPr/>
        <p:txBody>
          <a:bodyPr/>
          <a:lstStyle/>
          <a:p>
            <a:r>
              <a:rPr lang="en-US" dirty="0"/>
              <a:t>BD=bipolar disorder</a:t>
            </a:r>
          </a:p>
          <a:p>
            <a:endParaRPr lang="en-US" dirty="0"/>
          </a:p>
          <a:p>
            <a:r>
              <a:rPr lang="en-US" dirty="0"/>
              <a:t>Adapted from: Grande et al. </a:t>
            </a:r>
            <a:r>
              <a:rPr lang="fr-FR" dirty="0"/>
              <a:t>Lancet 2016;387(10027):1561–1572; </a:t>
            </a:r>
            <a:r>
              <a:rPr lang="en-US" dirty="0" err="1"/>
              <a:t>Greil</a:t>
            </a:r>
            <a:r>
              <a:rPr lang="en-US" dirty="0"/>
              <a:t> et al. Acta </a:t>
            </a:r>
            <a:r>
              <a:rPr lang="en-US" dirty="0" err="1"/>
              <a:t>Psychiatr</a:t>
            </a:r>
            <a:r>
              <a:rPr lang="en-US" dirty="0"/>
              <a:t> </a:t>
            </a:r>
            <a:r>
              <a:rPr lang="en-US" dirty="0" err="1"/>
              <a:t>Scand</a:t>
            </a:r>
            <a:r>
              <a:rPr lang="en-US" dirty="0"/>
              <a:t> Suppl 2003;(418):41–46; </a:t>
            </a:r>
            <a:br>
              <a:rPr lang="en-US" dirty="0"/>
            </a:br>
            <a:r>
              <a:rPr lang="en-US" dirty="0" err="1"/>
              <a:t>Grunze</a:t>
            </a:r>
            <a:r>
              <a:rPr lang="en-US" dirty="0"/>
              <a:t> et al. World J Biol Psychiatry 2013;14(3):154–219; </a:t>
            </a:r>
            <a:r>
              <a:rPr lang="en-GB" dirty="0"/>
              <a:t>Vieta et al. Nat Rev Dis Primers 2018;4:18008</a:t>
            </a:r>
            <a:endParaRPr lang="pl-PL" dirty="0"/>
          </a:p>
        </p:txBody>
      </p:sp>
      <p:sp>
        <p:nvSpPr>
          <p:cNvPr id="6" name="Slide Number Placeholder 5">
            <a:extLst>
              <a:ext uri="{FF2B5EF4-FFF2-40B4-BE49-F238E27FC236}">
                <a16:creationId xmlns:a16="http://schemas.microsoft.com/office/drawing/2014/main" id="{2D5929A9-13BD-7BB7-272E-454BC6233AAF}"/>
              </a:ext>
            </a:extLst>
          </p:cNvPr>
          <p:cNvSpPr>
            <a:spLocks noGrp="1"/>
          </p:cNvSpPr>
          <p:nvPr>
            <p:ph type="sldNum" sz="quarter" idx="4"/>
          </p:nvPr>
        </p:nvSpPr>
        <p:spPr/>
        <p:txBody>
          <a:bodyPr/>
          <a:lstStyle/>
          <a:p>
            <a:fld id="{C5E73D8C-6D1C-4360-8101-83ED279A0FF1}" type="slidenum">
              <a:rPr lang="en-GB" smtClean="0"/>
              <a:pPr/>
              <a:t>4</a:t>
            </a:fld>
            <a:endParaRPr lang="en-GB"/>
          </a:p>
        </p:txBody>
      </p:sp>
      <p:sp>
        <p:nvSpPr>
          <p:cNvPr id="39" name="TextBox 38">
            <a:extLst>
              <a:ext uri="{FF2B5EF4-FFF2-40B4-BE49-F238E27FC236}">
                <a16:creationId xmlns:a16="http://schemas.microsoft.com/office/drawing/2014/main" id="{3B3C21CB-29AB-F478-4FBC-08BEB961E7FE}"/>
              </a:ext>
            </a:extLst>
          </p:cNvPr>
          <p:cNvSpPr txBox="1"/>
          <p:nvPr/>
        </p:nvSpPr>
        <p:spPr>
          <a:xfrm>
            <a:off x="601862" y="4938835"/>
            <a:ext cx="10650124" cy="584775"/>
          </a:xfrm>
          <a:prstGeom prst="rect">
            <a:avLst/>
          </a:prstGeom>
          <a:solidFill>
            <a:schemeClr val="accent2">
              <a:lumMod val="50000"/>
            </a:schemeClr>
          </a:solidFill>
        </p:spPr>
        <p:txBody>
          <a:bodyPr wrap="square">
            <a:spAutoFit/>
          </a:bodyPr>
          <a:lstStyle/>
          <a:p>
            <a:pPr marL="0" indent="0" algn="ctr">
              <a:buNone/>
            </a:pPr>
            <a:r>
              <a:rPr lang="en-US" sz="1600" b="1">
                <a:solidFill>
                  <a:schemeClr val="bg1"/>
                </a:solidFill>
              </a:rPr>
              <a:t>BD is a recurrent chronic disorder characterized by fluctuations in mood state and energy, which can progress over time to become a chronic disease that impacts a person’s functioning and quality of life</a:t>
            </a:r>
          </a:p>
        </p:txBody>
      </p:sp>
      <p:cxnSp>
        <p:nvCxnSpPr>
          <p:cNvPr id="45" name="Straight Connector 44">
            <a:extLst>
              <a:ext uri="{FF2B5EF4-FFF2-40B4-BE49-F238E27FC236}">
                <a16:creationId xmlns:a16="http://schemas.microsoft.com/office/drawing/2014/main" id="{B1CB9349-91DA-6593-B334-01F4CA544E0C}"/>
              </a:ext>
            </a:extLst>
          </p:cNvPr>
          <p:cNvCxnSpPr>
            <a:cxnSpLocks/>
          </p:cNvCxnSpPr>
          <p:nvPr/>
        </p:nvCxnSpPr>
        <p:spPr>
          <a:xfrm>
            <a:off x="1162050" y="1852772"/>
            <a:ext cx="3019425" cy="0"/>
          </a:xfrm>
          <a:prstGeom prst="line">
            <a:avLst/>
          </a:prstGeom>
          <a:ln w="19050">
            <a:gradFill flip="none" rotWithShape="1">
              <a:gsLst>
                <a:gs pos="0">
                  <a:schemeClr val="bg1"/>
                </a:gs>
                <a:gs pos="15000">
                  <a:schemeClr val="tx2"/>
                </a:gs>
                <a:gs pos="85000">
                  <a:schemeClr val="tx2"/>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CCF9E3C-8CD6-D530-CC24-97B323726600}"/>
              </a:ext>
            </a:extLst>
          </p:cNvPr>
          <p:cNvSpPr txBox="1"/>
          <p:nvPr/>
        </p:nvSpPr>
        <p:spPr>
          <a:xfrm>
            <a:off x="2119816" y="1714273"/>
            <a:ext cx="1103892" cy="276999"/>
          </a:xfrm>
          <a:prstGeom prst="rect">
            <a:avLst/>
          </a:prstGeom>
          <a:solidFill>
            <a:schemeClr val="bg1"/>
          </a:solidFill>
        </p:spPr>
        <p:txBody>
          <a:bodyPr wrap="none" rtlCol="0" anchor="ctr">
            <a:spAutoFit/>
          </a:bodyPr>
          <a:lstStyle/>
          <a:p>
            <a:pPr algn="ctr"/>
            <a:r>
              <a:rPr lang="en-GB" sz="1200" b="1">
                <a:solidFill>
                  <a:schemeClr val="tx2"/>
                </a:solidFill>
              </a:rPr>
              <a:t>Vulnerability</a:t>
            </a:r>
          </a:p>
        </p:txBody>
      </p:sp>
      <p:cxnSp>
        <p:nvCxnSpPr>
          <p:cNvPr id="49" name="Straight Connector 48">
            <a:extLst>
              <a:ext uri="{FF2B5EF4-FFF2-40B4-BE49-F238E27FC236}">
                <a16:creationId xmlns:a16="http://schemas.microsoft.com/office/drawing/2014/main" id="{36022D76-4E29-4CB8-08B4-A6003BCD58FF}"/>
              </a:ext>
            </a:extLst>
          </p:cNvPr>
          <p:cNvCxnSpPr>
            <a:cxnSpLocks/>
          </p:cNvCxnSpPr>
          <p:nvPr/>
        </p:nvCxnSpPr>
        <p:spPr>
          <a:xfrm>
            <a:off x="4274127" y="1852772"/>
            <a:ext cx="3019425" cy="0"/>
          </a:xfrm>
          <a:prstGeom prst="line">
            <a:avLst/>
          </a:prstGeom>
          <a:ln w="19050">
            <a:gradFill flip="none" rotWithShape="1">
              <a:gsLst>
                <a:gs pos="0">
                  <a:schemeClr val="bg1"/>
                </a:gs>
                <a:gs pos="15000">
                  <a:schemeClr val="tx2"/>
                </a:gs>
                <a:gs pos="85000">
                  <a:schemeClr val="tx2"/>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D1B9023-A689-F6DC-D223-C862C999B3B5}"/>
              </a:ext>
            </a:extLst>
          </p:cNvPr>
          <p:cNvSpPr txBox="1"/>
          <p:nvPr/>
        </p:nvSpPr>
        <p:spPr>
          <a:xfrm>
            <a:off x="4894042" y="1714273"/>
            <a:ext cx="1779594" cy="276999"/>
          </a:xfrm>
          <a:prstGeom prst="rect">
            <a:avLst/>
          </a:prstGeom>
          <a:solidFill>
            <a:schemeClr val="bg1"/>
          </a:solidFill>
        </p:spPr>
        <p:txBody>
          <a:bodyPr wrap="square" rtlCol="0" anchor="ctr">
            <a:spAutoFit/>
          </a:bodyPr>
          <a:lstStyle/>
          <a:p>
            <a:pPr algn="ctr"/>
            <a:r>
              <a:rPr lang="en-GB" sz="1200" b="1">
                <a:solidFill>
                  <a:schemeClr val="tx2"/>
                </a:solidFill>
              </a:rPr>
              <a:t>Acute mood episodes</a:t>
            </a:r>
          </a:p>
        </p:txBody>
      </p:sp>
      <p:cxnSp>
        <p:nvCxnSpPr>
          <p:cNvPr id="50" name="Straight Connector 49">
            <a:extLst>
              <a:ext uri="{FF2B5EF4-FFF2-40B4-BE49-F238E27FC236}">
                <a16:creationId xmlns:a16="http://schemas.microsoft.com/office/drawing/2014/main" id="{817F6A05-D1B2-63B8-35FB-8EF40CB6E67F}"/>
              </a:ext>
            </a:extLst>
          </p:cNvPr>
          <p:cNvCxnSpPr>
            <a:cxnSpLocks/>
          </p:cNvCxnSpPr>
          <p:nvPr/>
        </p:nvCxnSpPr>
        <p:spPr>
          <a:xfrm>
            <a:off x="7507277" y="1852772"/>
            <a:ext cx="3019425" cy="0"/>
          </a:xfrm>
          <a:prstGeom prst="line">
            <a:avLst/>
          </a:prstGeom>
          <a:ln w="19050">
            <a:gradFill flip="none" rotWithShape="1">
              <a:gsLst>
                <a:gs pos="0">
                  <a:schemeClr val="bg1"/>
                </a:gs>
                <a:gs pos="15000">
                  <a:schemeClr val="tx2"/>
                </a:gs>
                <a:gs pos="85000">
                  <a:schemeClr val="tx2"/>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652BDA62-5006-8089-357F-94A701FD634A}"/>
              </a:ext>
            </a:extLst>
          </p:cNvPr>
          <p:cNvSpPr txBox="1"/>
          <p:nvPr/>
        </p:nvSpPr>
        <p:spPr>
          <a:xfrm>
            <a:off x="7991708" y="1714273"/>
            <a:ext cx="2050562" cy="276999"/>
          </a:xfrm>
          <a:prstGeom prst="rect">
            <a:avLst/>
          </a:prstGeom>
          <a:solidFill>
            <a:schemeClr val="bg1"/>
          </a:solidFill>
        </p:spPr>
        <p:txBody>
          <a:bodyPr wrap="none" rtlCol="0" anchor="ctr">
            <a:spAutoFit/>
          </a:bodyPr>
          <a:lstStyle/>
          <a:p>
            <a:pPr algn="ctr"/>
            <a:r>
              <a:rPr lang="en-GB" sz="1200" b="1">
                <a:solidFill>
                  <a:schemeClr val="tx2"/>
                </a:solidFill>
              </a:rPr>
              <a:t>Progression to chronicity</a:t>
            </a:r>
          </a:p>
        </p:txBody>
      </p:sp>
      <p:sp>
        <p:nvSpPr>
          <p:cNvPr id="4" name="Freeform: Shape 3">
            <a:extLst>
              <a:ext uri="{FF2B5EF4-FFF2-40B4-BE49-F238E27FC236}">
                <a16:creationId xmlns:a16="http://schemas.microsoft.com/office/drawing/2014/main" id="{9F44ACBD-8ED5-E779-C645-9AC9BFB8BCFD}"/>
              </a:ext>
            </a:extLst>
          </p:cNvPr>
          <p:cNvSpPr/>
          <p:nvPr/>
        </p:nvSpPr>
        <p:spPr>
          <a:xfrm rot="575158">
            <a:off x="3591456" y="3169451"/>
            <a:ext cx="522890"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58E720B8-6D09-63AF-327B-0E50D1780C41}"/>
              </a:ext>
            </a:extLst>
          </p:cNvPr>
          <p:cNvSpPr/>
          <p:nvPr/>
        </p:nvSpPr>
        <p:spPr>
          <a:xfrm rot="21024842" flipV="1">
            <a:off x="4333447" y="3527783"/>
            <a:ext cx="480324"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A004B4F3-291C-95BC-DA4D-5CD9CA0279CE}"/>
              </a:ext>
            </a:extLst>
          </p:cNvPr>
          <p:cNvGrpSpPr/>
          <p:nvPr/>
        </p:nvGrpSpPr>
        <p:grpSpPr>
          <a:xfrm>
            <a:off x="2133920" y="2694677"/>
            <a:ext cx="9118279" cy="1899589"/>
            <a:chOff x="2133921" y="2599427"/>
            <a:chExt cx="3600000" cy="1899589"/>
          </a:xfrm>
        </p:grpSpPr>
        <p:cxnSp>
          <p:nvCxnSpPr>
            <p:cNvPr id="21" name="Straight Connector 20">
              <a:extLst>
                <a:ext uri="{FF2B5EF4-FFF2-40B4-BE49-F238E27FC236}">
                  <a16:creationId xmlns:a16="http://schemas.microsoft.com/office/drawing/2014/main" id="{B25C973B-867B-AD39-C8CA-C705931E93A6}"/>
                </a:ext>
              </a:extLst>
            </p:cNvPr>
            <p:cNvCxnSpPr>
              <a:cxnSpLocks/>
            </p:cNvCxnSpPr>
            <p:nvPr/>
          </p:nvCxnSpPr>
          <p:spPr>
            <a:xfrm>
              <a:off x="2133921" y="3936100"/>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94B8C16-3749-17B3-7B99-DA910614E495}"/>
                </a:ext>
              </a:extLst>
            </p:cNvPr>
            <p:cNvCxnSpPr>
              <a:cxnSpLocks/>
            </p:cNvCxnSpPr>
            <p:nvPr/>
          </p:nvCxnSpPr>
          <p:spPr>
            <a:xfrm>
              <a:off x="2133921" y="303372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1C8E5B0-3AAA-AC1D-65C1-B6BA08556E4F}"/>
                </a:ext>
              </a:extLst>
            </p:cNvPr>
            <p:cNvCxnSpPr>
              <a:cxnSpLocks/>
            </p:cNvCxnSpPr>
            <p:nvPr/>
          </p:nvCxnSpPr>
          <p:spPr>
            <a:xfrm>
              <a:off x="2133921" y="2599427"/>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803FF1C-3CFC-BB70-BDA1-E75E4D2AA863}"/>
                </a:ext>
              </a:extLst>
            </p:cNvPr>
            <p:cNvCxnSpPr>
              <a:cxnSpLocks/>
            </p:cNvCxnSpPr>
            <p:nvPr/>
          </p:nvCxnSpPr>
          <p:spPr>
            <a:xfrm>
              <a:off x="2133921" y="439743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74658EB-FECD-EB2D-7956-CA21C1775881}"/>
                </a:ext>
              </a:extLst>
            </p:cNvPr>
            <p:cNvCxnSpPr>
              <a:cxnSpLocks/>
            </p:cNvCxnSpPr>
            <p:nvPr/>
          </p:nvCxnSpPr>
          <p:spPr>
            <a:xfrm>
              <a:off x="2133921" y="3475335"/>
              <a:ext cx="360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D986B20-7F60-0336-5414-4A997A77AA54}"/>
                </a:ext>
              </a:extLst>
            </p:cNvPr>
            <p:cNvCxnSpPr>
              <a:cxnSpLocks/>
            </p:cNvCxnSpPr>
            <p:nvPr/>
          </p:nvCxnSpPr>
          <p:spPr>
            <a:xfrm>
              <a:off x="2133921" y="4499016"/>
              <a:ext cx="36000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3FC579FE-5889-CCD4-84F3-14679EFBD940}"/>
              </a:ext>
            </a:extLst>
          </p:cNvPr>
          <p:cNvSpPr txBox="1"/>
          <p:nvPr/>
        </p:nvSpPr>
        <p:spPr>
          <a:xfrm>
            <a:off x="1464291" y="2570990"/>
            <a:ext cx="693452" cy="276999"/>
          </a:xfrm>
          <a:prstGeom prst="rect">
            <a:avLst/>
          </a:prstGeom>
          <a:noFill/>
        </p:spPr>
        <p:txBody>
          <a:bodyPr wrap="square" rtlCol="0">
            <a:spAutoFit/>
          </a:bodyPr>
          <a:lstStyle/>
          <a:p>
            <a:pPr algn="r"/>
            <a:r>
              <a:rPr lang="en-GB" sz="1200" b="1" dirty="0">
                <a:solidFill>
                  <a:schemeClr val="tx2"/>
                </a:solidFill>
              </a:rPr>
              <a:t>Mania</a:t>
            </a:r>
          </a:p>
        </p:txBody>
      </p:sp>
      <p:sp>
        <p:nvSpPr>
          <p:cNvPr id="35" name="TextBox 34">
            <a:extLst>
              <a:ext uri="{FF2B5EF4-FFF2-40B4-BE49-F238E27FC236}">
                <a16:creationId xmlns:a16="http://schemas.microsoft.com/office/drawing/2014/main" id="{A25BDB65-9483-BDEE-A72A-9D0FB7E64DD7}"/>
              </a:ext>
            </a:extLst>
          </p:cNvPr>
          <p:cNvSpPr txBox="1"/>
          <p:nvPr/>
        </p:nvSpPr>
        <p:spPr>
          <a:xfrm>
            <a:off x="573286" y="4365493"/>
            <a:ext cx="1605486" cy="276999"/>
          </a:xfrm>
          <a:prstGeom prst="rect">
            <a:avLst/>
          </a:prstGeom>
          <a:noFill/>
        </p:spPr>
        <p:txBody>
          <a:bodyPr wrap="square" rtlCol="0" anchor="ctr">
            <a:spAutoFit/>
          </a:bodyPr>
          <a:lstStyle/>
          <a:p>
            <a:pPr algn="r"/>
            <a:r>
              <a:rPr lang="en-GB" sz="1200" b="1" dirty="0">
                <a:solidFill>
                  <a:schemeClr val="tx2"/>
                </a:solidFill>
              </a:rPr>
              <a:t>Major depression</a:t>
            </a:r>
          </a:p>
        </p:txBody>
      </p:sp>
      <p:sp>
        <p:nvSpPr>
          <p:cNvPr id="36" name="TextBox 35">
            <a:extLst>
              <a:ext uri="{FF2B5EF4-FFF2-40B4-BE49-F238E27FC236}">
                <a16:creationId xmlns:a16="http://schemas.microsoft.com/office/drawing/2014/main" id="{53527C7C-DF15-B939-CEC0-D9BFA6D76971}"/>
              </a:ext>
            </a:extLst>
          </p:cNvPr>
          <p:cNvSpPr txBox="1"/>
          <p:nvPr/>
        </p:nvSpPr>
        <p:spPr>
          <a:xfrm>
            <a:off x="1213230" y="3443381"/>
            <a:ext cx="965542" cy="276999"/>
          </a:xfrm>
          <a:prstGeom prst="rect">
            <a:avLst/>
          </a:prstGeom>
          <a:noFill/>
        </p:spPr>
        <p:txBody>
          <a:bodyPr wrap="square" rtlCol="0">
            <a:spAutoFit/>
          </a:bodyPr>
          <a:lstStyle/>
          <a:p>
            <a:pPr algn="r"/>
            <a:r>
              <a:rPr lang="en-GB" sz="1200" b="1" dirty="0">
                <a:solidFill>
                  <a:schemeClr val="tx2"/>
                </a:solidFill>
              </a:rPr>
              <a:t>Euthymia</a:t>
            </a:r>
          </a:p>
        </p:txBody>
      </p:sp>
      <p:sp>
        <p:nvSpPr>
          <p:cNvPr id="37" name="TextBox 36">
            <a:extLst>
              <a:ext uri="{FF2B5EF4-FFF2-40B4-BE49-F238E27FC236}">
                <a16:creationId xmlns:a16="http://schemas.microsoft.com/office/drawing/2014/main" id="{EB54861B-A468-8154-9C36-FBBDB3060A80}"/>
              </a:ext>
            </a:extLst>
          </p:cNvPr>
          <p:cNvSpPr txBox="1"/>
          <p:nvPr/>
        </p:nvSpPr>
        <p:spPr>
          <a:xfrm>
            <a:off x="1010630" y="3003649"/>
            <a:ext cx="1168142" cy="276999"/>
          </a:xfrm>
          <a:prstGeom prst="rect">
            <a:avLst/>
          </a:prstGeom>
          <a:noFill/>
        </p:spPr>
        <p:txBody>
          <a:bodyPr wrap="square" rtlCol="0">
            <a:spAutoFit/>
          </a:bodyPr>
          <a:lstStyle/>
          <a:p>
            <a:pPr algn="r"/>
            <a:r>
              <a:rPr lang="en-GB" sz="1200" b="1" dirty="0">
                <a:solidFill>
                  <a:schemeClr val="tx2"/>
                </a:solidFill>
              </a:rPr>
              <a:t>Hypomania</a:t>
            </a:r>
          </a:p>
        </p:txBody>
      </p:sp>
      <p:sp>
        <p:nvSpPr>
          <p:cNvPr id="46" name="TextBox 45">
            <a:extLst>
              <a:ext uri="{FF2B5EF4-FFF2-40B4-BE49-F238E27FC236}">
                <a16:creationId xmlns:a16="http://schemas.microsoft.com/office/drawing/2014/main" id="{BE7B7C8B-FB8C-36B3-0C72-C5045A5579A0}"/>
              </a:ext>
            </a:extLst>
          </p:cNvPr>
          <p:cNvSpPr txBox="1"/>
          <p:nvPr/>
        </p:nvSpPr>
        <p:spPr>
          <a:xfrm>
            <a:off x="840924" y="3835802"/>
            <a:ext cx="1337848" cy="461665"/>
          </a:xfrm>
          <a:prstGeom prst="rect">
            <a:avLst/>
          </a:prstGeom>
          <a:noFill/>
        </p:spPr>
        <p:txBody>
          <a:bodyPr wrap="square" rtlCol="0">
            <a:spAutoFit/>
          </a:bodyPr>
          <a:lstStyle/>
          <a:p>
            <a:pPr algn="r"/>
            <a:r>
              <a:rPr lang="en-GB" sz="1200" b="1" dirty="0">
                <a:solidFill>
                  <a:schemeClr val="tx2"/>
                </a:solidFill>
              </a:rPr>
              <a:t>Subthreshold </a:t>
            </a:r>
            <a:br>
              <a:rPr lang="en-GB" sz="1200" b="1" dirty="0">
                <a:solidFill>
                  <a:schemeClr val="tx2"/>
                </a:solidFill>
              </a:rPr>
            </a:br>
            <a:r>
              <a:rPr lang="en-GB" sz="1200" b="1" dirty="0">
                <a:solidFill>
                  <a:schemeClr val="tx2"/>
                </a:solidFill>
              </a:rPr>
              <a:t>depression</a:t>
            </a:r>
          </a:p>
        </p:txBody>
      </p:sp>
      <p:cxnSp>
        <p:nvCxnSpPr>
          <p:cNvPr id="47" name="Straight Connector 46">
            <a:extLst>
              <a:ext uri="{FF2B5EF4-FFF2-40B4-BE49-F238E27FC236}">
                <a16:creationId xmlns:a16="http://schemas.microsoft.com/office/drawing/2014/main" id="{3B65AA40-B658-3D2A-882A-A8B46050EB6F}"/>
              </a:ext>
            </a:extLst>
          </p:cNvPr>
          <p:cNvCxnSpPr>
            <a:cxnSpLocks/>
          </p:cNvCxnSpPr>
          <p:nvPr/>
        </p:nvCxnSpPr>
        <p:spPr>
          <a:xfrm>
            <a:off x="2136712" y="2609169"/>
            <a:ext cx="0" cy="193917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1A9E7B01-EF2A-095F-953A-F3C0B03CB3C0}"/>
              </a:ext>
            </a:extLst>
          </p:cNvPr>
          <p:cNvSpPr txBox="1"/>
          <p:nvPr/>
        </p:nvSpPr>
        <p:spPr>
          <a:xfrm>
            <a:off x="2133919" y="4656668"/>
            <a:ext cx="9118279" cy="276999"/>
          </a:xfrm>
          <a:prstGeom prst="rect">
            <a:avLst/>
          </a:prstGeom>
          <a:noFill/>
        </p:spPr>
        <p:txBody>
          <a:bodyPr wrap="square" rtlCol="0">
            <a:spAutoFit/>
          </a:bodyPr>
          <a:lstStyle/>
          <a:p>
            <a:pPr algn="ctr"/>
            <a:r>
              <a:rPr lang="en-GB" sz="1200" b="1" dirty="0">
                <a:solidFill>
                  <a:schemeClr val="tx2"/>
                </a:solidFill>
              </a:rPr>
              <a:t>Time</a:t>
            </a:r>
          </a:p>
        </p:txBody>
      </p:sp>
      <p:sp>
        <p:nvSpPr>
          <p:cNvPr id="51" name="Freeform: Shape 50">
            <a:extLst>
              <a:ext uri="{FF2B5EF4-FFF2-40B4-BE49-F238E27FC236}">
                <a16:creationId xmlns:a16="http://schemas.microsoft.com/office/drawing/2014/main" id="{3DB1865E-C4B3-C44F-5B2D-8FC32FD8F189}"/>
              </a:ext>
            </a:extLst>
          </p:cNvPr>
          <p:cNvSpPr/>
          <p:nvPr/>
        </p:nvSpPr>
        <p:spPr>
          <a:xfrm>
            <a:off x="8479632" y="3593306"/>
            <a:ext cx="554832" cy="926305"/>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978E8EB9-6D03-FFEE-31E7-C7470FB778FC}"/>
              </a:ext>
            </a:extLst>
          </p:cNvPr>
          <p:cNvSpPr txBox="1"/>
          <p:nvPr/>
        </p:nvSpPr>
        <p:spPr>
          <a:xfrm>
            <a:off x="8994176" y="4028797"/>
            <a:ext cx="2054383" cy="461665"/>
          </a:xfrm>
          <a:prstGeom prst="rect">
            <a:avLst/>
          </a:prstGeom>
          <a:noFill/>
        </p:spPr>
        <p:txBody>
          <a:bodyPr wrap="square" rtlCol="0">
            <a:spAutoFit/>
          </a:bodyPr>
          <a:lstStyle/>
          <a:p>
            <a:r>
              <a:rPr lang="en-GB" sz="1200" dirty="0">
                <a:solidFill>
                  <a:schemeClr val="accent4">
                    <a:lumMod val="50000"/>
                  </a:schemeClr>
                </a:solidFill>
              </a:rPr>
              <a:t>Depressive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53" name="TextBox 52">
            <a:extLst>
              <a:ext uri="{FF2B5EF4-FFF2-40B4-BE49-F238E27FC236}">
                <a16:creationId xmlns:a16="http://schemas.microsoft.com/office/drawing/2014/main" id="{E62805AD-003F-2F11-C14F-0CFCC33D9AFD}"/>
              </a:ext>
            </a:extLst>
          </p:cNvPr>
          <p:cNvSpPr txBox="1"/>
          <p:nvPr/>
        </p:nvSpPr>
        <p:spPr>
          <a:xfrm>
            <a:off x="2513042" y="4028796"/>
            <a:ext cx="1168142" cy="461665"/>
          </a:xfrm>
          <a:prstGeom prst="rect">
            <a:avLst/>
          </a:prstGeom>
          <a:noFill/>
        </p:spPr>
        <p:txBody>
          <a:bodyPr wrap="square" rtlCol="0">
            <a:spAutoFit/>
          </a:bodyPr>
          <a:lstStyle/>
          <a:p>
            <a:pPr algn="r"/>
            <a:r>
              <a:rPr lang="en-GB" sz="1200" dirty="0">
                <a:solidFill>
                  <a:schemeClr val="accent4">
                    <a:lumMod val="50000"/>
                  </a:schemeClr>
                </a:solidFill>
              </a:rPr>
              <a:t>Depressive episode</a:t>
            </a:r>
          </a:p>
        </p:txBody>
      </p:sp>
      <p:sp>
        <p:nvSpPr>
          <p:cNvPr id="54" name="TextBox 53">
            <a:extLst>
              <a:ext uri="{FF2B5EF4-FFF2-40B4-BE49-F238E27FC236}">
                <a16:creationId xmlns:a16="http://schemas.microsoft.com/office/drawing/2014/main" id="{35C97C9D-D847-B6C1-3561-D310B27C9D1C}"/>
              </a:ext>
            </a:extLst>
          </p:cNvPr>
          <p:cNvSpPr txBox="1"/>
          <p:nvPr/>
        </p:nvSpPr>
        <p:spPr>
          <a:xfrm>
            <a:off x="4690682" y="2704938"/>
            <a:ext cx="905041" cy="461665"/>
          </a:xfrm>
          <a:prstGeom prst="rect">
            <a:avLst/>
          </a:prstGeom>
          <a:noFill/>
        </p:spPr>
        <p:txBody>
          <a:bodyPr wrap="square" rtlCol="0">
            <a:spAutoFit/>
          </a:bodyPr>
          <a:lstStyle/>
          <a:p>
            <a:r>
              <a:rPr lang="en-GB" sz="1200" dirty="0">
                <a:solidFill>
                  <a:schemeClr val="accent4">
                    <a:lumMod val="50000"/>
                  </a:schemeClr>
                </a:solidFill>
              </a:rPr>
              <a:t>Manic episode</a:t>
            </a:r>
          </a:p>
        </p:txBody>
      </p:sp>
      <p:sp>
        <p:nvSpPr>
          <p:cNvPr id="55" name="Freeform: Shape 54">
            <a:extLst>
              <a:ext uri="{FF2B5EF4-FFF2-40B4-BE49-F238E27FC236}">
                <a16:creationId xmlns:a16="http://schemas.microsoft.com/office/drawing/2014/main" id="{E10BFA55-0DCE-C239-5C0E-65E8991376BD}"/>
              </a:ext>
            </a:extLst>
          </p:cNvPr>
          <p:cNvSpPr/>
          <p:nvPr/>
        </p:nvSpPr>
        <p:spPr>
          <a:xfrm>
            <a:off x="2154803" y="2655617"/>
            <a:ext cx="9024731" cy="1887638"/>
          </a:xfrm>
          <a:custGeom>
            <a:avLst/>
            <a:gdLst>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92773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97655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02473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07096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19956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895149"/>
              <a:gd name="connsiteX1" fmla="*/ 95416 w 9024731"/>
              <a:gd name="connsiteY1" fmla="*/ 858860 h 1895149"/>
              <a:gd name="connsiteX2" fmla="*/ 210710 w 9024731"/>
              <a:gd name="connsiteY2" fmla="*/ 966202 h 1895149"/>
              <a:gd name="connsiteX3" fmla="*/ 381663 w 9024731"/>
              <a:gd name="connsiteY3" fmla="*/ 878738 h 1895149"/>
              <a:gd name="connsiteX4" fmla="*/ 481054 w 9024731"/>
              <a:gd name="connsiteY4" fmla="*/ 934397 h 1895149"/>
              <a:gd name="connsiteX5" fmla="*/ 600324 w 9024731"/>
              <a:gd name="connsiteY5" fmla="*/ 894640 h 1895149"/>
              <a:gd name="connsiteX6" fmla="*/ 715618 w 9024731"/>
              <a:gd name="connsiteY6" fmla="*/ 938373 h 1895149"/>
              <a:gd name="connsiteX7" fmla="*/ 914400 w 9024731"/>
              <a:gd name="connsiteY7" fmla="*/ 377805 h 1895149"/>
              <a:gd name="connsiteX8" fmla="*/ 1144988 w 9024731"/>
              <a:gd name="connsiteY8" fmla="*/ 930421 h 1895149"/>
              <a:gd name="connsiteX9" fmla="*/ 1232453 w 9024731"/>
              <a:gd name="connsiteY9" fmla="*/ 886689 h 1895149"/>
              <a:gd name="connsiteX10" fmla="*/ 1288112 w 9024731"/>
              <a:gd name="connsiteY10" fmla="*/ 946324 h 1895149"/>
              <a:gd name="connsiteX11" fmla="*/ 1375576 w 9024731"/>
              <a:gd name="connsiteY11" fmla="*/ 882713 h 1895149"/>
              <a:gd name="connsiteX12" fmla="*/ 1435211 w 9024731"/>
              <a:gd name="connsiteY12" fmla="*/ 958251 h 1895149"/>
              <a:gd name="connsiteX13" fmla="*/ 1662796 w 9024731"/>
              <a:gd name="connsiteY13" fmla="*/ 1894704 h 1895149"/>
              <a:gd name="connsiteX14" fmla="*/ 1975900 w 9024731"/>
              <a:gd name="connsiteY14" fmla="*/ 827055 h 1895149"/>
              <a:gd name="connsiteX15" fmla="*/ 2126974 w 9024731"/>
              <a:gd name="connsiteY15" fmla="*/ 974153 h 1895149"/>
              <a:gd name="connsiteX16" fmla="*/ 2377440 w 9024731"/>
              <a:gd name="connsiteY16" fmla="*/ 119 h 1895149"/>
              <a:gd name="connsiteX17" fmla="*/ 2635858 w 9024731"/>
              <a:gd name="connsiteY17" fmla="*/ 910543 h 1895149"/>
              <a:gd name="connsiteX18" fmla="*/ 2755127 w 9024731"/>
              <a:gd name="connsiteY18" fmla="*/ 1327986 h 1895149"/>
              <a:gd name="connsiteX19" fmla="*/ 2882348 w 9024731"/>
              <a:gd name="connsiteY19" fmla="*/ 612369 h 1895149"/>
              <a:gd name="connsiteX20" fmla="*/ 3053301 w 9024731"/>
              <a:gd name="connsiteY20" fmla="*/ 946324 h 1895149"/>
              <a:gd name="connsiteX21" fmla="*/ 3120887 w 9024731"/>
              <a:gd name="connsiteY21" fmla="*/ 835006 h 1895149"/>
              <a:gd name="connsiteX22" fmla="*/ 3196425 w 9024731"/>
              <a:gd name="connsiteY22" fmla="*/ 962226 h 1895149"/>
              <a:gd name="connsiteX23" fmla="*/ 3236181 w 9024731"/>
              <a:gd name="connsiteY23" fmla="*/ 854884 h 1895149"/>
              <a:gd name="connsiteX24" fmla="*/ 3351475 w 9024731"/>
              <a:gd name="connsiteY24" fmla="*/ 1141131 h 1895149"/>
              <a:gd name="connsiteX25" fmla="*/ 3478696 w 9024731"/>
              <a:gd name="connsiteY25" fmla="*/ 803200 h 1895149"/>
              <a:gd name="connsiteX26" fmla="*/ 3554234 w 9024731"/>
              <a:gd name="connsiteY26" fmla="*/ 918494 h 1895149"/>
              <a:gd name="connsiteX27" fmla="*/ 3737114 w 9024731"/>
              <a:gd name="connsiteY27" fmla="*/ 1502915 h 1895149"/>
              <a:gd name="connsiteX28" fmla="*/ 3860359 w 9024731"/>
              <a:gd name="connsiteY28" fmla="*/ 918494 h 1895149"/>
              <a:gd name="connsiteX29" fmla="*/ 3912042 w 9024731"/>
              <a:gd name="connsiteY29" fmla="*/ 926446 h 1895149"/>
              <a:gd name="connsiteX30" fmla="*/ 3947823 w 9024731"/>
              <a:gd name="connsiteY30" fmla="*/ 998007 h 1895149"/>
              <a:gd name="connsiteX31" fmla="*/ 3991555 w 9024731"/>
              <a:gd name="connsiteY31" fmla="*/ 866811 h 1895149"/>
              <a:gd name="connsiteX32" fmla="*/ 4082995 w 9024731"/>
              <a:gd name="connsiteY32" fmla="*/ 982105 h 1895149"/>
              <a:gd name="connsiteX33" fmla="*/ 4122752 w 9024731"/>
              <a:gd name="connsiteY33" fmla="*/ 850908 h 1895149"/>
              <a:gd name="connsiteX34" fmla="*/ 4194314 w 9024731"/>
              <a:gd name="connsiteY34" fmla="*/ 958251 h 1895149"/>
              <a:gd name="connsiteX35" fmla="*/ 4238046 w 9024731"/>
              <a:gd name="connsiteY35" fmla="*/ 858860 h 1895149"/>
              <a:gd name="connsiteX36" fmla="*/ 4281778 w 9024731"/>
              <a:gd name="connsiteY36" fmla="*/ 986080 h 1895149"/>
              <a:gd name="connsiteX37" fmla="*/ 4365267 w 9024731"/>
              <a:gd name="connsiteY37" fmla="*/ 481173 h 1895149"/>
              <a:gd name="connsiteX38" fmla="*/ 4405023 w 9024731"/>
              <a:gd name="connsiteY38" fmla="*/ 918494 h 1895149"/>
              <a:gd name="connsiteX39" fmla="*/ 4452731 w 9024731"/>
              <a:gd name="connsiteY39" fmla="*/ 878738 h 1895149"/>
              <a:gd name="connsiteX40" fmla="*/ 4508390 w 9024731"/>
              <a:gd name="connsiteY40" fmla="*/ 954275 h 1895149"/>
              <a:gd name="connsiteX41" fmla="*/ 4556098 w 9024731"/>
              <a:gd name="connsiteY41" fmla="*/ 882713 h 1895149"/>
              <a:gd name="connsiteX42" fmla="*/ 4619708 w 9024731"/>
              <a:gd name="connsiteY42" fmla="*/ 954275 h 1895149"/>
              <a:gd name="connsiteX43" fmla="*/ 4683319 w 9024731"/>
              <a:gd name="connsiteY43" fmla="*/ 854884 h 1895149"/>
              <a:gd name="connsiteX44" fmla="*/ 4754880 w 9024731"/>
              <a:gd name="connsiteY44" fmla="*/ 1224620 h 1895149"/>
              <a:gd name="connsiteX45" fmla="*/ 4766807 w 9024731"/>
              <a:gd name="connsiteY45" fmla="*/ 850908 h 1895149"/>
              <a:gd name="connsiteX46" fmla="*/ 4810540 w 9024731"/>
              <a:gd name="connsiteY46" fmla="*/ 970178 h 1895149"/>
              <a:gd name="connsiteX47" fmla="*/ 4866199 w 9024731"/>
              <a:gd name="connsiteY47" fmla="*/ 644174 h 1895149"/>
              <a:gd name="connsiteX48" fmla="*/ 4937760 w 9024731"/>
              <a:gd name="connsiteY48" fmla="*/ 926446 h 1895149"/>
              <a:gd name="connsiteX49" fmla="*/ 5009322 w 9024731"/>
              <a:gd name="connsiteY49" fmla="*/ 838981 h 1895149"/>
              <a:gd name="connsiteX50" fmla="*/ 5072933 w 9024731"/>
              <a:gd name="connsiteY50" fmla="*/ 974153 h 1895149"/>
              <a:gd name="connsiteX51" fmla="*/ 5124616 w 9024731"/>
              <a:gd name="connsiteY51" fmla="*/ 838981 h 1895149"/>
              <a:gd name="connsiteX52" fmla="*/ 5196178 w 9024731"/>
              <a:gd name="connsiteY52" fmla="*/ 974153 h 1895149"/>
              <a:gd name="connsiteX53" fmla="*/ 5231959 w 9024731"/>
              <a:gd name="connsiteY53" fmla="*/ 878738 h 1895149"/>
              <a:gd name="connsiteX54" fmla="*/ 5279667 w 9024731"/>
              <a:gd name="connsiteY54" fmla="*/ 946324 h 1895149"/>
              <a:gd name="connsiteX55" fmla="*/ 5319423 w 9024731"/>
              <a:gd name="connsiteY55" fmla="*/ 854884 h 1895149"/>
              <a:gd name="connsiteX56" fmla="*/ 5390985 w 9024731"/>
              <a:gd name="connsiteY56" fmla="*/ 966202 h 1895149"/>
              <a:gd name="connsiteX57" fmla="*/ 5406887 w 9024731"/>
              <a:gd name="connsiteY57" fmla="*/ 858860 h 1895149"/>
              <a:gd name="connsiteX58" fmla="*/ 5462547 w 9024731"/>
              <a:gd name="connsiteY58" fmla="*/ 958251 h 1895149"/>
              <a:gd name="connsiteX59" fmla="*/ 5494352 w 9024731"/>
              <a:gd name="connsiteY59" fmla="*/ 850908 h 1895149"/>
              <a:gd name="connsiteX60" fmla="*/ 5530133 w 9024731"/>
              <a:gd name="connsiteY60" fmla="*/ 1308108 h 1895149"/>
              <a:gd name="connsiteX61" fmla="*/ 5550011 w 9024731"/>
              <a:gd name="connsiteY61" fmla="*/ 878738 h 1895149"/>
              <a:gd name="connsiteX62" fmla="*/ 5597719 w 9024731"/>
              <a:gd name="connsiteY62" fmla="*/ 970178 h 1895149"/>
              <a:gd name="connsiteX63" fmla="*/ 5641451 w 9024731"/>
              <a:gd name="connsiteY63" fmla="*/ 866811 h 1895149"/>
              <a:gd name="connsiteX64" fmla="*/ 5685183 w 9024731"/>
              <a:gd name="connsiteY64" fmla="*/ 954275 h 1895149"/>
              <a:gd name="connsiteX65" fmla="*/ 5736867 w 9024731"/>
              <a:gd name="connsiteY65" fmla="*/ 854884 h 1895149"/>
              <a:gd name="connsiteX66" fmla="*/ 5788550 w 9024731"/>
              <a:gd name="connsiteY66" fmla="*/ 1339913 h 1895149"/>
              <a:gd name="connsiteX67" fmla="*/ 5816380 w 9024731"/>
              <a:gd name="connsiteY67" fmla="*/ 866811 h 1895149"/>
              <a:gd name="connsiteX68" fmla="*/ 5856136 w 9024731"/>
              <a:gd name="connsiteY68" fmla="*/ 962226 h 1895149"/>
              <a:gd name="connsiteX69" fmla="*/ 5923722 w 9024731"/>
              <a:gd name="connsiteY69" fmla="*/ 850908 h 1895149"/>
              <a:gd name="connsiteX70" fmla="*/ 5935649 w 9024731"/>
              <a:gd name="connsiteY70" fmla="*/ 998007 h 1895149"/>
              <a:gd name="connsiteX71" fmla="*/ 5983357 w 9024731"/>
              <a:gd name="connsiteY71" fmla="*/ 624296 h 1895149"/>
              <a:gd name="connsiteX72" fmla="*/ 6003235 w 9024731"/>
              <a:gd name="connsiteY72" fmla="*/ 974153 h 1895149"/>
              <a:gd name="connsiteX73" fmla="*/ 6035040 w 9024731"/>
              <a:gd name="connsiteY73" fmla="*/ 862835 h 1895149"/>
              <a:gd name="connsiteX74" fmla="*/ 6094675 w 9024731"/>
              <a:gd name="connsiteY74" fmla="*/ 990056 h 1895149"/>
              <a:gd name="connsiteX75" fmla="*/ 6237799 w 9024731"/>
              <a:gd name="connsiteY75" fmla="*/ 858860 h 1895149"/>
              <a:gd name="connsiteX76" fmla="*/ 6333214 w 9024731"/>
              <a:gd name="connsiteY76" fmla="*/ 938373 h 1895149"/>
              <a:gd name="connsiteX77" fmla="*/ 6468387 w 9024731"/>
              <a:gd name="connsiteY77" fmla="*/ 882713 h 1895149"/>
              <a:gd name="connsiteX78" fmla="*/ 6595607 w 9024731"/>
              <a:gd name="connsiteY78" fmla="*/ 934397 h 1895149"/>
              <a:gd name="connsiteX79" fmla="*/ 6742707 w 9024731"/>
              <a:gd name="connsiteY79" fmla="*/ 878738 h 1895149"/>
              <a:gd name="connsiteX80" fmla="*/ 6881854 w 9024731"/>
              <a:gd name="connsiteY80" fmla="*/ 926446 h 1895149"/>
              <a:gd name="connsiteX81" fmla="*/ 6973294 w 9024731"/>
              <a:gd name="connsiteY81" fmla="*/ 882713 h 1895149"/>
              <a:gd name="connsiteX82" fmla="*/ 7088588 w 9024731"/>
              <a:gd name="connsiteY82" fmla="*/ 934397 h 1895149"/>
              <a:gd name="connsiteX83" fmla="*/ 7195931 w 9024731"/>
              <a:gd name="connsiteY83" fmla="*/ 886689 h 1895149"/>
              <a:gd name="connsiteX84" fmla="*/ 7303274 w 9024731"/>
              <a:gd name="connsiteY84" fmla="*/ 946324 h 1895149"/>
              <a:gd name="connsiteX85" fmla="*/ 7454348 w 9024731"/>
              <a:gd name="connsiteY85" fmla="*/ 874762 h 1895149"/>
              <a:gd name="connsiteX86" fmla="*/ 7609399 w 9024731"/>
              <a:gd name="connsiteY86" fmla="*/ 938373 h 1895149"/>
              <a:gd name="connsiteX87" fmla="*/ 7613374 w 9024731"/>
              <a:gd name="connsiteY87" fmla="*/ 576588 h 1895149"/>
              <a:gd name="connsiteX88" fmla="*/ 7653131 w 9024731"/>
              <a:gd name="connsiteY88" fmla="*/ 934397 h 1895149"/>
              <a:gd name="connsiteX89" fmla="*/ 7748547 w 9024731"/>
              <a:gd name="connsiteY89" fmla="*/ 874762 h 1895149"/>
              <a:gd name="connsiteX90" fmla="*/ 7828060 w 9024731"/>
              <a:gd name="connsiteY90" fmla="*/ 942348 h 1895149"/>
              <a:gd name="connsiteX91" fmla="*/ 7919500 w 9024731"/>
              <a:gd name="connsiteY91" fmla="*/ 858860 h 1895149"/>
              <a:gd name="connsiteX92" fmla="*/ 8038769 w 9024731"/>
              <a:gd name="connsiteY92" fmla="*/ 942348 h 1895149"/>
              <a:gd name="connsiteX93" fmla="*/ 8110331 w 9024731"/>
              <a:gd name="connsiteY93" fmla="*/ 870786 h 1895149"/>
              <a:gd name="connsiteX94" fmla="*/ 8201771 w 9024731"/>
              <a:gd name="connsiteY94" fmla="*/ 966202 h 1895149"/>
              <a:gd name="connsiteX95" fmla="*/ 8305138 w 9024731"/>
              <a:gd name="connsiteY95" fmla="*/ 878738 h 1895149"/>
              <a:gd name="connsiteX96" fmla="*/ 8400554 w 9024731"/>
              <a:gd name="connsiteY96" fmla="*/ 958251 h 1895149"/>
              <a:gd name="connsiteX97" fmla="*/ 8456213 w 9024731"/>
              <a:gd name="connsiteY97" fmla="*/ 1316060 h 1895149"/>
              <a:gd name="connsiteX98" fmla="*/ 8460188 w 9024731"/>
              <a:gd name="connsiteY98" fmla="*/ 882713 h 1895149"/>
              <a:gd name="connsiteX99" fmla="*/ 8527774 w 9024731"/>
              <a:gd name="connsiteY99" fmla="*/ 994032 h 1895149"/>
              <a:gd name="connsiteX100" fmla="*/ 8631141 w 9024731"/>
              <a:gd name="connsiteY100" fmla="*/ 886689 h 1895149"/>
              <a:gd name="connsiteX101" fmla="*/ 8714630 w 9024731"/>
              <a:gd name="connsiteY101" fmla="*/ 970178 h 1895149"/>
              <a:gd name="connsiteX102" fmla="*/ 8774265 w 9024731"/>
              <a:gd name="connsiteY102" fmla="*/ 874762 h 1895149"/>
              <a:gd name="connsiteX103" fmla="*/ 8849802 w 9024731"/>
              <a:gd name="connsiteY103" fmla="*/ 950300 h 1895149"/>
              <a:gd name="connsiteX104" fmla="*/ 8925340 w 9024731"/>
              <a:gd name="connsiteY104" fmla="*/ 874762 h 1895149"/>
              <a:gd name="connsiteX105" fmla="*/ 8977023 w 9024731"/>
              <a:gd name="connsiteY105" fmla="*/ 962226 h 1895149"/>
              <a:gd name="connsiteX106" fmla="*/ 9024731 w 9024731"/>
              <a:gd name="connsiteY106" fmla="*/ 874762 h 1895149"/>
              <a:gd name="connsiteX0" fmla="*/ 0 w 9024731"/>
              <a:gd name="connsiteY0" fmla="*/ 910543 h 1897870"/>
              <a:gd name="connsiteX1" fmla="*/ 95416 w 9024731"/>
              <a:gd name="connsiteY1" fmla="*/ 858860 h 1897870"/>
              <a:gd name="connsiteX2" fmla="*/ 210710 w 9024731"/>
              <a:gd name="connsiteY2" fmla="*/ 966202 h 1897870"/>
              <a:gd name="connsiteX3" fmla="*/ 381663 w 9024731"/>
              <a:gd name="connsiteY3" fmla="*/ 878738 h 1897870"/>
              <a:gd name="connsiteX4" fmla="*/ 481054 w 9024731"/>
              <a:gd name="connsiteY4" fmla="*/ 934397 h 1897870"/>
              <a:gd name="connsiteX5" fmla="*/ 600324 w 9024731"/>
              <a:gd name="connsiteY5" fmla="*/ 894640 h 1897870"/>
              <a:gd name="connsiteX6" fmla="*/ 715618 w 9024731"/>
              <a:gd name="connsiteY6" fmla="*/ 938373 h 1897870"/>
              <a:gd name="connsiteX7" fmla="*/ 914400 w 9024731"/>
              <a:gd name="connsiteY7" fmla="*/ 377805 h 1897870"/>
              <a:gd name="connsiteX8" fmla="*/ 1144988 w 9024731"/>
              <a:gd name="connsiteY8" fmla="*/ 930421 h 1897870"/>
              <a:gd name="connsiteX9" fmla="*/ 1232453 w 9024731"/>
              <a:gd name="connsiteY9" fmla="*/ 886689 h 1897870"/>
              <a:gd name="connsiteX10" fmla="*/ 1288112 w 9024731"/>
              <a:gd name="connsiteY10" fmla="*/ 946324 h 1897870"/>
              <a:gd name="connsiteX11" fmla="*/ 1375576 w 9024731"/>
              <a:gd name="connsiteY11" fmla="*/ 882713 h 1897870"/>
              <a:gd name="connsiteX12" fmla="*/ 1487598 w 9024731"/>
              <a:gd name="connsiteY12" fmla="*/ 1146370 h 1897870"/>
              <a:gd name="connsiteX13" fmla="*/ 1662796 w 9024731"/>
              <a:gd name="connsiteY13" fmla="*/ 1894704 h 1897870"/>
              <a:gd name="connsiteX14" fmla="*/ 1975900 w 9024731"/>
              <a:gd name="connsiteY14" fmla="*/ 827055 h 1897870"/>
              <a:gd name="connsiteX15" fmla="*/ 2126974 w 9024731"/>
              <a:gd name="connsiteY15" fmla="*/ 974153 h 1897870"/>
              <a:gd name="connsiteX16" fmla="*/ 2377440 w 9024731"/>
              <a:gd name="connsiteY16" fmla="*/ 119 h 1897870"/>
              <a:gd name="connsiteX17" fmla="*/ 2635858 w 9024731"/>
              <a:gd name="connsiteY17" fmla="*/ 910543 h 1897870"/>
              <a:gd name="connsiteX18" fmla="*/ 2755127 w 9024731"/>
              <a:gd name="connsiteY18" fmla="*/ 1327986 h 1897870"/>
              <a:gd name="connsiteX19" fmla="*/ 2882348 w 9024731"/>
              <a:gd name="connsiteY19" fmla="*/ 612369 h 1897870"/>
              <a:gd name="connsiteX20" fmla="*/ 3053301 w 9024731"/>
              <a:gd name="connsiteY20" fmla="*/ 946324 h 1897870"/>
              <a:gd name="connsiteX21" fmla="*/ 3120887 w 9024731"/>
              <a:gd name="connsiteY21" fmla="*/ 835006 h 1897870"/>
              <a:gd name="connsiteX22" fmla="*/ 3196425 w 9024731"/>
              <a:gd name="connsiteY22" fmla="*/ 962226 h 1897870"/>
              <a:gd name="connsiteX23" fmla="*/ 3236181 w 9024731"/>
              <a:gd name="connsiteY23" fmla="*/ 854884 h 1897870"/>
              <a:gd name="connsiteX24" fmla="*/ 3351475 w 9024731"/>
              <a:gd name="connsiteY24" fmla="*/ 1141131 h 1897870"/>
              <a:gd name="connsiteX25" fmla="*/ 3478696 w 9024731"/>
              <a:gd name="connsiteY25" fmla="*/ 803200 h 1897870"/>
              <a:gd name="connsiteX26" fmla="*/ 3554234 w 9024731"/>
              <a:gd name="connsiteY26" fmla="*/ 918494 h 1897870"/>
              <a:gd name="connsiteX27" fmla="*/ 3737114 w 9024731"/>
              <a:gd name="connsiteY27" fmla="*/ 1502915 h 1897870"/>
              <a:gd name="connsiteX28" fmla="*/ 3860359 w 9024731"/>
              <a:gd name="connsiteY28" fmla="*/ 918494 h 1897870"/>
              <a:gd name="connsiteX29" fmla="*/ 3912042 w 9024731"/>
              <a:gd name="connsiteY29" fmla="*/ 926446 h 1897870"/>
              <a:gd name="connsiteX30" fmla="*/ 3947823 w 9024731"/>
              <a:gd name="connsiteY30" fmla="*/ 998007 h 1897870"/>
              <a:gd name="connsiteX31" fmla="*/ 3991555 w 9024731"/>
              <a:gd name="connsiteY31" fmla="*/ 866811 h 1897870"/>
              <a:gd name="connsiteX32" fmla="*/ 4082995 w 9024731"/>
              <a:gd name="connsiteY32" fmla="*/ 982105 h 1897870"/>
              <a:gd name="connsiteX33" fmla="*/ 4122752 w 9024731"/>
              <a:gd name="connsiteY33" fmla="*/ 850908 h 1897870"/>
              <a:gd name="connsiteX34" fmla="*/ 4194314 w 9024731"/>
              <a:gd name="connsiteY34" fmla="*/ 958251 h 1897870"/>
              <a:gd name="connsiteX35" fmla="*/ 4238046 w 9024731"/>
              <a:gd name="connsiteY35" fmla="*/ 858860 h 1897870"/>
              <a:gd name="connsiteX36" fmla="*/ 4281778 w 9024731"/>
              <a:gd name="connsiteY36" fmla="*/ 986080 h 1897870"/>
              <a:gd name="connsiteX37" fmla="*/ 4365267 w 9024731"/>
              <a:gd name="connsiteY37" fmla="*/ 481173 h 1897870"/>
              <a:gd name="connsiteX38" fmla="*/ 4405023 w 9024731"/>
              <a:gd name="connsiteY38" fmla="*/ 918494 h 1897870"/>
              <a:gd name="connsiteX39" fmla="*/ 4452731 w 9024731"/>
              <a:gd name="connsiteY39" fmla="*/ 878738 h 1897870"/>
              <a:gd name="connsiteX40" fmla="*/ 4508390 w 9024731"/>
              <a:gd name="connsiteY40" fmla="*/ 954275 h 1897870"/>
              <a:gd name="connsiteX41" fmla="*/ 4556098 w 9024731"/>
              <a:gd name="connsiteY41" fmla="*/ 882713 h 1897870"/>
              <a:gd name="connsiteX42" fmla="*/ 4619708 w 9024731"/>
              <a:gd name="connsiteY42" fmla="*/ 954275 h 1897870"/>
              <a:gd name="connsiteX43" fmla="*/ 4683319 w 9024731"/>
              <a:gd name="connsiteY43" fmla="*/ 854884 h 1897870"/>
              <a:gd name="connsiteX44" fmla="*/ 4754880 w 9024731"/>
              <a:gd name="connsiteY44" fmla="*/ 1224620 h 1897870"/>
              <a:gd name="connsiteX45" fmla="*/ 4766807 w 9024731"/>
              <a:gd name="connsiteY45" fmla="*/ 850908 h 1897870"/>
              <a:gd name="connsiteX46" fmla="*/ 4810540 w 9024731"/>
              <a:gd name="connsiteY46" fmla="*/ 970178 h 1897870"/>
              <a:gd name="connsiteX47" fmla="*/ 4866199 w 9024731"/>
              <a:gd name="connsiteY47" fmla="*/ 644174 h 1897870"/>
              <a:gd name="connsiteX48" fmla="*/ 4937760 w 9024731"/>
              <a:gd name="connsiteY48" fmla="*/ 926446 h 1897870"/>
              <a:gd name="connsiteX49" fmla="*/ 5009322 w 9024731"/>
              <a:gd name="connsiteY49" fmla="*/ 838981 h 1897870"/>
              <a:gd name="connsiteX50" fmla="*/ 5072933 w 9024731"/>
              <a:gd name="connsiteY50" fmla="*/ 974153 h 1897870"/>
              <a:gd name="connsiteX51" fmla="*/ 5124616 w 9024731"/>
              <a:gd name="connsiteY51" fmla="*/ 838981 h 1897870"/>
              <a:gd name="connsiteX52" fmla="*/ 5196178 w 9024731"/>
              <a:gd name="connsiteY52" fmla="*/ 974153 h 1897870"/>
              <a:gd name="connsiteX53" fmla="*/ 5231959 w 9024731"/>
              <a:gd name="connsiteY53" fmla="*/ 878738 h 1897870"/>
              <a:gd name="connsiteX54" fmla="*/ 5279667 w 9024731"/>
              <a:gd name="connsiteY54" fmla="*/ 946324 h 1897870"/>
              <a:gd name="connsiteX55" fmla="*/ 5319423 w 9024731"/>
              <a:gd name="connsiteY55" fmla="*/ 854884 h 1897870"/>
              <a:gd name="connsiteX56" fmla="*/ 5390985 w 9024731"/>
              <a:gd name="connsiteY56" fmla="*/ 966202 h 1897870"/>
              <a:gd name="connsiteX57" fmla="*/ 5406887 w 9024731"/>
              <a:gd name="connsiteY57" fmla="*/ 858860 h 1897870"/>
              <a:gd name="connsiteX58" fmla="*/ 5462547 w 9024731"/>
              <a:gd name="connsiteY58" fmla="*/ 958251 h 1897870"/>
              <a:gd name="connsiteX59" fmla="*/ 5494352 w 9024731"/>
              <a:gd name="connsiteY59" fmla="*/ 850908 h 1897870"/>
              <a:gd name="connsiteX60" fmla="*/ 5530133 w 9024731"/>
              <a:gd name="connsiteY60" fmla="*/ 1308108 h 1897870"/>
              <a:gd name="connsiteX61" fmla="*/ 5550011 w 9024731"/>
              <a:gd name="connsiteY61" fmla="*/ 878738 h 1897870"/>
              <a:gd name="connsiteX62" fmla="*/ 5597719 w 9024731"/>
              <a:gd name="connsiteY62" fmla="*/ 970178 h 1897870"/>
              <a:gd name="connsiteX63" fmla="*/ 5641451 w 9024731"/>
              <a:gd name="connsiteY63" fmla="*/ 866811 h 1897870"/>
              <a:gd name="connsiteX64" fmla="*/ 5685183 w 9024731"/>
              <a:gd name="connsiteY64" fmla="*/ 954275 h 1897870"/>
              <a:gd name="connsiteX65" fmla="*/ 5736867 w 9024731"/>
              <a:gd name="connsiteY65" fmla="*/ 854884 h 1897870"/>
              <a:gd name="connsiteX66" fmla="*/ 5788550 w 9024731"/>
              <a:gd name="connsiteY66" fmla="*/ 1339913 h 1897870"/>
              <a:gd name="connsiteX67" fmla="*/ 5816380 w 9024731"/>
              <a:gd name="connsiteY67" fmla="*/ 866811 h 1897870"/>
              <a:gd name="connsiteX68" fmla="*/ 5856136 w 9024731"/>
              <a:gd name="connsiteY68" fmla="*/ 962226 h 1897870"/>
              <a:gd name="connsiteX69" fmla="*/ 5923722 w 9024731"/>
              <a:gd name="connsiteY69" fmla="*/ 850908 h 1897870"/>
              <a:gd name="connsiteX70" fmla="*/ 5935649 w 9024731"/>
              <a:gd name="connsiteY70" fmla="*/ 998007 h 1897870"/>
              <a:gd name="connsiteX71" fmla="*/ 5983357 w 9024731"/>
              <a:gd name="connsiteY71" fmla="*/ 624296 h 1897870"/>
              <a:gd name="connsiteX72" fmla="*/ 6003235 w 9024731"/>
              <a:gd name="connsiteY72" fmla="*/ 974153 h 1897870"/>
              <a:gd name="connsiteX73" fmla="*/ 6035040 w 9024731"/>
              <a:gd name="connsiteY73" fmla="*/ 862835 h 1897870"/>
              <a:gd name="connsiteX74" fmla="*/ 6094675 w 9024731"/>
              <a:gd name="connsiteY74" fmla="*/ 990056 h 1897870"/>
              <a:gd name="connsiteX75" fmla="*/ 6237799 w 9024731"/>
              <a:gd name="connsiteY75" fmla="*/ 858860 h 1897870"/>
              <a:gd name="connsiteX76" fmla="*/ 6333214 w 9024731"/>
              <a:gd name="connsiteY76" fmla="*/ 938373 h 1897870"/>
              <a:gd name="connsiteX77" fmla="*/ 6468387 w 9024731"/>
              <a:gd name="connsiteY77" fmla="*/ 882713 h 1897870"/>
              <a:gd name="connsiteX78" fmla="*/ 6595607 w 9024731"/>
              <a:gd name="connsiteY78" fmla="*/ 934397 h 1897870"/>
              <a:gd name="connsiteX79" fmla="*/ 6742707 w 9024731"/>
              <a:gd name="connsiteY79" fmla="*/ 878738 h 1897870"/>
              <a:gd name="connsiteX80" fmla="*/ 6881854 w 9024731"/>
              <a:gd name="connsiteY80" fmla="*/ 926446 h 1897870"/>
              <a:gd name="connsiteX81" fmla="*/ 6973294 w 9024731"/>
              <a:gd name="connsiteY81" fmla="*/ 882713 h 1897870"/>
              <a:gd name="connsiteX82" fmla="*/ 7088588 w 9024731"/>
              <a:gd name="connsiteY82" fmla="*/ 934397 h 1897870"/>
              <a:gd name="connsiteX83" fmla="*/ 7195931 w 9024731"/>
              <a:gd name="connsiteY83" fmla="*/ 886689 h 1897870"/>
              <a:gd name="connsiteX84" fmla="*/ 7303274 w 9024731"/>
              <a:gd name="connsiteY84" fmla="*/ 946324 h 1897870"/>
              <a:gd name="connsiteX85" fmla="*/ 7454348 w 9024731"/>
              <a:gd name="connsiteY85" fmla="*/ 874762 h 1897870"/>
              <a:gd name="connsiteX86" fmla="*/ 7609399 w 9024731"/>
              <a:gd name="connsiteY86" fmla="*/ 938373 h 1897870"/>
              <a:gd name="connsiteX87" fmla="*/ 7613374 w 9024731"/>
              <a:gd name="connsiteY87" fmla="*/ 576588 h 1897870"/>
              <a:gd name="connsiteX88" fmla="*/ 7653131 w 9024731"/>
              <a:gd name="connsiteY88" fmla="*/ 934397 h 1897870"/>
              <a:gd name="connsiteX89" fmla="*/ 7748547 w 9024731"/>
              <a:gd name="connsiteY89" fmla="*/ 874762 h 1897870"/>
              <a:gd name="connsiteX90" fmla="*/ 7828060 w 9024731"/>
              <a:gd name="connsiteY90" fmla="*/ 942348 h 1897870"/>
              <a:gd name="connsiteX91" fmla="*/ 7919500 w 9024731"/>
              <a:gd name="connsiteY91" fmla="*/ 858860 h 1897870"/>
              <a:gd name="connsiteX92" fmla="*/ 8038769 w 9024731"/>
              <a:gd name="connsiteY92" fmla="*/ 942348 h 1897870"/>
              <a:gd name="connsiteX93" fmla="*/ 8110331 w 9024731"/>
              <a:gd name="connsiteY93" fmla="*/ 870786 h 1897870"/>
              <a:gd name="connsiteX94" fmla="*/ 8201771 w 9024731"/>
              <a:gd name="connsiteY94" fmla="*/ 966202 h 1897870"/>
              <a:gd name="connsiteX95" fmla="*/ 8305138 w 9024731"/>
              <a:gd name="connsiteY95" fmla="*/ 878738 h 1897870"/>
              <a:gd name="connsiteX96" fmla="*/ 8400554 w 9024731"/>
              <a:gd name="connsiteY96" fmla="*/ 958251 h 1897870"/>
              <a:gd name="connsiteX97" fmla="*/ 8456213 w 9024731"/>
              <a:gd name="connsiteY97" fmla="*/ 1316060 h 1897870"/>
              <a:gd name="connsiteX98" fmla="*/ 8460188 w 9024731"/>
              <a:gd name="connsiteY98" fmla="*/ 882713 h 1897870"/>
              <a:gd name="connsiteX99" fmla="*/ 8527774 w 9024731"/>
              <a:gd name="connsiteY99" fmla="*/ 994032 h 1897870"/>
              <a:gd name="connsiteX100" fmla="*/ 8631141 w 9024731"/>
              <a:gd name="connsiteY100" fmla="*/ 886689 h 1897870"/>
              <a:gd name="connsiteX101" fmla="*/ 8714630 w 9024731"/>
              <a:gd name="connsiteY101" fmla="*/ 970178 h 1897870"/>
              <a:gd name="connsiteX102" fmla="*/ 8774265 w 9024731"/>
              <a:gd name="connsiteY102" fmla="*/ 874762 h 1897870"/>
              <a:gd name="connsiteX103" fmla="*/ 8849802 w 9024731"/>
              <a:gd name="connsiteY103" fmla="*/ 950300 h 1897870"/>
              <a:gd name="connsiteX104" fmla="*/ 8925340 w 9024731"/>
              <a:gd name="connsiteY104" fmla="*/ 874762 h 1897870"/>
              <a:gd name="connsiteX105" fmla="*/ 8977023 w 9024731"/>
              <a:gd name="connsiteY105" fmla="*/ 962226 h 1897870"/>
              <a:gd name="connsiteX106" fmla="*/ 9024731 w 9024731"/>
              <a:gd name="connsiteY106" fmla="*/ 874762 h 1897870"/>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662796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710421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4795"/>
              <a:gd name="connsiteX1" fmla="*/ 95416 w 9024731"/>
              <a:gd name="connsiteY1" fmla="*/ 858860 h 1894795"/>
              <a:gd name="connsiteX2" fmla="*/ 210710 w 9024731"/>
              <a:gd name="connsiteY2" fmla="*/ 966202 h 1894795"/>
              <a:gd name="connsiteX3" fmla="*/ 381663 w 9024731"/>
              <a:gd name="connsiteY3" fmla="*/ 878738 h 1894795"/>
              <a:gd name="connsiteX4" fmla="*/ 481054 w 9024731"/>
              <a:gd name="connsiteY4" fmla="*/ 934397 h 1894795"/>
              <a:gd name="connsiteX5" fmla="*/ 600324 w 9024731"/>
              <a:gd name="connsiteY5" fmla="*/ 894640 h 1894795"/>
              <a:gd name="connsiteX6" fmla="*/ 715618 w 9024731"/>
              <a:gd name="connsiteY6" fmla="*/ 938373 h 1894795"/>
              <a:gd name="connsiteX7" fmla="*/ 914400 w 9024731"/>
              <a:gd name="connsiteY7" fmla="*/ 377805 h 1894795"/>
              <a:gd name="connsiteX8" fmla="*/ 1144988 w 9024731"/>
              <a:gd name="connsiteY8" fmla="*/ 930421 h 1894795"/>
              <a:gd name="connsiteX9" fmla="*/ 1232453 w 9024731"/>
              <a:gd name="connsiteY9" fmla="*/ 886689 h 1894795"/>
              <a:gd name="connsiteX10" fmla="*/ 1288112 w 9024731"/>
              <a:gd name="connsiteY10" fmla="*/ 946324 h 1894795"/>
              <a:gd name="connsiteX11" fmla="*/ 1375576 w 9024731"/>
              <a:gd name="connsiteY11" fmla="*/ 882713 h 1894795"/>
              <a:gd name="connsiteX12" fmla="*/ 1459023 w 9024731"/>
              <a:gd name="connsiteY12" fmla="*/ 1148751 h 1894795"/>
              <a:gd name="connsiteX13" fmla="*/ 1710421 w 9024731"/>
              <a:gd name="connsiteY13" fmla="*/ 1894704 h 1894795"/>
              <a:gd name="connsiteX14" fmla="*/ 1975900 w 9024731"/>
              <a:gd name="connsiteY14" fmla="*/ 827055 h 1894795"/>
              <a:gd name="connsiteX15" fmla="*/ 2126974 w 9024731"/>
              <a:gd name="connsiteY15" fmla="*/ 974153 h 1894795"/>
              <a:gd name="connsiteX16" fmla="*/ 2377440 w 9024731"/>
              <a:gd name="connsiteY16" fmla="*/ 119 h 1894795"/>
              <a:gd name="connsiteX17" fmla="*/ 2635858 w 9024731"/>
              <a:gd name="connsiteY17" fmla="*/ 910543 h 1894795"/>
              <a:gd name="connsiteX18" fmla="*/ 2755127 w 9024731"/>
              <a:gd name="connsiteY18" fmla="*/ 1327986 h 1894795"/>
              <a:gd name="connsiteX19" fmla="*/ 2882348 w 9024731"/>
              <a:gd name="connsiteY19" fmla="*/ 612369 h 1894795"/>
              <a:gd name="connsiteX20" fmla="*/ 3053301 w 9024731"/>
              <a:gd name="connsiteY20" fmla="*/ 946324 h 1894795"/>
              <a:gd name="connsiteX21" fmla="*/ 3120887 w 9024731"/>
              <a:gd name="connsiteY21" fmla="*/ 835006 h 1894795"/>
              <a:gd name="connsiteX22" fmla="*/ 3196425 w 9024731"/>
              <a:gd name="connsiteY22" fmla="*/ 962226 h 1894795"/>
              <a:gd name="connsiteX23" fmla="*/ 3236181 w 9024731"/>
              <a:gd name="connsiteY23" fmla="*/ 854884 h 1894795"/>
              <a:gd name="connsiteX24" fmla="*/ 3351475 w 9024731"/>
              <a:gd name="connsiteY24" fmla="*/ 1141131 h 1894795"/>
              <a:gd name="connsiteX25" fmla="*/ 3478696 w 9024731"/>
              <a:gd name="connsiteY25" fmla="*/ 803200 h 1894795"/>
              <a:gd name="connsiteX26" fmla="*/ 3554234 w 9024731"/>
              <a:gd name="connsiteY26" fmla="*/ 918494 h 1894795"/>
              <a:gd name="connsiteX27" fmla="*/ 3737114 w 9024731"/>
              <a:gd name="connsiteY27" fmla="*/ 1502915 h 1894795"/>
              <a:gd name="connsiteX28" fmla="*/ 3860359 w 9024731"/>
              <a:gd name="connsiteY28" fmla="*/ 918494 h 1894795"/>
              <a:gd name="connsiteX29" fmla="*/ 3912042 w 9024731"/>
              <a:gd name="connsiteY29" fmla="*/ 926446 h 1894795"/>
              <a:gd name="connsiteX30" fmla="*/ 3947823 w 9024731"/>
              <a:gd name="connsiteY30" fmla="*/ 998007 h 1894795"/>
              <a:gd name="connsiteX31" fmla="*/ 3991555 w 9024731"/>
              <a:gd name="connsiteY31" fmla="*/ 866811 h 1894795"/>
              <a:gd name="connsiteX32" fmla="*/ 4082995 w 9024731"/>
              <a:gd name="connsiteY32" fmla="*/ 982105 h 1894795"/>
              <a:gd name="connsiteX33" fmla="*/ 4122752 w 9024731"/>
              <a:gd name="connsiteY33" fmla="*/ 850908 h 1894795"/>
              <a:gd name="connsiteX34" fmla="*/ 4194314 w 9024731"/>
              <a:gd name="connsiteY34" fmla="*/ 958251 h 1894795"/>
              <a:gd name="connsiteX35" fmla="*/ 4238046 w 9024731"/>
              <a:gd name="connsiteY35" fmla="*/ 858860 h 1894795"/>
              <a:gd name="connsiteX36" fmla="*/ 4281778 w 9024731"/>
              <a:gd name="connsiteY36" fmla="*/ 986080 h 1894795"/>
              <a:gd name="connsiteX37" fmla="*/ 4365267 w 9024731"/>
              <a:gd name="connsiteY37" fmla="*/ 481173 h 1894795"/>
              <a:gd name="connsiteX38" fmla="*/ 4405023 w 9024731"/>
              <a:gd name="connsiteY38" fmla="*/ 918494 h 1894795"/>
              <a:gd name="connsiteX39" fmla="*/ 4452731 w 9024731"/>
              <a:gd name="connsiteY39" fmla="*/ 878738 h 1894795"/>
              <a:gd name="connsiteX40" fmla="*/ 4508390 w 9024731"/>
              <a:gd name="connsiteY40" fmla="*/ 954275 h 1894795"/>
              <a:gd name="connsiteX41" fmla="*/ 4556098 w 9024731"/>
              <a:gd name="connsiteY41" fmla="*/ 882713 h 1894795"/>
              <a:gd name="connsiteX42" fmla="*/ 4619708 w 9024731"/>
              <a:gd name="connsiteY42" fmla="*/ 954275 h 1894795"/>
              <a:gd name="connsiteX43" fmla="*/ 4683319 w 9024731"/>
              <a:gd name="connsiteY43" fmla="*/ 854884 h 1894795"/>
              <a:gd name="connsiteX44" fmla="*/ 4754880 w 9024731"/>
              <a:gd name="connsiteY44" fmla="*/ 1224620 h 1894795"/>
              <a:gd name="connsiteX45" fmla="*/ 4766807 w 9024731"/>
              <a:gd name="connsiteY45" fmla="*/ 850908 h 1894795"/>
              <a:gd name="connsiteX46" fmla="*/ 4810540 w 9024731"/>
              <a:gd name="connsiteY46" fmla="*/ 970178 h 1894795"/>
              <a:gd name="connsiteX47" fmla="*/ 4866199 w 9024731"/>
              <a:gd name="connsiteY47" fmla="*/ 644174 h 1894795"/>
              <a:gd name="connsiteX48" fmla="*/ 4937760 w 9024731"/>
              <a:gd name="connsiteY48" fmla="*/ 926446 h 1894795"/>
              <a:gd name="connsiteX49" fmla="*/ 5009322 w 9024731"/>
              <a:gd name="connsiteY49" fmla="*/ 838981 h 1894795"/>
              <a:gd name="connsiteX50" fmla="*/ 5072933 w 9024731"/>
              <a:gd name="connsiteY50" fmla="*/ 974153 h 1894795"/>
              <a:gd name="connsiteX51" fmla="*/ 5124616 w 9024731"/>
              <a:gd name="connsiteY51" fmla="*/ 838981 h 1894795"/>
              <a:gd name="connsiteX52" fmla="*/ 5196178 w 9024731"/>
              <a:gd name="connsiteY52" fmla="*/ 974153 h 1894795"/>
              <a:gd name="connsiteX53" fmla="*/ 5231959 w 9024731"/>
              <a:gd name="connsiteY53" fmla="*/ 878738 h 1894795"/>
              <a:gd name="connsiteX54" fmla="*/ 5279667 w 9024731"/>
              <a:gd name="connsiteY54" fmla="*/ 946324 h 1894795"/>
              <a:gd name="connsiteX55" fmla="*/ 5319423 w 9024731"/>
              <a:gd name="connsiteY55" fmla="*/ 854884 h 1894795"/>
              <a:gd name="connsiteX56" fmla="*/ 5390985 w 9024731"/>
              <a:gd name="connsiteY56" fmla="*/ 966202 h 1894795"/>
              <a:gd name="connsiteX57" fmla="*/ 5406887 w 9024731"/>
              <a:gd name="connsiteY57" fmla="*/ 858860 h 1894795"/>
              <a:gd name="connsiteX58" fmla="*/ 5462547 w 9024731"/>
              <a:gd name="connsiteY58" fmla="*/ 958251 h 1894795"/>
              <a:gd name="connsiteX59" fmla="*/ 5494352 w 9024731"/>
              <a:gd name="connsiteY59" fmla="*/ 850908 h 1894795"/>
              <a:gd name="connsiteX60" fmla="*/ 5530133 w 9024731"/>
              <a:gd name="connsiteY60" fmla="*/ 1308108 h 1894795"/>
              <a:gd name="connsiteX61" fmla="*/ 5550011 w 9024731"/>
              <a:gd name="connsiteY61" fmla="*/ 878738 h 1894795"/>
              <a:gd name="connsiteX62" fmla="*/ 5597719 w 9024731"/>
              <a:gd name="connsiteY62" fmla="*/ 970178 h 1894795"/>
              <a:gd name="connsiteX63" fmla="*/ 5641451 w 9024731"/>
              <a:gd name="connsiteY63" fmla="*/ 866811 h 1894795"/>
              <a:gd name="connsiteX64" fmla="*/ 5685183 w 9024731"/>
              <a:gd name="connsiteY64" fmla="*/ 954275 h 1894795"/>
              <a:gd name="connsiteX65" fmla="*/ 5736867 w 9024731"/>
              <a:gd name="connsiteY65" fmla="*/ 854884 h 1894795"/>
              <a:gd name="connsiteX66" fmla="*/ 5788550 w 9024731"/>
              <a:gd name="connsiteY66" fmla="*/ 1339913 h 1894795"/>
              <a:gd name="connsiteX67" fmla="*/ 5816380 w 9024731"/>
              <a:gd name="connsiteY67" fmla="*/ 866811 h 1894795"/>
              <a:gd name="connsiteX68" fmla="*/ 5856136 w 9024731"/>
              <a:gd name="connsiteY68" fmla="*/ 962226 h 1894795"/>
              <a:gd name="connsiteX69" fmla="*/ 5923722 w 9024731"/>
              <a:gd name="connsiteY69" fmla="*/ 850908 h 1894795"/>
              <a:gd name="connsiteX70" fmla="*/ 5935649 w 9024731"/>
              <a:gd name="connsiteY70" fmla="*/ 998007 h 1894795"/>
              <a:gd name="connsiteX71" fmla="*/ 5983357 w 9024731"/>
              <a:gd name="connsiteY71" fmla="*/ 624296 h 1894795"/>
              <a:gd name="connsiteX72" fmla="*/ 6003235 w 9024731"/>
              <a:gd name="connsiteY72" fmla="*/ 974153 h 1894795"/>
              <a:gd name="connsiteX73" fmla="*/ 6035040 w 9024731"/>
              <a:gd name="connsiteY73" fmla="*/ 862835 h 1894795"/>
              <a:gd name="connsiteX74" fmla="*/ 6094675 w 9024731"/>
              <a:gd name="connsiteY74" fmla="*/ 990056 h 1894795"/>
              <a:gd name="connsiteX75" fmla="*/ 6237799 w 9024731"/>
              <a:gd name="connsiteY75" fmla="*/ 858860 h 1894795"/>
              <a:gd name="connsiteX76" fmla="*/ 6333214 w 9024731"/>
              <a:gd name="connsiteY76" fmla="*/ 938373 h 1894795"/>
              <a:gd name="connsiteX77" fmla="*/ 6468387 w 9024731"/>
              <a:gd name="connsiteY77" fmla="*/ 882713 h 1894795"/>
              <a:gd name="connsiteX78" fmla="*/ 6595607 w 9024731"/>
              <a:gd name="connsiteY78" fmla="*/ 934397 h 1894795"/>
              <a:gd name="connsiteX79" fmla="*/ 6742707 w 9024731"/>
              <a:gd name="connsiteY79" fmla="*/ 878738 h 1894795"/>
              <a:gd name="connsiteX80" fmla="*/ 6881854 w 9024731"/>
              <a:gd name="connsiteY80" fmla="*/ 926446 h 1894795"/>
              <a:gd name="connsiteX81" fmla="*/ 6973294 w 9024731"/>
              <a:gd name="connsiteY81" fmla="*/ 882713 h 1894795"/>
              <a:gd name="connsiteX82" fmla="*/ 7088588 w 9024731"/>
              <a:gd name="connsiteY82" fmla="*/ 934397 h 1894795"/>
              <a:gd name="connsiteX83" fmla="*/ 7195931 w 9024731"/>
              <a:gd name="connsiteY83" fmla="*/ 886689 h 1894795"/>
              <a:gd name="connsiteX84" fmla="*/ 7303274 w 9024731"/>
              <a:gd name="connsiteY84" fmla="*/ 946324 h 1894795"/>
              <a:gd name="connsiteX85" fmla="*/ 7454348 w 9024731"/>
              <a:gd name="connsiteY85" fmla="*/ 874762 h 1894795"/>
              <a:gd name="connsiteX86" fmla="*/ 7609399 w 9024731"/>
              <a:gd name="connsiteY86" fmla="*/ 938373 h 1894795"/>
              <a:gd name="connsiteX87" fmla="*/ 7613374 w 9024731"/>
              <a:gd name="connsiteY87" fmla="*/ 576588 h 1894795"/>
              <a:gd name="connsiteX88" fmla="*/ 7653131 w 9024731"/>
              <a:gd name="connsiteY88" fmla="*/ 934397 h 1894795"/>
              <a:gd name="connsiteX89" fmla="*/ 7748547 w 9024731"/>
              <a:gd name="connsiteY89" fmla="*/ 874762 h 1894795"/>
              <a:gd name="connsiteX90" fmla="*/ 7828060 w 9024731"/>
              <a:gd name="connsiteY90" fmla="*/ 942348 h 1894795"/>
              <a:gd name="connsiteX91" fmla="*/ 7919500 w 9024731"/>
              <a:gd name="connsiteY91" fmla="*/ 858860 h 1894795"/>
              <a:gd name="connsiteX92" fmla="*/ 8038769 w 9024731"/>
              <a:gd name="connsiteY92" fmla="*/ 942348 h 1894795"/>
              <a:gd name="connsiteX93" fmla="*/ 8110331 w 9024731"/>
              <a:gd name="connsiteY93" fmla="*/ 870786 h 1894795"/>
              <a:gd name="connsiteX94" fmla="*/ 8201771 w 9024731"/>
              <a:gd name="connsiteY94" fmla="*/ 966202 h 1894795"/>
              <a:gd name="connsiteX95" fmla="*/ 8305138 w 9024731"/>
              <a:gd name="connsiteY95" fmla="*/ 878738 h 1894795"/>
              <a:gd name="connsiteX96" fmla="*/ 8400554 w 9024731"/>
              <a:gd name="connsiteY96" fmla="*/ 958251 h 1894795"/>
              <a:gd name="connsiteX97" fmla="*/ 8456213 w 9024731"/>
              <a:gd name="connsiteY97" fmla="*/ 1316060 h 1894795"/>
              <a:gd name="connsiteX98" fmla="*/ 8460188 w 9024731"/>
              <a:gd name="connsiteY98" fmla="*/ 882713 h 1894795"/>
              <a:gd name="connsiteX99" fmla="*/ 8527774 w 9024731"/>
              <a:gd name="connsiteY99" fmla="*/ 994032 h 1894795"/>
              <a:gd name="connsiteX100" fmla="*/ 8631141 w 9024731"/>
              <a:gd name="connsiteY100" fmla="*/ 886689 h 1894795"/>
              <a:gd name="connsiteX101" fmla="*/ 8714630 w 9024731"/>
              <a:gd name="connsiteY101" fmla="*/ 970178 h 1894795"/>
              <a:gd name="connsiteX102" fmla="*/ 8774265 w 9024731"/>
              <a:gd name="connsiteY102" fmla="*/ 874762 h 1894795"/>
              <a:gd name="connsiteX103" fmla="*/ 8849802 w 9024731"/>
              <a:gd name="connsiteY103" fmla="*/ 950300 h 1894795"/>
              <a:gd name="connsiteX104" fmla="*/ 8925340 w 9024731"/>
              <a:gd name="connsiteY104" fmla="*/ 874762 h 1894795"/>
              <a:gd name="connsiteX105" fmla="*/ 8977023 w 9024731"/>
              <a:gd name="connsiteY105" fmla="*/ 962226 h 1894795"/>
              <a:gd name="connsiteX106" fmla="*/ 9024731 w 9024731"/>
              <a:gd name="connsiteY106" fmla="*/ 874762 h 1894795"/>
              <a:gd name="connsiteX0" fmla="*/ 0 w 9024731"/>
              <a:gd name="connsiteY0" fmla="*/ 910543 h 1894714"/>
              <a:gd name="connsiteX1" fmla="*/ 95416 w 9024731"/>
              <a:gd name="connsiteY1" fmla="*/ 858860 h 1894714"/>
              <a:gd name="connsiteX2" fmla="*/ 210710 w 9024731"/>
              <a:gd name="connsiteY2" fmla="*/ 966202 h 1894714"/>
              <a:gd name="connsiteX3" fmla="*/ 381663 w 9024731"/>
              <a:gd name="connsiteY3" fmla="*/ 878738 h 1894714"/>
              <a:gd name="connsiteX4" fmla="*/ 481054 w 9024731"/>
              <a:gd name="connsiteY4" fmla="*/ 934397 h 1894714"/>
              <a:gd name="connsiteX5" fmla="*/ 600324 w 9024731"/>
              <a:gd name="connsiteY5" fmla="*/ 894640 h 1894714"/>
              <a:gd name="connsiteX6" fmla="*/ 715618 w 9024731"/>
              <a:gd name="connsiteY6" fmla="*/ 938373 h 1894714"/>
              <a:gd name="connsiteX7" fmla="*/ 914400 w 9024731"/>
              <a:gd name="connsiteY7" fmla="*/ 377805 h 1894714"/>
              <a:gd name="connsiteX8" fmla="*/ 1144988 w 9024731"/>
              <a:gd name="connsiteY8" fmla="*/ 930421 h 1894714"/>
              <a:gd name="connsiteX9" fmla="*/ 1232453 w 9024731"/>
              <a:gd name="connsiteY9" fmla="*/ 886689 h 1894714"/>
              <a:gd name="connsiteX10" fmla="*/ 1288112 w 9024731"/>
              <a:gd name="connsiteY10" fmla="*/ 946324 h 1894714"/>
              <a:gd name="connsiteX11" fmla="*/ 1375576 w 9024731"/>
              <a:gd name="connsiteY11" fmla="*/ 882713 h 1894714"/>
              <a:gd name="connsiteX12" fmla="*/ 1459023 w 9024731"/>
              <a:gd name="connsiteY12" fmla="*/ 1148751 h 1894714"/>
              <a:gd name="connsiteX13" fmla="*/ 1710421 w 9024731"/>
              <a:gd name="connsiteY13" fmla="*/ 1894704 h 1894714"/>
              <a:gd name="connsiteX14" fmla="*/ 1975900 w 9024731"/>
              <a:gd name="connsiteY14" fmla="*/ 827055 h 1894714"/>
              <a:gd name="connsiteX15" fmla="*/ 2126974 w 9024731"/>
              <a:gd name="connsiteY15" fmla="*/ 974153 h 1894714"/>
              <a:gd name="connsiteX16" fmla="*/ 2377440 w 9024731"/>
              <a:gd name="connsiteY16" fmla="*/ 119 h 1894714"/>
              <a:gd name="connsiteX17" fmla="*/ 2635858 w 9024731"/>
              <a:gd name="connsiteY17" fmla="*/ 910543 h 1894714"/>
              <a:gd name="connsiteX18" fmla="*/ 2755127 w 9024731"/>
              <a:gd name="connsiteY18" fmla="*/ 1327986 h 1894714"/>
              <a:gd name="connsiteX19" fmla="*/ 2882348 w 9024731"/>
              <a:gd name="connsiteY19" fmla="*/ 612369 h 1894714"/>
              <a:gd name="connsiteX20" fmla="*/ 3053301 w 9024731"/>
              <a:gd name="connsiteY20" fmla="*/ 946324 h 1894714"/>
              <a:gd name="connsiteX21" fmla="*/ 3120887 w 9024731"/>
              <a:gd name="connsiteY21" fmla="*/ 835006 h 1894714"/>
              <a:gd name="connsiteX22" fmla="*/ 3196425 w 9024731"/>
              <a:gd name="connsiteY22" fmla="*/ 962226 h 1894714"/>
              <a:gd name="connsiteX23" fmla="*/ 3236181 w 9024731"/>
              <a:gd name="connsiteY23" fmla="*/ 854884 h 1894714"/>
              <a:gd name="connsiteX24" fmla="*/ 3351475 w 9024731"/>
              <a:gd name="connsiteY24" fmla="*/ 1141131 h 1894714"/>
              <a:gd name="connsiteX25" fmla="*/ 3478696 w 9024731"/>
              <a:gd name="connsiteY25" fmla="*/ 803200 h 1894714"/>
              <a:gd name="connsiteX26" fmla="*/ 3554234 w 9024731"/>
              <a:gd name="connsiteY26" fmla="*/ 918494 h 1894714"/>
              <a:gd name="connsiteX27" fmla="*/ 3737114 w 9024731"/>
              <a:gd name="connsiteY27" fmla="*/ 1502915 h 1894714"/>
              <a:gd name="connsiteX28" fmla="*/ 3860359 w 9024731"/>
              <a:gd name="connsiteY28" fmla="*/ 918494 h 1894714"/>
              <a:gd name="connsiteX29" fmla="*/ 3912042 w 9024731"/>
              <a:gd name="connsiteY29" fmla="*/ 926446 h 1894714"/>
              <a:gd name="connsiteX30" fmla="*/ 3947823 w 9024731"/>
              <a:gd name="connsiteY30" fmla="*/ 998007 h 1894714"/>
              <a:gd name="connsiteX31" fmla="*/ 3991555 w 9024731"/>
              <a:gd name="connsiteY31" fmla="*/ 866811 h 1894714"/>
              <a:gd name="connsiteX32" fmla="*/ 4082995 w 9024731"/>
              <a:gd name="connsiteY32" fmla="*/ 982105 h 1894714"/>
              <a:gd name="connsiteX33" fmla="*/ 4122752 w 9024731"/>
              <a:gd name="connsiteY33" fmla="*/ 850908 h 1894714"/>
              <a:gd name="connsiteX34" fmla="*/ 4194314 w 9024731"/>
              <a:gd name="connsiteY34" fmla="*/ 958251 h 1894714"/>
              <a:gd name="connsiteX35" fmla="*/ 4238046 w 9024731"/>
              <a:gd name="connsiteY35" fmla="*/ 858860 h 1894714"/>
              <a:gd name="connsiteX36" fmla="*/ 4281778 w 9024731"/>
              <a:gd name="connsiteY36" fmla="*/ 986080 h 1894714"/>
              <a:gd name="connsiteX37" fmla="*/ 4365267 w 9024731"/>
              <a:gd name="connsiteY37" fmla="*/ 481173 h 1894714"/>
              <a:gd name="connsiteX38" fmla="*/ 4405023 w 9024731"/>
              <a:gd name="connsiteY38" fmla="*/ 918494 h 1894714"/>
              <a:gd name="connsiteX39" fmla="*/ 4452731 w 9024731"/>
              <a:gd name="connsiteY39" fmla="*/ 878738 h 1894714"/>
              <a:gd name="connsiteX40" fmla="*/ 4508390 w 9024731"/>
              <a:gd name="connsiteY40" fmla="*/ 954275 h 1894714"/>
              <a:gd name="connsiteX41" fmla="*/ 4556098 w 9024731"/>
              <a:gd name="connsiteY41" fmla="*/ 882713 h 1894714"/>
              <a:gd name="connsiteX42" fmla="*/ 4619708 w 9024731"/>
              <a:gd name="connsiteY42" fmla="*/ 954275 h 1894714"/>
              <a:gd name="connsiteX43" fmla="*/ 4683319 w 9024731"/>
              <a:gd name="connsiteY43" fmla="*/ 854884 h 1894714"/>
              <a:gd name="connsiteX44" fmla="*/ 4754880 w 9024731"/>
              <a:gd name="connsiteY44" fmla="*/ 1224620 h 1894714"/>
              <a:gd name="connsiteX45" fmla="*/ 4766807 w 9024731"/>
              <a:gd name="connsiteY45" fmla="*/ 850908 h 1894714"/>
              <a:gd name="connsiteX46" fmla="*/ 4810540 w 9024731"/>
              <a:gd name="connsiteY46" fmla="*/ 970178 h 1894714"/>
              <a:gd name="connsiteX47" fmla="*/ 4866199 w 9024731"/>
              <a:gd name="connsiteY47" fmla="*/ 644174 h 1894714"/>
              <a:gd name="connsiteX48" fmla="*/ 4937760 w 9024731"/>
              <a:gd name="connsiteY48" fmla="*/ 926446 h 1894714"/>
              <a:gd name="connsiteX49" fmla="*/ 5009322 w 9024731"/>
              <a:gd name="connsiteY49" fmla="*/ 838981 h 1894714"/>
              <a:gd name="connsiteX50" fmla="*/ 5072933 w 9024731"/>
              <a:gd name="connsiteY50" fmla="*/ 974153 h 1894714"/>
              <a:gd name="connsiteX51" fmla="*/ 5124616 w 9024731"/>
              <a:gd name="connsiteY51" fmla="*/ 838981 h 1894714"/>
              <a:gd name="connsiteX52" fmla="*/ 5196178 w 9024731"/>
              <a:gd name="connsiteY52" fmla="*/ 974153 h 1894714"/>
              <a:gd name="connsiteX53" fmla="*/ 5231959 w 9024731"/>
              <a:gd name="connsiteY53" fmla="*/ 878738 h 1894714"/>
              <a:gd name="connsiteX54" fmla="*/ 5279667 w 9024731"/>
              <a:gd name="connsiteY54" fmla="*/ 946324 h 1894714"/>
              <a:gd name="connsiteX55" fmla="*/ 5319423 w 9024731"/>
              <a:gd name="connsiteY55" fmla="*/ 854884 h 1894714"/>
              <a:gd name="connsiteX56" fmla="*/ 5390985 w 9024731"/>
              <a:gd name="connsiteY56" fmla="*/ 966202 h 1894714"/>
              <a:gd name="connsiteX57" fmla="*/ 5406887 w 9024731"/>
              <a:gd name="connsiteY57" fmla="*/ 858860 h 1894714"/>
              <a:gd name="connsiteX58" fmla="*/ 5462547 w 9024731"/>
              <a:gd name="connsiteY58" fmla="*/ 958251 h 1894714"/>
              <a:gd name="connsiteX59" fmla="*/ 5494352 w 9024731"/>
              <a:gd name="connsiteY59" fmla="*/ 850908 h 1894714"/>
              <a:gd name="connsiteX60" fmla="*/ 5530133 w 9024731"/>
              <a:gd name="connsiteY60" fmla="*/ 1308108 h 1894714"/>
              <a:gd name="connsiteX61" fmla="*/ 5550011 w 9024731"/>
              <a:gd name="connsiteY61" fmla="*/ 878738 h 1894714"/>
              <a:gd name="connsiteX62" fmla="*/ 5597719 w 9024731"/>
              <a:gd name="connsiteY62" fmla="*/ 970178 h 1894714"/>
              <a:gd name="connsiteX63" fmla="*/ 5641451 w 9024731"/>
              <a:gd name="connsiteY63" fmla="*/ 866811 h 1894714"/>
              <a:gd name="connsiteX64" fmla="*/ 5685183 w 9024731"/>
              <a:gd name="connsiteY64" fmla="*/ 954275 h 1894714"/>
              <a:gd name="connsiteX65" fmla="*/ 5736867 w 9024731"/>
              <a:gd name="connsiteY65" fmla="*/ 854884 h 1894714"/>
              <a:gd name="connsiteX66" fmla="*/ 5788550 w 9024731"/>
              <a:gd name="connsiteY66" fmla="*/ 1339913 h 1894714"/>
              <a:gd name="connsiteX67" fmla="*/ 5816380 w 9024731"/>
              <a:gd name="connsiteY67" fmla="*/ 866811 h 1894714"/>
              <a:gd name="connsiteX68" fmla="*/ 5856136 w 9024731"/>
              <a:gd name="connsiteY68" fmla="*/ 962226 h 1894714"/>
              <a:gd name="connsiteX69" fmla="*/ 5923722 w 9024731"/>
              <a:gd name="connsiteY69" fmla="*/ 850908 h 1894714"/>
              <a:gd name="connsiteX70" fmla="*/ 5935649 w 9024731"/>
              <a:gd name="connsiteY70" fmla="*/ 998007 h 1894714"/>
              <a:gd name="connsiteX71" fmla="*/ 5983357 w 9024731"/>
              <a:gd name="connsiteY71" fmla="*/ 624296 h 1894714"/>
              <a:gd name="connsiteX72" fmla="*/ 6003235 w 9024731"/>
              <a:gd name="connsiteY72" fmla="*/ 974153 h 1894714"/>
              <a:gd name="connsiteX73" fmla="*/ 6035040 w 9024731"/>
              <a:gd name="connsiteY73" fmla="*/ 862835 h 1894714"/>
              <a:gd name="connsiteX74" fmla="*/ 6094675 w 9024731"/>
              <a:gd name="connsiteY74" fmla="*/ 990056 h 1894714"/>
              <a:gd name="connsiteX75" fmla="*/ 6237799 w 9024731"/>
              <a:gd name="connsiteY75" fmla="*/ 858860 h 1894714"/>
              <a:gd name="connsiteX76" fmla="*/ 6333214 w 9024731"/>
              <a:gd name="connsiteY76" fmla="*/ 938373 h 1894714"/>
              <a:gd name="connsiteX77" fmla="*/ 6468387 w 9024731"/>
              <a:gd name="connsiteY77" fmla="*/ 882713 h 1894714"/>
              <a:gd name="connsiteX78" fmla="*/ 6595607 w 9024731"/>
              <a:gd name="connsiteY78" fmla="*/ 934397 h 1894714"/>
              <a:gd name="connsiteX79" fmla="*/ 6742707 w 9024731"/>
              <a:gd name="connsiteY79" fmla="*/ 878738 h 1894714"/>
              <a:gd name="connsiteX80" fmla="*/ 6881854 w 9024731"/>
              <a:gd name="connsiteY80" fmla="*/ 926446 h 1894714"/>
              <a:gd name="connsiteX81" fmla="*/ 6973294 w 9024731"/>
              <a:gd name="connsiteY81" fmla="*/ 882713 h 1894714"/>
              <a:gd name="connsiteX82" fmla="*/ 7088588 w 9024731"/>
              <a:gd name="connsiteY82" fmla="*/ 934397 h 1894714"/>
              <a:gd name="connsiteX83" fmla="*/ 7195931 w 9024731"/>
              <a:gd name="connsiteY83" fmla="*/ 886689 h 1894714"/>
              <a:gd name="connsiteX84" fmla="*/ 7303274 w 9024731"/>
              <a:gd name="connsiteY84" fmla="*/ 946324 h 1894714"/>
              <a:gd name="connsiteX85" fmla="*/ 7454348 w 9024731"/>
              <a:gd name="connsiteY85" fmla="*/ 874762 h 1894714"/>
              <a:gd name="connsiteX86" fmla="*/ 7609399 w 9024731"/>
              <a:gd name="connsiteY86" fmla="*/ 938373 h 1894714"/>
              <a:gd name="connsiteX87" fmla="*/ 7613374 w 9024731"/>
              <a:gd name="connsiteY87" fmla="*/ 576588 h 1894714"/>
              <a:gd name="connsiteX88" fmla="*/ 7653131 w 9024731"/>
              <a:gd name="connsiteY88" fmla="*/ 934397 h 1894714"/>
              <a:gd name="connsiteX89" fmla="*/ 7748547 w 9024731"/>
              <a:gd name="connsiteY89" fmla="*/ 874762 h 1894714"/>
              <a:gd name="connsiteX90" fmla="*/ 7828060 w 9024731"/>
              <a:gd name="connsiteY90" fmla="*/ 942348 h 1894714"/>
              <a:gd name="connsiteX91" fmla="*/ 7919500 w 9024731"/>
              <a:gd name="connsiteY91" fmla="*/ 858860 h 1894714"/>
              <a:gd name="connsiteX92" fmla="*/ 8038769 w 9024731"/>
              <a:gd name="connsiteY92" fmla="*/ 942348 h 1894714"/>
              <a:gd name="connsiteX93" fmla="*/ 8110331 w 9024731"/>
              <a:gd name="connsiteY93" fmla="*/ 870786 h 1894714"/>
              <a:gd name="connsiteX94" fmla="*/ 8201771 w 9024731"/>
              <a:gd name="connsiteY94" fmla="*/ 966202 h 1894714"/>
              <a:gd name="connsiteX95" fmla="*/ 8305138 w 9024731"/>
              <a:gd name="connsiteY95" fmla="*/ 878738 h 1894714"/>
              <a:gd name="connsiteX96" fmla="*/ 8400554 w 9024731"/>
              <a:gd name="connsiteY96" fmla="*/ 958251 h 1894714"/>
              <a:gd name="connsiteX97" fmla="*/ 8456213 w 9024731"/>
              <a:gd name="connsiteY97" fmla="*/ 1316060 h 1894714"/>
              <a:gd name="connsiteX98" fmla="*/ 8460188 w 9024731"/>
              <a:gd name="connsiteY98" fmla="*/ 882713 h 1894714"/>
              <a:gd name="connsiteX99" fmla="*/ 8527774 w 9024731"/>
              <a:gd name="connsiteY99" fmla="*/ 994032 h 1894714"/>
              <a:gd name="connsiteX100" fmla="*/ 8631141 w 9024731"/>
              <a:gd name="connsiteY100" fmla="*/ 886689 h 1894714"/>
              <a:gd name="connsiteX101" fmla="*/ 8714630 w 9024731"/>
              <a:gd name="connsiteY101" fmla="*/ 970178 h 1894714"/>
              <a:gd name="connsiteX102" fmla="*/ 8774265 w 9024731"/>
              <a:gd name="connsiteY102" fmla="*/ 874762 h 1894714"/>
              <a:gd name="connsiteX103" fmla="*/ 8849802 w 9024731"/>
              <a:gd name="connsiteY103" fmla="*/ 950300 h 1894714"/>
              <a:gd name="connsiteX104" fmla="*/ 8925340 w 9024731"/>
              <a:gd name="connsiteY104" fmla="*/ 874762 h 1894714"/>
              <a:gd name="connsiteX105" fmla="*/ 8977023 w 9024731"/>
              <a:gd name="connsiteY105" fmla="*/ 962226 h 1894714"/>
              <a:gd name="connsiteX106" fmla="*/ 9024731 w 9024731"/>
              <a:gd name="connsiteY106" fmla="*/ 874762 h 1894714"/>
              <a:gd name="connsiteX0" fmla="*/ 0 w 9024731"/>
              <a:gd name="connsiteY0" fmla="*/ 910543 h 1898838"/>
              <a:gd name="connsiteX1" fmla="*/ 95416 w 9024731"/>
              <a:gd name="connsiteY1" fmla="*/ 858860 h 1898838"/>
              <a:gd name="connsiteX2" fmla="*/ 210710 w 9024731"/>
              <a:gd name="connsiteY2" fmla="*/ 966202 h 1898838"/>
              <a:gd name="connsiteX3" fmla="*/ 381663 w 9024731"/>
              <a:gd name="connsiteY3" fmla="*/ 878738 h 1898838"/>
              <a:gd name="connsiteX4" fmla="*/ 481054 w 9024731"/>
              <a:gd name="connsiteY4" fmla="*/ 934397 h 1898838"/>
              <a:gd name="connsiteX5" fmla="*/ 600324 w 9024731"/>
              <a:gd name="connsiteY5" fmla="*/ 894640 h 1898838"/>
              <a:gd name="connsiteX6" fmla="*/ 715618 w 9024731"/>
              <a:gd name="connsiteY6" fmla="*/ 938373 h 1898838"/>
              <a:gd name="connsiteX7" fmla="*/ 914400 w 9024731"/>
              <a:gd name="connsiteY7" fmla="*/ 377805 h 1898838"/>
              <a:gd name="connsiteX8" fmla="*/ 1144988 w 9024731"/>
              <a:gd name="connsiteY8" fmla="*/ 930421 h 1898838"/>
              <a:gd name="connsiteX9" fmla="*/ 1232453 w 9024731"/>
              <a:gd name="connsiteY9" fmla="*/ 886689 h 1898838"/>
              <a:gd name="connsiteX10" fmla="*/ 1288112 w 9024731"/>
              <a:gd name="connsiteY10" fmla="*/ 946324 h 1898838"/>
              <a:gd name="connsiteX11" fmla="*/ 1375576 w 9024731"/>
              <a:gd name="connsiteY11" fmla="*/ 882713 h 1898838"/>
              <a:gd name="connsiteX12" fmla="*/ 1468548 w 9024731"/>
              <a:gd name="connsiteY12" fmla="*/ 1184470 h 1898838"/>
              <a:gd name="connsiteX13" fmla="*/ 1710421 w 9024731"/>
              <a:gd name="connsiteY13" fmla="*/ 1894704 h 1898838"/>
              <a:gd name="connsiteX14" fmla="*/ 1975900 w 9024731"/>
              <a:gd name="connsiteY14" fmla="*/ 827055 h 1898838"/>
              <a:gd name="connsiteX15" fmla="*/ 2126974 w 9024731"/>
              <a:gd name="connsiteY15" fmla="*/ 974153 h 1898838"/>
              <a:gd name="connsiteX16" fmla="*/ 2377440 w 9024731"/>
              <a:gd name="connsiteY16" fmla="*/ 119 h 1898838"/>
              <a:gd name="connsiteX17" fmla="*/ 2635858 w 9024731"/>
              <a:gd name="connsiteY17" fmla="*/ 910543 h 1898838"/>
              <a:gd name="connsiteX18" fmla="*/ 2755127 w 9024731"/>
              <a:gd name="connsiteY18" fmla="*/ 1327986 h 1898838"/>
              <a:gd name="connsiteX19" fmla="*/ 2882348 w 9024731"/>
              <a:gd name="connsiteY19" fmla="*/ 612369 h 1898838"/>
              <a:gd name="connsiteX20" fmla="*/ 3053301 w 9024731"/>
              <a:gd name="connsiteY20" fmla="*/ 946324 h 1898838"/>
              <a:gd name="connsiteX21" fmla="*/ 3120887 w 9024731"/>
              <a:gd name="connsiteY21" fmla="*/ 835006 h 1898838"/>
              <a:gd name="connsiteX22" fmla="*/ 3196425 w 9024731"/>
              <a:gd name="connsiteY22" fmla="*/ 962226 h 1898838"/>
              <a:gd name="connsiteX23" fmla="*/ 3236181 w 9024731"/>
              <a:gd name="connsiteY23" fmla="*/ 854884 h 1898838"/>
              <a:gd name="connsiteX24" fmla="*/ 3351475 w 9024731"/>
              <a:gd name="connsiteY24" fmla="*/ 1141131 h 1898838"/>
              <a:gd name="connsiteX25" fmla="*/ 3478696 w 9024731"/>
              <a:gd name="connsiteY25" fmla="*/ 803200 h 1898838"/>
              <a:gd name="connsiteX26" fmla="*/ 3554234 w 9024731"/>
              <a:gd name="connsiteY26" fmla="*/ 918494 h 1898838"/>
              <a:gd name="connsiteX27" fmla="*/ 3737114 w 9024731"/>
              <a:gd name="connsiteY27" fmla="*/ 1502915 h 1898838"/>
              <a:gd name="connsiteX28" fmla="*/ 3860359 w 9024731"/>
              <a:gd name="connsiteY28" fmla="*/ 918494 h 1898838"/>
              <a:gd name="connsiteX29" fmla="*/ 3912042 w 9024731"/>
              <a:gd name="connsiteY29" fmla="*/ 926446 h 1898838"/>
              <a:gd name="connsiteX30" fmla="*/ 3947823 w 9024731"/>
              <a:gd name="connsiteY30" fmla="*/ 998007 h 1898838"/>
              <a:gd name="connsiteX31" fmla="*/ 3991555 w 9024731"/>
              <a:gd name="connsiteY31" fmla="*/ 866811 h 1898838"/>
              <a:gd name="connsiteX32" fmla="*/ 4082995 w 9024731"/>
              <a:gd name="connsiteY32" fmla="*/ 982105 h 1898838"/>
              <a:gd name="connsiteX33" fmla="*/ 4122752 w 9024731"/>
              <a:gd name="connsiteY33" fmla="*/ 850908 h 1898838"/>
              <a:gd name="connsiteX34" fmla="*/ 4194314 w 9024731"/>
              <a:gd name="connsiteY34" fmla="*/ 958251 h 1898838"/>
              <a:gd name="connsiteX35" fmla="*/ 4238046 w 9024731"/>
              <a:gd name="connsiteY35" fmla="*/ 858860 h 1898838"/>
              <a:gd name="connsiteX36" fmla="*/ 4281778 w 9024731"/>
              <a:gd name="connsiteY36" fmla="*/ 986080 h 1898838"/>
              <a:gd name="connsiteX37" fmla="*/ 4365267 w 9024731"/>
              <a:gd name="connsiteY37" fmla="*/ 481173 h 1898838"/>
              <a:gd name="connsiteX38" fmla="*/ 4405023 w 9024731"/>
              <a:gd name="connsiteY38" fmla="*/ 918494 h 1898838"/>
              <a:gd name="connsiteX39" fmla="*/ 4452731 w 9024731"/>
              <a:gd name="connsiteY39" fmla="*/ 878738 h 1898838"/>
              <a:gd name="connsiteX40" fmla="*/ 4508390 w 9024731"/>
              <a:gd name="connsiteY40" fmla="*/ 954275 h 1898838"/>
              <a:gd name="connsiteX41" fmla="*/ 4556098 w 9024731"/>
              <a:gd name="connsiteY41" fmla="*/ 882713 h 1898838"/>
              <a:gd name="connsiteX42" fmla="*/ 4619708 w 9024731"/>
              <a:gd name="connsiteY42" fmla="*/ 954275 h 1898838"/>
              <a:gd name="connsiteX43" fmla="*/ 4683319 w 9024731"/>
              <a:gd name="connsiteY43" fmla="*/ 854884 h 1898838"/>
              <a:gd name="connsiteX44" fmla="*/ 4754880 w 9024731"/>
              <a:gd name="connsiteY44" fmla="*/ 1224620 h 1898838"/>
              <a:gd name="connsiteX45" fmla="*/ 4766807 w 9024731"/>
              <a:gd name="connsiteY45" fmla="*/ 850908 h 1898838"/>
              <a:gd name="connsiteX46" fmla="*/ 4810540 w 9024731"/>
              <a:gd name="connsiteY46" fmla="*/ 970178 h 1898838"/>
              <a:gd name="connsiteX47" fmla="*/ 4866199 w 9024731"/>
              <a:gd name="connsiteY47" fmla="*/ 644174 h 1898838"/>
              <a:gd name="connsiteX48" fmla="*/ 4937760 w 9024731"/>
              <a:gd name="connsiteY48" fmla="*/ 926446 h 1898838"/>
              <a:gd name="connsiteX49" fmla="*/ 5009322 w 9024731"/>
              <a:gd name="connsiteY49" fmla="*/ 838981 h 1898838"/>
              <a:gd name="connsiteX50" fmla="*/ 5072933 w 9024731"/>
              <a:gd name="connsiteY50" fmla="*/ 974153 h 1898838"/>
              <a:gd name="connsiteX51" fmla="*/ 5124616 w 9024731"/>
              <a:gd name="connsiteY51" fmla="*/ 838981 h 1898838"/>
              <a:gd name="connsiteX52" fmla="*/ 5196178 w 9024731"/>
              <a:gd name="connsiteY52" fmla="*/ 974153 h 1898838"/>
              <a:gd name="connsiteX53" fmla="*/ 5231959 w 9024731"/>
              <a:gd name="connsiteY53" fmla="*/ 878738 h 1898838"/>
              <a:gd name="connsiteX54" fmla="*/ 5279667 w 9024731"/>
              <a:gd name="connsiteY54" fmla="*/ 946324 h 1898838"/>
              <a:gd name="connsiteX55" fmla="*/ 5319423 w 9024731"/>
              <a:gd name="connsiteY55" fmla="*/ 854884 h 1898838"/>
              <a:gd name="connsiteX56" fmla="*/ 5390985 w 9024731"/>
              <a:gd name="connsiteY56" fmla="*/ 966202 h 1898838"/>
              <a:gd name="connsiteX57" fmla="*/ 5406887 w 9024731"/>
              <a:gd name="connsiteY57" fmla="*/ 858860 h 1898838"/>
              <a:gd name="connsiteX58" fmla="*/ 5462547 w 9024731"/>
              <a:gd name="connsiteY58" fmla="*/ 958251 h 1898838"/>
              <a:gd name="connsiteX59" fmla="*/ 5494352 w 9024731"/>
              <a:gd name="connsiteY59" fmla="*/ 850908 h 1898838"/>
              <a:gd name="connsiteX60" fmla="*/ 5530133 w 9024731"/>
              <a:gd name="connsiteY60" fmla="*/ 1308108 h 1898838"/>
              <a:gd name="connsiteX61" fmla="*/ 5550011 w 9024731"/>
              <a:gd name="connsiteY61" fmla="*/ 878738 h 1898838"/>
              <a:gd name="connsiteX62" fmla="*/ 5597719 w 9024731"/>
              <a:gd name="connsiteY62" fmla="*/ 970178 h 1898838"/>
              <a:gd name="connsiteX63" fmla="*/ 5641451 w 9024731"/>
              <a:gd name="connsiteY63" fmla="*/ 866811 h 1898838"/>
              <a:gd name="connsiteX64" fmla="*/ 5685183 w 9024731"/>
              <a:gd name="connsiteY64" fmla="*/ 954275 h 1898838"/>
              <a:gd name="connsiteX65" fmla="*/ 5736867 w 9024731"/>
              <a:gd name="connsiteY65" fmla="*/ 854884 h 1898838"/>
              <a:gd name="connsiteX66" fmla="*/ 5788550 w 9024731"/>
              <a:gd name="connsiteY66" fmla="*/ 1339913 h 1898838"/>
              <a:gd name="connsiteX67" fmla="*/ 5816380 w 9024731"/>
              <a:gd name="connsiteY67" fmla="*/ 866811 h 1898838"/>
              <a:gd name="connsiteX68" fmla="*/ 5856136 w 9024731"/>
              <a:gd name="connsiteY68" fmla="*/ 962226 h 1898838"/>
              <a:gd name="connsiteX69" fmla="*/ 5923722 w 9024731"/>
              <a:gd name="connsiteY69" fmla="*/ 850908 h 1898838"/>
              <a:gd name="connsiteX70" fmla="*/ 5935649 w 9024731"/>
              <a:gd name="connsiteY70" fmla="*/ 998007 h 1898838"/>
              <a:gd name="connsiteX71" fmla="*/ 5983357 w 9024731"/>
              <a:gd name="connsiteY71" fmla="*/ 624296 h 1898838"/>
              <a:gd name="connsiteX72" fmla="*/ 6003235 w 9024731"/>
              <a:gd name="connsiteY72" fmla="*/ 974153 h 1898838"/>
              <a:gd name="connsiteX73" fmla="*/ 6035040 w 9024731"/>
              <a:gd name="connsiteY73" fmla="*/ 862835 h 1898838"/>
              <a:gd name="connsiteX74" fmla="*/ 6094675 w 9024731"/>
              <a:gd name="connsiteY74" fmla="*/ 990056 h 1898838"/>
              <a:gd name="connsiteX75" fmla="*/ 6237799 w 9024731"/>
              <a:gd name="connsiteY75" fmla="*/ 858860 h 1898838"/>
              <a:gd name="connsiteX76" fmla="*/ 6333214 w 9024731"/>
              <a:gd name="connsiteY76" fmla="*/ 938373 h 1898838"/>
              <a:gd name="connsiteX77" fmla="*/ 6468387 w 9024731"/>
              <a:gd name="connsiteY77" fmla="*/ 882713 h 1898838"/>
              <a:gd name="connsiteX78" fmla="*/ 6595607 w 9024731"/>
              <a:gd name="connsiteY78" fmla="*/ 934397 h 1898838"/>
              <a:gd name="connsiteX79" fmla="*/ 6742707 w 9024731"/>
              <a:gd name="connsiteY79" fmla="*/ 878738 h 1898838"/>
              <a:gd name="connsiteX80" fmla="*/ 6881854 w 9024731"/>
              <a:gd name="connsiteY80" fmla="*/ 926446 h 1898838"/>
              <a:gd name="connsiteX81" fmla="*/ 6973294 w 9024731"/>
              <a:gd name="connsiteY81" fmla="*/ 882713 h 1898838"/>
              <a:gd name="connsiteX82" fmla="*/ 7088588 w 9024731"/>
              <a:gd name="connsiteY82" fmla="*/ 934397 h 1898838"/>
              <a:gd name="connsiteX83" fmla="*/ 7195931 w 9024731"/>
              <a:gd name="connsiteY83" fmla="*/ 886689 h 1898838"/>
              <a:gd name="connsiteX84" fmla="*/ 7303274 w 9024731"/>
              <a:gd name="connsiteY84" fmla="*/ 946324 h 1898838"/>
              <a:gd name="connsiteX85" fmla="*/ 7454348 w 9024731"/>
              <a:gd name="connsiteY85" fmla="*/ 874762 h 1898838"/>
              <a:gd name="connsiteX86" fmla="*/ 7609399 w 9024731"/>
              <a:gd name="connsiteY86" fmla="*/ 938373 h 1898838"/>
              <a:gd name="connsiteX87" fmla="*/ 7613374 w 9024731"/>
              <a:gd name="connsiteY87" fmla="*/ 576588 h 1898838"/>
              <a:gd name="connsiteX88" fmla="*/ 7653131 w 9024731"/>
              <a:gd name="connsiteY88" fmla="*/ 934397 h 1898838"/>
              <a:gd name="connsiteX89" fmla="*/ 7748547 w 9024731"/>
              <a:gd name="connsiteY89" fmla="*/ 874762 h 1898838"/>
              <a:gd name="connsiteX90" fmla="*/ 7828060 w 9024731"/>
              <a:gd name="connsiteY90" fmla="*/ 942348 h 1898838"/>
              <a:gd name="connsiteX91" fmla="*/ 7919500 w 9024731"/>
              <a:gd name="connsiteY91" fmla="*/ 858860 h 1898838"/>
              <a:gd name="connsiteX92" fmla="*/ 8038769 w 9024731"/>
              <a:gd name="connsiteY92" fmla="*/ 942348 h 1898838"/>
              <a:gd name="connsiteX93" fmla="*/ 8110331 w 9024731"/>
              <a:gd name="connsiteY93" fmla="*/ 870786 h 1898838"/>
              <a:gd name="connsiteX94" fmla="*/ 8201771 w 9024731"/>
              <a:gd name="connsiteY94" fmla="*/ 966202 h 1898838"/>
              <a:gd name="connsiteX95" fmla="*/ 8305138 w 9024731"/>
              <a:gd name="connsiteY95" fmla="*/ 878738 h 1898838"/>
              <a:gd name="connsiteX96" fmla="*/ 8400554 w 9024731"/>
              <a:gd name="connsiteY96" fmla="*/ 958251 h 1898838"/>
              <a:gd name="connsiteX97" fmla="*/ 8456213 w 9024731"/>
              <a:gd name="connsiteY97" fmla="*/ 1316060 h 1898838"/>
              <a:gd name="connsiteX98" fmla="*/ 8460188 w 9024731"/>
              <a:gd name="connsiteY98" fmla="*/ 882713 h 1898838"/>
              <a:gd name="connsiteX99" fmla="*/ 8527774 w 9024731"/>
              <a:gd name="connsiteY99" fmla="*/ 994032 h 1898838"/>
              <a:gd name="connsiteX100" fmla="*/ 8631141 w 9024731"/>
              <a:gd name="connsiteY100" fmla="*/ 886689 h 1898838"/>
              <a:gd name="connsiteX101" fmla="*/ 8714630 w 9024731"/>
              <a:gd name="connsiteY101" fmla="*/ 970178 h 1898838"/>
              <a:gd name="connsiteX102" fmla="*/ 8774265 w 9024731"/>
              <a:gd name="connsiteY102" fmla="*/ 874762 h 1898838"/>
              <a:gd name="connsiteX103" fmla="*/ 8849802 w 9024731"/>
              <a:gd name="connsiteY103" fmla="*/ 950300 h 1898838"/>
              <a:gd name="connsiteX104" fmla="*/ 8925340 w 9024731"/>
              <a:gd name="connsiteY104" fmla="*/ 874762 h 1898838"/>
              <a:gd name="connsiteX105" fmla="*/ 8977023 w 9024731"/>
              <a:gd name="connsiteY105" fmla="*/ 962226 h 1898838"/>
              <a:gd name="connsiteX106" fmla="*/ 9024731 w 9024731"/>
              <a:gd name="connsiteY106" fmla="*/ 874762 h 1898838"/>
              <a:gd name="connsiteX0" fmla="*/ 0 w 9024731"/>
              <a:gd name="connsiteY0" fmla="*/ 910543 h 1899834"/>
              <a:gd name="connsiteX1" fmla="*/ 95416 w 9024731"/>
              <a:gd name="connsiteY1" fmla="*/ 858860 h 1899834"/>
              <a:gd name="connsiteX2" fmla="*/ 210710 w 9024731"/>
              <a:gd name="connsiteY2" fmla="*/ 966202 h 1899834"/>
              <a:gd name="connsiteX3" fmla="*/ 381663 w 9024731"/>
              <a:gd name="connsiteY3" fmla="*/ 878738 h 1899834"/>
              <a:gd name="connsiteX4" fmla="*/ 481054 w 9024731"/>
              <a:gd name="connsiteY4" fmla="*/ 934397 h 1899834"/>
              <a:gd name="connsiteX5" fmla="*/ 600324 w 9024731"/>
              <a:gd name="connsiteY5" fmla="*/ 894640 h 1899834"/>
              <a:gd name="connsiteX6" fmla="*/ 715618 w 9024731"/>
              <a:gd name="connsiteY6" fmla="*/ 938373 h 1899834"/>
              <a:gd name="connsiteX7" fmla="*/ 914400 w 9024731"/>
              <a:gd name="connsiteY7" fmla="*/ 377805 h 1899834"/>
              <a:gd name="connsiteX8" fmla="*/ 1144988 w 9024731"/>
              <a:gd name="connsiteY8" fmla="*/ 930421 h 1899834"/>
              <a:gd name="connsiteX9" fmla="*/ 1232453 w 9024731"/>
              <a:gd name="connsiteY9" fmla="*/ 886689 h 1899834"/>
              <a:gd name="connsiteX10" fmla="*/ 1288112 w 9024731"/>
              <a:gd name="connsiteY10" fmla="*/ 946324 h 1899834"/>
              <a:gd name="connsiteX11" fmla="*/ 1375576 w 9024731"/>
              <a:gd name="connsiteY11" fmla="*/ 882713 h 1899834"/>
              <a:gd name="connsiteX12" fmla="*/ 1451879 w 9024731"/>
              <a:gd name="connsiteY12" fmla="*/ 1217808 h 1899834"/>
              <a:gd name="connsiteX13" fmla="*/ 1710421 w 9024731"/>
              <a:gd name="connsiteY13" fmla="*/ 1894704 h 1899834"/>
              <a:gd name="connsiteX14" fmla="*/ 1975900 w 9024731"/>
              <a:gd name="connsiteY14" fmla="*/ 827055 h 1899834"/>
              <a:gd name="connsiteX15" fmla="*/ 2126974 w 9024731"/>
              <a:gd name="connsiteY15" fmla="*/ 974153 h 1899834"/>
              <a:gd name="connsiteX16" fmla="*/ 2377440 w 9024731"/>
              <a:gd name="connsiteY16" fmla="*/ 119 h 1899834"/>
              <a:gd name="connsiteX17" fmla="*/ 2635858 w 9024731"/>
              <a:gd name="connsiteY17" fmla="*/ 910543 h 1899834"/>
              <a:gd name="connsiteX18" fmla="*/ 2755127 w 9024731"/>
              <a:gd name="connsiteY18" fmla="*/ 1327986 h 1899834"/>
              <a:gd name="connsiteX19" fmla="*/ 2882348 w 9024731"/>
              <a:gd name="connsiteY19" fmla="*/ 612369 h 1899834"/>
              <a:gd name="connsiteX20" fmla="*/ 3053301 w 9024731"/>
              <a:gd name="connsiteY20" fmla="*/ 946324 h 1899834"/>
              <a:gd name="connsiteX21" fmla="*/ 3120887 w 9024731"/>
              <a:gd name="connsiteY21" fmla="*/ 835006 h 1899834"/>
              <a:gd name="connsiteX22" fmla="*/ 3196425 w 9024731"/>
              <a:gd name="connsiteY22" fmla="*/ 962226 h 1899834"/>
              <a:gd name="connsiteX23" fmla="*/ 3236181 w 9024731"/>
              <a:gd name="connsiteY23" fmla="*/ 854884 h 1899834"/>
              <a:gd name="connsiteX24" fmla="*/ 3351475 w 9024731"/>
              <a:gd name="connsiteY24" fmla="*/ 1141131 h 1899834"/>
              <a:gd name="connsiteX25" fmla="*/ 3478696 w 9024731"/>
              <a:gd name="connsiteY25" fmla="*/ 803200 h 1899834"/>
              <a:gd name="connsiteX26" fmla="*/ 3554234 w 9024731"/>
              <a:gd name="connsiteY26" fmla="*/ 918494 h 1899834"/>
              <a:gd name="connsiteX27" fmla="*/ 3737114 w 9024731"/>
              <a:gd name="connsiteY27" fmla="*/ 1502915 h 1899834"/>
              <a:gd name="connsiteX28" fmla="*/ 3860359 w 9024731"/>
              <a:gd name="connsiteY28" fmla="*/ 918494 h 1899834"/>
              <a:gd name="connsiteX29" fmla="*/ 3912042 w 9024731"/>
              <a:gd name="connsiteY29" fmla="*/ 926446 h 1899834"/>
              <a:gd name="connsiteX30" fmla="*/ 3947823 w 9024731"/>
              <a:gd name="connsiteY30" fmla="*/ 998007 h 1899834"/>
              <a:gd name="connsiteX31" fmla="*/ 3991555 w 9024731"/>
              <a:gd name="connsiteY31" fmla="*/ 866811 h 1899834"/>
              <a:gd name="connsiteX32" fmla="*/ 4082995 w 9024731"/>
              <a:gd name="connsiteY32" fmla="*/ 982105 h 1899834"/>
              <a:gd name="connsiteX33" fmla="*/ 4122752 w 9024731"/>
              <a:gd name="connsiteY33" fmla="*/ 850908 h 1899834"/>
              <a:gd name="connsiteX34" fmla="*/ 4194314 w 9024731"/>
              <a:gd name="connsiteY34" fmla="*/ 958251 h 1899834"/>
              <a:gd name="connsiteX35" fmla="*/ 4238046 w 9024731"/>
              <a:gd name="connsiteY35" fmla="*/ 858860 h 1899834"/>
              <a:gd name="connsiteX36" fmla="*/ 4281778 w 9024731"/>
              <a:gd name="connsiteY36" fmla="*/ 986080 h 1899834"/>
              <a:gd name="connsiteX37" fmla="*/ 4365267 w 9024731"/>
              <a:gd name="connsiteY37" fmla="*/ 481173 h 1899834"/>
              <a:gd name="connsiteX38" fmla="*/ 4405023 w 9024731"/>
              <a:gd name="connsiteY38" fmla="*/ 918494 h 1899834"/>
              <a:gd name="connsiteX39" fmla="*/ 4452731 w 9024731"/>
              <a:gd name="connsiteY39" fmla="*/ 878738 h 1899834"/>
              <a:gd name="connsiteX40" fmla="*/ 4508390 w 9024731"/>
              <a:gd name="connsiteY40" fmla="*/ 954275 h 1899834"/>
              <a:gd name="connsiteX41" fmla="*/ 4556098 w 9024731"/>
              <a:gd name="connsiteY41" fmla="*/ 882713 h 1899834"/>
              <a:gd name="connsiteX42" fmla="*/ 4619708 w 9024731"/>
              <a:gd name="connsiteY42" fmla="*/ 954275 h 1899834"/>
              <a:gd name="connsiteX43" fmla="*/ 4683319 w 9024731"/>
              <a:gd name="connsiteY43" fmla="*/ 854884 h 1899834"/>
              <a:gd name="connsiteX44" fmla="*/ 4754880 w 9024731"/>
              <a:gd name="connsiteY44" fmla="*/ 1224620 h 1899834"/>
              <a:gd name="connsiteX45" fmla="*/ 4766807 w 9024731"/>
              <a:gd name="connsiteY45" fmla="*/ 850908 h 1899834"/>
              <a:gd name="connsiteX46" fmla="*/ 4810540 w 9024731"/>
              <a:gd name="connsiteY46" fmla="*/ 970178 h 1899834"/>
              <a:gd name="connsiteX47" fmla="*/ 4866199 w 9024731"/>
              <a:gd name="connsiteY47" fmla="*/ 644174 h 1899834"/>
              <a:gd name="connsiteX48" fmla="*/ 4937760 w 9024731"/>
              <a:gd name="connsiteY48" fmla="*/ 926446 h 1899834"/>
              <a:gd name="connsiteX49" fmla="*/ 5009322 w 9024731"/>
              <a:gd name="connsiteY49" fmla="*/ 838981 h 1899834"/>
              <a:gd name="connsiteX50" fmla="*/ 5072933 w 9024731"/>
              <a:gd name="connsiteY50" fmla="*/ 974153 h 1899834"/>
              <a:gd name="connsiteX51" fmla="*/ 5124616 w 9024731"/>
              <a:gd name="connsiteY51" fmla="*/ 838981 h 1899834"/>
              <a:gd name="connsiteX52" fmla="*/ 5196178 w 9024731"/>
              <a:gd name="connsiteY52" fmla="*/ 974153 h 1899834"/>
              <a:gd name="connsiteX53" fmla="*/ 5231959 w 9024731"/>
              <a:gd name="connsiteY53" fmla="*/ 878738 h 1899834"/>
              <a:gd name="connsiteX54" fmla="*/ 5279667 w 9024731"/>
              <a:gd name="connsiteY54" fmla="*/ 946324 h 1899834"/>
              <a:gd name="connsiteX55" fmla="*/ 5319423 w 9024731"/>
              <a:gd name="connsiteY55" fmla="*/ 854884 h 1899834"/>
              <a:gd name="connsiteX56" fmla="*/ 5390985 w 9024731"/>
              <a:gd name="connsiteY56" fmla="*/ 966202 h 1899834"/>
              <a:gd name="connsiteX57" fmla="*/ 5406887 w 9024731"/>
              <a:gd name="connsiteY57" fmla="*/ 858860 h 1899834"/>
              <a:gd name="connsiteX58" fmla="*/ 5462547 w 9024731"/>
              <a:gd name="connsiteY58" fmla="*/ 958251 h 1899834"/>
              <a:gd name="connsiteX59" fmla="*/ 5494352 w 9024731"/>
              <a:gd name="connsiteY59" fmla="*/ 850908 h 1899834"/>
              <a:gd name="connsiteX60" fmla="*/ 5530133 w 9024731"/>
              <a:gd name="connsiteY60" fmla="*/ 1308108 h 1899834"/>
              <a:gd name="connsiteX61" fmla="*/ 5550011 w 9024731"/>
              <a:gd name="connsiteY61" fmla="*/ 878738 h 1899834"/>
              <a:gd name="connsiteX62" fmla="*/ 5597719 w 9024731"/>
              <a:gd name="connsiteY62" fmla="*/ 970178 h 1899834"/>
              <a:gd name="connsiteX63" fmla="*/ 5641451 w 9024731"/>
              <a:gd name="connsiteY63" fmla="*/ 866811 h 1899834"/>
              <a:gd name="connsiteX64" fmla="*/ 5685183 w 9024731"/>
              <a:gd name="connsiteY64" fmla="*/ 954275 h 1899834"/>
              <a:gd name="connsiteX65" fmla="*/ 5736867 w 9024731"/>
              <a:gd name="connsiteY65" fmla="*/ 854884 h 1899834"/>
              <a:gd name="connsiteX66" fmla="*/ 5788550 w 9024731"/>
              <a:gd name="connsiteY66" fmla="*/ 1339913 h 1899834"/>
              <a:gd name="connsiteX67" fmla="*/ 5816380 w 9024731"/>
              <a:gd name="connsiteY67" fmla="*/ 866811 h 1899834"/>
              <a:gd name="connsiteX68" fmla="*/ 5856136 w 9024731"/>
              <a:gd name="connsiteY68" fmla="*/ 962226 h 1899834"/>
              <a:gd name="connsiteX69" fmla="*/ 5923722 w 9024731"/>
              <a:gd name="connsiteY69" fmla="*/ 850908 h 1899834"/>
              <a:gd name="connsiteX70" fmla="*/ 5935649 w 9024731"/>
              <a:gd name="connsiteY70" fmla="*/ 998007 h 1899834"/>
              <a:gd name="connsiteX71" fmla="*/ 5983357 w 9024731"/>
              <a:gd name="connsiteY71" fmla="*/ 624296 h 1899834"/>
              <a:gd name="connsiteX72" fmla="*/ 6003235 w 9024731"/>
              <a:gd name="connsiteY72" fmla="*/ 974153 h 1899834"/>
              <a:gd name="connsiteX73" fmla="*/ 6035040 w 9024731"/>
              <a:gd name="connsiteY73" fmla="*/ 862835 h 1899834"/>
              <a:gd name="connsiteX74" fmla="*/ 6094675 w 9024731"/>
              <a:gd name="connsiteY74" fmla="*/ 990056 h 1899834"/>
              <a:gd name="connsiteX75" fmla="*/ 6237799 w 9024731"/>
              <a:gd name="connsiteY75" fmla="*/ 858860 h 1899834"/>
              <a:gd name="connsiteX76" fmla="*/ 6333214 w 9024731"/>
              <a:gd name="connsiteY76" fmla="*/ 938373 h 1899834"/>
              <a:gd name="connsiteX77" fmla="*/ 6468387 w 9024731"/>
              <a:gd name="connsiteY77" fmla="*/ 882713 h 1899834"/>
              <a:gd name="connsiteX78" fmla="*/ 6595607 w 9024731"/>
              <a:gd name="connsiteY78" fmla="*/ 934397 h 1899834"/>
              <a:gd name="connsiteX79" fmla="*/ 6742707 w 9024731"/>
              <a:gd name="connsiteY79" fmla="*/ 878738 h 1899834"/>
              <a:gd name="connsiteX80" fmla="*/ 6881854 w 9024731"/>
              <a:gd name="connsiteY80" fmla="*/ 926446 h 1899834"/>
              <a:gd name="connsiteX81" fmla="*/ 6973294 w 9024731"/>
              <a:gd name="connsiteY81" fmla="*/ 882713 h 1899834"/>
              <a:gd name="connsiteX82" fmla="*/ 7088588 w 9024731"/>
              <a:gd name="connsiteY82" fmla="*/ 934397 h 1899834"/>
              <a:gd name="connsiteX83" fmla="*/ 7195931 w 9024731"/>
              <a:gd name="connsiteY83" fmla="*/ 886689 h 1899834"/>
              <a:gd name="connsiteX84" fmla="*/ 7303274 w 9024731"/>
              <a:gd name="connsiteY84" fmla="*/ 946324 h 1899834"/>
              <a:gd name="connsiteX85" fmla="*/ 7454348 w 9024731"/>
              <a:gd name="connsiteY85" fmla="*/ 874762 h 1899834"/>
              <a:gd name="connsiteX86" fmla="*/ 7609399 w 9024731"/>
              <a:gd name="connsiteY86" fmla="*/ 938373 h 1899834"/>
              <a:gd name="connsiteX87" fmla="*/ 7613374 w 9024731"/>
              <a:gd name="connsiteY87" fmla="*/ 576588 h 1899834"/>
              <a:gd name="connsiteX88" fmla="*/ 7653131 w 9024731"/>
              <a:gd name="connsiteY88" fmla="*/ 934397 h 1899834"/>
              <a:gd name="connsiteX89" fmla="*/ 7748547 w 9024731"/>
              <a:gd name="connsiteY89" fmla="*/ 874762 h 1899834"/>
              <a:gd name="connsiteX90" fmla="*/ 7828060 w 9024731"/>
              <a:gd name="connsiteY90" fmla="*/ 942348 h 1899834"/>
              <a:gd name="connsiteX91" fmla="*/ 7919500 w 9024731"/>
              <a:gd name="connsiteY91" fmla="*/ 858860 h 1899834"/>
              <a:gd name="connsiteX92" fmla="*/ 8038769 w 9024731"/>
              <a:gd name="connsiteY92" fmla="*/ 942348 h 1899834"/>
              <a:gd name="connsiteX93" fmla="*/ 8110331 w 9024731"/>
              <a:gd name="connsiteY93" fmla="*/ 870786 h 1899834"/>
              <a:gd name="connsiteX94" fmla="*/ 8201771 w 9024731"/>
              <a:gd name="connsiteY94" fmla="*/ 966202 h 1899834"/>
              <a:gd name="connsiteX95" fmla="*/ 8305138 w 9024731"/>
              <a:gd name="connsiteY95" fmla="*/ 878738 h 1899834"/>
              <a:gd name="connsiteX96" fmla="*/ 8400554 w 9024731"/>
              <a:gd name="connsiteY96" fmla="*/ 958251 h 1899834"/>
              <a:gd name="connsiteX97" fmla="*/ 8456213 w 9024731"/>
              <a:gd name="connsiteY97" fmla="*/ 1316060 h 1899834"/>
              <a:gd name="connsiteX98" fmla="*/ 8460188 w 9024731"/>
              <a:gd name="connsiteY98" fmla="*/ 882713 h 1899834"/>
              <a:gd name="connsiteX99" fmla="*/ 8527774 w 9024731"/>
              <a:gd name="connsiteY99" fmla="*/ 994032 h 1899834"/>
              <a:gd name="connsiteX100" fmla="*/ 8631141 w 9024731"/>
              <a:gd name="connsiteY100" fmla="*/ 886689 h 1899834"/>
              <a:gd name="connsiteX101" fmla="*/ 8714630 w 9024731"/>
              <a:gd name="connsiteY101" fmla="*/ 970178 h 1899834"/>
              <a:gd name="connsiteX102" fmla="*/ 8774265 w 9024731"/>
              <a:gd name="connsiteY102" fmla="*/ 874762 h 1899834"/>
              <a:gd name="connsiteX103" fmla="*/ 8849802 w 9024731"/>
              <a:gd name="connsiteY103" fmla="*/ 950300 h 1899834"/>
              <a:gd name="connsiteX104" fmla="*/ 8925340 w 9024731"/>
              <a:gd name="connsiteY104" fmla="*/ 874762 h 1899834"/>
              <a:gd name="connsiteX105" fmla="*/ 8977023 w 9024731"/>
              <a:gd name="connsiteY105" fmla="*/ 962226 h 1899834"/>
              <a:gd name="connsiteX106" fmla="*/ 9024731 w 9024731"/>
              <a:gd name="connsiteY106" fmla="*/ 874762 h 1899834"/>
              <a:gd name="connsiteX0" fmla="*/ 0 w 9024731"/>
              <a:gd name="connsiteY0" fmla="*/ 910543 h 1900033"/>
              <a:gd name="connsiteX1" fmla="*/ 95416 w 9024731"/>
              <a:gd name="connsiteY1" fmla="*/ 858860 h 1900033"/>
              <a:gd name="connsiteX2" fmla="*/ 210710 w 9024731"/>
              <a:gd name="connsiteY2" fmla="*/ 966202 h 1900033"/>
              <a:gd name="connsiteX3" fmla="*/ 381663 w 9024731"/>
              <a:gd name="connsiteY3" fmla="*/ 878738 h 1900033"/>
              <a:gd name="connsiteX4" fmla="*/ 481054 w 9024731"/>
              <a:gd name="connsiteY4" fmla="*/ 934397 h 1900033"/>
              <a:gd name="connsiteX5" fmla="*/ 600324 w 9024731"/>
              <a:gd name="connsiteY5" fmla="*/ 894640 h 1900033"/>
              <a:gd name="connsiteX6" fmla="*/ 715618 w 9024731"/>
              <a:gd name="connsiteY6" fmla="*/ 938373 h 1900033"/>
              <a:gd name="connsiteX7" fmla="*/ 914400 w 9024731"/>
              <a:gd name="connsiteY7" fmla="*/ 377805 h 1900033"/>
              <a:gd name="connsiteX8" fmla="*/ 1144988 w 9024731"/>
              <a:gd name="connsiteY8" fmla="*/ 930421 h 1900033"/>
              <a:gd name="connsiteX9" fmla="*/ 1232453 w 9024731"/>
              <a:gd name="connsiteY9" fmla="*/ 886689 h 1900033"/>
              <a:gd name="connsiteX10" fmla="*/ 1288112 w 9024731"/>
              <a:gd name="connsiteY10" fmla="*/ 946324 h 1900033"/>
              <a:gd name="connsiteX11" fmla="*/ 1375576 w 9024731"/>
              <a:gd name="connsiteY11" fmla="*/ 882713 h 1900033"/>
              <a:gd name="connsiteX12" fmla="*/ 1451879 w 9024731"/>
              <a:gd name="connsiteY12" fmla="*/ 1217808 h 1900033"/>
              <a:gd name="connsiteX13" fmla="*/ 1710421 w 9024731"/>
              <a:gd name="connsiteY13" fmla="*/ 1894704 h 1900033"/>
              <a:gd name="connsiteX14" fmla="*/ 1975900 w 9024731"/>
              <a:gd name="connsiteY14" fmla="*/ 827055 h 1900033"/>
              <a:gd name="connsiteX15" fmla="*/ 2126974 w 9024731"/>
              <a:gd name="connsiteY15" fmla="*/ 974153 h 1900033"/>
              <a:gd name="connsiteX16" fmla="*/ 2377440 w 9024731"/>
              <a:gd name="connsiteY16" fmla="*/ 119 h 1900033"/>
              <a:gd name="connsiteX17" fmla="*/ 2635858 w 9024731"/>
              <a:gd name="connsiteY17" fmla="*/ 910543 h 1900033"/>
              <a:gd name="connsiteX18" fmla="*/ 2755127 w 9024731"/>
              <a:gd name="connsiteY18" fmla="*/ 1327986 h 1900033"/>
              <a:gd name="connsiteX19" fmla="*/ 2882348 w 9024731"/>
              <a:gd name="connsiteY19" fmla="*/ 612369 h 1900033"/>
              <a:gd name="connsiteX20" fmla="*/ 3053301 w 9024731"/>
              <a:gd name="connsiteY20" fmla="*/ 946324 h 1900033"/>
              <a:gd name="connsiteX21" fmla="*/ 3120887 w 9024731"/>
              <a:gd name="connsiteY21" fmla="*/ 835006 h 1900033"/>
              <a:gd name="connsiteX22" fmla="*/ 3196425 w 9024731"/>
              <a:gd name="connsiteY22" fmla="*/ 962226 h 1900033"/>
              <a:gd name="connsiteX23" fmla="*/ 3236181 w 9024731"/>
              <a:gd name="connsiteY23" fmla="*/ 854884 h 1900033"/>
              <a:gd name="connsiteX24" fmla="*/ 3351475 w 9024731"/>
              <a:gd name="connsiteY24" fmla="*/ 1141131 h 1900033"/>
              <a:gd name="connsiteX25" fmla="*/ 3478696 w 9024731"/>
              <a:gd name="connsiteY25" fmla="*/ 803200 h 1900033"/>
              <a:gd name="connsiteX26" fmla="*/ 3554234 w 9024731"/>
              <a:gd name="connsiteY26" fmla="*/ 918494 h 1900033"/>
              <a:gd name="connsiteX27" fmla="*/ 3737114 w 9024731"/>
              <a:gd name="connsiteY27" fmla="*/ 1502915 h 1900033"/>
              <a:gd name="connsiteX28" fmla="*/ 3860359 w 9024731"/>
              <a:gd name="connsiteY28" fmla="*/ 918494 h 1900033"/>
              <a:gd name="connsiteX29" fmla="*/ 3912042 w 9024731"/>
              <a:gd name="connsiteY29" fmla="*/ 926446 h 1900033"/>
              <a:gd name="connsiteX30" fmla="*/ 3947823 w 9024731"/>
              <a:gd name="connsiteY30" fmla="*/ 998007 h 1900033"/>
              <a:gd name="connsiteX31" fmla="*/ 3991555 w 9024731"/>
              <a:gd name="connsiteY31" fmla="*/ 866811 h 1900033"/>
              <a:gd name="connsiteX32" fmla="*/ 4082995 w 9024731"/>
              <a:gd name="connsiteY32" fmla="*/ 982105 h 1900033"/>
              <a:gd name="connsiteX33" fmla="*/ 4122752 w 9024731"/>
              <a:gd name="connsiteY33" fmla="*/ 850908 h 1900033"/>
              <a:gd name="connsiteX34" fmla="*/ 4194314 w 9024731"/>
              <a:gd name="connsiteY34" fmla="*/ 958251 h 1900033"/>
              <a:gd name="connsiteX35" fmla="*/ 4238046 w 9024731"/>
              <a:gd name="connsiteY35" fmla="*/ 858860 h 1900033"/>
              <a:gd name="connsiteX36" fmla="*/ 4281778 w 9024731"/>
              <a:gd name="connsiteY36" fmla="*/ 986080 h 1900033"/>
              <a:gd name="connsiteX37" fmla="*/ 4365267 w 9024731"/>
              <a:gd name="connsiteY37" fmla="*/ 481173 h 1900033"/>
              <a:gd name="connsiteX38" fmla="*/ 4405023 w 9024731"/>
              <a:gd name="connsiteY38" fmla="*/ 918494 h 1900033"/>
              <a:gd name="connsiteX39" fmla="*/ 4452731 w 9024731"/>
              <a:gd name="connsiteY39" fmla="*/ 878738 h 1900033"/>
              <a:gd name="connsiteX40" fmla="*/ 4508390 w 9024731"/>
              <a:gd name="connsiteY40" fmla="*/ 954275 h 1900033"/>
              <a:gd name="connsiteX41" fmla="*/ 4556098 w 9024731"/>
              <a:gd name="connsiteY41" fmla="*/ 882713 h 1900033"/>
              <a:gd name="connsiteX42" fmla="*/ 4619708 w 9024731"/>
              <a:gd name="connsiteY42" fmla="*/ 954275 h 1900033"/>
              <a:gd name="connsiteX43" fmla="*/ 4683319 w 9024731"/>
              <a:gd name="connsiteY43" fmla="*/ 854884 h 1900033"/>
              <a:gd name="connsiteX44" fmla="*/ 4754880 w 9024731"/>
              <a:gd name="connsiteY44" fmla="*/ 1224620 h 1900033"/>
              <a:gd name="connsiteX45" fmla="*/ 4766807 w 9024731"/>
              <a:gd name="connsiteY45" fmla="*/ 850908 h 1900033"/>
              <a:gd name="connsiteX46" fmla="*/ 4810540 w 9024731"/>
              <a:gd name="connsiteY46" fmla="*/ 970178 h 1900033"/>
              <a:gd name="connsiteX47" fmla="*/ 4866199 w 9024731"/>
              <a:gd name="connsiteY47" fmla="*/ 644174 h 1900033"/>
              <a:gd name="connsiteX48" fmla="*/ 4937760 w 9024731"/>
              <a:gd name="connsiteY48" fmla="*/ 926446 h 1900033"/>
              <a:gd name="connsiteX49" fmla="*/ 5009322 w 9024731"/>
              <a:gd name="connsiteY49" fmla="*/ 838981 h 1900033"/>
              <a:gd name="connsiteX50" fmla="*/ 5072933 w 9024731"/>
              <a:gd name="connsiteY50" fmla="*/ 974153 h 1900033"/>
              <a:gd name="connsiteX51" fmla="*/ 5124616 w 9024731"/>
              <a:gd name="connsiteY51" fmla="*/ 838981 h 1900033"/>
              <a:gd name="connsiteX52" fmla="*/ 5196178 w 9024731"/>
              <a:gd name="connsiteY52" fmla="*/ 974153 h 1900033"/>
              <a:gd name="connsiteX53" fmla="*/ 5231959 w 9024731"/>
              <a:gd name="connsiteY53" fmla="*/ 878738 h 1900033"/>
              <a:gd name="connsiteX54" fmla="*/ 5279667 w 9024731"/>
              <a:gd name="connsiteY54" fmla="*/ 946324 h 1900033"/>
              <a:gd name="connsiteX55" fmla="*/ 5319423 w 9024731"/>
              <a:gd name="connsiteY55" fmla="*/ 854884 h 1900033"/>
              <a:gd name="connsiteX56" fmla="*/ 5390985 w 9024731"/>
              <a:gd name="connsiteY56" fmla="*/ 966202 h 1900033"/>
              <a:gd name="connsiteX57" fmla="*/ 5406887 w 9024731"/>
              <a:gd name="connsiteY57" fmla="*/ 858860 h 1900033"/>
              <a:gd name="connsiteX58" fmla="*/ 5462547 w 9024731"/>
              <a:gd name="connsiteY58" fmla="*/ 958251 h 1900033"/>
              <a:gd name="connsiteX59" fmla="*/ 5494352 w 9024731"/>
              <a:gd name="connsiteY59" fmla="*/ 850908 h 1900033"/>
              <a:gd name="connsiteX60" fmla="*/ 5530133 w 9024731"/>
              <a:gd name="connsiteY60" fmla="*/ 1308108 h 1900033"/>
              <a:gd name="connsiteX61" fmla="*/ 5550011 w 9024731"/>
              <a:gd name="connsiteY61" fmla="*/ 878738 h 1900033"/>
              <a:gd name="connsiteX62" fmla="*/ 5597719 w 9024731"/>
              <a:gd name="connsiteY62" fmla="*/ 970178 h 1900033"/>
              <a:gd name="connsiteX63" fmla="*/ 5641451 w 9024731"/>
              <a:gd name="connsiteY63" fmla="*/ 866811 h 1900033"/>
              <a:gd name="connsiteX64" fmla="*/ 5685183 w 9024731"/>
              <a:gd name="connsiteY64" fmla="*/ 954275 h 1900033"/>
              <a:gd name="connsiteX65" fmla="*/ 5736867 w 9024731"/>
              <a:gd name="connsiteY65" fmla="*/ 854884 h 1900033"/>
              <a:gd name="connsiteX66" fmla="*/ 5788550 w 9024731"/>
              <a:gd name="connsiteY66" fmla="*/ 1339913 h 1900033"/>
              <a:gd name="connsiteX67" fmla="*/ 5816380 w 9024731"/>
              <a:gd name="connsiteY67" fmla="*/ 866811 h 1900033"/>
              <a:gd name="connsiteX68" fmla="*/ 5856136 w 9024731"/>
              <a:gd name="connsiteY68" fmla="*/ 962226 h 1900033"/>
              <a:gd name="connsiteX69" fmla="*/ 5923722 w 9024731"/>
              <a:gd name="connsiteY69" fmla="*/ 850908 h 1900033"/>
              <a:gd name="connsiteX70" fmla="*/ 5935649 w 9024731"/>
              <a:gd name="connsiteY70" fmla="*/ 998007 h 1900033"/>
              <a:gd name="connsiteX71" fmla="*/ 5983357 w 9024731"/>
              <a:gd name="connsiteY71" fmla="*/ 624296 h 1900033"/>
              <a:gd name="connsiteX72" fmla="*/ 6003235 w 9024731"/>
              <a:gd name="connsiteY72" fmla="*/ 974153 h 1900033"/>
              <a:gd name="connsiteX73" fmla="*/ 6035040 w 9024731"/>
              <a:gd name="connsiteY73" fmla="*/ 862835 h 1900033"/>
              <a:gd name="connsiteX74" fmla="*/ 6094675 w 9024731"/>
              <a:gd name="connsiteY74" fmla="*/ 990056 h 1900033"/>
              <a:gd name="connsiteX75" fmla="*/ 6237799 w 9024731"/>
              <a:gd name="connsiteY75" fmla="*/ 858860 h 1900033"/>
              <a:gd name="connsiteX76" fmla="*/ 6333214 w 9024731"/>
              <a:gd name="connsiteY76" fmla="*/ 938373 h 1900033"/>
              <a:gd name="connsiteX77" fmla="*/ 6468387 w 9024731"/>
              <a:gd name="connsiteY77" fmla="*/ 882713 h 1900033"/>
              <a:gd name="connsiteX78" fmla="*/ 6595607 w 9024731"/>
              <a:gd name="connsiteY78" fmla="*/ 934397 h 1900033"/>
              <a:gd name="connsiteX79" fmla="*/ 6742707 w 9024731"/>
              <a:gd name="connsiteY79" fmla="*/ 878738 h 1900033"/>
              <a:gd name="connsiteX80" fmla="*/ 6881854 w 9024731"/>
              <a:gd name="connsiteY80" fmla="*/ 926446 h 1900033"/>
              <a:gd name="connsiteX81" fmla="*/ 6973294 w 9024731"/>
              <a:gd name="connsiteY81" fmla="*/ 882713 h 1900033"/>
              <a:gd name="connsiteX82" fmla="*/ 7088588 w 9024731"/>
              <a:gd name="connsiteY82" fmla="*/ 934397 h 1900033"/>
              <a:gd name="connsiteX83" fmla="*/ 7195931 w 9024731"/>
              <a:gd name="connsiteY83" fmla="*/ 886689 h 1900033"/>
              <a:gd name="connsiteX84" fmla="*/ 7303274 w 9024731"/>
              <a:gd name="connsiteY84" fmla="*/ 946324 h 1900033"/>
              <a:gd name="connsiteX85" fmla="*/ 7454348 w 9024731"/>
              <a:gd name="connsiteY85" fmla="*/ 874762 h 1900033"/>
              <a:gd name="connsiteX86" fmla="*/ 7609399 w 9024731"/>
              <a:gd name="connsiteY86" fmla="*/ 938373 h 1900033"/>
              <a:gd name="connsiteX87" fmla="*/ 7613374 w 9024731"/>
              <a:gd name="connsiteY87" fmla="*/ 576588 h 1900033"/>
              <a:gd name="connsiteX88" fmla="*/ 7653131 w 9024731"/>
              <a:gd name="connsiteY88" fmla="*/ 934397 h 1900033"/>
              <a:gd name="connsiteX89" fmla="*/ 7748547 w 9024731"/>
              <a:gd name="connsiteY89" fmla="*/ 874762 h 1900033"/>
              <a:gd name="connsiteX90" fmla="*/ 7828060 w 9024731"/>
              <a:gd name="connsiteY90" fmla="*/ 942348 h 1900033"/>
              <a:gd name="connsiteX91" fmla="*/ 7919500 w 9024731"/>
              <a:gd name="connsiteY91" fmla="*/ 858860 h 1900033"/>
              <a:gd name="connsiteX92" fmla="*/ 8038769 w 9024731"/>
              <a:gd name="connsiteY92" fmla="*/ 942348 h 1900033"/>
              <a:gd name="connsiteX93" fmla="*/ 8110331 w 9024731"/>
              <a:gd name="connsiteY93" fmla="*/ 870786 h 1900033"/>
              <a:gd name="connsiteX94" fmla="*/ 8201771 w 9024731"/>
              <a:gd name="connsiteY94" fmla="*/ 966202 h 1900033"/>
              <a:gd name="connsiteX95" fmla="*/ 8305138 w 9024731"/>
              <a:gd name="connsiteY95" fmla="*/ 878738 h 1900033"/>
              <a:gd name="connsiteX96" fmla="*/ 8400554 w 9024731"/>
              <a:gd name="connsiteY96" fmla="*/ 958251 h 1900033"/>
              <a:gd name="connsiteX97" fmla="*/ 8456213 w 9024731"/>
              <a:gd name="connsiteY97" fmla="*/ 1316060 h 1900033"/>
              <a:gd name="connsiteX98" fmla="*/ 8460188 w 9024731"/>
              <a:gd name="connsiteY98" fmla="*/ 882713 h 1900033"/>
              <a:gd name="connsiteX99" fmla="*/ 8527774 w 9024731"/>
              <a:gd name="connsiteY99" fmla="*/ 994032 h 1900033"/>
              <a:gd name="connsiteX100" fmla="*/ 8631141 w 9024731"/>
              <a:gd name="connsiteY100" fmla="*/ 886689 h 1900033"/>
              <a:gd name="connsiteX101" fmla="*/ 8714630 w 9024731"/>
              <a:gd name="connsiteY101" fmla="*/ 970178 h 1900033"/>
              <a:gd name="connsiteX102" fmla="*/ 8774265 w 9024731"/>
              <a:gd name="connsiteY102" fmla="*/ 874762 h 1900033"/>
              <a:gd name="connsiteX103" fmla="*/ 8849802 w 9024731"/>
              <a:gd name="connsiteY103" fmla="*/ 950300 h 1900033"/>
              <a:gd name="connsiteX104" fmla="*/ 8925340 w 9024731"/>
              <a:gd name="connsiteY104" fmla="*/ 874762 h 1900033"/>
              <a:gd name="connsiteX105" fmla="*/ 8977023 w 9024731"/>
              <a:gd name="connsiteY105" fmla="*/ 962226 h 1900033"/>
              <a:gd name="connsiteX106" fmla="*/ 9024731 w 9024731"/>
              <a:gd name="connsiteY106" fmla="*/ 874762 h 1900033"/>
              <a:gd name="connsiteX0" fmla="*/ 0 w 9024731"/>
              <a:gd name="connsiteY0" fmla="*/ 910543 h 1902199"/>
              <a:gd name="connsiteX1" fmla="*/ 95416 w 9024731"/>
              <a:gd name="connsiteY1" fmla="*/ 858860 h 1902199"/>
              <a:gd name="connsiteX2" fmla="*/ 210710 w 9024731"/>
              <a:gd name="connsiteY2" fmla="*/ 966202 h 1902199"/>
              <a:gd name="connsiteX3" fmla="*/ 381663 w 9024731"/>
              <a:gd name="connsiteY3" fmla="*/ 878738 h 1902199"/>
              <a:gd name="connsiteX4" fmla="*/ 481054 w 9024731"/>
              <a:gd name="connsiteY4" fmla="*/ 934397 h 1902199"/>
              <a:gd name="connsiteX5" fmla="*/ 600324 w 9024731"/>
              <a:gd name="connsiteY5" fmla="*/ 894640 h 1902199"/>
              <a:gd name="connsiteX6" fmla="*/ 715618 w 9024731"/>
              <a:gd name="connsiteY6" fmla="*/ 938373 h 1902199"/>
              <a:gd name="connsiteX7" fmla="*/ 914400 w 9024731"/>
              <a:gd name="connsiteY7" fmla="*/ 377805 h 1902199"/>
              <a:gd name="connsiteX8" fmla="*/ 1144988 w 9024731"/>
              <a:gd name="connsiteY8" fmla="*/ 930421 h 1902199"/>
              <a:gd name="connsiteX9" fmla="*/ 1232453 w 9024731"/>
              <a:gd name="connsiteY9" fmla="*/ 886689 h 1902199"/>
              <a:gd name="connsiteX10" fmla="*/ 1288112 w 9024731"/>
              <a:gd name="connsiteY10" fmla="*/ 946324 h 1902199"/>
              <a:gd name="connsiteX11" fmla="*/ 1375576 w 9024731"/>
              <a:gd name="connsiteY11" fmla="*/ 882713 h 1902199"/>
              <a:gd name="connsiteX12" fmla="*/ 1451879 w 9024731"/>
              <a:gd name="connsiteY12" fmla="*/ 1217808 h 1902199"/>
              <a:gd name="connsiteX13" fmla="*/ 1667558 w 9024731"/>
              <a:gd name="connsiteY13" fmla="*/ 1897086 h 1902199"/>
              <a:gd name="connsiteX14" fmla="*/ 1975900 w 9024731"/>
              <a:gd name="connsiteY14" fmla="*/ 827055 h 1902199"/>
              <a:gd name="connsiteX15" fmla="*/ 2126974 w 9024731"/>
              <a:gd name="connsiteY15" fmla="*/ 974153 h 1902199"/>
              <a:gd name="connsiteX16" fmla="*/ 2377440 w 9024731"/>
              <a:gd name="connsiteY16" fmla="*/ 119 h 1902199"/>
              <a:gd name="connsiteX17" fmla="*/ 2635858 w 9024731"/>
              <a:gd name="connsiteY17" fmla="*/ 910543 h 1902199"/>
              <a:gd name="connsiteX18" fmla="*/ 2755127 w 9024731"/>
              <a:gd name="connsiteY18" fmla="*/ 1327986 h 1902199"/>
              <a:gd name="connsiteX19" fmla="*/ 2882348 w 9024731"/>
              <a:gd name="connsiteY19" fmla="*/ 612369 h 1902199"/>
              <a:gd name="connsiteX20" fmla="*/ 3053301 w 9024731"/>
              <a:gd name="connsiteY20" fmla="*/ 946324 h 1902199"/>
              <a:gd name="connsiteX21" fmla="*/ 3120887 w 9024731"/>
              <a:gd name="connsiteY21" fmla="*/ 835006 h 1902199"/>
              <a:gd name="connsiteX22" fmla="*/ 3196425 w 9024731"/>
              <a:gd name="connsiteY22" fmla="*/ 962226 h 1902199"/>
              <a:gd name="connsiteX23" fmla="*/ 3236181 w 9024731"/>
              <a:gd name="connsiteY23" fmla="*/ 854884 h 1902199"/>
              <a:gd name="connsiteX24" fmla="*/ 3351475 w 9024731"/>
              <a:gd name="connsiteY24" fmla="*/ 1141131 h 1902199"/>
              <a:gd name="connsiteX25" fmla="*/ 3478696 w 9024731"/>
              <a:gd name="connsiteY25" fmla="*/ 803200 h 1902199"/>
              <a:gd name="connsiteX26" fmla="*/ 3554234 w 9024731"/>
              <a:gd name="connsiteY26" fmla="*/ 918494 h 1902199"/>
              <a:gd name="connsiteX27" fmla="*/ 3737114 w 9024731"/>
              <a:gd name="connsiteY27" fmla="*/ 1502915 h 1902199"/>
              <a:gd name="connsiteX28" fmla="*/ 3860359 w 9024731"/>
              <a:gd name="connsiteY28" fmla="*/ 918494 h 1902199"/>
              <a:gd name="connsiteX29" fmla="*/ 3912042 w 9024731"/>
              <a:gd name="connsiteY29" fmla="*/ 926446 h 1902199"/>
              <a:gd name="connsiteX30" fmla="*/ 3947823 w 9024731"/>
              <a:gd name="connsiteY30" fmla="*/ 998007 h 1902199"/>
              <a:gd name="connsiteX31" fmla="*/ 3991555 w 9024731"/>
              <a:gd name="connsiteY31" fmla="*/ 866811 h 1902199"/>
              <a:gd name="connsiteX32" fmla="*/ 4082995 w 9024731"/>
              <a:gd name="connsiteY32" fmla="*/ 982105 h 1902199"/>
              <a:gd name="connsiteX33" fmla="*/ 4122752 w 9024731"/>
              <a:gd name="connsiteY33" fmla="*/ 850908 h 1902199"/>
              <a:gd name="connsiteX34" fmla="*/ 4194314 w 9024731"/>
              <a:gd name="connsiteY34" fmla="*/ 958251 h 1902199"/>
              <a:gd name="connsiteX35" fmla="*/ 4238046 w 9024731"/>
              <a:gd name="connsiteY35" fmla="*/ 858860 h 1902199"/>
              <a:gd name="connsiteX36" fmla="*/ 4281778 w 9024731"/>
              <a:gd name="connsiteY36" fmla="*/ 986080 h 1902199"/>
              <a:gd name="connsiteX37" fmla="*/ 4365267 w 9024731"/>
              <a:gd name="connsiteY37" fmla="*/ 481173 h 1902199"/>
              <a:gd name="connsiteX38" fmla="*/ 4405023 w 9024731"/>
              <a:gd name="connsiteY38" fmla="*/ 918494 h 1902199"/>
              <a:gd name="connsiteX39" fmla="*/ 4452731 w 9024731"/>
              <a:gd name="connsiteY39" fmla="*/ 878738 h 1902199"/>
              <a:gd name="connsiteX40" fmla="*/ 4508390 w 9024731"/>
              <a:gd name="connsiteY40" fmla="*/ 954275 h 1902199"/>
              <a:gd name="connsiteX41" fmla="*/ 4556098 w 9024731"/>
              <a:gd name="connsiteY41" fmla="*/ 882713 h 1902199"/>
              <a:gd name="connsiteX42" fmla="*/ 4619708 w 9024731"/>
              <a:gd name="connsiteY42" fmla="*/ 954275 h 1902199"/>
              <a:gd name="connsiteX43" fmla="*/ 4683319 w 9024731"/>
              <a:gd name="connsiteY43" fmla="*/ 854884 h 1902199"/>
              <a:gd name="connsiteX44" fmla="*/ 4754880 w 9024731"/>
              <a:gd name="connsiteY44" fmla="*/ 1224620 h 1902199"/>
              <a:gd name="connsiteX45" fmla="*/ 4766807 w 9024731"/>
              <a:gd name="connsiteY45" fmla="*/ 850908 h 1902199"/>
              <a:gd name="connsiteX46" fmla="*/ 4810540 w 9024731"/>
              <a:gd name="connsiteY46" fmla="*/ 970178 h 1902199"/>
              <a:gd name="connsiteX47" fmla="*/ 4866199 w 9024731"/>
              <a:gd name="connsiteY47" fmla="*/ 644174 h 1902199"/>
              <a:gd name="connsiteX48" fmla="*/ 4937760 w 9024731"/>
              <a:gd name="connsiteY48" fmla="*/ 926446 h 1902199"/>
              <a:gd name="connsiteX49" fmla="*/ 5009322 w 9024731"/>
              <a:gd name="connsiteY49" fmla="*/ 838981 h 1902199"/>
              <a:gd name="connsiteX50" fmla="*/ 5072933 w 9024731"/>
              <a:gd name="connsiteY50" fmla="*/ 974153 h 1902199"/>
              <a:gd name="connsiteX51" fmla="*/ 5124616 w 9024731"/>
              <a:gd name="connsiteY51" fmla="*/ 838981 h 1902199"/>
              <a:gd name="connsiteX52" fmla="*/ 5196178 w 9024731"/>
              <a:gd name="connsiteY52" fmla="*/ 974153 h 1902199"/>
              <a:gd name="connsiteX53" fmla="*/ 5231959 w 9024731"/>
              <a:gd name="connsiteY53" fmla="*/ 878738 h 1902199"/>
              <a:gd name="connsiteX54" fmla="*/ 5279667 w 9024731"/>
              <a:gd name="connsiteY54" fmla="*/ 946324 h 1902199"/>
              <a:gd name="connsiteX55" fmla="*/ 5319423 w 9024731"/>
              <a:gd name="connsiteY55" fmla="*/ 854884 h 1902199"/>
              <a:gd name="connsiteX56" fmla="*/ 5390985 w 9024731"/>
              <a:gd name="connsiteY56" fmla="*/ 966202 h 1902199"/>
              <a:gd name="connsiteX57" fmla="*/ 5406887 w 9024731"/>
              <a:gd name="connsiteY57" fmla="*/ 858860 h 1902199"/>
              <a:gd name="connsiteX58" fmla="*/ 5462547 w 9024731"/>
              <a:gd name="connsiteY58" fmla="*/ 958251 h 1902199"/>
              <a:gd name="connsiteX59" fmla="*/ 5494352 w 9024731"/>
              <a:gd name="connsiteY59" fmla="*/ 850908 h 1902199"/>
              <a:gd name="connsiteX60" fmla="*/ 5530133 w 9024731"/>
              <a:gd name="connsiteY60" fmla="*/ 1308108 h 1902199"/>
              <a:gd name="connsiteX61" fmla="*/ 5550011 w 9024731"/>
              <a:gd name="connsiteY61" fmla="*/ 878738 h 1902199"/>
              <a:gd name="connsiteX62" fmla="*/ 5597719 w 9024731"/>
              <a:gd name="connsiteY62" fmla="*/ 970178 h 1902199"/>
              <a:gd name="connsiteX63" fmla="*/ 5641451 w 9024731"/>
              <a:gd name="connsiteY63" fmla="*/ 866811 h 1902199"/>
              <a:gd name="connsiteX64" fmla="*/ 5685183 w 9024731"/>
              <a:gd name="connsiteY64" fmla="*/ 954275 h 1902199"/>
              <a:gd name="connsiteX65" fmla="*/ 5736867 w 9024731"/>
              <a:gd name="connsiteY65" fmla="*/ 854884 h 1902199"/>
              <a:gd name="connsiteX66" fmla="*/ 5788550 w 9024731"/>
              <a:gd name="connsiteY66" fmla="*/ 1339913 h 1902199"/>
              <a:gd name="connsiteX67" fmla="*/ 5816380 w 9024731"/>
              <a:gd name="connsiteY67" fmla="*/ 866811 h 1902199"/>
              <a:gd name="connsiteX68" fmla="*/ 5856136 w 9024731"/>
              <a:gd name="connsiteY68" fmla="*/ 962226 h 1902199"/>
              <a:gd name="connsiteX69" fmla="*/ 5923722 w 9024731"/>
              <a:gd name="connsiteY69" fmla="*/ 850908 h 1902199"/>
              <a:gd name="connsiteX70" fmla="*/ 5935649 w 9024731"/>
              <a:gd name="connsiteY70" fmla="*/ 998007 h 1902199"/>
              <a:gd name="connsiteX71" fmla="*/ 5983357 w 9024731"/>
              <a:gd name="connsiteY71" fmla="*/ 624296 h 1902199"/>
              <a:gd name="connsiteX72" fmla="*/ 6003235 w 9024731"/>
              <a:gd name="connsiteY72" fmla="*/ 974153 h 1902199"/>
              <a:gd name="connsiteX73" fmla="*/ 6035040 w 9024731"/>
              <a:gd name="connsiteY73" fmla="*/ 862835 h 1902199"/>
              <a:gd name="connsiteX74" fmla="*/ 6094675 w 9024731"/>
              <a:gd name="connsiteY74" fmla="*/ 990056 h 1902199"/>
              <a:gd name="connsiteX75" fmla="*/ 6237799 w 9024731"/>
              <a:gd name="connsiteY75" fmla="*/ 858860 h 1902199"/>
              <a:gd name="connsiteX76" fmla="*/ 6333214 w 9024731"/>
              <a:gd name="connsiteY76" fmla="*/ 938373 h 1902199"/>
              <a:gd name="connsiteX77" fmla="*/ 6468387 w 9024731"/>
              <a:gd name="connsiteY77" fmla="*/ 882713 h 1902199"/>
              <a:gd name="connsiteX78" fmla="*/ 6595607 w 9024731"/>
              <a:gd name="connsiteY78" fmla="*/ 934397 h 1902199"/>
              <a:gd name="connsiteX79" fmla="*/ 6742707 w 9024731"/>
              <a:gd name="connsiteY79" fmla="*/ 878738 h 1902199"/>
              <a:gd name="connsiteX80" fmla="*/ 6881854 w 9024731"/>
              <a:gd name="connsiteY80" fmla="*/ 926446 h 1902199"/>
              <a:gd name="connsiteX81" fmla="*/ 6973294 w 9024731"/>
              <a:gd name="connsiteY81" fmla="*/ 882713 h 1902199"/>
              <a:gd name="connsiteX82" fmla="*/ 7088588 w 9024731"/>
              <a:gd name="connsiteY82" fmla="*/ 934397 h 1902199"/>
              <a:gd name="connsiteX83" fmla="*/ 7195931 w 9024731"/>
              <a:gd name="connsiteY83" fmla="*/ 886689 h 1902199"/>
              <a:gd name="connsiteX84" fmla="*/ 7303274 w 9024731"/>
              <a:gd name="connsiteY84" fmla="*/ 946324 h 1902199"/>
              <a:gd name="connsiteX85" fmla="*/ 7454348 w 9024731"/>
              <a:gd name="connsiteY85" fmla="*/ 874762 h 1902199"/>
              <a:gd name="connsiteX86" fmla="*/ 7609399 w 9024731"/>
              <a:gd name="connsiteY86" fmla="*/ 938373 h 1902199"/>
              <a:gd name="connsiteX87" fmla="*/ 7613374 w 9024731"/>
              <a:gd name="connsiteY87" fmla="*/ 576588 h 1902199"/>
              <a:gd name="connsiteX88" fmla="*/ 7653131 w 9024731"/>
              <a:gd name="connsiteY88" fmla="*/ 934397 h 1902199"/>
              <a:gd name="connsiteX89" fmla="*/ 7748547 w 9024731"/>
              <a:gd name="connsiteY89" fmla="*/ 874762 h 1902199"/>
              <a:gd name="connsiteX90" fmla="*/ 7828060 w 9024731"/>
              <a:gd name="connsiteY90" fmla="*/ 942348 h 1902199"/>
              <a:gd name="connsiteX91" fmla="*/ 7919500 w 9024731"/>
              <a:gd name="connsiteY91" fmla="*/ 858860 h 1902199"/>
              <a:gd name="connsiteX92" fmla="*/ 8038769 w 9024731"/>
              <a:gd name="connsiteY92" fmla="*/ 942348 h 1902199"/>
              <a:gd name="connsiteX93" fmla="*/ 8110331 w 9024731"/>
              <a:gd name="connsiteY93" fmla="*/ 870786 h 1902199"/>
              <a:gd name="connsiteX94" fmla="*/ 8201771 w 9024731"/>
              <a:gd name="connsiteY94" fmla="*/ 966202 h 1902199"/>
              <a:gd name="connsiteX95" fmla="*/ 8305138 w 9024731"/>
              <a:gd name="connsiteY95" fmla="*/ 878738 h 1902199"/>
              <a:gd name="connsiteX96" fmla="*/ 8400554 w 9024731"/>
              <a:gd name="connsiteY96" fmla="*/ 958251 h 1902199"/>
              <a:gd name="connsiteX97" fmla="*/ 8456213 w 9024731"/>
              <a:gd name="connsiteY97" fmla="*/ 1316060 h 1902199"/>
              <a:gd name="connsiteX98" fmla="*/ 8460188 w 9024731"/>
              <a:gd name="connsiteY98" fmla="*/ 882713 h 1902199"/>
              <a:gd name="connsiteX99" fmla="*/ 8527774 w 9024731"/>
              <a:gd name="connsiteY99" fmla="*/ 994032 h 1902199"/>
              <a:gd name="connsiteX100" fmla="*/ 8631141 w 9024731"/>
              <a:gd name="connsiteY100" fmla="*/ 886689 h 1902199"/>
              <a:gd name="connsiteX101" fmla="*/ 8714630 w 9024731"/>
              <a:gd name="connsiteY101" fmla="*/ 970178 h 1902199"/>
              <a:gd name="connsiteX102" fmla="*/ 8774265 w 9024731"/>
              <a:gd name="connsiteY102" fmla="*/ 874762 h 1902199"/>
              <a:gd name="connsiteX103" fmla="*/ 8849802 w 9024731"/>
              <a:gd name="connsiteY103" fmla="*/ 950300 h 1902199"/>
              <a:gd name="connsiteX104" fmla="*/ 8925340 w 9024731"/>
              <a:gd name="connsiteY104" fmla="*/ 874762 h 1902199"/>
              <a:gd name="connsiteX105" fmla="*/ 8977023 w 9024731"/>
              <a:gd name="connsiteY105" fmla="*/ 962226 h 1902199"/>
              <a:gd name="connsiteX106" fmla="*/ 9024731 w 9024731"/>
              <a:gd name="connsiteY106" fmla="*/ 874762 h 1902199"/>
              <a:gd name="connsiteX0" fmla="*/ 0 w 9024731"/>
              <a:gd name="connsiteY0" fmla="*/ 910543 h 1892740"/>
              <a:gd name="connsiteX1" fmla="*/ 95416 w 9024731"/>
              <a:gd name="connsiteY1" fmla="*/ 858860 h 1892740"/>
              <a:gd name="connsiteX2" fmla="*/ 210710 w 9024731"/>
              <a:gd name="connsiteY2" fmla="*/ 966202 h 1892740"/>
              <a:gd name="connsiteX3" fmla="*/ 381663 w 9024731"/>
              <a:gd name="connsiteY3" fmla="*/ 878738 h 1892740"/>
              <a:gd name="connsiteX4" fmla="*/ 481054 w 9024731"/>
              <a:gd name="connsiteY4" fmla="*/ 934397 h 1892740"/>
              <a:gd name="connsiteX5" fmla="*/ 600324 w 9024731"/>
              <a:gd name="connsiteY5" fmla="*/ 894640 h 1892740"/>
              <a:gd name="connsiteX6" fmla="*/ 715618 w 9024731"/>
              <a:gd name="connsiteY6" fmla="*/ 938373 h 1892740"/>
              <a:gd name="connsiteX7" fmla="*/ 914400 w 9024731"/>
              <a:gd name="connsiteY7" fmla="*/ 377805 h 1892740"/>
              <a:gd name="connsiteX8" fmla="*/ 1144988 w 9024731"/>
              <a:gd name="connsiteY8" fmla="*/ 930421 h 1892740"/>
              <a:gd name="connsiteX9" fmla="*/ 1232453 w 9024731"/>
              <a:gd name="connsiteY9" fmla="*/ 886689 h 1892740"/>
              <a:gd name="connsiteX10" fmla="*/ 1288112 w 9024731"/>
              <a:gd name="connsiteY10" fmla="*/ 946324 h 1892740"/>
              <a:gd name="connsiteX11" fmla="*/ 1375576 w 9024731"/>
              <a:gd name="connsiteY11" fmla="*/ 882713 h 1892740"/>
              <a:gd name="connsiteX12" fmla="*/ 1451879 w 9024731"/>
              <a:gd name="connsiteY12" fmla="*/ 1217808 h 1892740"/>
              <a:gd name="connsiteX13" fmla="*/ 1710420 w 9024731"/>
              <a:gd name="connsiteY13" fmla="*/ 1887561 h 1892740"/>
              <a:gd name="connsiteX14" fmla="*/ 1975900 w 9024731"/>
              <a:gd name="connsiteY14" fmla="*/ 827055 h 1892740"/>
              <a:gd name="connsiteX15" fmla="*/ 2126974 w 9024731"/>
              <a:gd name="connsiteY15" fmla="*/ 974153 h 1892740"/>
              <a:gd name="connsiteX16" fmla="*/ 2377440 w 9024731"/>
              <a:gd name="connsiteY16" fmla="*/ 119 h 1892740"/>
              <a:gd name="connsiteX17" fmla="*/ 2635858 w 9024731"/>
              <a:gd name="connsiteY17" fmla="*/ 910543 h 1892740"/>
              <a:gd name="connsiteX18" fmla="*/ 2755127 w 9024731"/>
              <a:gd name="connsiteY18" fmla="*/ 1327986 h 1892740"/>
              <a:gd name="connsiteX19" fmla="*/ 2882348 w 9024731"/>
              <a:gd name="connsiteY19" fmla="*/ 612369 h 1892740"/>
              <a:gd name="connsiteX20" fmla="*/ 3053301 w 9024731"/>
              <a:gd name="connsiteY20" fmla="*/ 946324 h 1892740"/>
              <a:gd name="connsiteX21" fmla="*/ 3120887 w 9024731"/>
              <a:gd name="connsiteY21" fmla="*/ 835006 h 1892740"/>
              <a:gd name="connsiteX22" fmla="*/ 3196425 w 9024731"/>
              <a:gd name="connsiteY22" fmla="*/ 962226 h 1892740"/>
              <a:gd name="connsiteX23" fmla="*/ 3236181 w 9024731"/>
              <a:gd name="connsiteY23" fmla="*/ 854884 h 1892740"/>
              <a:gd name="connsiteX24" fmla="*/ 3351475 w 9024731"/>
              <a:gd name="connsiteY24" fmla="*/ 1141131 h 1892740"/>
              <a:gd name="connsiteX25" fmla="*/ 3478696 w 9024731"/>
              <a:gd name="connsiteY25" fmla="*/ 803200 h 1892740"/>
              <a:gd name="connsiteX26" fmla="*/ 3554234 w 9024731"/>
              <a:gd name="connsiteY26" fmla="*/ 918494 h 1892740"/>
              <a:gd name="connsiteX27" fmla="*/ 3737114 w 9024731"/>
              <a:gd name="connsiteY27" fmla="*/ 1502915 h 1892740"/>
              <a:gd name="connsiteX28" fmla="*/ 3860359 w 9024731"/>
              <a:gd name="connsiteY28" fmla="*/ 918494 h 1892740"/>
              <a:gd name="connsiteX29" fmla="*/ 3912042 w 9024731"/>
              <a:gd name="connsiteY29" fmla="*/ 926446 h 1892740"/>
              <a:gd name="connsiteX30" fmla="*/ 3947823 w 9024731"/>
              <a:gd name="connsiteY30" fmla="*/ 998007 h 1892740"/>
              <a:gd name="connsiteX31" fmla="*/ 3991555 w 9024731"/>
              <a:gd name="connsiteY31" fmla="*/ 866811 h 1892740"/>
              <a:gd name="connsiteX32" fmla="*/ 4082995 w 9024731"/>
              <a:gd name="connsiteY32" fmla="*/ 982105 h 1892740"/>
              <a:gd name="connsiteX33" fmla="*/ 4122752 w 9024731"/>
              <a:gd name="connsiteY33" fmla="*/ 850908 h 1892740"/>
              <a:gd name="connsiteX34" fmla="*/ 4194314 w 9024731"/>
              <a:gd name="connsiteY34" fmla="*/ 958251 h 1892740"/>
              <a:gd name="connsiteX35" fmla="*/ 4238046 w 9024731"/>
              <a:gd name="connsiteY35" fmla="*/ 858860 h 1892740"/>
              <a:gd name="connsiteX36" fmla="*/ 4281778 w 9024731"/>
              <a:gd name="connsiteY36" fmla="*/ 986080 h 1892740"/>
              <a:gd name="connsiteX37" fmla="*/ 4365267 w 9024731"/>
              <a:gd name="connsiteY37" fmla="*/ 481173 h 1892740"/>
              <a:gd name="connsiteX38" fmla="*/ 4405023 w 9024731"/>
              <a:gd name="connsiteY38" fmla="*/ 918494 h 1892740"/>
              <a:gd name="connsiteX39" fmla="*/ 4452731 w 9024731"/>
              <a:gd name="connsiteY39" fmla="*/ 878738 h 1892740"/>
              <a:gd name="connsiteX40" fmla="*/ 4508390 w 9024731"/>
              <a:gd name="connsiteY40" fmla="*/ 954275 h 1892740"/>
              <a:gd name="connsiteX41" fmla="*/ 4556098 w 9024731"/>
              <a:gd name="connsiteY41" fmla="*/ 882713 h 1892740"/>
              <a:gd name="connsiteX42" fmla="*/ 4619708 w 9024731"/>
              <a:gd name="connsiteY42" fmla="*/ 954275 h 1892740"/>
              <a:gd name="connsiteX43" fmla="*/ 4683319 w 9024731"/>
              <a:gd name="connsiteY43" fmla="*/ 854884 h 1892740"/>
              <a:gd name="connsiteX44" fmla="*/ 4754880 w 9024731"/>
              <a:gd name="connsiteY44" fmla="*/ 1224620 h 1892740"/>
              <a:gd name="connsiteX45" fmla="*/ 4766807 w 9024731"/>
              <a:gd name="connsiteY45" fmla="*/ 850908 h 1892740"/>
              <a:gd name="connsiteX46" fmla="*/ 4810540 w 9024731"/>
              <a:gd name="connsiteY46" fmla="*/ 970178 h 1892740"/>
              <a:gd name="connsiteX47" fmla="*/ 4866199 w 9024731"/>
              <a:gd name="connsiteY47" fmla="*/ 644174 h 1892740"/>
              <a:gd name="connsiteX48" fmla="*/ 4937760 w 9024731"/>
              <a:gd name="connsiteY48" fmla="*/ 926446 h 1892740"/>
              <a:gd name="connsiteX49" fmla="*/ 5009322 w 9024731"/>
              <a:gd name="connsiteY49" fmla="*/ 838981 h 1892740"/>
              <a:gd name="connsiteX50" fmla="*/ 5072933 w 9024731"/>
              <a:gd name="connsiteY50" fmla="*/ 974153 h 1892740"/>
              <a:gd name="connsiteX51" fmla="*/ 5124616 w 9024731"/>
              <a:gd name="connsiteY51" fmla="*/ 838981 h 1892740"/>
              <a:gd name="connsiteX52" fmla="*/ 5196178 w 9024731"/>
              <a:gd name="connsiteY52" fmla="*/ 974153 h 1892740"/>
              <a:gd name="connsiteX53" fmla="*/ 5231959 w 9024731"/>
              <a:gd name="connsiteY53" fmla="*/ 878738 h 1892740"/>
              <a:gd name="connsiteX54" fmla="*/ 5279667 w 9024731"/>
              <a:gd name="connsiteY54" fmla="*/ 946324 h 1892740"/>
              <a:gd name="connsiteX55" fmla="*/ 5319423 w 9024731"/>
              <a:gd name="connsiteY55" fmla="*/ 854884 h 1892740"/>
              <a:gd name="connsiteX56" fmla="*/ 5390985 w 9024731"/>
              <a:gd name="connsiteY56" fmla="*/ 966202 h 1892740"/>
              <a:gd name="connsiteX57" fmla="*/ 5406887 w 9024731"/>
              <a:gd name="connsiteY57" fmla="*/ 858860 h 1892740"/>
              <a:gd name="connsiteX58" fmla="*/ 5462547 w 9024731"/>
              <a:gd name="connsiteY58" fmla="*/ 958251 h 1892740"/>
              <a:gd name="connsiteX59" fmla="*/ 5494352 w 9024731"/>
              <a:gd name="connsiteY59" fmla="*/ 850908 h 1892740"/>
              <a:gd name="connsiteX60" fmla="*/ 5530133 w 9024731"/>
              <a:gd name="connsiteY60" fmla="*/ 1308108 h 1892740"/>
              <a:gd name="connsiteX61" fmla="*/ 5550011 w 9024731"/>
              <a:gd name="connsiteY61" fmla="*/ 878738 h 1892740"/>
              <a:gd name="connsiteX62" fmla="*/ 5597719 w 9024731"/>
              <a:gd name="connsiteY62" fmla="*/ 970178 h 1892740"/>
              <a:gd name="connsiteX63" fmla="*/ 5641451 w 9024731"/>
              <a:gd name="connsiteY63" fmla="*/ 866811 h 1892740"/>
              <a:gd name="connsiteX64" fmla="*/ 5685183 w 9024731"/>
              <a:gd name="connsiteY64" fmla="*/ 954275 h 1892740"/>
              <a:gd name="connsiteX65" fmla="*/ 5736867 w 9024731"/>
              <a:gd name="connsiteY65" fmla="*/ 854884 h 1892740"/>
              <a:gd name="connsiteX66" fmla="*/ 5788550 w 9024731"/>
              <a:gd name="connsiteY66" fmla="*/ 1339913 h 1892740"/>
              <a:gd name="connsiteX67" fmla="*/ 5816380 w 9024731"/>
              <a:gd name="connsiteY67" fmla="*/ 866811 h 1892740"/>
              <a:gd name="connsiteX68" fmla="*/ 5856136 w 9024731"/>
              <a:gd name="connsiteY68" fmla="*/ 962226 h 1892740"/>
              <a:gd name="connsiteX69" fmla="*/ 5923722 w 9024731"/>
              <a:gd name="connsiteY69" fmla="*/ 850908 h 1892740"/>
              <a:gd name="connsiteX70" fmla="*/ 5935649 w 9024731"/>
              <a:gd name="connsiteY70" fmla="*/ 998007 h 1892740"/>
              <a:gd name="connsiteX71" fmla="*/ 5983357 w 9024731"/>
              <a:gd name="connsiteY71" fmla="*/ 624296 h 1892740"/>
              <a:gd name="connsiteX72" fmla="*/ 6003235 w 9024731"/>
              <a:gd name="connsiteY72" fmla="*/ 974153 h 1892740"/>
              <a:gd name="connsiteX73" fmla="*/ 6035040 w 9024731"/>
              <a:gd name="connsiteY73" fmla="*/ 862835 h 1892740"/>
              <a:gd name="connsiteX74" fmla="*/ 6094675 w 9024731"/>
              <a:gd name="connsiteY74" fmla="*/ 990056 h 1892740"/>
              <a:gd name="connsiteX75" fmla="*/ 6237799 w 9024731"/>
              <a:gd name="connsiteY75" fmla="*/ 858860 h 1892740"/>
              <a:gd name="connsiteX76" fmla="*/ 6333214 w 9024731"/>
              <a:gd name="connsiteY76" fmla="*/ 938373 h 1892740"/>
              <a:gd name="connsiteX77" fmla="*/ 6468387 w 9024731"/>
              <a:gd name="connsiteY77" fmla="*/ 882713 h 1892740"/>
              <a:gd name="connsiteX78" fmla="*/ 6595607 w 9024731"/>
              <a:gd name="connsiteY78" fmla="*/ 934397 h 1892740"/>
              <a:gd name="connsiteX79" fmla="*/ 6742707 w 9024731"/>
              <a:gd name="connsiteY79" fmla="*/ 878738 h 1892740"/>
              <a:gd name="connsiteX80" fmla="*/ 6881854 w 9024731"/>
              <a:gd name="connsiteY80" fmla="*/ 926446 h 1892740"/>
              <a:gd name="connsiteX81" fmla="*/ 6973294 w 9024731"/>
              <a:gd name="connsiteY81" fmla="*/ 882713 h 1892740"/>
              <a:gd name="connsiteX82" fmla="*/ 7088588 w 9024731"/>
              <a:gd name="connsiteY82" fmla="*/ 934397 h 1892740"/>
              <a:gd name="connsiteX83" fmla="*/ 7195931 w 9024731"/>
              <a:gd name="connsiteY83" fmla="*/ 886689 h 1892740"/>
              <a:gd name="connsiteX84" fmla="*/ 7303274 w 9024731"/>
              <a:gd name="connsiteY84" fmla="*/ 946324 h 1892740"/>
              <a:gd name="connsiteX85" fmla="*/ 7454348 w 9024731"/>
              <a:gd name="connsiteY85" fmla="*/ 874762 h 1892740"/>
              <a:gd name="connsiteX86" fmla="*/ 7609399 w 9024731"/>
              <a:gd name="connsiteY86" fmla="*/ 938373 h 1892740"/>
              <a:gd name="connsiteX87" fmla="*/ 7613374 w 9024731"/>
              <a:gd name="connsiteY87" fmla="*/ 576588 h 1892740"/>
              <a:gd name="connsiteX88" fmla="*/ 7653131 w 9024731"/>
              <a:gd name="connsiteY88" fmla="*/ 934397 h 1892740"/>
              <a:gd name="connsiteX89" fmla="*/ 7748547 w 9024731"/>
              <a:gd name="connsiteY89" fmla="*/ 874762 h 1892740"/>
              <a:gd name="connsiteX90" fmla="*/ 7828060 w 9024731"/>
              <a:gd name="connsiteY90" fmla="*/ 942348 h 1892740"/>
              <a:gd name="connsiteX91" fmla="*/ 7919500 w 9024731"/>
              <a:gd name="connsiteY91" fmla="*/ 858860 h 1892740"/>
              <a:gd name="connsiteX92" fmla="*/ 8038769 w 9024731"/>
              <a:gd name="connsiteY92" fmla="*/ 942348 h 1892740"/>
              <a:gd name="connsiteX93" fmla="*/ 8110331 w 9024731"/>
              <a:gd name="connsiteY93" fmla="*/ 870786 h 1892740"/>
              <a:gd name="connsiteX94" fmla="*/ 8201771 w 9024731"/>
              <a:gd name="connsiteY94" fmla="*/ 966202 h 1892740"/>
              <a:gd name="connsiteX95" fmla="*/ 8305138 w 9024731"/>
              <a:gd name="connsiteY95" fmla="*/ 878738 h 1892740"/>
              <a:gd name="connsiteX96" fmla="*/ 8400554 w 9024731"/>
              <a:gd name="connsiteY96" fmla="*/ 958251 h 1892740"/>
              <a:gd name="connsiteX97" fmla="*/ 8456213 w 9024731"/>
              <a:gd name="connsiteY97" fmla="*/ 1316060 h 1892740"/>
              <a:gd name="connsiteX98" fmla="*/ 8460188 w 9024731"/>
              <a:gd name="connsiteY98" fmla="*/ 882713 h 1892740"/>
              <a:gd name="connsiteX99" fmla="*/ 8527774 w 9024731"/>
              <a:gd name="connsiteY99" fmla="*/ 994032 h 1892740"/>
              <a:gd name="connsiteX100" fmla="*/ 8631141 w 9024731"/>
              <a:gd name="connsiteY100" fmla="*/ 886689 h 1892740"/>
              <a:gd name="connsiteX101" fmla="*/ 8714630 w 9024731"/>
              <a:gd name="connsiteY101" fmla="*/ 970178 h 1892740"/>
              <a:gd name="connsiteX102" fmla="*/ 8774265 w 9024731"/>
              <a:gd name="connsiteY102" fmla="*/ 874762 h 1892740"/>
              <a:gd name="connsiteX103" fmla="*/ 8849802 w 9024731"/>
              <a:gd name="connsiteY103" fmla="*/ 950300 h 1892740"/>
              <a:gd name="connsiteX104" fmla="*/ 8925340 w 9024731"/>
              <a:gd name="connsiteY104" fmla="*/ 874762 h 1892740"/>
              <a:gd name="connsiteX105" fmla="*/ 8977023 w 9024731"/>
              <a:gd name="connsiteY105" fmla="*/ 962226 h 1892740"/>
              <a:gd name="connsiteX106" fmla="*/ 9024731 w 9024731"/>
              <a:gd name="connsiteY106" fmla="*/ 874762 h 1892740"/>
              <a:gd name="connsiteX0" fmla="*/ 0 w 9024731"/>
              <a:gd name="connsiteY0" fmla="*/ 910543 h 1887606"/>
              <a:gd name="connsiteX1" fmla="*/ 95416 w 9024731"/>
              <a:gd name="connsiteY1" fmla="*/ 858860 h 1887606"/>
              <a:gd name="connsiteX2" fmla="*/ 210710 w 9024731"/>
              <a:gd name="connsiteY2" fmla="*/ 966202 h 1887606"/>
              <a:gd name="connsiteX3" fmla="*/ 381663 w 9024731"/>
              <a:gd name="connsiteY3" fmla="*/ 878738 h 1887606"/>
              <a:gd name="connsiteX4" fmla="*/ 481054 w 9024731"/>
              <a:gd name="connsiteY4" fmla="*/ 934397 h 1887606"/>
              <a:gd name="connsiteX5" fmla="*/ 600324 w 9024731"/>
              <a:gd name="connsiteY5" fmla="*/ 894640 h 1887606"/>
              <a:gd name="connsiteX6" fmla="*/ 715618 w 9024731"/>
              <a:gd name="connsiteY6" fmla="*/ 938373 h 1887606"/>
              <a:gd name="connsiteX7" fmla="*/ 914400 w 9024731"/>
              <a:gd name="connsiteY7" fmla="*/ 377805 h 1887606"/>
              <a:gd name="connsiteX8" fmla="*/ 1144988 w 9024731"/>
              <a:gd name="connsiteY8" fmla="*/ 930421 h 1887606"/>
              <a:gd name="connsiteX9" fmla="*/ 1232453 w 9024731"/>
              <a:gd name="connsiteY9" fmla="*/ 886689 h 1887606"/>
              <a:gd name="connsiteX10" fmla="*/ 1288112 w 9024731"/>
              <a:gd name="connsiteY10" fmla="*/ 946324 h 1887606"/>
              <a:gd name="connsiteX11" fmla="*/ 1375576 w 9024731"/>
              <a:gd name="connsiteY11" fmla="*/ 882713 h 1887606"/>
              <a:gd name="connsiteX12" fmla="*/ 1451879 w 9024731"/>
              <a:gd name="connsiteY12" fmla="*/ 1217808 h 1887606"/>
              <a:gd name="connsiteX13" fmla="*/ 1710420 w 9024731"/>
              <a:gd name="connsiteY13" fmla="*/ 1887561 h 1887606"/>
              <a:gd name="connsiteX14" fmla="*/ 1975900 w 9024731"/>
              <a:gd name="connsiteY14" fmla="*/ 827055 h 1887606"/>
              <a:gd name="connsiteX15" fmla="*/ 2126974 w 9024731"/>
              <a:gd name="connsiteY15" fmla="*/ 974153 h 1887606"/>
              <a:gd name="connsiteX16" fmla="*/ 2377440 w 9024731"/>
              <a:gd name="connsiteY16" fmla="*/ 119 h 1887606"/>
              <a:gd name="connsiteX17" fmla="*/ 2635858 w 9024731"/>
              <a:gd name="connsiteY17" fmla="*/ 910543 h 1887606"/>
              <a:gd name="connsiteX18" fmla="*/ 2755127 w 9024731"/>
              <a:gd name="connsiteY18" fmla="*/ 1327986 h 1887606"/>
              <a:gd name="connsiteX19" fmla="*/ 2882348 w 9024731"/>
              <a:gd name="connsiteY19" fmla="*/ 612369 h 1887606"/>
              <a:gd name="connsiteX20" fmla="*/ 3053301 w 9024731"/>
              <a:gd name="connsiteY20" fmla="*/ 946324 h 1887606"/>
              <a:gd name="connsiteX21" fmla="*/ 3120887 w 9024731"/>
              <a:gd name="connsiteY21" fmla="*/ 835006 h 1887606"/>
              <a:gd name="connsiteX22" fmla="*/ 3196425 w 9024731"/>
              <a:gd name="connsiteY22" fmla="*/ 962226 h 1887606"/>
              <a:gd name="connsiteX23" fmla="*/ 3236181 w 9024731"/>
              <a:gd name="connsiteY23" fmla="*/ 854884 h 1887606"/>
              <a:gd name="connsiteX24" fmla="*/ 3351475 w 9024731"/>
              <a:gd name="connsiteY24" fmla="*/ 1141131 h 1887606"/>
              <a:gd name="connsiteX25" fmla="*/ 3478696 w 9024731"/>
              <a:gd name="connsiteY25" fmla="*/ 803200 h 1887606"/>
              <a:gd name="connsiteX26" fmla="*/ 3554234 w 9024731"/>
              <a:gd name="connsiteY26" fmla="*/ 918494 h 1887606"/>
              <a:gd name="connsiteX27" fmla="*/ 3737114 w 9024731"/>
              <a:gd name="connsiteY27" fmla="*/ 1502915 h 1887606"/>
              <a:gd name="connsiteX28" fmla="*/ 3860359 w 9024731"/>
              <a:gd name="connsiteY28" fmla="*/ 918494 h 1887606"/>
              <a:gd name="connsiteX29" fmla="*/ 3912042 w 9024731"/>
              <a:gd name="connsiteY29" fmla="*/ 926446 h 1887606"/>
              <a:gd name="connsiteX30" fmla="*/ 3947823 w 9024731"/>
              <a:gd name="connsiteY30" fmla="*/ 998007 h 1887606"/>
              <a:gd name="connsiteX31" fmla="*/ 3991555 w 9024731"/>
              <a:gd name="connsiteY31" fmla="*/ 866811 h 1887606"/>
              <a:gd name="connsiteX32" fmla="*/ 4082995 w 9024731"/>
              <a:gd name="connsiteY32" fmla="*/ 982105 h 1887606"/>
              <a:gd name="connsiteX33" fmla="*/ 4122752 w 9024731"/>
              <a:gd name="connsiteY33" fmla="*/ 850908 h 1887606"/>
              <a:gd name="connsiteX34" fmla="*/ 4194314 w 9024731"/>
              <a:gd name="connsiteY34" fmla="*/ 958251 h 1887606"/>
              <a:gd name="connsiteX35" fmla="*/ 4238046 w 9024731"/>
              <a:gd name="connsiteY35" fmla="*/ 858860 h 1887606"/>
              <a:gd name="connsiteX36" fmla="*/ 4281778 w 9024731"/>
              <a:gd name="connsiteY36" fmla="*/ 986080 h 1887606"/>
              <a:gd name="connsiteX37" fmla="*/ 4365267 w 9024731"/>
              <a:gd name="connsiteY37" fmla="*/ 481173 h 1887606"/>
              <a:gd name="connsiteX38" fmla="*/ 4405023 w 9024731"/>
              <a:gd name="connsiteY38" fmla="*/ 918494 h 1887606"/>
              <a:gd name="connsiteX39" fmla="*/ 4452731 w 9024731"/>
              <a:gd name="connsiteY39" fmla="*/ 878738 h 1887606"/>
              <a:gd name="connsiteX40" fmla="*/ 4508390 w 9024731"/>
              <a:gd name="connsiteY40" fmla="*/ 954275 h 1887606"/>
              <a:gd name="connsiteX41" fmla="*/ 4556098 w 9024731"/>
              <a:gd name="connsiteY41" fmla="*/ 882713 h 1887606"/>
              <a:gd name="connsiteX42" fmla="*/ 4619708 w 9024731"/>
              <a:gd name="connsiteY42" fmla="*/ 954275 h 1887606"/>
              <a:gd name="connsiteX43" fmla="*/ 4683319 w 9024731"/>
              <a:gd name="connsiteY43" fmla="*/ 854884 h 1887606"/>
              <a:gd name="connsiteX44" fmla="*/ 4754880 w 9024731"/>
              <a:gd name="connsiteY44" fmla="*/ 1224620 h 1887606"/>
              <a:gd name="connsiteX45" fmla="*/ 4766807 w 9024731"/>
              <a:gd name="connsiteY45" fmla="*/ 850908 h 1887606"/>
              <a:gd name="connsiteX46" fmla="*/ 4810540 w 9024731"/>
              <a:gd name="connsiteY46" fmla="*/ 970178 h 1887606"/>
              <a:gd name="connsiteX47" fmla="*/ 4866199 w 9024731"/>
              <a:gd name="connsiteY47" fmla="*/ 644174 h 1887606"/>
              <a:gd name="connsiteX48" fmla="*/ 4937760 w 9024731"/>
              <a:gd name="connsiteY48" fmla="*/ 926446 h 1887606"/>
              <a:gd name="connsiteX49" fmla="*/ 5009322 w 9024731"/>
              <a:gd name="connsiteY49" fmla="*/ 838981 h 1887606"/>
              <a:gd name="connsiteX50" fmla="*/ 5072933 w 9024731"/>
              <a:gd name="connsiteY50" fmla="*/ 974153 h 1887606"/>
              <a:gd name="connsiteX51" fmla="*/ 5124616 w 9024731"/>
              <a:gd name="connsiteY51" fmla="*/ 838981 h 1887606"/>
              <a:gd name="connsiteX52" fmla="*/ 5196178 w 9024731"/>
              <a:gd name="connsiteY52" fmla="*/ 974153 h 1887606"/>
              <a:gd name="connsiteX53" fmla="*/ 5231959 w 9024731"/>
              <a:gd name="connsiteY53" fmla="*/ 878738 h 1887606"/>
              <a:gd name="connsiteX54" fmla="*/ 5279667 w 9024731"/>
              <a:gd name="connsiteY54" fmla="*/ 946324 h 1887606"/>
              <a:gd name="connsiteX55" fmla="*/ 5319423 w 9024731"/>
              <a:gd name="connsiteY55" fmla="*/ 854884 h 1887606"/>
              <a:gd name="connsiteX56" fmla="*/ 5390985 w 9024731"/>
              <a:gd name="connsiteY56" fmla="*/ 966202 h 1887606"/>
              <a:gd name="connsiteX57" fmla="*/ 5406887 w 9024731"/>
              <a:gd name="connsiteY57" fmla="*/ 858860 h 1887606"/>
              <a:gd name="connsiteX58" fmla="*/ 5462547 w 9024731"/>
              <a:gd name="connsiteY58" fmla="*/ 958251 h 1887606"/>
              <a:gd name="connsiteX59" fmla="*/ 5494352 w 9024731"/>
              <a:gd name="connsiteY59" fmla="*/ 850908 h 1887606"/>
              <a:gd name="connsiteX60" fmla="*/ 5530133 w 9024731"/>
              <a:gd name="connsiteY60" fmla="*/ 1308108 h 1887606"/>
              <a:gd name="connsiteX61" fmla="*/ 5550011 w 9024731"/>
              <a:gd name="connsiteY61" fmla="*/ 878738 h 1887606"/>
              <a:gd name="connsiteX62" fmla="*/ 5597719 w 9024731"/>
              <a:gd name="connsiteY62" fmla="*/ 970178 h 1887606"/>
              <a:gd name="connsiteX63" fmla="*/ 5641451 w 9024731"/>
              <a:gd name="connsiteY63" fmla="*/ 866811 h 1887606"/>
              <a:gd name="connsiteX64" fmla="*/ 5685183 w 9024731"/>
              <a:gd name="connsiteY64" fmla="*/ 954275 h 1887606"/>
              <a:gd name="connsiteX65" fmla="*/ 5736867 w 9024731"/>
              <a:gd name="connsiteY65" fmla="*/ 854884 h 1887606"/>
              <a:gd name="connsiteX66" fmla="*/ 5788550 w 9024731"/>
              <a:gd name="connsiteY66" fmla="*/ 1339913 h 1887606"/>
              <a:gd name="connsiteX67" fmla="*/ 5816380 w 9024731"/>
              <a:gd name="connsiteY67" fmla="*/ 866811 h 1887606"/>
              <a:gd name="connsiteX68" fmla="*/ 5856136 w 9024731"/>
              <a:gd name="connsiteY68" fmla="*/ 962226 h 1887606"/>
              <a:gd name="connsiteX69" fmla="*/ 5923722 w 9024731"/>
              <a:gd name="connsiteY69" fmla="*/ 850908 h 1887606"/>
              <a:gd name="connsiteX70" fmla="*/ 5935649 w 9024731"/>
              <a:gd name="connsiteY70" fmla="*/ 998007 h 1887606"/>
              <a:gd name="connsiteX71" fmla="*/ 5983357 w 9024731"/>
              <a:gd name="connsiteY71" fmla="*/ 624296 h 1887606"/>
              <a:gd name="connsiteX72" fmla="*/ 6003235 w 9024731"/>
              <a:gd name="connsiteY72" fmla="*/ 974153 h 1887606"/>
              <a:gd name="connsiteX73" fmla="*/ 6035040 w 9024731"/>
              <a:gd name="connsiteY73" fmla="*/ 862835 h 1887606"/>
              <a:gd name="connsiteX74" fmla="*/ 6094675 w 9024731"/>
              <a:gd name="connsiteY74" fmla="*/ 990056 h 1887606"/>
              <a:gd name="connsiteX75" fmla="*/ 6237799 w 9024731"/>
              <a:gd name="connsiteY75" fmla="*/ 858860 h 1887606"/>
              <a:gd name="connsiteX76" fmla="*/ 6333214 w 9024731"/>
              <a:gd name="connsiteY76" fmla="*/ 938373 h 1887606"/>
              <a:gd name="connsiteX77" fmla="*/ 6468387 w 9024731"/>
              <a:gd name="connsiteY77" fmla="*/ 882713 h 1887606"/>
              <a:gd name="connsiteX78" fmla="*/ 6595607 w 9024731"/>
              <a:gd name="connsiteY78" fmla="*/ 934397 h 1887606"/>
              <a:gd name="connsiteX79" fmla="*/ 6742707 w 9024731"/>
              <a:gd name="connsiteY79" fmla="*/ 878738 h 1887606"/>
              <a:gd name="connsiteX80" fmla="*/ 6881854 w 9024731"/>
              <a:gd name="connsiteY80" fmla="*/ 926446 h 1887606"/>
              <a:gd name="connsiteX81" fmla="*/ 6973294 w 9024731"/>
              <a:gd name="connsiteY81" fmla="*/ 882713 h 1887606"/>
              <a:gd name="connsiteX82" fmla="*/ 7088588 w 9024731"/>
              <a:gd name="connsiteY82" fmla="*/ 934397 h 1887606"/>
              <a:gd name="connsiteX83" fmla="*/ 7195931 w 9024731"/>
              <a:gd name="connsiteY83" fmla="*/ 886689 h 1887606"/>
              <a:gd name="connsiteX84" fmla="*/ 7303274 w 9024731"/>
              <a:gd name="connsiteY84" fmla="*/ 946324 h 1887606"/>
              <a:gd name="connsiteX85" fmla="*/ 7454348 w 9024731"/>
              <a:gd name="connsiteY85" fmla="*/ 874762 h 1887606"/>
              <a:gd name="connsiteX86" fmla="*/ 7609399 w 9024731"/>
              <a:gd name="connsiteY86" fmla="*/ 938373 h 1887606"/>
              <a:gd name="connsiteX87" fmla="*/ 7613374 w 9024731"/>
              <a:gd name="connsiteY87" fmla="*/ 576588 h 1887606"/>
              <a:gd name="connsiteX88" fmla="*/ 7653131 w 9024731"/>
              <a:gd name="connsiteY88" fmla="*/ 934397 h 1887606"/>
              <a:gd name="connsiteX89" fmla="*/ 7748547 w 9024731"/>
              <a:gd name="connsiteY89" fmla="*/ 874762 h 1887606"/>
              <a:gd name="connsiteX90" fmla="*/ 7828060 w 9024731"/>
              <a:gd name="connsiteY90" fmla="*/ 942348 h 1887606"/>
              <a:gd name="connsiteX91" fmla="*/ 7919500 w 9024731"/>
              <a:gd name="connsiteY91" fmla="*/ 858860 h 1887606"/>
              <a:gd name="connsiteX92" fmla="*/ 8038769 w 9024731"/>
              <a:gd name="connsiteY92" fmla="*/ 942348 h 1887606"/>
              <a:gd name="connsiteX93" fmla="*/ 8110331 w 9024731"/>
              <a:gd name="connsiteY93" fmla="*/ 870786 h 1887606"/>
              <a:gd name="connsiteX94" fmla="*/ 8201771 w 9024731"/>
              <a:gd name="connsiteY94" fmla="*/ 966202 h 1887606"/>
              <a:gd name="connsiteX95" fmla="*/ 8305138 w 9024731"/>
              <a:gd name="connsiteY95" fmla="*/ 878738 h 1887606"/>
              <a:gd name="connsiteX96" fmla="*/ 8400554 w 9024731"/>
              <a:gd name="connsiteY96" fmla="*/ 958251 h 1887606"/>
              <a:gd name="connsiteX97" fmla="*/ 8456213 w 9024731"/>
              <a:gd name="connsiteY97" fmla="*/ 1316060 h 1887606"/>
              <a:gd name="connsiteX98" fmla="*/ 8460188 w 9024731"/>
              <a:gd name="connsiteY98" fmla="*/ 882713 h 1887606"/>
              <a:gd name="connsiteX99" fmla="*/ 8527774 w 9024731"/>
              <a:gd name="connsiteY99" fmla="*/ 994032 h 1887606"/>
              <a:gd name="connsiteX100" fmla="*/ 8631141 w 9024731"/>
              <a:gd name="connsiteY100" fmla="*/ 886689 h 1887606"/>
              <a:gd name="connsiteX101" fmla="*/ 8714630 w 9024731"/>
              <a:gd name="connsiteY101" fmla="*/ 970178 h 1887606"/>
              <a:gd name="connsiteX102" fmla="*/ 8774265 w 9024731"/>
              <a:gd name="connsiteY102" fmla="*/ 874762 h 1887606"/>
              <a:gd name="connsiteX103" fmla="*/ 8849802 w 9024731"/>
              <a:gd name="connsiteY103" fmla="*/ 950300 h 1887606"/>
              <a:gd name="connsiteX104" fmla="*/ 8925340 w 9024731"/>
              <a:gd name="connsiteY104" fmla="*/ 874762 h 1887606"/>
              <a:gd name="connsiteX105" fmla="*/ 8977023 w 9024731"/>
              <a:gd name="connsiteY105" fmla="*/ 962226 h 1887606"/>
              <a:gd name="connsiteX106" fmla="*/ 9024731 w 9024731"/>
              <a:gd name="connsiteY106" fmla="*/ 874762 h 1887606"/>
              <a:gd name="connsiteX0" fmla="*/ 0 w 9024731"/>
              <a:gd name="connsiteY0" fmla="*/ 910543 h 1887635"/>
              <a:gd name="connsiteX1" fmla="*/ 95416 w 9024731"/>
              <a:gd name="connsiteY1" fmla="*/ 858860 h 1887635"/>
              <a:gd name="connsiteX2" fmla="*/ 210710 w 9024731"/>
              <a:gd name="connsiteY2" fmla="*/ 966202 h 1887635"/>
              <a:gd name="connsiteX3" fmla="*/ 381663 w 9024731"/>
              <a:gd name="connsiteY3" fmla="*/ 878738 h 1887635"/>
              <a:gd name="connsiteX4" fmla="*/ 481054 w 9024731"/>
              <a:gd name="connsiteY4" fmla="*/ 934397 h 1887635"/>
              <a:gd name="connsiteX5" fmla="*/ 600324 w 9024731"/>
              <a:gd name="connsiteY5" fmla="*/ 894640 h 1887635"/>
              <a:gd name="connsiteX6" fmla="*/ 715618 w 9024731"/>
              <a:gd name="connsiteY6" fmla="*/ 938373 h 1887635"/>
              <a:gd name="connsiteX7" fmla="*/ 914400 w 9024731"/>
              <a:gd name="connsiteY7" fmla="*/ 377805 h 1887635"/>
              <a:gd name="connsiteX8" fmla="*/ 1144988 w 9024731"/>
              <a:gd name="connsiteY8" fmla="*/ 930421 h 1887635"/>
              <a:gd name="connsiteX9" fmla="*/ 1232453 w 9024731"/>
              <a:gd name="connsiteY9" fmla="*/ 886689 h 1887635"/>
              <a:gd name="connsiteX10" fmla="*/ 1288112 w 9024731"/>
              <a:gd name="connsiteY10" fmla="*/ 946324 h 1887635"/>
              <a:gd name="connsiteX11" fmla="*/ 1375576 w 9024731"/>
              <a:gd name="connsiteY11" fmla="*/ 882713 h 1887635"/>
              <a:gd name="connsiteX12" fmla="*/ 1710420 w 9024731"/>
              <a:gd name="connsiteY12" fmla="*/ 1887561 h 1887635"/>
              <a:gd name="connsiteX13" fmla="*/ 1975900 w 9024731"/>
              <a:gd name="connsiteY13" fmla="*/ 827055 h 1887635"/>
              <a:gd name="connsiteX14" fmla="*/ 2126974 w 9024731"/>
              <a:gd name="connsiteY14" fmla="*/ 974153 h 1887635"/>
              <a:gd name="connsiteX15" fmla="*/ 2377440 w 9024731"/>
              <a:gd name="connsiteY15" fmla="*/ 119 h 1887635"/>
              <a:gd name="connsiteX16" fmla="*/ 2635858 w 9024731"/>
              <a:gd name="connsiteY16" fmla="*/ 910543 h 1887635"/>
              <a:gd name="connsiteX17" fmla="*/ 2755127 w 9024731"/>
              <a:gd name="connsiteY17" fmla="*/ 1327986 h 1887635"/>
              <a:gd name="connsiteX18" fmla="*/ 2882348 w 9024731"/>
              <a:gd name="connsiteY18" fmla="*/ 612369 h 1887635"/>
              <a:gd name="connsiteX19" fmla="*/ 3053301 w 9024731"/>
              <a:gd name="connsiteY19" fmla="*/ 946324 h 1887635"/>
              <a:gd name="connsiteX20" fmla="*/ 3120887 w 9024731"/>
              <a:gd name="connsiteY20" fmla="*/ 835006 h 1887635"/>
              <a:gd name="connsiteX21" fmla="*/ 3196425 w 9024731"/>
              <a:gd name="connsiteY21" fmla="*/ 962226 h 1887635"/>
              <a:gd name="connsiteX22" fmla="*/ 3236181 w 9024731"/>
              <a:gd name="connsiteY22" fmla="*/ 854884 h 1887635"/>
              <a:gd name="connsiteX23" fmla="*/ 3351475 w 9024731"/>
              <a:gd name="connsiteY23" fmla="*/ 1141131 h 1887635"/>
              <a:gd name="connsiteX24" fmla="*/ 3478696 w 9024731"/>
              <a:gd name="connsiteY24" fmla="*/ 803200 h 1887635"/>
              <a:gd name="connsiteX25" fmla="*/ 3554234 w 9024731"/>
              <a:gd name="connsiteY25" fmla="*/ 918494 h 1887635"/>
              <a:gd name="connsiteX26" fmla="*/ 3737114 w 9024731"/>
              <a:gd name="connsiteY26" fmla="*/ 1502915 h 1887635"/>
              <a:gd name="connsiteX27" fmla="*/ 3860359 w 9024731"/>
              <a:gd name="connsiteY27" fmla="*/ 918494 h 1887635"/>
              <a:gd name="connsiteX28" fmla="*/ 3912042 w 9024731"/>
              <a:gd name="connsiteY28" fmla="*/ 926446 h 1887635"/>
              <a:gd name="connsiteX29" fmla="*/ 3947823 w 9024731"/>
              <a:gd name="connsiteY29" fmla="*/ 998007 h 1887635"/>
              <a:gd name="connsiteX30" fmla="*/ 3991555 w 9024731"/>
              <a:gd name="connsiteY30" fmla="*/ 866811 h 1887635"/>
              <a:gd name="connsiteX31" fmla="*/ 4082995 w 9024731"/>
              <a:gd name="connsiteY31" fmla="*/ 982105 h 1887635"/>
              <a:gd name="connsiteX32" fmla="*/ 4122752 w 9024731"/>
              <a:gd name="connsiteY32" fmla="*/ 850908 h 1887635"/>
              <a:gd name="connsiteX33" fmla="*/ 4194314 w 9024731"/>
              <a:gd name="connsiteY33" fmla="*/ 958251 h 1887635"/>
              <a:gd name="connsiteX34" fmla="*/ 4238046 w 9024731"/>
              <a:gd name="connsiteY34" fmla="*/ 858860 h 1887635"/>
              <a:gd name="connsiteX35" fmla="*/ 4281778 w 9024731"/>
              <a:gd name="connsiteY35" fmla="*/ 986080 h 1887635"/>
              <a:gd name="connsiteX36" fmla="*/ 4365267 w 9024731"/>
              <a:gd name="connsiteY36" fmla="*/ 481173 h 1887635"/>
              <a:gd name="connsiteX37" fmla="*/ 4405023 w 9024731"/>
              <a:gd name="connsiteY37" fmla="*/ 918494 h 1887635"/>
              <a:gd name="connsiteX38" fmla="*/ 4452731 w 9024731"/>
              <a:gd name="connsiteY38" fmla="*/ 878738 h 1887635"/>
              <a:gd name="connsiteX39" fmla="*/ 4508390 w 9024731"/>
              <a:gd name="connsiteY39" fmla="*/ 954275 h 1887635"/>
              <a:gd name="connsiteX40" fmla="*/ 4556098 w 9024731"/>
              <a:gd name="connsiteY40" fmla="*/ 882713 h 1887635"/>
              <a:gd name="connsiteX41" fmla="*/ 4619708 w 9024731"/>
              <a:gd name="connsiteY41" fmla="*/ 954275 h 1887635"/>
              <a:gd name="connsiteX42" fmla="*/ 4683319 w 9024731"/>
              <a:gd name="connsiteY42" fmla="*/ 854884 h 1887635"/>
              <a:gd name="connsiteX43" fmla="*/ 4754880 w 9024731"/>
              <a:gd name="connsiteY43" fmla="*/ 1224620 h 1887635"/>
              <a:gd name="connsiteX44" fmla="*/ 4766807 w 9024731"/>
              <a:gd name="connsiteY44" fmla="*/ 850908 h 1887635"/>
              <a:gd name="connsiteX45" fmla="*/ 4810540 w 9024731"/>
              <a:gd name="connsiteY45" fmla="*/ 970178 h 1887635"/>
              <a:gd name="connsiteX46" fmla="*/ 4866199 w 9024731"/>
              <a:gd name="connsiteY46" fmla="*/ 644174 h 1887635"/>
              <a:gd name="connsiteX47" fmla="*/ 4937760 w 9024731"/>
              <a:gd name="connsiteY47" fmla="*/ 926446 h 1887635"/>
              <a:gd name="connsiteX48" fmla="*/ 5009322 w 9024731"/>
              <a:gd name="connsiteY48" fmla="*/ 838981 h 1887635"/>
              <a:gd name="connsiteX49" fmla="*/ 5072933 w 9024731"/>
              <a:gd name="connsiteY49" fmla="*/ 974153 h 1887635"/>
              <a:gd name="connsiteX50" fmla="*/ 5124616 w 9024731"/>
              <a:gd name="connsiteY50" fmla="*/ 838981 h 1887635"/>
              <a:gd name="connsiteX51" fmla="*/ 5196178 w 9024731"/>
              <a:gd name="connsiteY51" fmla="*/ 974153 h 1887635"/>
              <a:gd name="connsiteX52" fmla="*/ 5231959 w 9024731"/>
              <a:gd name="connsiteY52" fmla="*/ 878738 h 1887635"/>
              <a:gd name="connsiteX53" fmla="*/ 5279667 w 9024731"/>
              <a:gd name="connsiteY53" fmla="*/ 946324 h 1887635"/>
              <a:gd name="connsiteX54" fmla="*/ 5319423 w 9024731"/>
              <a:gd name="connsiteY54" fmla="*/ 854884 h 1887635"/>
              <a:gd name="connsiteX55" fmla="*/ 5390985 w 9024731"/>
              <a:gd name="connsiteY55" fmla="*/ 966202 h 1887635"/>
              <a:gd name="connsiteX56" fmla="*/ 5406887 w 9024731"/>
              <a:gd name="connsiteY56" fmla="*/ 858860 h 1887635"/>
              <a:gd name="connsiteX57" fmla="*/ 5462547 w 9024731"/>
              <a:gd name="connsiteY57" fmla="*/ 958251 h 1887635"/>
              <a:gd name="connsiteX58" fmla="*/ 5494352 w 9024731"/>
              <a:gd name="connsiteY58" fmla="*/ 850908 h 1887635"/>
              <a:gd name="connsiteX59" fmla="*/ 5530133 w 9024731"/>
              <a:gd name="connsiteY59" fmla="*/ 1308108 h 1887635"/>
              <a:gd name="connsiteX60" fmla="*/ 5550011 w 9024731"/>
              <a:gd name="connsiteY60" fmla="*/ 878738 h 1887635"/>
              <a:gd name="connsiteX61" fmla="*/ 5597719 w 9024731"/>
              <a:gd name="connsiteY61" fmla="*/ 970178 h 1887635"/>
              <a:gd name="connsiteX62" fmla="*/ 5641451 w 9024731"/>
              <a:gd name="connsiteY62" fmla="*/ 866811 h 1887635"/>
              <a:gd name="connsiteX63" fmla="*/ 5685183 w 9024731"/>
              <a:gd name="connsiteY63" fmla="*/ 954275 h 1887635"/>
              <a:gd name="connsiteX64" fmla="*/ 5736867 w 9024731"/>
              <a:gd name="connsiteY64" fmla="*/ 854884 h 1887635"/>
              <a:gd name="connsiteX65" fmla="*/ 5788550 w 9024731"/>
              <a:gd name="connsiteY65" fmla="*/ 1339913 h 1887635"/>
              <a:gd name="connsiteX66" fmla="*/ 5816380 w 9024731"/>
              <a:gd name="connsiteY66" fmla="*/ 866811 h 1887635"/>
              <a:gd name="connsiteX67" fmla="*/ 5856136 w 9024731"/>
              <a:gd name="connsiteY67" fmla="*/ 962226 h 1887635"/>
              <a:gd name="connsiteX68" fmla="*/ 5923722 w 9024731"/>
              <a:gd name="connsiteY68" fmla="*/ 850908 h 1887635"/>
              <a:gd name="connsiteX69" fmla="*/ 5935649 w 9024731"/>
              <a:gd name="connsiteY69" fmla="*/ 998007 h 1887635"/>
              <a:gd name="connsiteX70" fmla="*/ 5983357 w 9024731"/>
              <a:gd name="connsiteY70" fmla="*/ 624296 h 1887635"/>
              <a:gd name="connsiteX71" fmla="*/ 6003235 w 9024731"/>
              <a:gd name="connsiteY71" fmla="*/ 974153 h 1887635"/>
              <a:gd name="connsiteX72" fmla="*/ 6035040 w 9024731"/>
              <a:gd name="connsiteY72" fmla="*/ 862835 h 1887635"/>
              <a:gd name="connsiteX73" fmla="*/ 6094675 w 9024731"/>
              <a:gd name="connsiteY73" fmla="*/ 990056 h 1887635"/>
              <a:gd name="connsiteX74" fmla="*/ 6237799 w 9024731"/>
              <a:gd name="connsiteY74" fmla="*/ 858860 h 1887635"/>
              <a:gd name="connsiteX75" fmla="*/ 6333214 w 9024731"/>
              <a:gd name="connsiteY75" fmla="*/ 938373 h 1887635"/>
              <a:gd name="connsiteX76" fmla="*/ 6468387 w 9024731"/>
              <a:gd name="connsiteY76" fmla="*/ 882713 h 1887635"/>
              <a:gd name="connsiteX77" fmla="*/ 6595607 w 9024731"/>
              <a:gd name="connsiteY77" fmla="*/ 934397 h 1887635"/>
              <a:gd name="connsiteX78" fmla="*/ 6742707 w 9024731"/>
              <a:gd name="connsiteY78" fmla="*/ 878738 h 1887635"/>
              <a:gd name="connsiteX79" fmla="*/ 6881854 w 9024731"/>
              <a:gd name="connsiteY79" fmla="*/ 926446 h 1887635"/>
              <a:gd name="connsiteX80" fmla="*/ 6973294 w 9024731"/>
              <a:gd name="connsiteY80" fmla="*/ 882713 h 1887635"/>
              <a:gd name="connsiteX81" fmla="*/ 7088588 w 9024731"/>
              <a:gd name="connsiteY81" fmla="*/ 934397 h 1887635"/>
              <a:gd name="connsiteX82" fmla="*/ 7195931 w 9024731"/>
              <a:gd name="connsiteY82" fmla="*/ 886689 h 1887635"/>
              <a:gd name="connsiteX83" fmla="*/ 7303274 w 9024731"/>
              <a:gd name="connsiteY83" fmla="*/ 946324 h 1887635"/>
              <a:gd name="connsiteX84" fmla="*/ 7454348 w 9024731"/>
              <a:gd name="connsiteY84" fmla="*/ 874762 h 1887635"/>
              <a:gd name="connsiteX85" fmla="*/ 7609399 w 9024731"/>
              <a:gd name="connsiteY85" fmla="*/ 938373 h 1887635"/>
              <a:gd name="connsiteX86" fmla="*/ 7613374 w 9024731"/>
              <a:gd name="connsiteY86" fmla="*/ 576588 h 1887635"/>
              <a:gd name="connsiteX87" fmla="*/ 7653131 w 9024731"/>
              <a:gd name="connsiteY87" fmla="*/ 934397 h 1887635"/>
              <a:gd name="connsiteX88" fmla="*/ 7748547 w 9024731"/>
              <a:gd name="connsiteY88" fmla="*/ 874762 h 1887635"/>
              <a:gd name="connsiteX89" fmla="*/ 7828060 w 9024731"/>
              <a:gd name="connsiteY89" fmla="*/ 942348 h 1887635"/>
              <a:gd name="connsiteX90" fmla="*/ 7919500 w 9024731"/>
              <a:gd name="connsiteY90" fmla="*/ 858860 h 1887635"/>
              <a:gd name="connsiteX91" fmla="*/ 8038769 w 9024731"/>
              <a:gd name="connsiteY91" fmla="*/ 942348 h 1887635"/>
              <a:gd name="connsiteX92" fmla="*/ 8110331 w 9024731"/>
              <a:gd name="connsiteY92" fmla="*/ 870786 h 1887635"/>
              <a:gd name="connsiteX93" fmla="*/ 8201771 w 9024731"/>
              <a:gd name="connsiteY93" fmla="*/ 966202 h 1887635"/>
              <a:gd name="connsiteX94" fmla="*/ 8305138 w 9024731"/>
              <a:gd name="connsiteY94" fmla="*/ 878738 h 1887635"/>
              <a:gd name="connsiteX95" fmla="*/ 8400554 w 9024731"/>
              <a:gd name="connsiteY95" fmla="*/ 958251 h 1887635"/>
              <a:gd name="connsiteX96" fmla="*/ 8456213 w 9024731"/>
              <a:gd name="connsiteY96" fmla="*/ 1316060 h 1887635"/>
              <a:gd name="connsiteX97" fmla="*/ 8460188 w 9024731"/>
              <a:gd name="connsiteY97" fmla="*/ 882713 h 1887635"/>
              <a:gd name="connsiteX98" fmla="*/ 8527774 w 9024731"/>
              <a:gd name="connsiteY98" fmla="*/ 994032 h 1887635"/>
              <a:gd name="connsiteX99" fmla="*/ 8631141 w 9024731"/>
              <a:gd name="connsiteY99" fmla="*/ 886689 h 1887635"/>
              <a:gd name="connsiteX100" fmla="*/ 8714630 w 9024731"/>
              <a:gd name="connsiteY100" fmla="*/ 970178 h 1887635"/>
              <a:gd name="connsiteX101" fmla="*/ 8774265 w 9024731"/>
              <a:gd name="connsiteY101" fmla="*/ 874762 h 1887635"/>
              <a:gd name="connsiteX102" fmla="*/ 8849802 w 9024731"/>
              <a:gd name="connsiteY102" fmla="*/ 950300 h 1887635"/>
              <a:gd name="connsiteX103" fmla="*/ 8925340 w 9024731"/>
              <a:gd name="connsiteY103" fmla="*/ 874762 h 1887635"/>
              <a:gd name="connsiteX104" fmla="*/ 8977023 w 9024731"/>
              <a:gd name="connsiteY104" fmla="*/ 962226 h 1887635"/>
              <a:gd name="connsiteX105" fmla="*/ 9024731 w 9024731"/>
              <a:gd name="connsiteY105" fmla="*/ 874762 h 1887635"/>
              <a:gd name="connsiteX0" fmla="*/ 0 w 9024731"/>
              <a:gd name="connsiteY0" fmla="*/ 910543 h 1887638"/>
              <a:gd name="connsiteX1" fmla="*/ 95416 w 9024731"/>
              <a:gd name="connsiteY1" fmla="*/ 858860 h 1887638"/>
              <a:gd name="connsiteX2" fmla="*/ 210710 w 9024731"/>
              <a:gd name="connsiteY2" fmla="*/ 966202 h 1887638"/>
              <a:gd name="connsiteX3" fmla="*/ 381663 w 9024731"/>
              <a:gd name="connsiteY3" fmla="*/ 878738 h 1887638"/>
              <a:gd name="connsiteX4" fmla="*/ 481054 w 9024731"/>
              <a:gd name="connsiteY4" fmla="*/ 934397 h 1887638"/>
              <a:gd name="connsiteX5" fmla="*/ 600324 w 9024731"/>
              <a:gd name="connsiteY5" fmla="*/ 894640 h 1887638"/>
              <a:gd name="connsiteX6" fmla="*/ 715618 w 9024731"/>
              <a:gd name="connsiteY6" fmla="*/ 938373 h 1887638"/>
              <a:gd name="connsiteX7" fmla="*/ 914400 w 9024731"/>
              <a:gd name="connsiteY7" fmla="*/ 377805 h 1887638"/>
              <a:gd name="connsiteX8" fmla="*/ 1144988 w 9024731"/>
              <a:gd name="connsiteY8" fmla="*/ 930421 h 1887638"/>
              <a:gd name="connsiteX9" fmla="*/ 1232453 w 9024731"/>
              <a:gd name="connsiteY9" fmla="*/ 886689 h 1887638"/>
              <a:gd name="connsiteX10" fmla="*/ 1288112 w 9024731"/>
              <a:gd name="connsiteY10" fmla="*/ 946324 h 1887638"/>
              <a:gd name="connsiteX11" fmla="*/ 1375576 w 9024731"/>
              <a:gd name="connsiteY11" fmla="*/ 882713 h 1887638"/>
              <a:gd name="connsiteX12" fmla="*/ 1710420 w 9024731"/>
              <a:gd name="connsiteY12" fmla="*/ 1887561 h 1887638"/>
              <a:gd name="connsiteX13" fmla="*/ 1975900 w 9024731"/>
              <a:gd name="connsiteY13" fmla="*/ 827055 h 1887638"/>
              <a:gd name="connsiteX14" fmla="*/ 2126974 w 9024731"/>
              <a:gd name="connsiteY14" fmla="*/ 974153 h 1887638"/>
              <a:gd name="connsiteX15" fmla="*/ 2377440 w 9024731"/>
              <a:gd name="connsiteY15" fmla="*/ 119 h 1887638"/>
              <a:gd name="connsiteX16" fmla="*/ 2635858 w 9024731"/>
              <a:gd name="connsiteY16" fmla="*/ 910543 h 1887638"/>
              <a:gd name="connsiteX17" fmla="*/ 2755127 w 9024731"/>
              <a:gd name="connsiteY17" fmla="*/ 1327986 h 1887638"/>
              <a:gd name="connsiteX18" fmla="*/ 2882348 w 9024731"/>
              <a:gd name="connsiteY18" fmla="*/ 612369 h 1887638"/>
              <a:gd name="connsiteX19" fmla="*/ 3053301 w 9024731"/>
              <a:gd name="connsiteY19" fmla="*/ 946324 h 1887638"/>
              <a:gd name="connsiteX20" fmla="*/ 3120887 w 9024731"/>
              <a:gd name="connsiteY20" fmla="*/ 835006 h 1887638"/>
              <a:gd name="connsiteX21" fmla="*/ 3196425 w 9024731"/>
              <a:gd name="connsiteY21" fmla="*/ 962226 h 1887638"/>
              <a:gd name="connsiteX22" fmla="*/ 3236181 w 9024731"/>
              <a:gd name="connsiteY22" fmla="*/ 854884 h 1887638"/>
              <a:gd name="connsiteX23" fmla="*/ 3351475 w 9024731"/>
              <a:gd name="connsiteY23" fmla="*/ 1141131 h 1887638"/>
              <a:gd name="connsiteX24" fmla="*/ 3478696 w 9024731"/>
              <a:gd name="connsiteY24" fmla="*/ 803200 h 1887638"/>
              <a:gd name="connsiteX25" fmla="*/ 3554234 w 9024731"/>
              <a:gd name="connsiteY25" fmla="*/ 918494 h 1887638"/>
              <a:gd name="connsiteX26" fmla="*/ 3737114 w 9024731"/>
              <a:gd name="connsiteY26" fmla="*/ 1502915 h 1887638"/>
              <a:gd name="connsiteX27" fmla="*/ 3860359 w 9024731"/>
              <a:gd name="connsiteY27" fmla="*/ 918494 h 1887638"/>
              <a:gd name="connsiteX28" fmla="*/ 3912042 w 9024731"/>
              <a:gd name="connsiteY28" fmla="*/ 926446 h 1887638"/>
              <a:gd name="connsiteX29" fmla="*/ 3947823 w 9024731"/>
              <a:gd name="connsiteY29" fmla="*/ 998007 h 1887638"/>
              <a:gd name="connsiteX30" fmla="*/ 3991555 w 9024731"/>
              <a:gd name="connsiteY30" fmla="*/ 866811 h 1887638"/>
              <a:gd name="connsiteX31" fmla="*/ 4082995 w 9024731"/>
              <a:gd name="connsiteY31" fmla="*/ 982105 h 1887638"/>
              <a:gd name="connsiteX32" fmla="*/ 4122752 w 9024731"/>
              <a:gd name="connsiteY32" fmla="*/ 850908 h 1887638"/>
              <a:gd name="connsiteX33" fmla="*/ 4194314 w 9024731"/>
              <a:gd name="connsiteY33" fmla="*/ 958251 h 1887638"/>
              <a:gd name="connsiteX34" fmla="*/ 4238046 w 9024731"/>
              <a:gd name="connsiteY34" fmla="*/ 858860 h 1887638"/>
              <a:gd name="connsiteX35" fmla="*/ 4281778 w 9024731"/>
              <a:gd name="connsiteY35" fmla="*/ 986080 h 1887638"/>
              <a:gd name="connsiteX36" fmla="*/ 4365267 w 9024731"/>
              <a:gd name="connsiteY36" fmla="*/ 481173 h 1887638"/>
              <a:gd name="connsiteX37" fmla="*/ 4405023 w 9024731"/>
              <a:gd name="connsiteY37" fmla="*/ 918494 h 1887638"/>
              <a:gd name="connsiteX38" fmla="*/ 4452731 w 9024731"/>
              <a:gd name="connsiteY38" fmla="*/ 878738 h 1887638"/>
              <a:gd name="connsiteX39" fmla="*/ 4508390 w 9024731"/>
              <a:gd name="connsiteY39" fmla="*/ 954275 h 1887638"/>
              <a:gd name="connsiteX40" fmla="*/ 4556098 w 9024731"/>
              <a:gd name="connsiteY40" fmla="*/ 882713 h 1887638"/>
              <a:gd name="connsiteX41" fmla="*/ 4619708 w 9024731"/>
              <a:gd name="connsiteY41" fmla="*/ 954275 h 1887638"/>
              <a:gd name="connsiteX42" fmla="*/ 4683319 w 9024731"/>
              <a:gd name="connsiteY42" fmla="*/ 854884 h 1887638"/>
              <a:gd name="connsiteX43" fmla="*/ 4754880 w 9024731"/>
              <a:gd name="connsiteY43" fmla="*/ 1224620 h 1887638"/>
              <a:gd name="connsiteX44" fmla="*/ 4766807 w 9024731"/>
              <a:gd name="connsiteY44" fmla="*/ 850908 h 1887638"/>
              <a:gd name="connsiteX45" fmla="*/ 4810540 w 9024731"/>
              <a:gd name="connsiteY45" fmla="*/ 970178 h 1887638"/>
              <a:gd name="connsiteX46" fmla="*/ 4866199 w 9024731"/>
              <a:gd name="connsiteY46" fmla="*/ 644174 h 1887638"/>
              <a:gd name="connsiteX47" fmla="*/ 4937760 w 9024731"/>
              <a:gd name="connsiteY47" fmla="*/ 926446 h 1887638"/>
              <a:gd name="connsiteX48" fmla="*/ 5009322 w 9024731"/>
              <a:gd name="connsiteY48" fmla="*/ 838981 h 1887638"/>
              <a:gd name="connsiteX49" fmla="*/ 5072933 w 9024731"/>
              <a:gd name="connsiteY49" fmla="*/ 974153 h 1887638"/>
              <a:gd name="connsiteX50" fmla="*/ 5124616 w 9024731"/>
              <a:gd name="connsiteY50" fmla="*/ 838981 h 1887638"/>
              <a:gd name="connsiteX51" fmla="*/ 5196178 w 9024731"/>
              <a:gd name="connsiteY51" fmla="*/ 974153 h 1887638"/>
              <a:gd name="connsiteX52" fmla="*/ 5231959 w 9024731"/>
              <a:gd name="connsiteY52" fmla="*/ 878738 h 1887638"/>
              <a:gd name="connsiteX53" fmla="*/ 5279667 w 9024731"/>
              <a:gd name="connsiteY53" fmla="*/ 946324 h 1887638"/>
              <a:gd name="connsiteX54" fmla="*/ 5319423 w 9024731"/>
              <a:gd name="connsiteY54" fmla="*/ 854884 h 1887638"/>
              <a:gd name="connsiteX55" fmla="*/ 5390985 w 9024731"/>
              <a:gd name="connsiteY55" fmla="*/ 966202 h 1887638"/>
              <a:gd name="connsiteX56" fmla="*/ 5406887 w 9024731"/>
              <a:gd name="connsiteY56" fmla="*/ 858860 h 1887638"/>
              <a:gd name="connsiteX57" fmla="*/ 5462547 w 9024731"/>
              <a:gd name="connsiteY57" fmla="*/ 958251 h 1887638"/>
              <a:gd name="connsiteX58" fmla="*/ 5494352 w 9024731"/>
              <a:gd name="connsiteY58" fmla="*/ 850908 h 1887638"/>
              <a:gd name="connsiteX59" fmla="*/ 5530133 w 9024731"/>
              <a:gd name="connsiteY59" fmla="*/ 1308108 h 1887638"/>
              <a:gd name="connsiteX60" fmla="*/ 5550011 w 9024731"/>
              <a:gd name="connsiteY60" fmla="*/ 878738 h 1887638"/>
              <a:gd name="connsiteX61" fmla="*/ 5597719 w 9024731"/>
              <a:gd name="connsiteY61" fmla="*/ 970178 h 1887638"/>
              <a:gd name="connsiteX62" fmla="*/ 5641451 w 9024731"/>
              <a:gd name="connsiteY62" fmla="*/ 866811 h 1887638"/>
              <a:gd name="connsiteX63" fmla="*/ 5685183 w 9024731"/>
              <a:gd name="connsiteY63" fmla="*/ 954275 h 1887638"/>
              <a:gd name="connsiteX64" fmla="*/ 5736867 w 9024731"/>
              <a:gd name="connsiteY64" fmla="*/ 854884 h 1887638"/>
              <a:gd name="connsiteX65" fmla="*/ 5788550 w 9024731"/>
              <a:gd name="connsiteY65" fmla="*/ 1339913 h 1887638"/>
              <a:gd name="connsiteX66" fmla="*/ 5816380 w 9024731"/>
              <a:gd name="connsiteY66" fmla="*/ 866811 h 1887638"/>
              <a:gd name="connsiteX67" fmla="*/ 5856136 w 9024731"/>
              <a:gd name="connsiteY67" fmla="*/ 962226 h 1887638"/>
              <a:gd name="connsiteX68" fmla="*/ 5923722 w 9024731"/>
              <a:gd name="connsiteY68" fmla="*/ 850908 h 1887638"/>
              <a:gd name="connsiteX69" fmla="*/ 5935649 w 9024731"/>
              <a:gd name="connsiteY69" fmla="*/ 998007 h 1887638"/>
              <a:gd name="connsiteX70" fmla="*/ 5983357 w 9024731"/>
              <a:gd name="connsiteY70" fmla="*/ 624296 h 1887638"/>
              <a:gd name="connsiteX71" fmla="*/ 6003235 w 9024731"/>
              <a:gd name="connsiteY71" fmla="*/ 974153 h 1887638"/>
              <a:gd name="connsiteX72" fmla="*/ 6035040 w 9024731"/>
              <a:gd name="connsiteY72" fmla="*/ 862835 h 1887638"/>
              <a:gd name="connsiteX73" fmla="*/ 6094675 w 9024731"/>
              <a:gd name="connsiteY73" fmla="*/ 990056 h 1887638"/>
              <a:gd name="connsiteX74" fmla="*/ 6237799 w 9024731"/>
              <a:gd name="connsiteY74" fmla="*/ 858860 h 1887638"/>
              <a:gd name="connsiteX75" fmla="*/ 6333214 w 9024731"/>
              <a:gd name="connsiteY75" fmla="*/ 938373 h 1887638"/>
              <a:gd name="connsiteX76" fmla="*/ 6468387 w 9024731"/>
              <a:gd name="connsiteY76" fmla="*/ 882713 h 1887638"/>
              <a:gd name="connsiteX77" fmla="*/ 6595607 w 9024731"/>
              <a:gd name="connsiteY77" fmla="*/ 934397 h 1887638"/>
              <a:gd name="connsiteX78" fmla="*/ 6742707 w 9024731"/>
              <a:gd name="connsiteY78" fmla="*/ 878738 h 1887638"/>
              <a:gd name="connsiteX79" fmla="*/ 6881854 w 9024731"/>
              <a:gd name="connsiteY79" fmla="*/ 926446 h 1887638"/>
              <a:gd name="connsiteX80" fmla="*/ 6973294 w 9024731"/>
              <a:gd name="connsiteY80" fmla="*/ 882713 h 1887638"/>
              <a:gd name="connsiteX81" fmla="*/ 7088588 w 9024731"/>
              <a:gd name="connsiteY81" fmla="*/ 934397 h 1887638"/>
              <a:gd name="connsiteX82" fmla="*/ 7195931 w 9024731"/>
              <a:gd name="connsiteY82" fmla="*/ 886689 h 1887638"/>
              <a:gd name="connsiteX83" fmla="*/ 7303274 w 9024731"/>
              <a:gd name="connsiteY83" fmla="*/ 946324 h 1887638"/>
              <a:gd name="connsiteX84" fmla="*/ 7454348 w 9024731"/>
              <a:gd name="connsiteY84" fmla="*/ 874762 h 1887638"/>
              <a:gd name="connsiteX85" fmla="*/ 7609399 w 9024731"/>
              <a:gd name="connsiteY85" fmla="*/ 938373 h 1887638"/>
              <a:gd name="connsiteX86" fmla="*/ 7613374 w 9024731"/>
              <a:gd name="connsiteY86" fmla="*/ 576588 h 1887638"/>
              <a:gd name="connsiteX87" fmla="*/ 7653131 w 9024731"/>
              <a:gd name="connsiteY87" fmla="*/ 934397 h 1887638"/>
              <a:gd name="connsiteX88" fmla="*/ 7748547 w 9024731"/>
              <a:gd name="connsiteY88" fmla="*/ 874762 h 1887638"/>
              <a:gd name="connsiteX89" fmla="*/ 7828060 w 9024731"/>
              <a:gd name="connsiteY89" fmla="*/ 942348 h 1887638"/>
              <a:gd name="connsiteX90" fmla="*/ 7919500 w 9024731"/>
              <a:gd name="connsiteY90" fmla="*/ 858860 h 1887638"/>
              <a:gd name="connsiteX91" fmla="*/ 8038769 w 9024731"/>
              <a:gd name="connsiteY91" fmla="*/ 942348 h 1887638"/>
              <a:gd name="connsiteX92" fmla="*/ 8110331 w 9024731"/>
              <a:gd name="connsiteY92" fmla="*/ 870786 h 1887638"/>
              <a:gd name="connsiteX93" fmla="*/ 8201771 w 9024731"/>
              <a:gd name="connsiteY93" fmla="*/ 966202 h 1887638"/>
              <a:gd name="connsiteX94" fmla="*/ 8305138 w 9024731"/>
              <a:gd name="connsiteY94" fmla="*/ 878738 h 1887638"/>
              <a:gd name="connsiteX95" fmla="*/ 8400554 w 9024731"/>
              <a:gd name="connsiteY95" fmla="*/ 958251 h 1887638"/>
              <a:gd name="connsiteX96" fmla="*/ 8456213 w 9024731"/>
              <a:gd name="connsiteY96" fmla="*/ 1316060 h 1887638"/>
              <a:gd name="connsiteX97" fmla="*/ 8460188 w 9024731"/>
              <a:gd name="connsiteY97" fmla="*/ 882713 h 1887638"/>
              <a:gd name="connsiteX98" fmla="*/ 8527774 w 9024731"/>
              <a:gd name="connsiteY98" fmla="*/ 994032 h 1887638"/>
              <a:gd name="connsiteX99" fmla="*/ 8631141 w 9024731"/>
              <a:gd name="connsiteY99" fmla="*/ 886689 h 1887638"/>
              <a:gd name="connsiteX100" fmla="*/ 8714630 w 9024731"/>
              <a:gd name="connsiteY100" fmla="*/ 970178 h 1887638"/>
              <a:gd name="connsiteX101" fmla="*/ 8774265 w 9024731"/>
              <a:gd name="connsiteY101" fmla="*/ 874762 h 1887638"/>
              <a:gd name="connsiteX102" fmla="*/ 8849802 w 9024731"/>
              <a:gd name="connsiteY102" fmla="*/ 950300 h 1887638"/>
              <a:gd name="connsiteX103" fmla="*/ 8925340 w 9024731"/>
              <a:gd name="connsiteY103" fmla="*/ 874762 h 1887638"/>
              <a:gd name="connsiteX104" fmla="*/ 8977023 w 9024731"/>
              <a:gd name="connsiteY104" fmla="*/ 962226 h 1887638"/>
              <a:gd name="connsiteX105" fmla="*/ 9024731 w 9024731"/>
              <a:gd name="connsiteY105" fmla="*/ 874762 h 188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9024731" h="1887638">
                <a:moveTo>
                  <a:pt x="0" y="910543"/>
                </a:moveTo>
                <a:cubicBezTo>
                  <a:pt x="30149" y="880063"/>
                  <a:pt x="60298" y="849584"/>
                  <a:pt x="95416" y="858860"/>
                </a:cubicBezTo>
                <a:cubicBezTo>
                  <a:pt x="130534" y="868136"/>
                  <a:pt x="163002" y="962889"/>
                  <a:pt x="210710" y="966202"/>
                </a:cubicBezTo>
                <a:cubicBezTo>
                  <a:pt x="258418" y="969515"/>
                  <a:pt x="336606" y="884039"/>
                  <a:pt x="381663" y="878738"/>
                </a:cubicBezTo>
                <a:cubicBezTo>
                  <a:pt x="426720" y="873437"/>
                  <a:pt x="444611" y="931747"/>
                  <a:pt x="481054" y="934397"/>
                </a:cubicBezTo>
                <a:cubicBezTo>
                  <a:pt x="517498" y="937047"/>
                  <a:pt x="561230" y="893977"/>
                  <a:pt x="600324" y="894640"/>
                </a:cubicBezTo>
                <a:cubicBezTo>
                  <a:pt x="639418" y="895303"/>
                  <a:pt x="663272" y="1024512"/>
                  <a:pt x="715618" y="938373"/>
                </a:cubicBezTo>
                <a:cubicBezTo>
                  <a:pt x="767964" y="852234"/>
                  <a:pt x="842838" y="379130"/>
                  <a:pt x="914400" y="377805"/>
                </a:cubicBezTo>
                <a:cubicBezTo>
                  <a:pt x="985962" y="376480"/>
                  <a:pt x="1091979" y="845607"/>
                  <a:pt x="1144988" y="930421"/>
                </a:cubicBezTo>
                <a:cubicBezTo>
                  <a:pt x="1197997" y="1015235"/>
                  <a:pt x="1208599" y="884039"/>
                  <a:pt x="1232453" y="886689"/>
                </a:cubicBezTo>
                <a:cubicBezTo>
                  <a:pt x="1256307" y="889339"/>
                  <a:pt x="1264258" y="946987"/>
                  <a:pt x="1288112" y="946324"/>
                </a:cubicBezTo>
                <a:cubicBezTo>
                  <a:pt x="1311966" y="945661"/>
                  <a:pt x="1305191" y="725840"/>
                  <a:pt x="1375576" y="882713"/>
                </a:cubicBezTo>
                <a:cubicBezTo>
                  <a:pt x="1445961" y="1039586"/>
                  <a:pt x="1540516" y="1877787"/>
                  <a:pt x="1710420" y="1887561"/>
                </a:cubicBezTo>
                <a:cubicBezTo>
                  <a:pt x="1880324" y="1897335"/>
                  <a:pt x="1906474" y="979290"/>
                  <a:pt x="1975900" y="827055"/>
                </a:cubicBezTo>
                <a:cubicBezTo>
                  <a:pt x="2045326" y="674820"/>
                  <a:pt x="2060051" y="1111976"/>
                  <a:pt x="2126974" y="974153"/>
                </a:cubicBezTo>
                <a:cubicBezTo>
                  <a:pt x="2193897" y="836330"/>
                  <a:pt x="2292626" y="10721"/>
                  <a:pt x="2377440" y="119"/>
                </a:cubicBezTo>
                <a:cubicBezTo>
                  <a:pt x="2462254" y="-10483"/>
                  <a:pt x="2604716" y="693208"/>
                  <a:pt x="2635858" y="910543"/>
                </a:cubicBezTo>
                <a:cubicBezTo>
                  <a:pt x="2667000" y="1127878"/>
                  <a:pt x="2714045" y="1377682"/>
                  <a:pt x="2755127" y="1327986"/>
                </a:cubicBezTo>
                <a:cubicBezTo>
                  <a:pt x="2796209" y="1278290"/>
                  <a:pt x="2832652" y="675979"/>
                  <a:pt x="2882348" y="612369"/>
                </a:cubicBezTo>
                <a:cubicBezTo>
                  <a:pt x="2932044" y="548759"/>
                  <a:pt x="3013545" y="909218"/>
                  <a:pt x="3053301" y="946324"/>
                </a:cubicBezTo>
                <a:cubicBezTo>
                  <a:pt x="3093057" y="983430"/>
                  <a:pt x="3097033" y="832356"/>
                  <a:pt x="3120887" y="835006"/>
                </a:cubicBezTo>
                <a:cubicBezTo>
                  <a:pt x="3144741" y="837656"/>
                  <a:pt x="3177209" y="958913"/>
                  <a:pt x="3196425" y="962226"/>
                </a:cubicBezTo>
                <a:cubicBezTo>
                  <a:pt x="3215641" y="965539"/>
                  <a:pt x="3210339" y="825067"/>
                  <a:pt x="3236181" y="854884"/>
                </a:cubicBezTo>
                <a:cubicBezTo>
                  <a:pt x="3262023" y="884701"/>
                  <a:pt x="3311056" y="1149745"/>
                  <a:pt x="3351475" y="1141131"/>
                </a:cubicBezTo>
                <a:cubicBezTo>
                  <a:pt x="3391894" y="1132517"/>
                  <a:pt x="3444903" y="840306"/>
                  <a:pt x="3478696" y="803200"/>
                </a:cubicBezTo>
                <a:cubicBezTo>
                  <a:pt x="3512489" y="766094"/>
                  <a:pt x="3511164" y="801875"/>
                  <a:pt x="3554234" y="918494"/>
                </a:cubicBezTo>
                <a:cubicBezTo>
                  <a:pt x="3597304" y="1035113"/>
                  <a:pt x="3686093" y="1502915"/>
                  <a:pt x="3737114" y="1502915"/>
                </a:cubicBezTo>
                <a:cubicBezTo>
                  <a:pt x="3788135" y="1502915"/>
                  <a:pt x="3831204" y="1014572"/>
                  <a:pt x="3860359" y="918494"/>
                </a:cubicBezTo>
                <a:cubicBezTo>
                  <a:pt x="3889514" y="822416"/>
                  <a:pt x="3897465" y="913194"/>
                  <a:pt x="3912042" y="926446"/>
                </a:cubicBezTo>
                <a:cubicBezTo>
                  <a:pt x="3926619" y="939698"/>
                  <a:pt x="3934571" y="1007946"/>
                  <a:pt x="3947823" y="998007"/>
                </a:cubicBezTo>
                <a:cubicBezTo>
                  <a:pt x="3961075" y="988068"/>
                  <a:pt x="3969026" y="869461"/>
                  <a:pt x="3991555" y="866811"/>
                </a:cubicBezTo>
                <a:cubicBezTo>
                  <a:pt x="4014084" y="864161"/>
                  <a:pt x="4061129" y="984756"/>
                  <a:pt x="4082995" y="982105"/>
                </a:cubicBezTo>
                <a:cubicBezTo>
                  <a:pt x="4104861" y="979454"/>
                  <a:pt x="4104199" y="854884"/>
                  <a:pt x="4122752" y="850908"/>
                </a:cubicBezTo>
                <a:cubicBezTo>
                  <a:pt x="4141305" y="846932"/>
                  <a:pt x="4175098" y="956926"/>
                  <a:pt x="4194314" y="958251"/>
                </a:cubicBezTo>
                <a:cubicBezTo>
                  <a:pt x="4213530" y="959576"/>
                  <a:pt x="4223469" y="854222"/>
                  <a:pt x="4238046" y="858860"/>
                </a:cubicBezTo>
                <a:cubicBezTo>
                  <a:pt x="4252623" y="863498"/>
                  <a:pt x="4260575" y="1049028"/>
                  <a:pt x="4281778" y="986080"/>
                </a:cubicBezTo>
                <a:cubicBezTo>
                  <a:pt x="4302981" y="923132"/>
                  <a:pt x="4344726" y="492437"/>
                  <a:pt x="4365267" y="481173"/>
                </a:cubicBezTo>
                <a:cubicBezTo>
                  <a:pt x="4385808" y="469909"/>
                  <a:pt x="4390446" y="852233"/>
                  <a:pt x="4405023" y="918494"/>
                </a:cubicBezTo>
                <a:cubicBezTo>
                  <a:pt x="4419600" y="984755"/>
                  <a:pt x="4435503" y="872775"/>
                  <a:pt x="4452731" y="878738"/>
                </a:cubicBezTo>
                <a:cubicBezTo>
                  <a:pt x="4469959" y="884701"/>
                  <a:pt x="4491162" y="953613"/>
                  <a:pt x="4508390" y="954275"/>
                </a:cubicBezTo>
                <a:cubicBezTo>
                  <a:pt x="4525618" y="954937"/>
                  <a:pt x="4537545" y="882713"/>
                  <a:pt x="4556098" y="882713"/>
                </a:cubicBezTo>
                <a:cubicBezTo>
                  <a:pt x="4574651" y="882713"/>
                  <a:pt x="4598505" y="958913"/>
                  <a:pt x="4619708" y="954275"/>
                </a:cubicBezTo>
                <a:cubicBezTo>
                  <a:pt x="4640911" y="949637"/>
                  <a:pt x="4660790" y="809827"/>
                  <a:pt x="4683319" y="854884"/>
                </a:cubicBezTo>
                <a:cubicBezTo>
                  <a:pt x="4705848" y="899941"/>
                  <a:pt x="4740965" y="1225283"/>
                  <a:pt x="4754880" y="1224620"/>
                </a:cubicBezTo>
                <a:cubicBezTo>
                  <a:pt x="4768795" y="1223957"/>
                  <a:pt x="4757530" y="893315"/>
                  <a:pt x="4766807" y="850908"/>
                </a:cubicBezTo>
                <a:cubicBezTo>
                  <a:pt x="4776084" y="808501"/>
                  <a:pt x="4793975" y="1004634"/>
                  <a:pt x="4810540" y="970178"/>
                </a:cubicBezTo>
                <a:cubicBezTo>
                  <a:pt x="4827105" y="935722"/>
                  <a:pt x="4844996" y="651463"/>
                  <a:pt x="4866199" y="644174"/>
                </a:cubicBezTo>
                <a:cubicBezTo>
                  <a:pt x="4887402" y="636885"/>
                  <a:pt x="4913906" y="893978"/>
                  <a:pt x="4937760" y="926446"/>
                </a:cubicBezTo>
                <a:cubicBezTo>
                  <a:pt x="4961614" y="958914"/>
                  <a:pt x="4986793" y="831030"/>
                  <a:pt x="5009322" y="838981"/>
                </a:cubicBezTo>
                <a:cubicBezTo>
                  <a:pt x="5031851" y="846932"/>
                  <a:pt x="5053717" y="974153"/>
                  <a:pt x="5072933" y="974153"/>
                </a:cubicBezTo>
                <a:cubicBezTo>
                  <a:pt x="5092149" y="974153"/>
                  <a:pt x="5104075" y="838981"/>
                  <a:pt x="5124616" y="838981"/>
                </a:cubicBezTo>
                <a:cubicBezTo>
                  <a:pt x="5145157" y="838981"/>
                  <a:pt x="5178288" y="967527"/>
                  <a:pt x="5196178" y="974153"/>
                </a:cubicBezTo>
                <a:cubicBezTo>
                  <a:pt x="5214069" y="980779"/>
                  <a:pt x="5218044" y="883376"/>
                  <a:pt x="5231959" y="878738"/>
                </a:cubicBezTo>
                <a:cubicBezTo>
                  <a:pt x="5245874" y="874100"/>
                  <a:pt x="5265090" y="950300"/>
                  <a:pt x="5279667" y="946324"/>
                </a:cubicBezTo>
                <a:cubicBezTo>
                  <a:pt x="5294244" y="942348"/>
                  <a:pt x="5300870" y="851571"/>
                  <a:pt x="5319423" y="854884"/>
                </a:cubicBezTo>
                <a:cubicBezTo>
                  <a:pt x="5337976" y="858197"/>
                  <a:pt x="5376408" y="965539"/>
                  <a:pt x="5390985" y="966202"/>
                </a:cubicBezTo>
                <a:cubicBezTo>
                  <a:pt x="5405562" y="966865"/>
                  <a:pt x="5394960" y="860185"/>
                  <a:pt x="5406887" y="858860"/>
                </a:cubicBezTo>
                <a:cubicBezTo>
                  <a:pt x="5418814" y="857535"/>
                  <a:pt x="5447970" y="959576"/>
                  <a:pt x="5462547" y="958251"/>
                </a:cubicBezTo>
                <a:cubicBezTo>
                  <a:pt x="5477124" y="956926"/>
                  <a:pt x="5483088" y="792598"/>
                  <a:pt x="5494352" y="850908"/>
                </a:cubicBezTo>
                <a:cubicBezTo>
                  <a:pt x="5505616" y="909217"/>
                  <a:pt x="5520857" y="1303470"/>
                  <a:pt x="5530133" y="1308108"/>
                </a:cubicBezTo>
                <a:cubicBezTo>
                  <a:pt x="5539409" y="1312746"/>
                  <a:pt x="5538747" y="935060"/>
                  <a:pt x="5550011" y="878738"/>
                </a:cubicBezTo>
                <a:cubicBezTo>
                  <a:pt x="5561275" y="822416"/>
                  <a:pt x="5582479" y="972166"/>
                  <a:pt x="5597719" y="970178"/>
                </a:cubicBezTo>
                <a:cubicBezTo>
                  <a:pt x="5612959" y="968190"/>
                  <a:pt x="5626874" y="869462"/>
                  <a:pt x="5641451" y="866811"/>
                </a:cubicBezTo>
                <a:cubicBezTo>
                  <a:pt x="5656028" y="864160"/>
                  <a:pt x="5669280" y="956263"/>
                  <a:pt x="5685183" y="954275"/>
                </a:cubicBezTo>
                <a:cubicBezTo>
                  <a:pt x="5701086" y="952287"/>
                  <a:pt x="5719639" y="790611"/>
                  <a:pt x="5736867" y="854884"/>
                </a:cubicBezTo>
                <a:cubicBezTo>
                  <a:pt x="5754095" y="919157"/>
                  <a:pt x="5775298" y="1337925"/>
                  <a:pt x="5788550" y="1339913"/>
                </a:cubicBezTo>
                <a:cubicBezTo>
                  <a:pt x="5801802" y="1341901"/>
                  <a:pt x="5805116" y="929759"/>
                  <a:pt x="5816380" y="866811"/>
                </a:cubicBezTo>
                <a:cubicBezTo>
                  <a:pt x="5827644" y="803863"/>
                  <a:pt x="5838246" y="964876"/>
                  <a:pt x="5856136" y="962226"/>
                </a:cubicBezTo>
                <a:cubicBezTo>
                  <a:pt x="5874026" y="959576"/>
                  <a:pt x="5910470" y="844945"/>
                  <a:pt x="5923722" y="850908"/>
                </a:cubicBezTo>
                <a:cubicBezTo>
                  <a:pt x="5936974" y="856871"/>
                  <a:pt x="5925710" y="1035776"/>
                  <a:pt x="5935649" y="998007"/>
                </a:cubicBezTo>
                <a:cubicBezTo>
                  <a:pt x="5945588" y="960238"/>
                  <a:pt x="5972093" y="628272"/>
                  <a:pt x="5983357" y="624296"/>
                </a:cubicBezTo>
                <a:cubicBezTo>
                  <a:pt x="5994621" y="620320"/>
                  <a:pt x="5994621" y="934397"/>
                  <a:pt x="6003235" y="974153"/>
                </a:cubicBezTo>
                <a:cubicBezTo>
                  <a:pt x="6011849" y="1013909"/>
                  <a:pt x="6019800" y="860184"/>
                  <a:pt x="6035040" y="862835"/>
                </a:cubicBezTo>
                <a:cubicBezTo>
                  <a:pt x="6050280" y="865485"/>
                  <a:pt x="6060882" y="990718"/>
                  <a:pt x="6094675" y="990056"/>
                </a:cubicBezTo>
                <a:cubicBezTo>
                  <a:pt x="6128468" y="989394"/>
                  <a:pt x="6198043" y="867474"/>
                  <a:pt x="6237799" y="858860"/>
                </a:cubicBezTo>
                <a:cubicBezTo>
                  <a:pt x="6277555" y="850246"/>
                  <a:pt x="6294783" y="934398"/>
                  <a:pt x="6333214" y="938373"/>
                </a:cubicBezTo>
                <a:cubicBezTo>
                  <a:pt x="6371645" y="942349"/>
                  <a:pt x="6424655" y="883376"/>
                  <a:pt x="6468387" y="882713"/>
                </a:cubicBezTo>
                <a:cubicBezTo>
                  <a:pt x="6512119" y="882050"/>
                  <a:pt x="6549887" y="935060"/>
                  <a:pt x="6595607" y="934397"/>
                </a:cubicBezTo>
                <a:cubicBezTo>
                  <a:pt x="6641327" y="933735"/>
                  <a:pt x="6694999" y="880063"/>
                  <a:pt x="6742707" y="878738"/>
                </a:cubicBezTo>
                <a:cubicBezTo>
                  <a:pt x="6790415" y="877413"/>
                  <a:pt x="6843423" y="925784"/>
                  <a:pt x="6881854" y="926446"/>
                </a:cubicBezTo>
                <a:cubicBezTo>
                  <a:pt x="6920285" y="927108"/>
                  <a:pt x="6938838" y="881388"/>
                  <a:pt x="6973294" y="882713"/>
                </a:cubicBezTo>
                <a:cubicBezTo>
                  <a:pt x="7007750" y="884038"/>
                  <a:pt x="7051482" y="933734"/>
                  <a:pt x="7088588" y="934397"/>
                </a:cubicBezTo>
                <a:cubicBezTo>
                  <a:pt x="7125694" y="935060"/>
                  <a:pt x="7160150" y="884701"/>
                  <a:pt x="7195931" y="886689"/>
                </a:cubicBezTo>
                <a:cubicBezTo>
                  <a:pt x="7231712" y="888677"/>
                  <a:pt x="7260205" y="948312"/>
                  <a:pt x="7303274" y="946324"/>
                </a:cubicBezTo>
                <a:cubicBezTo>
                  <a:pt x="7346343" y="944336"/>
                  <a:pt x="7403327" y="876087"/>
                  <a:pt x="7454348" y="874762"/>
                </a:cubicBezTo>
                <a:cubicBezTo>
                  <a:pt x="7505369" y="873437"/>
                  <a:pt x="7582895" y="988068"/>
                  <a:pt x="7609399" y="938373"/>
                </a:cubicBezTo>
                <a:cubicBezTo>
                  <a:pt x="7635903" y="888678"/>
                  <a:pt x="7606085" y="577251"/>
                  <a:pt x="7613374" y="576588"/>
                </a:cubicBezTo>
                <a:cubicBezTo>
                  <a:pt x="7620663" y="575925"/>
                  <a:pt x="7630602" y="884701"/>
                  <a:pt x="7653131" y="934397"/>
                </a:cubicBezTo>
                <a:cubicBezTo>
                  <a:pt x="7675660" y="984093"/>
                  <a:pt x="7719392" y="873437"/>
                  <a:pt x="7748547" y="874762"/>
                </a:cubicBezTo>
                <a:cubicBezTo>
                  <a:pt x="7777702" y="876087"/>
                  <a:pt x="7799568" y="944998"/>
                  <a:pt x="7828060" y="942348"/>
                </a:cubicBezTo>
                <a:cubicBezTo>
                  <a:pt x="7856552" y="939698"/>
                  <a:pt x="7884382" y="858860"/>
                  <a:pt x="7919500" y="858860"/>
                </a:cubicBezTo>
                <a:cubicBezTo>
                  <a:pt x="7954618" y="858860"/>
                  <a:pt x="8006964" y="940360"/>
                  <a:pt x="8038769" y="942348"/>
                </a:cubicBezTo>
                <a:cubicBezTo>
                  <a:pt x="8070574" y="944336"/>
                  <a:pt x="8083164" y="866810"/>
                  <a:pt x="8110331" y="870786"/>
                </a:cubicBezTo>
                <a:cubicBezTo>
                  <a:pt x="8137498" y="874762"/>
                  <a:pt x="8169303" y="964877"/>
                  <a:pt x="8201771" y="966202"/>
                </a:cubicBezTo>
                <a:cubicBezTo>
                  <a:pt x="8234239" y="967527"/>
                  <a:pt x="8272008" y="880063"/>
                  <a:pt x="8305138" y="878738"/>
                </a:cubicBezTo>
                <a:cubicBezTo>
                  <a:pt x="8338268" y="877413"/>
                  <a:pt x="8375375" y="885364"/>
                  <a:pt x="8400554" y="958251"/>
                </a:cubicBezTo>
                <a:cubicBezTo>
                  <a:pt x="8425733" y="1031138"/>
                  <a:pt x="8446274" y="1328649"/>
                  <a:pt x="8456213" y="1316060"/>
                </a:cubicBezTo>
                <a:cubicBezTo>
                  <a:pt x="8466152" y="1303471"/>
                  <a:pt x="8448261" y="936384"/>
                  <a:pt x="8460188" y="882713"/>
                </a:cubicBezTo>
                <a:cubicBezTo>
                  <a:pt x="8472115" y="829042"/>
                  <a:pt x="8499282" y="993369"/>
                  <a:pt x="8527774" y="994032"/>
                </a:cubicBezTo>
                <a:cubicBezTo>
                  <a:pt x="8556266" y="994695"/>
                  <a:pt x="8599998" y="890665"/>
                  <a:pt x="8631141" y="886689"/>
                </a:cubicBezTo>
                <a:cubicBezTo>
                  <a:pt x="8662284" y="882713"/>
                  <a:pt x="8690776" y="972166"/>
                  <a:pt x="8714630" y="970178"/>
                </a:cubicBezTo>
                <a:cubicBezTo>
                  <a:pt x="8738484" y="968190"/>
                  <a:pt x="8751736" y="878075"/>
                  <a:pt x="8774265" y="874762"/>
                </a:cubicBezTo>
                <a:cubicBezTo>
                  <a:pt x="8796794" y="871449"/>
                  <a:pt x="8824623" y="950300"/>
                  <a:pt x="8849802" y="950300"/>
                </a:cubicBezTo>
                <a:cubicBezTo>
                  <a:pt x="8874981" y="950300"/>
                  <a:pt x="8904137" y="872774"/>
                  <a:pt x="8925340" y="874762"/>
                </a:cubicBezTo>
                <a:cubicBezTo>
                  <a:pt x="8946543" y="876750"/>
                  <a:pt x="8960458" y="962226"/>
                  <a:pt x="8977023" y="962226"/>
                </a:cubicBezTo>
                <a:cubicBezTo>
                  <a:pt x="8993588" y="962226"/>
                  <a:pt x="9009159" y="918494"/>
                  <a:pt x="9024731" y="874762"/>
                </a:cubicBezTo>
              </a:path>
            </a:pathLst>
          </a:custGeom>
          <a:noFill/>
          <a:ln w="19050">
            <a:gradFill flip="none" rotWithShape="1">
              <a:gsLst>
                <a:gs pos="0">
                  <a:schemeClr val="accent2">
                    <a:lumMod val="75000"/>
                  </a:schemeClr>
                </a:gs>
                <a:gs pos="100000">
                  <a:schemeClr val="accent5">
                    <a:lumMod val="75000"/>
                  </a:schemeClr>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6" name="Straight Arrow Connector 55">
            <a:extLst>
              <a:ext uri="{FF2B5EF4-FFF2-40B4-BE49-F238E27FC236}">
                <a16:creationId xmlns:a16="http://schemas.microsoft.com/office/drawing/2014/main" id="{26112D25-01C7-F325-8A29-9BE7A78A9D70}"/>
              </a:ext>
            </a:extLst>
          </p:cNvPr>
          <p:cNvCxnSpPr>
            <a:cxnSpLocks/>
          </p:cNvCxnSpPr>
          <p:nvPr/>
        </p:nvCxnSpPr>
        <p:spPr>
          <a:xfrm flipH="1">
            <a:off x="3964781" y="2983706"/>
            <a:ext cx="145257" cy="242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58FD5412-462C-F219-2295-61D46A6206FB}"/>
              </a:ext>
            </a:extLst>
          </p:cNvPr>
          <p:cNvCxnSpPr>
            <a:cxnSpLocks/>
          </p:cNvCxnSpPr>
          <p:nvPr/>
        </p:nvCxnSpPr>
        <p:spPr>
          <a:xfrm>
            <a:off x="4145756" y="2981325"/>
            <a:ext cx="326232" cy="557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Freeform: Shape 57">
            <a:extLst>
              <a:ext uri="{FF2B5EF4-FFF2-40B4-BE49-F238E27FC236}">
                <a16:creationId xmlns:a16="http://schemas.microsoft.com/office/drawing/2014/main" id="{F40E4BD1-DCF3-0386-9B1F-F1EC38F14E54}"/>
              </a:ext>
            </a:extLst>
          </p:cNvPr>
          <p:cNvSpPr/>
          <p:nvPr/>
        </p:nvSpPr>
        <p:spPr>
          <a:xfrm rot="10800000">
            <a:off x="9829583" y="2748054"/>
            <a:ext cx="554832" cy="882176"/>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DF2CE0D4-7E38-E659-B208-3C556DC71299}"/>
              </a:ext>
            </a:extLst>
          </p:cNvPr>
          <p:cNvSpPr txBox="1"/>
          <p:nvPr/>
        </p:nvSpPr>
        <p:spPr>
          <a:xfrm>
            <a:off x="7536367" y="2688090"/>
            <a:ext cx="2375666" cy="461665"/>
          </a:xfrm>
          <a:prstGeom prst="rect">
            <a:avLst/>
          </a:prstGeom>
          <a:noFill/>
        </p:spPr>
        <p:txBody>
          <a:bodyPr wrap="square" rtlCol="0">
            <a:spAutoFit/>
          </a:bodyPr>
          <a:lstStyle/>
          <a:p>
            <a:pPr algn="r"/>
            <a:r>
              <a:rPr lang="en-GB" sz="1200" dirty="0">
                <a:solidFill>
                  <a:schemeClr val="accent4">
                    <a:lumMod val="50000"/>
                  </a:schemeClr>
                </a:solidFill>
              </a:rPr>
              <a:t>Manic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60" name="TextBox 59">
            <a:extLst>
              <a:ext uri="{FF2B5EF4-FFF2-40B4-BE49-F238E27FC236}">
                <a16:creationId xmlns:a16="http://schemas.microsoft.com/office/drawing/2014/main" id="{35851605-A9CD-09BB-772F-2E75BC301BD3}"/>
              </a:ext>
            </a:extLst>
          </p:cNvPr>
          <p:cNvSpPr txBox="1"/>
          <p:nvPr/>
        </p:nvSpPr>
        <p:spPr>
          <a:xfrm>
            <a:off x="2449230" y="2704325"/>
            <a:ext cx="2008601" cy="276999"/>
          </a:xfrm>
          <a:prstGeom prst="rect">
            <a:avLst/>
          </a:prstGeom>
          <a:noFill/>
        </p:spPr>
        <p:txBody>
          <a:bodyPr wrap="square" rtlCol="0">
            <a:spAutoFit/>
          </a:bodyPr>
          <a:lstStyle/>
          <a:p>
            <a:pPr algn="r"/>
            <a:r>
              <a:rPr lang="en-GB" sz="1200" dirty="0">
                <a:solidFill>
                  <a:schemeClr val="accent4">
                    <a:lumMod val="50000"/>
                  </a:schemeClr>
                </a:solidFill>
              </a:rPr>
              <a:t>Mixed features</a:t>
            </a:r>
          </a:p>
        </p:txBody>
      </p:sp>
    </p:spTree>
    <p:extLst>
      <p:ext uri="{BB962C8B-B14F-4D97-AF65-F5344CB8AC3E}">
        <p14:creationId xmlns:p14="http://schemas.microsoft.com/office/powerpoint/2010/main" val="408869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61284-BE69-7D75-F31C-33FB8550AC3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7EB24AE-8322-AC71-7422-B6C4331B42C9}"/>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541BAED6-6A85-FA42-3ED7-CDE1EEE6811A}"/>
              </a:ext>
            </a:extLst>
          </p:cNvPr>
          <p:cNvSpPr>
            <a:spLocks noGrp="1"/>
          </p:cNvSpPr>
          <p:nvPr>
            <p:ph type="title"/>
          </p:nvPr>
        </p:nvSpPr>
        <p:spPr/>
        <p:txBody>
          <a:bodyPr/>
          <a:lstStyle/>
          <a:p>
            <a:r>
              <a:rPr lang="en-GB" dirty="0"/>
              <a:t>The importance of staging in psychiatry</a:t>
            </a:r>
          </a:p>
        </p:txBody>
      </p:sp>
      <p:sp>
        <p:nvSpPr>
          <p:cNvPr id="4" name="Content Placeholder 3">
            <a:extLst>
              <a:ext uri="{FF2B5EF4-FFF2-40B4-BE49-F238E27FC236}">
                <a16:creationId xmlns:a16="http://schemas.microsoft.com/office/drawing/2014/main" id="{ACBAA6C4-A684-8E76-D63B-42E1C6396F3D}"/>
              </a:ext>
            </a:extLst>
          </p:cNvPr>
          <p:cNvSpPr>
            <a:spLocks noGrp="1"/>
          </p:cNvSpPr>
          <p:nvPr>
            <p:ph idx="20"/>
          </p:nvPr>
        </p:nvSpPr>
        <p:spPr/>
        <p:txBody>
          <a:bodyPr/>
          <a:lstStyle/>
          <a:p>
            <a:r>
              <a:rPr lang="en-GB" dirty="0"/>
              <a:t>Staging is characterizing a disease according to the seriousness, extent, and features of the illness</a:t>
            </a:r>
            <a:r>
              <a:rPr lang="en-GB" baseline="30000" dirty="0"/>
              <a:t>1</a:t>
            </a:r>
          </a:p>
          <a:p>
            <a:r>
              <a:rPr lang="en-GB" dirty="0"/>
              <a:t>Staging is an accepted component in medicine, but has </a:t>
            </a:r>
            <a:r>
              <a:rPr lang="en-GB" b="1" dirty="0"/>
              <a:t>been sometimes overlooked in psychiatry</a:t>
            </a:r>
            <a:r>
              <a:rPr lang="en-GB" baseline="30000" dirty="0"/>
              <a:t>1,2</a:t>
            </a:r>
          </a:p>
          <a:p>
            <a:r>
              <a:rPr lang="en-GB" dirty="0"/>
              <a:t>Staging models have been developed to study and describe the severity and progression of BD</a:t>
            </a:r>
            <a:r>
              <a:rPr lang="en-GB" baseline="30000" dirty="0"/>
              <a:t>3</a:t>
            </a:r>
            <a:endParaRPr lang="en-GB" dirty="0"/>
          </a:p>
          <a:p>
            <a:pPr lvl="1"/>
            <a:r>
              <a:rPr lang="en-GB" sz="1600" dirty="0">
                <a:solidFill>
                  <a:schemeClr val="tx1"/>
                </a:solidFill>
              </a:rPr>
              <a:t>Berk et al. proposed a model in 2007 based on the severity of symptoms, and the occurrence and reoccurrence of mood episodes</a:t>
            </a:r>
          </a:p>
          <a:p>
            <a:pPr lvl="1"/>
            <a:r>
              <a:rPr lang="en-GB" sz="1600" dirty="0" err="1"/>
              <a:t>Kapczinski</a:t>
            </a:r>
            <a:r>
              <a:rPr lang="en-GB" sz="1600" dirty="0"/>
              <a:t> et al. published in 2009 a model that focused on the patient’s </a:t>
            </a:r>
            <a:r>
              <a:rPr lang="en-GB" sz="1600" dirty="0">
                <a:solidFill>
                  <a:schemeClr val="tx1"/>
                </a:solidFill>
              </a:rPr>
              <a:t>functioning</a:t>
            </a:r>
            <a:r>
              <a:rPr lang="en-GB" sz="1600" dirty="0"/>
              <a:t> in between episodes, i.e., using inter-episode cognitive and interpersonal functioning as a proxy for BD progression</a:t>
            </a:r>
          </a:p>
          <a:p>
            <a:pPr lvl="1"/>
            <a:r>
              <a:rPr lang="en-GB" sz="1600" dirty="0">
                <a:solidFill>
                  <a:schemeClr val="tx1"/>
                </a:solidFill>
              </a:rPr>
              <a:t>Duffy et al. in 2014 developed a model that emphasized early development and the clinical history of the patient, (including precursor symptoms and comorbidities)</a:t>
            </a:r>
          </a:p>
        </p:txBody>
      </p:sp>
      <p:sp>
        <p:nvSpPr>
          <p:cNvPr id="11" name="Text Placeholder 10">
            <a:extLst>
              <a:ext uri="{FF2B5EF4-FFF2-40B4-BE49-F238E27FC236}">
                <a16:creationId xmlns:a16="http://schemas.microsoft.com/office/drawing/2014/main" id="{B7A177D9-FDAF-5102-203D-B6B55EFD9B00}"/>
              </a:ext>
            </a:extLst>
          </p:cNvPr>
          <p:cNvSpPr>
            <a:spLocks noGrp="1"/>
          </p:cNvSpPr>
          <p:nvPr>
            <p:ph type="body" sz="quarter" idx="18"/>
          </p:nvPr>
        </p:nvSpPr>
        <p:spPr>
          <a:xfrm>
            <a:off x="539749" y="6102000"/>
            <a:ext cx="10342302" cy="619200"/>
          </a:xfrm>
        </p:spPr>
        <p:txBody>
          <a:bodyPr/>
          <a:lstStyle/>
          <a:p>
            <a:r>
              <a:rPr lang="en-GB" dirty="0"/>
              <a:t>BD=bipolar disorder</a:t>
            </a:r>
          </a:p>
          <a:p>
            <a:endParaRPr lang="en-GB" dirty="0"/>
          </a:p>
          <a:p>
            <a:r>
              <a:rPr lang="en-GB" dirty="0"/>
              <a:t>1. Fava &amp; Kellner. Acta </a:t>
            </a:r>
            <a:r>
              <a:rPr lang="en-GB" dirty="0" err="1"/>
              <a:t>Psychiatr</a:t>
            </a:r>
            <a:r>
              <a:rPr lang="en-GB" dirty="0"/>
              <a:t> </a:t>
            </a:r>
            <a:r>
              <a:rPr lang="en-GB" dirty="0" err="1"/>
              <a:t>Scand</a:t>
            </a:r>
            <a:r>
              <a:rPr lang="en-GB" dirty="0"/>
              <a:t> 1993;87(4):225–230; 2. </a:t>
            </a:r>
            <a:r>
              <a:rPr lang="en-GB" dirty="0" err="1"/>
              <a:t>McGorry</a:t>
            </a:r>
            <a:r>
              <a:rPr lang="en-GB" dirty="0"/>
              <a:t> et al. </a:t>
            </a:r>
            <a:r>
              <a:rPr lang="en-GB" dirty="0" err="1"/>
              <a:t>Aust</a:t>
            </a:r>
            <a:r>
              <a:rPr lang="en-GB" dirty="0"/>
              <a:t> N Z J Psychiatry 2006;40(8):616–622; 3. </a:t>
            </a:r>
            <a:r>
              <a:rPr lang="en-GB" dirty="0" err="1"/>
              <a:t>Kupka</a:t>
            </a:r>
            <a:r>
              <a:rPr lang="en-GB" dirty="0"/>
              <a:t> et al. Bipolar </a:t>
            </a:r>
            <a:r>
              <a:rPr lang="en-GB" dirty="0" err="1"/>
              <a:t>Disord</a:t>
            </a:r>
            <a:r>
              <a:rPr lang="en-GB" dirty="0"/>
              <a:t> 2021;23(7):659–678; </a:t>
            </a:r>
            <a:br>
              <a:rPr lang="en-GB" dirty="0"/>
            </a:br>
            <a:r>
              <a:rPr lang="en-GB" dirty="0"/>
              <a:t>4. </a:t>
            </a:r>
            <a:r>
              <a:rPr lang="nb-NO" dirty="0"/>
              <a:t>Yatham et al. Bipolar Disord 2018;20(2):97–170; 5. Berk et al. Bipolar Disord 2014;16:471–477; 6. Kapczinski et al. Acta Psychiatr Scand 2014;130:354–363</a:t>
            </a:r>
            <a:endParaRPr lang="en-US" dirty="0"/>
          </a:p>
        </p:txBody>
      </p:sp>
      <p:sp>
        <p:nvSpPr>
          <p:cNvPr id="6" name="Slide Number Placeholder 5">
            <a:extLst>
              <a:ext uri="{FF2B5EF4-FFF2-40B4-BE49-F238E27FC236}">
                <a16:creationId xmlns:a16="http://schemas.microsoft.com/office/drawing/2014/main" id="{40E38A3B-684E-14EF-AD87-C2F9F914E8EE}"/>
              </a:ext>
            </a:extLst>
          </p:cNvPr>
          <p:cNvSpPr>
            <a:spLocks noGrp="1"/>
          </p:cNvSpPr>
          <p:nvPr>
            <p:ph type="sldNum" sz="quarter" idx="4"/>
          </p:nvPr>
        </p:nvSpPr>
        <p:spPr/>
        <p:txBody>
          <a:bodyPr/>
          <a:lstStyle/>
          <a:p>
            <a:fld id="{C5E73D8C-6D1C-4360-8101-83ED279A0FF1}" type="slidenum">
              <a:rPr lang="en-GB" smtClean="0"/>
              <a:pPr/>
              <a:t>5</a:t>
            </a:fld>
            <a:endParaRPr lang="en-GB"/>
          </a:p>
        </p:txBody>
      </p:sp>
      <p:sp>
        <p:nvSpPr>
          <p:cNvPr id="5" name="TextBox 4">
            <a:extLst>
              <a:ext uri="{FF2B5EF4-FFF2-40B4-BE49-F238E27FC236}">
                <a16:creationId xmlns:a16="http://schemas.microsoft.com/office/drawing/2014/main" id="{6571A14F-DDDD-52A0-D138-2428DBCD681C}"/>
              </a:ext>
            </a:extLst>
          </p:cNvPr>
          <p:cNvSpPr txBox="1"/>
          <p:nvPr/>
        </p:nvSpPr>
        <p:spPr>
          <a:xfrm>
            <a:off x="6230938" y="1473935"/>
            <a:ext cx="5419725" cy="338554"/>
          </a:xfrm>
          <a:prstGeom prst="rect">
            <a:avLst/>
          </a:prstGeom>
          <a:noFill/>
        </p:spPr>
        <p:txBody>
          <a:bodyPr wrap="square" rtlCol="0">
            <a:spAutoFit/>
          </a:bodyPr>
          <a:lstStyle/>
          <a:p>
            <a:pPr algn="ctr"/>
            <a:r>
              <a:rPr lang="en-GB" sz="1600" b="1" dirty="0">
                <a:solidFill>
                  <a:schemeClr val="accent2">
                    <a:lumMod val="50000"/>
                  </a:schemeClr>
                </a:solidFill>
              </a:rPr>
              <a:t>Concept of staging in BD</a:t>
            </a:r>
            <a:r>
              <a:rPr lang="en-GB" sz="1600" b="1" baseline="30000" dirty="0">
                <a:solidFill>
                  <a:schemeClr val="accent2">
                    <a:lumMod val="50000"/>
                  </a:schemeClr>
                </a:solidFill>
              </a:rPr>
              <a:t>4-6</a:t>
            </a:r>
          </a:p>
        </p:txBody>
      </p:sp>
      <p:sp>
        <p:nvSpPr>
          <p:cNvPr id="7" name="TextBox 6">
            <a:extLst>
              <a:ext uri="{FF2B5EF4-FFF2-40B4-BE49-F238E27FC236}">
                <a16:creationId xmlns:a16="http://schemas.microsoft.com/office/drawing/2014/main" id="{DFC19F52-F822-2F6C-BA16-65B2A9DCE388}"/>
              </a:ext>
            </a:extLst>
          </p:cNvPr>
          <p:cNvSpPr txBox="1"/>
          <p:nvPr/>
        </p:nvSpPr>
        <p:spPr>
          <a:xfrm>
            <a:off x="7107099" y="3148125"/>
            <a:ext cx="3774952" cy="584775"/>
          </a:xfrm>
          <a:prstGeom prst="rect">
            <a:avLst/>
          </a:prstGeom>
          <a:solidFill>
            <a:srgbClr val="CCD8E5"/>
          </a:solidFill>
          <a:ln>
            <a:noFill/>
          </a:ln>
        </p:spPr>
        <p:txBody>
          <a:bodyPr wrap="square" rtlCol="0">
            <a:spAutoFit/>
          </a:bodyPr>
          <a:lstStyle/>
          <a:p>
            <a:pPr algn="ctr"/>
            <a:r>
              <a:rPr lang="en-US" sz="1600">
                <a:solidFill>
                  <a:schemeClr val="tx1"/>
                </a:solidFill>
              </a:rPr>
              <a:t>Patients with fewer episodes and optimal functioning between episodes</a:t>
            </a:r>
          </a:p>
        </p:txBody>
      </p:sp>
      <p:sp>
        <p:nvSpPr>
          <p:cNvPr id="8" name="Arrow: Right 7">
            <a:extLst>
              <a:ext uri="{FF2B5EF4-FFF2-40B4-BE49-F238E27FC236}">
                <a16:creationId xmlns:a16="http://schemas.microsoft.com/office/drawing/2014/main" id="{D9332FBA-67CA-BB49-C374-FE214E21FE19}"/>
              </a:ext>
            </a:extLst>
          </p:cNvPr>
          <p:cNvSpPr/>
          <p:nvPr/>
        </p:nvSpPr>
        <p:spPr>
          <a:xfrm rot="16200000" flipH="1">
            <a:off x="5127592" y="3029296"/>
            <a:ext cx="3317138" cy="992356"/>
          </a:xfrm>
          <a:prstGeom prst="rightArrow">
            <a:avLst/>
          </a:prstGeom>
          <a:gradFill flip="none" rotWithShape="1">
            <a:gsLst>
              <a:gs pos="0">
                <a:schemeClr val="accent5">
                  <a:lumMod val="50000"/>
                </a:schemeClr>
              </a:gs>
              <a:gs pos="50000">
                <a:schemeClr val="accent5">
                  <a:lumMod val="40000"/>
                  <a:lumOff val="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Increasing severity</a:t>
            </a:r>
          </a:p>
        </p:txBody>
      </p:sp>
      <p:sp>
        <p:nvSpPr>
          <p:cNvPr id="9" name="TextBox 8">
            <a:extLst>
              <a:ext uri="{FF2B5EF4-FFF2-40B4-BE49-F238E27FC236}">
                <a16:creationId xmlns:a16="http://schemas.microsoft.com/office/drawing/2014/main" id="{B0249FAA-302B-B6BE-3602-5A80ACCED01A}"/>
              </a:ext>
            </a:extLst>
          </p:cNvPr>
          <p:cNvSpPr txBox="1"/>
          <p:nvPr/>
        </p:nvSpPr>
        <p:spPr>
          <a:xfrm>
            <a:off x="7107099" y="2096725"/>
            <a:ext cx="3774952" cy="821182"/>
          </a:xfrm>
          <a:prstGeom prst="rect">
            <a:avLst/>
          </a:prstGeom>
          <a:solidFill>
            <a:srgbClr val="ECF1F5"/>
          </a:solidFill>
          <a:ln>
            <a:noFill/>
          </a:ln>
        </p:spPr>
        <p:txBody>
          <a:bodyPr wrap="square" tIns="36000" rtlCol="0" anchor="t">
            <a:spAutoFit/>
          </a:bodyPr>
          <a:lstStyle/>
          <a:p>
            <a:pPr algn="ctr"/>
            <a:r>
              <a:rPr lang="en-GB" sz="1600" dirty="0">
                <a:solidFill>
                  <a:schemeClr val="tx1"/>
                </a:solidFill>
              </a:rPr>
              <a:t>Individuals at increased risk of developing BD due to family history and presence of symptoms predicting BD</a:t>
            </a:r>
          </a:p>
        </p:txBody>
      </p:sp>
      <p:sp>
        <p:nvSpPr>
          <p:cNvPr id="10" name="TextBox 9">
            <a:extLst>
              <a:ext uri="{FF2B5EF4-FFF2-40B4-BE49-F238E27FC236}">
                <a16:creationId xmlns:a16="http://schemas.microsoft.com/office/drawing/2014/main" id="{A0A94E4D-8CC7-7003-6F5C-BC693E5D283D}"/>
              </a:ext>
            </a:extLst>
          </p:cNvPr>
          <p:cNvSpPr txBox="1"/>
          <p:nvPr/>
        </p:nvSpPr>
        <p:spPr>
          <a:xfrm>
            <a:off x="7107099" y="3963117"/>
            <a:ext cx="3774952" cy="584775"/>
          </a:xfrm>
          <a:prstGeom prst="rect">
            <a:avLst/>
          </a:prstGeom>
          <a:solidFill>
            <a:srgbClr val="A7B7C6"/>
          </a:solidFill>
          <a:ln>
            <a:noFill/>
          </a:ln>
        </p:spPr>
        <p:txBody>
          <a:bodyPr wrap="square" rtlCol="0" anchor="ctr">
            <a:spAutoFit/>
          </a:bodyPr>
          <a:lstStyle/>
          <a:p>
            <a:pPr algn="ctr"/>
            <a:r>
              <a:rPr lang="en-US" sz="1600">
                <a:solidFill>
                  <a:schemeClr val="tx1"/>
                </a:solidFill>
              </a:rPr>
              <a:t>Patients with recurrent episodes and reduced functioning and cognition</a:t>
            </a:r>
          </a:p>
        </p:txBody>
      </p:sp>
      <p:sp>
        <p:nvSpPr>
          <p:cNvPr id="13" name="Arrow: Right 12">
            <a:extLst>
              <a:ext uri="{FF2B5EF4-FFF2-40B4-BE49-F238E27FC236}">
                <a16:creationId xmlns:a16="http://schemas.microsoft.com/office/drawing/2014/main" id="{A3DCD930-63B1-2FF1-06A5-204A090537F4}"/>
              </a:ext>
            </a:extLst>
          </p:cNvPr>
          <p:cNvSpPr/>
          <p:nvPr/>
        </p:nvSpPr>
        <p:spPr>
          <a:xfrm rot="16200000" flipH="1">
            <a:off x="9544419" y="3029296"/>
            <a:ext cx="3317138" cy="992356"/>
          </a:xfrm>
          <a:prstGeom prst="rightArrow">
            <a:avLst/>
          </a:prstGeom>
          <a:gradFill flip="none" rotWithShape="1">
            <a:gsLst>
              <a:gs pos="0">
                <a:schemeClr val="accent5">
                  <a:lumMod val="50000"/>
                </a:schemeClr>
              </a:gs>
              <a:gs pos="50000">
                <a:schemeClr val="accent5">
                  <a:lumMod val="40000"/>
                  <a:lumOff val="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Increasing severity</a:t>
            </a:r>
          </a:p>
        </p:txBody>
      </p:sp>
    </p:spTree>
    <p:extLst>
      <p:ext uri="{BB962C8B-B14F-4D97-AF65-F5344CB8AC3E}">
        <p14:creationId xmlns:p14="http://schemas.microsoft.com/office/powerpoint/2010/main" val="2233212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B6CB5-A8DA-36E5-0B27-77560E9A0457}"/>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2BBF2549-9C55-2D8E-9E7E-C1F9B73EF439}"/>
              </a:ext>
            </a:extLst>
          </p:cNvPr>
          <p:cNvSpPr>
            <a:spLocks noGrp="1"/>
          </p:cNvSpPr>
          <p:nvPr>
            <p:ph sz="half" idx="1"/>
          </p:nvPr>
        </p:nvSpPr>
        <p:spPr/>
        <p:txBody>
          <a:bodyPr/>
          <a:lstStyle/>
          <a:p>
            <a:pPr marL="0" indent="0">
              <a:buNone/>
            </a:pPr>
            <a:r>
              <a:rPr lang="en-GB"/>
              <a:t>This staging model was based on psychosis models, and </a:t>
            </a:r>
            <a:r>
              <a:rPr lang="en-US"/>
              <a:t>emphasizes the recurrent course of BD, starting with the prodromal symptoms and first manic episode</a:t>
            </a:r>
            <a:endParaRPr lang="en-GB"/>
          </a:p>
        </p:txBody>
      </p:sp>
      <p:sp>
        <p:nvSpPr>
          <p:cNvPr id="2" name="Text Placeholder 1">
            <a:extLst>
              <a:ext uri="{FF2B5EF4-FFF2-40B4-BE49-F238E27FC236}">
                <a16:creationId xmlns:a16="http://schemas.microsoft.com/office/drawing/2014/main" id="{5EA0A7F0-09AB-D8F7-B77F-00535E21B224}"/>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A57EB09A-AC26-33C1-8D0A-81D58B56AC09}"/>
              </a:ext>
            </a:extLst>
          </p:cNvPr>
          <p:cNvSpPr>
            <a:spLocks noGrp="1"/>
          </p:cNvSpPr>
          <p:nvPr>
            <p:ph type="title"/>
          </p:nvPr>
        </p:nvSpPr>
        <p:spPr/>
        <p:txBody>
          <a:bodyPr/>
          <a:lstStyle/>
          <a:p>
            <a:r>
              <a:rPr lang="en-GB"/>
              <a:t>Clinical staging models in BD – Berk et al. 2007 model</a:t>
            </a:r>
          </a:p>
        </p:txBody>
      </p:sp>
      <p:sp>
        <p:nvSpPr>
          <p:cNvPr id="5" name="Text Placeholder 4">
            <a:extLst>
              <a:ext uri="{FF2B5EF4-FFF2-40B4-BE49-F238E27FC236}">
                <a16:creationId xmlns:a16="http://schemas.microsoft.com/office/drawing/2014/main" id="{F77DEE28-AC5F-57E2-0283-A997A5D1CC6D}"/>
              </a:ext>
            </a:extLst>
          </p:cNvPr>
          <p:cNvSpPr>
            <a:spLocks noGrp="1"/>
          </p:cNvSpPr>
          <p:nvPr>
            <p:ph type="body" sz="quarter" idx="18"/>
          </p:nvPr>
        </p:nvSpPr>
        <p:spPr/>
        <p:txBody>
          <a:bodyPr/>
          <a:lstStyle/>
          <a:p>
            <a:r>
              <a:rPr lang="en-GB" dirty="0"/>
              <a:t>BD=bipolar disorder</a:t>
            </a:r>
          </a:p>
          <a:p>
            <a:endParaRPr lang="en-GB" dirty="0"/>
          </a:p>
          <a:p>
            <a:r>
              <a:rPr lang="en-GB" dirty="0" err="1"/>
              <a:t>Kupka</a:t>
            </a:r>
            <a:r>
              <a:rPr lang="en-GB" dirty="0"/>
              <a:t> et al. Bipolar </a:t>
            </a:r>
            <a:r>
              <a:rPr lang="en-GB" dirty="0" err="1"/>
              <a:t>Disord</a:t>
            </a:r>
            <a:r>
              <a:rPr lang="en-GB" dirty="0"/>
              <a:t> 2021;23(7):659–678; Berk et al. Bipolar </a:t>
            </a:r>
            <a:r>
              <a:rPr lang="en-GB" dirty="0" err="1"/>
              <a:t>Disord</a:t>
            </a:r>
            <a:r>
              <a:rPr lang="en-GB" dirty="0"/>
              <a:t> 2007;9(7):671–678</a:t>
            </a:r>
          </a:p>
        </p:txBody>
      </p:sp>
      <p:sp>
        <p:nvSpPr>
          <p:cNvPr id="6" name="Slide Number Placeholder 5">
            <a:extLst>
              <a:ext uri="{FF2B5EF4-FFF2-40B4-BE49-F238E27FC236}">
                <a16:creationId xmlns:a16="http://schemas.microsoft.com/office/drawing/2014/main" id="{9C3BDCCA-A927-FC8E-972C-8047AA406B66}"/>
              </a:ext>
            </a:extLst>
          </p:cNvPr>
          <p:cNvSpPr>
            <a:spLocks noGrp="1"/>
          </p:cNvSpPr>
          <p:nvPr>
            <p:ph type="sldNum" sz="quarter" idx="4"/>
          </p:nvPr>
        </p:nvSpPr>
        <p:spPr/>
        <p:txBody>
          <a:bodyPr/>
          <a:lstStyle/>
          <a:p>
            <a:fld id="{C5E73D8C-6D1C-4360-8101-83ED279A0FF1}" type="slidenum">
              <a:rPr lang="en-GB" smtClean="0"/>
              <a:pPr/>
              <a:t>6</a:t>
            </a:fld>
            <a:endParaRPr lang="en-GB"/>
          </a:p>
        </p:txBody>
      </p:sp>
      <p:graphicFrame>
        <p:nvGraphicFramePr>
          <p:cNvPr id="4" name="Table 3">
            <a:extLst>
              <a:ext uri="{FF2B5EF4-FFF2-40B4-BE49-F238E27FC236}">
                <a16:creationId xmlns:a16="http://schemas.microsoft.com/office/drawing/2014/main" id="{98169739-D2A5-36D8-7806-BC0AD4B85111}"/>
              </a:ext>
            </a:extLst>
          </p:cNvPr>
          <p:cNvGraphicFramePr>
            <a:graphicFrameLocks noGrp="1"/>
          </p:cNvGraphicFramePr>
          <p:nvPr>
            <p:extLst>
              <p:ext uri="{D42A27DB-BD31-4B8C-83A1-F6EECF244321}">
                <p14:modId xmlns:p14="http://schemas.microsoft.com/office/powerpoint/2010/main" val="1091156137"/>
              </p:ext>
            </p:extLst>
          </p:nvPr>
        </p:nvGraphicFramePr>
        <p:xfrm>
          <a:off x="2111070" y="1937644"/>
          <a:ext cx="6071208" cy="2966720"/>
        </p:xfrm>
        <a:graphic>
          <a:graphicData uri="http://schemas.openxmlformats.org/drawingml/2006/table">
            <a:tbl>
              <a:tblPr firstRow="1" bandRow="1">
                <a:tableStyleId>{5940675A-B579-460E-94D1-54222C63F5DA}</a:tableStyleId>
              </a:tblPr>
              <a:tblGrid>
                <a:gridCol w="540000">
                  <a:extLst>
                    <a:ext uri="{9D8B030D-6E8A-4147-A177-3AD203B41FA5}">
                      <a16:colId xmlns:a16="http://schemas.microsoft.com/office/drawing/2014/main" val="1748832266"/>
                    </a:ext>
                  </a:extLst>
                </a:gridCol>
                <a:gridCol w="5531208">
                  <a:extLst>
                    <a:ext uri="{9D8B030D-6E8A-4147-A177-3AD203B41FA5}">
                      <a16:colId xmlns:a16="http://schemas.microsoft.com/office/drawing/2014/main" val="3277949676"/>
                    </a:ext>
                  </a:extLst>
                </a:gridCol>
              </a:tblGrid>
              <a:tr h="370840">
                <a:tc>
                  <a:txBody>
                    <a:bodyPr/>
                    <a:lstStyle/>
                    <a:p>
                      <a:pPr algn="l"/>
                      <a:r>
                        <a:rPr lang="en-GB" b="1">
                          <a:solidFill>
                            <a:schemeClr val="accent3">
                              <a:lumMod val="50000"/>
                            </a:schemeClr>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Increased risk of mood disorder</a:t>
                      </a:r>
                      <a:endParaRPr lang="en-GB"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34525226"/>
                  </a:ext>
                </a:extLst>
              </a:tr>
              <a:tr h="370840">
                <a:tc>
                  <a:txBody>
                    <a:bodyPr/>
                    <a:lstStyle/>
                    <a:p>
                      <a:pPr algn="l"/>
                      <a:r>
                        <a:rPr lang="en-GB" b="1">
                          <a:solidFill>
                            <a:schemeClr val="accent3">
                              <a:lumMod val="50000"/>
                            </a:schemeClr>
                          </a:solidFill>
                        </a:rPr>
                        <a:t>1a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Mild or non-specific symptoms of mood disorder</a:t>
                      </a:r>
                      <a:endParaRPr lang="en-GB"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007455587"/>
                  </a:ext>
                </a:extLst>
              </a:tr>
              <a:tr h="370840">
                <a:tc>
                  <a:txBody>
                    <a:bodyPr/>
                    <a:lstStyle/>
                    <a:p>
                      <a:pPr algn="l"/>
                      <a:r>
                        <a:rPr lang="en-GB" b="1" dirty="0">
                          <a:solidFill>
                            <a:schemeClr val="accent3">
                              <a:lumMod val="50000"/>
                            </a:schemeClr>
                          </a:solidFill>
                        </a:rPr>
                        <a:t>1b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Prodromal features: ultra-high risk</a:t>
                      </a:r>
                      <a:endParaRPr lang="en-GB"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167863947"/>
                  </a:ext>
                </a:extLst>
              </a:tr>
              <a:tr h="370840">
                <a:tc>
                  <a:txBody>
                    <a:bodyPr/>
                    <a:lstStyle/>
                    <a:p>
                      <a:pPr algn="l"/>
                      <a:r>
                        <a:rPr lang="en-GB" b="1">
                          <a:solidFill>
                            <a:schemeClr val="accent3">
                              <a:lumMod val="50000"/>
                            </a:schemeClr>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dirty="0"/>
                        <a:t>First episode threshold mood disorder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441821632"/>
                  </a:ext>
                </a:extLst>
              </a:tr>
              <a:tr h="370840">
                <a:tc>
                  <a:txBody>
                    <a:bodyPr/>
                    <a:lstStyle/>
                    <a:p>
                      <a:pPr algn="l"/>
                      <a:r>
                        <a:rPr lang="en-GB" b="1">
                          <a:solidFill>
                            <a:schemeClr val="accent3">
                              <a:lumMod val="50000"/>
                            </a:schemeClr>
                          </a:solidFill>
                        </a:rPr>
                        <a:t>3a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Recurrence of subthreshold mood symptoms</a:t>
                      </a:r>
                      <a:endParaRPr lang="en-GB"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426438245"/>
                  </a:ext>
                </a:extLst>
              </a:tr>
              <a:tr h="370840">
                <a:tc>
                  <a:txBody>
                    <a:bodyPr/>
                    <a:lstStyle/>
                    <a:p>
                      <a:pPr algn="l"/>
                      <a:r>
                        <a:rPr lang="en-GB" b="1">
                          <a:solidFill>
                            <a:schemeClr val="accent3">
                              <a:lumMod val="50000"/>
                            </a:schemeClr>
                          </a:solidFill>
                        </a:rPr>
                        <a:t>3b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a:t>First threshold relapse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75363303"/>
                  </a:ext>
                </a:extLst>
              </a:tr>
              <a:tr h="370840">
                <a:tc>
                  <a:txBody>
                    <a:bodyPr/>
                    <a:lstStyle/>
                    <a:p>
                      <a:pPr algn="l"/>
                      <a:r>
                        <a:rPr lang="en-GB" b="1">
                          <a:solidFill>
                            <a:schemeClr val="accent3">
                              <a:lumMod val="50000"/>
                            </a:schemeClr>
                          </a:solidFill>
                        </a:rPr>
                        <a:t>3c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a:t>Multiple relapses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124741390"/>
                  </a:ext>
                </a:extLst>
              </a:tr>
              <a:tr h="370840">
                <a:tc>
                  <a:txBody>
                    <a:bodyPr/>
                    <a:lstStyle/>
                    <a:p>
                      <a:pPr algn="l"/>
                      <a:r>
                        <a:rPr lang="en-GB" b="1">
                          <a:solidFill>
                            <a:schemeClr val="accent3">
                              <a:lumMod val="50000"/>
                            </a:schemeClr>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dirty="0"/>
                        <a:t>Persistent unremitting illness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0333972"/>
                  </a:ext>
                </a:extLst>
              </a:tr>
            </a:tbl>
          </a:graphicData>
        </a:graphic>
      </p:graphicFrame>
      <p:sp>
        <p:nvSpPr>
          <p:cNvPr id="7" name="Arrow: Down 6">
            <a:extLst>
              <a:ext uri="{FF2B5EF4-FFF2-40B4-BE49-F238E27FC236}">
                <a16:creationId xmlns:a16="http://schemas.microsoft.com/office/drawing/2014/main" id="{AC1049E0-A6AC-C216-BA0A-C92C921E506C}"/>
              </a:ext>
            </a:extLst>
          </p:cNvPr>
          <p:cNvSpPr/>
          <p:nvPr/>
        </p:nvSpPr>
        <p:spPr>
          <a:xfrm>
            <a:off x="1225549" y="1955612"/>
            <a:ext cx="1193800" cy="3568888"/>
          </a:xfrm>
          <a:prstGeom prst="down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b="1" dirty="0"/>
              <a:t>Stage</a:t>
            </a:r>
          </a:p>
        </p:txBody>
      </p:sp>
    </p:spTree>
    <p:extLst>
      <p:ext uri="{BB962C8B-B14F-4D97-AF65-F5344CB8AC3E}">
        <p14:creationId xmlns:p14="http://schemas.microsoft.com/office/powerpoint/2010/main" val="1422102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08A1E-CD0B-0762-BC0D-C809E6C196FF}"/>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92452DB-4ACE-15CE-4044-4ACD9DEAC920}"/>
              </a:ext>
            </a:extLst>
          </p:cNvPr>
          <p:cNvSpPr>
            <a:spLocks noGrp="1"/>
          </p:cNvSpPr>
          <p:nvPr>
            <p:ph sz="half" idx="1"/>
          </p:nvPr>
        </p:nvSpPr>
        <p:spPr/>
        <p:txBody>
          <a:bodyPr/>
          <a:lstStyle/>
          <a:p>
            <a:pPr marL="0" indent="0">
              <a:buNone/>
            </a:pPr>
            <a:r>
              <a:rPr lang="en-GB" dirty="0"/>
              <a:t>This staging model was based on studies of patients with established BD, and focusses on the person’s functioning between episodes</a:t>
            </a:r>
          </a:p>
        </p:txBody>
      </p:sp>
      <p:sp>
        <p:nvSpPr>
          <p:cNvPr id="2" name="Text Placeholder 1">
            <a:extLst>
              <a:ext uri="{FF2B5EF4-FFF2-40B4-BE49-F238E27FC236}">
                <a16:creationId xmlns:a16="http://schemas.microsoft.com/office/drawing/2014/main" id="{A607EBDB-7282-AAB2-EBB4-A850BDB574B9}"/>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FE6CFE94-0381-CC32-8628-664B7E2A6F82}"/>
              </a:ext>
            </a:extLst>
          </p:cNvPr>
          <p:cNvSpPr>
            <a:spLocks noGrp="1"/>
          </p:cNvSpPr>
          <p:nvPr>
            <p:ph type="title"/>
          </p:nvPr>
        </p:nvSpPr>
        <p:spPr/>
        <p:txBody>
          <a:bodyPr/>
          <a:lstStyle/>
          <a:p>
            <a:r>
              <a:rPr lang="en-GB"/>
              <a:t>Clinical staging models in BD – </a:t>
            </a:r>
            <a:r>
              <a:rPr lang="en-GB" err="1"/>
              <a:t>Kapczinski</a:t>
            </a:r>
            <a:r>
              <a:rPr lang="en-GB"/>
              <a:t> et al. 2009 model</a:t>
            </a:r>
          </a:p>
        </p:txBody>
      </p:sp>
      <p:sp>
        <p:nvSpPr>
          <p:cNvPr id="5" name="Text Placeholder 4">
            <a:extLst>
              <a:ext uri="{FF2B5EF4-FFF2-40B4-BE49-F238E27FC236}">
                <a16:creationId xmlns:a16="http://schemas.microsoft.com/office/drawing/2014/main" id="{B0989FA0-439E-5720-6B30-42748E5EDFF1}"/>
              </a:ext>
            </a:extLst>
          </p:cNvPr>
          <p:cNvSpPr>
            <a:spLocks noGrp="1"/>
          </p:cNvSpPr>
          <p:nvPr>
            <p:ph type="body" sz="quarter" idx="18"/>
          </p:nvPr>
        </p:nvSpPr>
        <p:spPr/>
        <p:txBody>
          <a:bodyPr/>
          <a:lstStyle/>
          <a:p>
            <a:r>
              <a:rPr lang="en-GB" dirty="0"/>
              <a:t>BD=bipolar disorder</a:t>
            </a:r>
          </a:p>
          <a:p>
            <a:endParaRPr lang="en-GB" dirty="0"/>
          </a:p>
          <a:p>
            <a:r>
              <a:rPr lang="en-GB" dirty="0" err="1"/>
              <a:t>Kupka</a:t>
            </a:r>
            <a:r>
              <a:rPr lang="en-GB" dirty="0"/>
              <a:t> et al. Bipolar </a:t>
            </a:r>
            <a:r>
              <a:rPr lang="en-GB" dirty="0" err="1"/>
              <a:t>Disord</a:t>
            </a:r>
            <a:r>
              <a:rPr lang="en-GB" dirty="0"/>
              <a:t> 2021;23(7):659–678; </a:t>
            </a:r>
            <a:r>
              <a:rPr lang="en-GB" dirty="0" err="1"/>
              <a:t>Kapczinski</a:t>
            </a:r>
            <a:r>
              <a:rPr lang="en-GB" dirty="0"/>
              <a:t> et al. Expert Rev </a:t>
            </a:r>
            <a:r>
              <a:rPr lang="en-GB" dirty="0" err="1"/>
              <a:t>Neurother</a:t>
            </a:r>
            <a:r>
              <a:rPr lang="en-GB" dirty="0"/>
              <a:t> 2009;9(7):957–966</a:t>
            </a:r>
          </a:p>
        </p:txBody>
      </p:sp>
      <p:sp>
        <p:nvSpPr>
          <p:cNvPr id="6" name="Slide Number Placeholder 5">
            <a:extLst>
              <a:ext uri="{FF2B5EF4-FFF2-40B4-BE49-F238E27FC236}">
                <a16:creationId xmlns:a16="http://schemas.microsoft.com/office/drawing/2014/main" id="{D211E9DB-54E2-675F-2348-1A9919F065FC}"/>
              </a:ext>
            </a:extLst>
          </p:cNvPr>
          <p:cNvSpPr>
            <a:spLocks noGrp="1"/>
          </p:cNvSpPr>
          <p:nvPr>
            <p:ph type="sldNum" sz="quarter" idx="4"/>
          </p:nvPr>
        </p:nvSpPr>
        <p:spPr/>
        <p:txBody>
          <a:bodyPr/>
          <a:lstStyle/>
          <a:p>
            <a:fld id="{C5E73D8C-6D1C-4360-8101-83ED279A0FF1}" type="slidenum">
              <a:rPr lang="en-GB" smtClean="0"/>
              <a:pPr/>
              <a:t>7</a:t>
            </a:fld>
            <a:endParaRPr lang="en-GB"/>
          </a:p>
        </p:txBody>
      </p:sp>
      <p:graphicFrame>
        <p:nvGraphicFramePr>
          <p:cNvPr id="4" name="Table 3">
            <a:extLst>
              <a:ext uri="{FF2B5EF4-FFF2-40B4-BE49-F238E27FC236}">
                <a16:creationId xmlns:a16="http://schemas.microsoft.com/office/drawing/2014/main" id="{16C19A77-D18D-7734-2BD6-13E68542100A}"/>
              </a:ext>
            </a:extLst>
          </p:cNvPr>
          <p:cNvGraphicFramePr>
            <a:graphicFrameLocks noGrp="1"/>
          </p:cNvGraphicFramePr>
          <p:nvPr>
            <p:extLst>
              <p:ext uri="{D42A27DB-BD31-4B8C-83A1-F6EECF244321}">
                <p14:modId xmlns:p14="http://schemas.microsoft.com/office/powerpoint/2010/main" val="608549506"/>
              </p:ext>
            </p:extLst>
          </p:nvPr>
        </p:nvGraphicFramePr>
        <p:xfrm>
          <a:off x="2022170" y="1937644"/>
          <a:ext cx="6467208" cy="2931160"/>
        </p:xfrm>
        <a:graphic>
          <a:graphicData uri="http://schemas.openxmlformats.org/drawingml/2006/table">
            <a:tbl>
              <a:tblPr firstRow="1" bandRow="1">
                <a:tableStyleId>{5940675A-B579-460E-94D1-54222C63F5DA}</a:tableStyleId>
              </a:tblPr>
              <a:tblGrid>
                <a:gridCol w="936000">
                  <a:extLst>
                    <a:ext uri="{9D8B030D-6E8A-4147-A177-3AD203B41FA5}">
                      <a16:colId xmlns:a16="http://schemas.microsoft.com/office/drawing/2014/main" val="1748832266"/>
                    </a:ext>
                  </a:extLst>
                </a:gridCol>
                <a:gridCol w="5531208">
                  <a:extLst>
                    <a:ext uri="{9D8B030D-6E8A-4147-A177-3AD203B41FA5}">
                      <a16:colId xmlns:a16="http://schemas.microsoft.com/office/drawing/2014/main" val="3277949676"/>
                    </a:ext>
                  </a:extLst>
                </a:gridCol>
              </a:tblGrid>
              <a:tr h="370840">
                <a:tc>
                  <a:txBody>
                    <a:bodyPr/>
                    <a:lstStyle/>
                    <a:p>
                      <a:pPr algn="l"/>
                      <a:r>
                        <a:rPr lang="en-GB" b="1" dirty="0">
                          <a:solidFill>
                            <a:schemeClr val="accent3">
                              <a:lumMod val="50000"/>
                            </a:schemeClr>
                          </a:solidFill>
                        </a:rPr>
                        <a:t>Latent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a:t>At risk of developing BD, positive family history, mood or anxiety symptoms below threshold for BD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34525226"/>
                  </a:ext>
                </a:extLst>
              </a:tr>
              <a:tr h="370840">
                <a:tc>
                  <a:txBody>
                    <a:bodyPr/>
                    <a:lstStyle/>
                    <a:p>
                      <a:pPr algn="l"/>
                      <a:r>
                        <a:rPr lang="en-GB" b="1" dirty="0">
                          <a:solidFill>
                            <a:schemeClr val="accent3">
                              <a:lumMod val="50000"/>
                            </a:schemeClr>
                          </a:solidFill>
                        </a:rPr>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a:t>Well-defined periods of euthymia without overt psychiatric symptoms</a:t>
                      </a:r>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007455587"/>
                  </a:ext>
                </a:extLst>
              </a:tr>
              <a:tr h="370840">
                <a:tc>
                  <a:txBody>
                    <a:bodyPr/>
                    <a:lstStyle/>
                    <a:p>
                      <a:pPr algn="l"/>
                      <a:r>
                        <a:rPr lang="en-GB" b="1" dirty="0">
                          <a:solidFill>
                            <a:schemeClr val="accent3">
                              <a:lumMod val="50000"/>
                            </a:schemeClr>
                          </a:solidFill>
                        </a:rPr>
                        <a:t>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a:t>Symptoms in inter-episode periods related to comorbidities</a:t>
                      </a:r>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441821632"/>
                  </a:ext>
                </a:extLst>
              </a:tr>
              <a:tr h="370840">
                <a:tc>
                  <a:txBody>
                    <a:bodyPr/>
                    <a:lstStyle/>
                    <a:p>
                      <a:pPr algn="l"/>
                      <a:r>
                        <a:rPr lang="en-GB" b="1">
                          <a:solidFill>
                            <a:schemeClr val="accent3">
                              <a:lumMod val="50000"/>
                            </a:schemeClr>
                          </a:solidFill>
                        </a:rPr>
                        <a:t>III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dirty="0"/>
                        <a:t>Marked impairment in cognition and functioning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426438245"/>
                  </a:ext>
                </a:extLst>
              </a:tr>
              <a:tr h="370840">
                <a:tc>
                  <a:txBody>
                    <a:bodyPr/>
                    <a:lstStyle/>
                    <a:p>
                      <a:pPr algn="l"/>
                      <a:r>
                        <a:rPr lang="en-GB" b="1" dirty="0">
                          <a:solidFill>
                            <a:schemeClr val="accent3">
                              <a:lumMod val="50000"/>
                            </a:schemeClr>
                          </a:solidFill>
                        </a:rPr>
                        <a:t>IV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Unable to live autonomously owing to cognitive and functional impairment</a:t>
                      </a:r>
                      <a:endParaRPr lang="en-GB"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0333972"/>
                  </a:ext>
                </a:extLst>
              </a:tr>
            </a:tbl>
          </a:graphicData>
        </a:graphic>
      </p:graphicFrame>
      <p:sp>
        <p:nvSpPr>
          <p:cNvPr id="7" name="Arrow: Down 6">
            <a:extLst>
              <a:ext uri="{FF2B5EF4-FFF2-40B4-BE49-F238E27FC236}">
                <a16:creationId xmlns:a16="http://schemas.microsoft.com/office/drawing/2014/main" id="{6A5F9009-928D-416B-D85D-1AB2BC8EBE68}"/>
              </a:ext>
            </a:extLst>
          </p:cNvPr>
          <p:cNvSpPr/>
          <p:nvPr/>
        </p:nvSpPr>
        <p:spPr>
          <a:xfrm>
            <a:off x="1136649" y="1955612"/>
            <a:ext cx="1193800" cy="3568888"/>
          </a:xfrm>
          <a:prstGeom prst="down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b="1"/>
              <a:t>Stage</a:t>
            </a:r>
          </a:p>
        </p:txBody>
      </p:sp>
    </p:spTree>
    <p:extLst>
      <p:ext uri="{BB962C8B-B14F-4D97-AF65-F5344CB8AC3E}">
        <p14:creationId xmlns:p14="http://schemas.microsoft.com/office/powerpoint/2010/main" val="4090216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CF03F-7590-9CE1-7A4B-61B408300F40}"/>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4B79F46-556C-9E09-84BB-98EB1FEF6D82}"/>
              </a:ext>
            </a:extLst>
          </p:cNvPr>
          <p:cNvSpPr>
            <a:spLocks noGrp="1"/>
          </p:cNvSpPr>
          <p:nvPr>
            <p:ph sz="half" idx="1"/>
          </p:nvPr>
        </p:nvSpPr>
        <p:spPr/>
        <p:txBody>
          <a:bodyPr/>
          <a:lstStyle/>
          <a:p>
            <a:pPr marL="0" indent="0">
              <a:buNone/>
            </a:pPr>
            <a:r>
              <a:rPr lang="en-GB" dirty="0">
                <a:solidFill>
                  <a:schemeClr val="tx1"/>
                </a:solidFill>
              </a:rPr>
              <a:t>This staging model was based on observations of children of people with BD, and emphasizes early development and the clinical history of the patient, including their symptomatic and psychiatric comorbidity trajectories</a:t>
            </a:r>
          </a:p>
        </p:txBody>
      </p:sp>
      <p:sp>
        <p:nvSpPr>
          <p:cNvPr id="2" name="Text Placeholder 1">
            <a:extLst>
              <a:ext uri="{FF2B5EF4-FFF2-40B4-BE49-F238E27FC236}">
                <a16:creationId xmlns:a16="http://schemas.microsoft.com/office/drawing/2014/main" id="{13ACD06D-C105-E109-3F52-75A8B0C9B29C}"/>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60C0DC20-9728-0A23-15C6-7424B360308B}"/>
              </a:ext>
            </a:extLst>
          </p:cNvPr>
          <p:cNvSpPr>
            <a:spLocks noGrp="1"/>
          </p:cNvSpPr>
          <p:nvPr>
            <p:ph type="title"/>
          </p:nvPr>
        </p:nvSpPr>
        <p:spPr/>
        <p:txBody>
          <a:bodyPr/>
          <a:lstStyle/>
          <a:p>
            <a:r>
              <a:rPr lang="en-GB"/>
              <a:t>Clinical staging models in BD – Duffy et al. 2014 model</a:t>
            </a:r>
          </a:p>
        </p:txBody>
      </p:sp>
      <p:sp>
        <p:nvSpPr>
          <p:cNvPr id="5" name="Text Placeholder 4">
            <a:extLst>
              <a:ext uri="{FF2B5EF4-FFF2-40B4-BE49-F238E27FC236}">
                <a16:creationId xmlns:a16="http://schemas.microsoft.com/office/drawing/2014/main" id="{1506E914-D2DB-010C-77A7-E078578816D3}"/>
              </a:ext>
            </a:extLst>
          </p:cNvPr>
          <p:cNvSpPr>
            <a:spLocks noGrp="1"/>
          </p:cNvSpPr>
          <p:nvPr>
            <p:ph type="body" sz="quarter" idx="18"/>
          </p:nvPr>
        </p:nvSpPr>
        <p:spPr/>
        <p:txBody>
          <a:bodyPr/>
          <a:lstStyle/>
          <a:p>
            <a:r>
              <a:rPr lang="en-GB" dirty="0"/>
              <a:t>ADHD=attention–deficit/hyperactivity disorder; BD=bipolar disorder; NOS=not otherwise specified</a:t>
            </a:r>
          </a:p>
          <a:p>
            <a:endParaRPr lang="en-GB" dirty="0"/>
          </a:p>
          <a:p>
            <a:r>
              <a:rPr lang="en-GB" dirty="0" err="1"/>
              <a:t>Kupka</a:t>
            </a:r>
            <a:r>
              <a:rPr lang="en-GB" dirty="0"/>
              <a:t> et al. Bipolar </a:t>
            </a:r>
            <a:r>
              <a:rPr lang="en-GB" dirty="0" err="1"/>
              <a:t>Disord</a:t>
            </a:r>
            <a:r>
              <a:rPr lang="en-GB" dirty="0"/>
              <a:t> 2021;23(7):659–678; Duffy. Can J Psychiatry 2014;59(12):659–666; </a:t>
            </a:r>
            <a:r>
              <a:rPr lang="en-US" dirty="0"/>
              <a:t>Duffy et al. Bipolar </a:t>
            </a:r>
            <a:r>
              <a:rPr lang="en-US" dirty="0" err="1"/>
              <a:t>Disord</a:t>
            </a:r>
            <a:r>
              <a:rPr lang="en-US" dirty="0"/>
              <a:t> 2018;20(5):410–413</a:t>
            </a:r>
          </a:p>
        </p:txBody>
      </p:sp>
      <p:sp>
        <p:nvSpPr>
          <p:cNvPr id="6" name="Slide Number Placeholder 5">
            <a:extLst>
              <a:ext uri="{FF2B5EF4-FFF2-40B4-BE49-F238E27FC236}">
                <a16:creationId xmlns:a16="http://schemas.microsoft.com/office/drawing/2014/main" id="{18776B63-6661-8A2C-61EF-12860CACC702}"/>
              </a:ext>
            </a:extLst>
          </p:cNvPr>
          <p:cNvSpPr>
            <a:spLocks noGrp="1"/>
          </p:cNvSpPr>
          <p:nvPr>
            <p:ph type="sldNum" sz="quarter" idx="4"/>
          </p:nvPr>
        </p:nvSpPr>
        <p:spPr/>
        <p:txBody>
          <a:bodyPr/>
          <a:lstStyle/>
          <a:p>
            <a:fld id="{C5E73D8C-6D1C-4360-8101-83ED279A0FF1}" type="slidenum">
              <a:rPr lang="en-GB" smtClean="0"/>
              <a:pPr/>
              <a:t>8</a:t>
            </a:fld>
            <a:endParaRPr lang="en-GB"/>
          </a:p>
        </p:txBody>
      </p:sp>
      <p:graphicFrame>
        <p:nvGraphicFramePr>
          <p:cNvPr id="4" name="Table 3">
            <a:extLst>
              <a:ext uri="{FF2B5EF4-FFF2-40B4-BE49-F238E27FC236}">
                <a16:creationId xmlns:a16="http://schemas.microsoft.com/office/drawing/2014/main" id="{7624B625-19D7-46CE-DC8A-2E6D3938F533}"/>
              </a:ext>
            </a:extLst>
          </p:cNvPr>
          <p:cNvGraphicFramePr>
            <a:graphicFrameLocks noGrp="1"/>
          </p:cNvGraphicFramePr>
          <p:nvPr>
            <p:extLst>
              <p:ext uri="{D42A27DB-BD31-4B8C-83A1-F6EECF244321}">
                <p14:modId xmlns:p14="http://schemas.microsoft.com/office/powerpoint/2010/main" val="1780233939"/>
              </p:ext>
            </p:extLst>
          </p:nvPr>
        </p:nvGraphicFramePr>
        <p:xfrm>
          <a:off x="1453845" y="1661419"/>
          <a:ext cx="7416509" cy="4165600"/>
        </p:xfrm>
        <a:graphic>
          <a:graphicData uri="http://schemas.openxmlformats.org/drawingml/2006/table">
            <a:tbl>
              <a:tblPr firstRow="1" bandRow="1">
                <a:tableStyleId>{5940675A-B579-460E-94D1-54222C63F5DA}</a:tableStyleId>
              </a:tblPr>
              <a:tblGrid>
                <a:gridCol w="504509">
                  <a:extLst>
                    <a:ext uri="{9D8B030D-6E8A-4147-A177-3AD203B41FA5}">
                      <a16:colId xmlns:a16="http://schemas.microsoft.com/office/drawing/2014/main" val="1748832266"/>
                    </a:ext>
                  </a:extLst>
                </a:gridCol>
                <a:gridCol w="3240000">
                  <a:extLst>
                    <a:ext uri="{9D8B030D-6E8A-4147-A177-3AD203B41FA5}">
                      <a16:colId xmlns:a16="http://schemas.microsoft.com/office/drawing/2014/main" val="3277949676"/>
                    </a:ext>
                  </a:extLst>
                </a:gridCol>
                <a:gridCol w="3672000">
                  <a:extLst>
                    <a:ext uri="{9D8B030D-6E8A-4147-A177-3AD203B41FA5}">
                      <a16:colId xmlns:a16="http://schemas.microsoft.com/office/drawing/2014/main" val="2463391984"/>
                    </a:ext>
                  </a:extLst>
                </a:gridCol>
              </a:tblGrid>
              <a:tr h="370840">
                <a:tc>
                  <a:txBody>
                    <a:bodyPr/>
                    <a:lstStyle/>
                    <a:p>
                      <a:pPr algn="l">
                        <a:spcBef>
                          <a:spcPts val="240"/>
                        </a:spcBef>
                        <a:spcAft>
                          <a:spcPts val="240"/>
                        </a:spcAft>
                      </a:pPr>
                      <a:r>
                        <a:rPr lang="en-GB" sz="1200" b="1">
                          <a:solidFill>
                            <a:schemeClr val="accent3">
                              <a:lumMod val="50000"/>
                            </a:schemeClr>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US" sz="1200"/>
                        <a:t>Well, but at confirmed familial risk for episodic bipolar or recurrent mood disorder</a:t>
                      </a:r>
                      <a:endParaRPr lang="en-GB"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US" sz="1200"/>
                        <a:t>Well, but at confirmed familial risk for chronic fluctuating bipolar spectrum disorder</a:t>
                      </a:r>
                      <a:endParaRPr lang="en-GB"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34525226"/>
                  </a:ext>
                </a:extLst>
              </a:tr>
              <a:tr h="370840">
                <a:tc>
                  <a:txBody>
                    <a:bodyPr/>
                    <a:lstStyle/>
                    <a:p>
                      <a:pPr algn="l">
                        <a:spcBef>
                          <a:spcPts val="240"/>
                        </a:spcBef>
                        <a:spcAft>
                          <a:spcPts val="240"/>
                        </a:spcAft>
                      </a:pPr>
                      <a:r>
                        <a:rPr lang="en-GB" sz="1200" b="1">
                          <a:solidFill>
                            <a:schemeClr val="accent3">
                              <a:lumMod val="50000"/>
                            </a:schemeClr>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US" sz="1200"/>
                        <a:t>Non-specific syndromes: episodic anxiety and sleep disorders, clinically significant anxiety and sleep symptoms</a:t>
                      </a:r>
                      <a:endParaRPr lang="en-GB"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spcBef>
                          <a:spcPts val="240"/>
                        </a:spcBef>
                        <a:spcAft>
                          <a:spcPts val="240"/>
                        </a:spcAft>
                      </a:pPr>
                      <a:r>
                        <a:rPr lang="en-US" sz="1200" dirty="0"/>
                        <a:t>Non-specific and developmental disorders: chronic fluctuating anxiety and sleep disorders, ADHD, learning and motor disabilities</a:t>
                      </a:r>
                      <a:endParaRPr lang="en-GB"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007455587"/>
                  </a:ext>
                </a:extLst>
              </a:tr>
              <a:tr h="370840">
                <a:tc>
                  <a:txBody>
                    <a:bodyPr/>
                    <a:lstStyle/>
                    <a:p>
                      <a:pPr algn="l">
                        <a:spcBef>
                          <a:spcPts val="240"/>
                        </a:spcBef>
                        <a:spcAft>
                          <a:spcPts val="240"/>
                        </a:spcAft>
                      </a:pPr>
                      <a:r>
                        <a:rPr lang="en-GB" sz="1200" b="1">
                          <a:solidFill>
                            <a:schemeClr val="accent3">
                              <a:lumMod val="50000"/>
                            </a:schemeClr>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GB" sz="1200" dirty="0"/>
                        <a:t>Minor mood disorders and symptoms (often episodic): depression NOS, dysthymia, cyclothymia, adjustment disorders, clinically significant depressive, and hypomanic symptoms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spcBef>
                          <a:spcPts val="240"/>
                        </a:spcBef>
                        <a:spcAft>
                          <a:spcPts val="240"/>
                        </a:spcAft>
                      </a:pPr>
                      <a:r>
                        <a:rPr lang="en-GB" sz="1200"/>
                        <a:t>Minor mood disorders and symptoms (often chronic fluctuating) with negative syndrome features: depression NOS, dysthymia, cyclothymia, hypomanic symptoms, apathy, anhedonia, flattened affect, emptiness, and irritability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441821632"/>
                  </a:ext>
                </a:extLst>
              </a:tr>
              <a:tr h="370840">
                <a:tc>
                  <a:txBody>
                    <a:bodyPr/>
                    <a:lstStyle/>
                    <a:p>
                      <a:pPr algn="l">
                        <a:spcBef>
                          <a:spcPts val="240"/>
                        </a:spcBef>
                        <a:spcAft>
                          <a:spcPts val="240"/>
                        </a:spcAft>
                      </a:pPr>
                      <a:r>
                        <a:rPr lang="en-GB" sz="1200" b="1" dirty="0">
                          <a:solidFill>
                            <a:schemeClr val="accent3">
                              <a:lumMod val="50000"/>
                            </a:schemeClr>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US" sz="1200" dirty="0"/>
                        <a:t>Single or recurrent (remitting) major depression (with or without psychotic features in episodes), good quality of remission</a:t>
                      </a:r>
                      <a:endParaRPr lang="en-GB"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spcBef>
                          <a:spcPts val="240"/>
                        </a:spcBef>
                        <a:spcAft>
                          <a:spcPts val="240"/>
                        </a:spcAft>
                      </a:pPr>
                      <a:r>
                        <a:rPr lang="en-US" sz="1200"/>
                        <a:t>Single or recurrent (non-fully remitting) major depression often with attenuated psychotic features: cognitive dysfunction and decline in functioning (academically, socially)</a:t>
                      </a:r>
                      <a:endParaRPr lang="en-GB"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426438245"/>
                  </a:ext>
                </a:extLst>
              </a:tr>
              <a:tr h="370840">
                <a:tc>
                  <a:txBody>
                    <a:bodyPr/>
                    <a:lstStyle/>
                    <a:p>
                      <a:pPr algn="l">
                        <a:spcBef>
                          <a:spcPts val="240"/>
                        </a:spcBef>
                        <a:spcAft>
                          <a:spcPts val="240"/>
                        </a:spcAft>
                      </a:pPr>
                      <a:r>
                        <a:rPr lang="en-GB" sz="1200" b="1">
                          <a:solidFill>
                            <a:schemeClr val="accent3">
                              <a:lumMod val="50000"/>
                            </a:schemeClr>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GB" sz="1200"/>
                        <a:t>A. Classical episodic BD (BD-I, BD-II, NOS) with or without psychotic features in episodes and good quality of remission</a:t>
                      </a:r>
                    </a:p>
                    <a:p>
                      <a:pPr>
                        <a:spcBef>
                          <a:spcPts val="240"/>
                        </a:spcBef>
                        <a:spcAft>
                          <a:spcPts val="240"/>
                        </a:spcAft>
                      </a:pPr>
                      <a:r>
                        <a:rPr lang="en-GB" sz="1200"/>
                        <a:t>B. BD with residual symptoms: Reflecting burden of illness effects (addiction, medical comorbidity, non-optimal treatment)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spcBef>
                          <a:spcPts val="240"/>
                        </a:spcBef>
                        <a:spcAft>
                          <a:spcPts val="240"/>
                        </a:spcAft>
                      </a:pPr>
                      <a:r>
                        <a:rPr lang="en-GB" sz="1200" dirty="0"/>
                        <a:t>A. Non-classical BD (cyclic mania, mixed mania, BD-I, BD-II, NOS) typically not fully remitting and often attenuated psychotic symptoms</a:t>
                      </a:r>
                    </a:p>
                    <a:p>
                      <a:pPr>
                        <a:spcBef>
                          <a:spcPts val="240"/>
                        </a:spcBef>
                        <a:spcAft>
                          <a:spcPts val="240"/>
                        </a:spcAft>
                      </a:pPr>
                      <a:r>
                        <a:rPr lang="en-GB" sz="1200" dirty="0"/>
                        <a:t>B. Psychotic spectrum bipolar disorders (schizoaffective: poorly remitting) chronic fluctuating and cognitive and functional decline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0333972"/>
                  </a:ext>
                </a:extLst>
              </a:tr>
            </a:tbl>
          </a:graphicData>
        </a:graphic>
      </p:graphicFrame>
      <p:sp>
        <p:nvSpPr>
          <p:cNvPr id="7" name="Arrow: Down 6">
            <a:extLst>
              <a:ext uri="{FF2B5EF4-FFF2-40B4-BE49-F238E27FC236}">
                <a16:creationId xmlns:a16="http://schemas.microsoft.com/office/drawing/2014/main" id="{428758A1-8814-38EF-6BD6-C307795E42B7}"/>
              </a:ext>
            </a:extLst>
          </p:cNvPr>
          <p:cNvSpPr/>
          <p:nvPr/>
        </p:nvSpPr>
        <p:spPr>
          <a:xfrm>
            <a:off x="568324" y="1679387"/>
            <a:ext cx="1193800" cy="4146388"/>
          </a:xfrm>
          <a:prstGeom prst="down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400" b="1" dirty="0"/>
              <a:t>Stage</a:t>
            </a:r>
          </a:p>
        </p:txBody>
      </p:sp>
      <p:sp>
        <p:nvSpPr>
          <p:cNvPr id="11" name="TextBox 10">
            <a:extLst>
              <a:ext uri="{FF2B5EF4-FFF2-40B4-BE49-F238E27FC236}">
                <a16:creationId xmlns:a16="http://schemas.microsoft.com/office/drawing/2014/main" id="{47C4C837-A5A4-CAB3-A2FC-8DCD2B2E6C65}"/>
              </a:ext>
            </a:extLst>
          </p:cNvPr>
          <p:cNvSpPr txBox="1"/>
          <p:nvPr/>
        </p:nvSpPr>
        <p:spPr>
          <a:xfrm>
            <a:off x="2914660" y="1446050"/>
            <a:ext cx="1114408" cy="276999"/>
          </a:xfrm>
          <a:prstGeom prst="rect">
            <a:avLst/>
          </a:prstGeom>
          <a:solidFill>
            <a:schemeClr val="bg1"/>
          </a:solidFill>
        </p:spPr>
        <p:txBody>
          <a:bodyPr wrap="none" rtlCol="0" anchor="ctr">
            <a:spAutoFit/>
          </a:bodyPr>
          <a:lstStyle/>
          <a:p>
            <a:pPr algn="ctr"/>
            <a:r>
              <a:rPr lang="en-GB" sz="1200" b="1" dirty="0">
                <a:solidFill>
                  <a:schemeClr val="accent3">
                    <a:lumMod val="50000"/>
                  </a:schemeClr>
                </a:solidFill>
              </a:rPr>
              <a:t>Classical BD</a:t>
            </a:r>
          </a:p>
        </p:txBody>
      </p:sp>
      <p:sp>
        <p:nvSpPr>
          <p:cNvPr id="12" name="TextBox 11">
            <a:extLst>
              <a:ext uri="{FF2B5EF4-FFF2-40B4-BE49-F238E27FC236}">
                <a16:creationId xmlns:a16="http://schemas.microsoft.com/office/drawing/2014/main" id="{5F7D73E8-CB92-9960-7CE6-B1E9B1AF2429}"/>
              </a:ext>
            </a:extLst>
          </p:cNvPr>
          <p:cNvSpPr txBox="1"/>
          <p:nvPr/>
        </p:nvSpPr>
        <p:spPr>
          <a:xfrm>
            <a:off x="6175566" y="1405984"/>
            <a:ext cx="1449436" cy="276999"/>
          </a:xfrm>
          <a:prstGeom prst="rect">
            <a:avLst/>
          </a:prstGeom>
          <a:solidFill>
            <a:schemeClr val="bg1"/>
          </a:solidFill>
        </p:spPr>
        <p:txBody>
          <a:bodyPr wrap="none" rtlCol="0" anchor="ctr">
            <a:spAutoFit/>
          </a:bodyPr>
          <a:lstStyle/>
          <a:p>
            <a:pPr algn="ctr"/>
            <a:r>
              <a:rPr lang="en-GB" sz="1200" b="1">
                <a:solidFill>
                  <a:schemeClr val="accent3">
                    <a:lumMod val="50000"/>
                  </a:schemeClr>
                </a:solidFill>
              </a:rPr>
              <a:t>Bipolar spectrum</a:t>
            </a:r>
          </a:p>
        </p:txBody>
      </p:sp>
    </p:spTree>
    <p:extLst>
      <p:ext uri="{BB962C8B-B14F-4D97-AF65-F5344CB8AC3E}">
        <p14:creationId xmlns:p14="http://schemas.microsoft.com/office/powerpoint/2010/main" val="1576124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80516-1C02-F64F-6E5E-3D83722D301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89BE971-67A3-1E57-CDB9-76DC9C83E885}"/>
              </a:ext>
            </a:extLst>
          </p:cNvPr>
          <p:cNvSpPr>
            <a:spLocks noGrp="1"/>
          </p:cNvSpPr>
          <p:nvPr>
            <p:ph type="title"/>
          </p:nvPr>
        </p:nvSpPr>
        <p:spPr>
          <a:xfrm>
            <a:off x="1219199" y="546100"/>
            <a:ext cx="6942667" cy="2105818"/>
          </a:xfrm>
        </p:spPr>
        <p:txBody>
          <a:bodyPr/>
          <a:lstStyle/>
          <a:p>
            <a:r>
              <a:rPr lang="en-US" dirty="0">
                <a:solidFill>
                  <a:schemeClr val="tx1"/>
                </a:solidFill>
              </a:rPr>
              <a:t>Vulnerability and clinical high-risk (prodromal stages)</a:t>
            </a:r>
            <a:endParaRPr lang="en-GB" dirty="0">
              <a:solidFill>
                <a:schemeClr val="tx1"/>
              </a:solidFill>
            </a:endParaRPr>
          </a:p>
        </p:txBody>
      </p:sp>
      <p:sp>
        <p:nvSpPr>
          <p:cNvPr id="2" name="Text Placeholder 1">
            <a:extLst>
              <a:ext uri="{FF2B5EF4-FFF2-40B4-BE49-F238E27FC236}">
                <a16:creationId xmlns:a16="http://schemas.microsoft.com/office/drawing/2014/main" id="{DB25D80B-03A8-D5D3-DF49-A819CB29236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69122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9EAA771-FB19-89E8-FD9C-1DBB3377EC11}"/>
              </a:ext>
            </a:extLst>
          </p:cNvPr>
          <p:cNvSpPr>
            <a:spLocks noGrp="1"/>
          </p:cNvSpPr>
          <p:nvPr>
            <p:ph sz="half" idx="1"/>
          </p:nvPr>
        </p:nvSpPr>
        <p:spPr/>
        <p:txBody>
          <a:bodyPr/>
          <a:lstStyle/>
          <a:p>
            <a:pPr marL="0" indent="0">
              <a:buNone/>
            </a:pPr>
            <a:r>
              <a:rPr lang="en-GB"/>
              <a:t>The prodromal phase of BD is characterized by the presence of many precursors</a:t>
            </a:r>
          </a:p>
        </p:txBody>
      </p:sp>
      <p:sp>
        <p:nvSpPr>
          <p:cNvPr id="5" name="Text Placeholder 4">
            <a:extLst>
              <a:ext uri="{FF2B5EF4-FFF2-40B4-BE49-F238E27FC236}">
                <a16:creationId xmlns:a16="http://schemas.microsoft.com/office/drawing/2014/main" id="{532D6DF4-EEBD-B420-C1C9-5CEDD2F37F92}"/>
              </a:ext>
            </a:extLst>
          </p:cNvPr>
          <p:cNvSpPr>
            <a:spLocks noGrp="1"/>
          </p:cNvSpPr>
          <p:nvPr>
            <p:ph type="body" sz="quarter" idx="17"/>
          </p:nvPr>
        </p:nvSpPr>
        <p:spPr/>
        <p:txBody>
          <a:bodyPr/>
          <a:lstStyle/>
          <a:p>
            <a:r>
              <a:rPr lang="en-US"/>
              <a:t>Bipolar disorder – Course, natural history, and prognosis</a:t>
            </a:r>
          </a:p>
        </p:txBody>
      </p:sp>
      <p:sp>
        <p:nvSpPr>
          <p:cNvPr id="4" name="Title 3">
            <a:extLst>
              <a:ext uri="{FF2B5EF4-FFF2-40B4-BE49-F238E27FC236}">
                <a16:creationId xmlns:a16="http://schemas.microsoft.com/office/drawing/2014/main" id="{A90ABED8-625B-81FC-26C5-EE0AAF740E61}"/>
              </a:ext>
            </a:extLst>
          </p:cNvPr>
          <p:cNvSpPr>
            <a:spLocks noGrp="1"/>
          </p:cNvSpPr>
          <p:nvPr>
            <p:ph type="title"/>
          </p:nvPr>
        </p:nvSpPr>
        <p:spPr/>
        <p:txBody>
          <a:bodyPr/>
          <a:lstStyle/>
          <a:p>
            <a:r>
              <a:rPr lang="en-GB"/>
              <a:t>Precursors of bipolar disorder from prospective studies</a:t>
            </a:r>
          </a:p>
        </p:txBody>
      </p:sp>
      <p:sp>
        <p:nvSpPr>
          <p:cNvPr id="8" name="Content Placeholder 7">
            <a:extLst>
              <a:ext uri="{FF2B5EF4-FFF2-40B4-BE49-F238E27FC236}">
                <a16:creationId xmlns:a16="http://schemas.microsoft.com/office/drawing/2014/main" id="{32880BBC-4A0E-7742-0DC0-8358CAF13556}"/>
              </a:ext>
            </a:extLst>
          </p:cNvPr>
          <p:cNvSpPr>
            <a:spLocks noGrp="1"/>
          </p:cNvSpPr>
          <p:nvPr>
            <p:ph idx="19"/>
          </p:nvPr>
        </p:nvSpPr>
        <p:spPr>
          <a:xfrm>
            <a:off x="539751" y="1416785"/>
            <a:ext cx="8061324" cy="4415215"/>
          </a:xfrm>
        </p:spPr>
        <p:txBody>
          <a:bodyPr/>
          <a:lstStyle/>
          <a:p>
            <a:r>
              <a:rPr lang="en-GB" sz="1400" b="1" dirty="0"/>
              <a:t>Mood lability</a:t>
            </a:r>
            <a:r>
              <a:rPr lang="en-GB" sz="1400" dirty="0"/>
              <a:t> (</a:t>
            </a:r>
            <a:r>
              <a:rPr lang="en-US" sz="1400" dirty="0"/>
              <a:t>rapid, sometimes exaggerated changes in mood) – mood lability is associated with the development of BD in some people</a:t>
            </a:r>
            <a:endParaRPr lang="en-GB" sz="1400" dirty="0"/>
          </a:p>
          <a:p>
            <a:r>
              <a:rPr lang="en-GB" sz="1400" b="1" dirty="0"/>
              <a:t>Subsyndromal depression or major depression </a:t>
            </a:r>
            <a:r>
              <a:rPr lang="en-GB" sz="1400" dirty="0"/>
              <a:t>– studies have shown that rates </a:t>
            </a:r>
            <a:r>
              <a:rPr lang="en-GB" sz="1400" dirty="0">
                <a:solidFill>
                  <a:schemeClr val="tx1"/>
                </a:solidFill>
              </a:rPr>
              <a:t>of subsyndromal or major depressive symptoms and episodes are high among people who develop BD</a:t>
            </a:r>
          </a:p>
          <a:p>
            <a:r>
              <a:rPr lang="en-GB" sz="1400" b="1" dirty="0">
                <a:solidFill>
                  <a:schemeClr val="tx1"/>
                </a:solidFill>
              </a:rPr>
              <a:t>Subsyndromal hypomanic symptoms </a:t>
            </a:r>
            <a:r>
              <a:rPr lang="en-GB" sz="1400" dirty="0">
                <a:solidFill>
                  <a:schemeClr val="tx1"/>
                </a:solidFill>
              </a:rPr>
              <a:t>(including in major depression) – subsyndromal hypomanic symptoms appears to be associated with a later diagnosis of BD</a:t>
            </a:r>
          </a:p>
          <a:p>
            <a:r>
              <a:rPr lang="en-GB" sz="1400" b="1" dirty="0">
                <a:solidFill>
                  <a:schemeClr val="tx1"/>
                </a:solidFill>
              </a:rPr>
              <a:t>Cyclothymic disorder </a:t>
            </a:r>
            <a:r>
              <a:rPr lang="en-GB" sz="1400" dirty="0">
                <a:solidFill>
                  <a:schemeClr val="tx1"/>
                </a:solidFill>
              </a:rPr>
              <a:t>– studies have suggested as many as one-third of patients diagnosed with cyclothymic disorder go on to be diagnosed with BD</a:t>
            </a:r>
          </a:p>
          <a:p>
            <a:pPr>
              <a:tabLst>
                <a:tab pos="1971675" algn="l"/>
              </a:tabLst>
            </a:pPr>
            <a:r>
              <a:rPr lang="en-GB" sz="1400" b="1" dirty="0">
                <a:solidFill>
                  <a:schemeClr val="tx1"/>
                </a:solidFill>
              </a:rPr>
              <a:t>Psychotic symptoms in major depression</a:t>
            </a:r>
            <a:r>
              <a:rPr lang="en-GB" sz="1400" dirty="0">
                <a:solidFill>
                  <a:schemeClr val="tx1"/>
                </a:solidFill>
              </a:rPr>
              <a:t> – psychosis appears to partly predict conversion to BD</a:t>
            </a:r>
          </a:p>
          <a:p>
            <a:r>
              <a:rPr lang="en-GB" sz="1400" b="1" dirty="0"/>
              <a:t>Age of onset of major depression </a:t>
            </a:r>
            <a:r>
              <a:rPr lang="en-GB" sz="1400" dirty="0"/>
              <a:t>– early onset of depression predicts the development of BD</a:t>
            </a:r>
          </a:p>
          <a:p>
            <a:r>
              <a:rPr lang="en-GB" sz="1400" b="1" dirty="0"/>
              <a:t>Frequency and loading of affective symptoms </a:t>
            </a:r>
            <a:r>
              <a:rPr lang="en-GB" sz="1400" dirty="0"/>
              <a:t>– risk of BD appears to increase with the number of depressive episodes and the number of hypomanic symptoms</a:t>
            </a:r>
          </a:p>
          <a:p>
            <a:endParaRPr lang="en-GB" sz="1400" dirty="0"/>
          </a:p>
        </p:txBody>
      </p:sp>
      <p:sp>
        <p:nvSpPr>
          <p:cNvPr id="6" name="Text Placeholder 5">
            <a:extLst>
              <a:ext uri="{FF2B5EF4-FFF2-40B4-BE49-F238E27FC236}">
                <a16:creationId xmlns:a16="http://schemas.microsoft.com/office/drawing/2014/main" id="{8889AA16-FFBE-CCD0-9254-7D79DD59524B}"/>
              </a:ext>
            </a:extLst>
          </p:cNvPr>
          <p:cNvSpPr>
            <a:spLocks noGrp="1"/>
          </p:cNvSpPr>
          <p:nvPr>
            <p:ph type="body" sz="quarter" idx="18"/>
          </p:nvPr>
        </p:nvSpPr>
        <p:spPr/>
        <p:txBody>
          <a:bodyPr/>
          <a:lstStyle/>
          <a:p>
            <a:r>
              <a:rPr lang="en-GB" dirty="0">
                <a:solidFill>
                  <a:schemeClr val="accent4">
                    <a:lumMod val="50000"/>
                  </a:schemeClr>
                </a:solidFill>
              </a:rPr>
              <a:t>BD=bipolar disorder</a:t>
            </a:r>
          </a:p>
          <a:p>
            <a:endParaRPr lang="en-GB" dirty="0">
              <a:solidFill>
                <a:schemeClr val="accent4">
                  <a:lumMod val="50000"/>
                </a:schemeClr>
              </a:solidFill>
            </a:endParaRPr>
          </a:p>
          <a:p>
            <a:r>
              <a:rPr lang="en-GB" dirty="0" err="1">
                <a:solidFill>
                  <a:schemeClr val="accent4">
                    <a:lumMod val="50000"/>
                  </a:schemeClr>
                </a:solidFill>
              </a:rPr>
              <a:t>Faedda</a:t>
            </a:r>
            <a:r>
              <a:rPr lang="en-GB" dirty="0">
                <a:solidFill>
                  <a:schemeClr val="accent4">
                    <a:lumMod val="50000"/>
                  </a:schemeClr>
                </a:solidFill>
              </a:rPr>
              <a:t> et al. J Clin Psychiatry 2015;76(5):614–624; </a:t>
            </a:r>
            <a:r>
              <a:rPr lang="en-GB" dirty="0" err="1">
                <a:solidFill>
                  <a:schemeClr val="accent4">
                    <a:lumMod val="50000"/>
                  </a:schemeClr>
                </a:solidFill>
              </a:rPr>
              <a:t>Faedda</a:t>
            </a:r>
            <a:r>
              <a:rPr lang="en-GB" dirty="0">
                <a:solidFill>
                  <a:schemeClr val="accent4">
                    <a:lumMod val="50000"/>
                  </a:schemeClr>
                </a:solidFill>
              </a:rPr>
              <a:t> et al. Bipolar </a:t>
            </a:r>
            <a:r>
              <a:rPr lang="en-GB" dirty="0" err="1">
                <a:solidFill>
                  <a:schemeClr val="accent4">
                    <a:lumMod val="50000"/>
                  </a:schemeClr>
                </a:solidFill>
              </a:rPr>
              <a:t>Disord</a:t>
            </a:r>
            <a:r>
              <a:rPr lang="en-GB" dirty="0">
                <a:solidFill>
                  <a:schemeClr val="accent4">
                    <a:lumMod val="50000"/>
                  </a:schemeClr>
                </a:solidFill>
              </a:rPr>
              <a:t> 2019;21(8):720–740; </a:t>
            </a:r>
            <a:br>
              <a:rPr lang="en-GB" dirty="0">
                <a:solidFill>
                  <a:schemeClr val="accent4">
                    <a:lumMod val="50000"/>
                  </a:schemeClr>
                </a:solidFill>
              </a:rPr>
            </a:br>
            <a:r>
              <a:rPr lang="en-GB" dirty="0">
                <a:solidFill>
                  <a:schemeClr val="accent4">
                    <a:lumMod val="50000"/>
                  </a:schemeClr>
                </a:solidFill>
              </a:rPr>
              <a:t>Van Meter et al. J Am </a:t>
            </a:r>
            <a:r>
              <a:rPr lang="en-GB" dirty="0" err="1">
                <a:solidFill>
                  <a:schemeClr val="accent4">
                    <a:lumMod val="50000"/>
                  </a:schemeClr>
                </a:solidFill>
              </a:rPr>
              <a:t>Acad</a:t>
            </a:r>
            <a:r>
              <a:rPr lang="en-GB" dirty="0">
                <a:solidFill>
                  <a:schemeClr val="accent4">
                    <a:lumMod val="50000"/>
                  </a:schemeClr>
                </a:solidFill>
              </a:rPr>
              <a:t> Child </a:t>
            </a:r>
            <a:r>
              <a:rPr lang="en-GB" dirty="0" err="1">
                <a:solidFill>
                  <a:schemeClr val="accent4">
                    <a:lumMod val="50000"/>
                  </a:schemeClr>
                </a:solidFill>
              </a:rPr>
              <a:t>Adolesc</a:t>
            </a:r>
            <a:r>
              <a:rPr lang="en-GB" dirty="0">
                <a:solidFill>
                  <a:schemeClr val="accent4">
                    <a:lumMod val="50000"/>
                  </a:schemeClr>
                </a:solidFill>
              </a:rPr>
              <a:t> Psychiatry 2016;55(7):543–555</a:t>
            </a:r>
          </a:p>
        </p:txBody>
      </p:sp>
      <p:sp>
        <p:nvSpPr>
          <p:cNvPr id="2" name="Slide Number Placeholder 1">
            <a:extLst>
              <a:ext uri="{FF2B5EF4-FFF2-40B4-BE49-F238E27FC236}">
                <a16:creationId xmlns:a16="http://schemas.microsoft.com/office/drawing/2014/main" id="{D124F7AD-A3DC-FF22-098E-2521FE3A74A8}"/>
              </a:ext>
            </a:extLst>
          </p:cNvPr>
          <p:cNvSpPr>
            <a:spLocks noGrp="1"/>
          </p:cNvSpPr>
          <p:nvPr>
            <p:ph type="sldNum" sz="quarter" idx="4"/>
          </p:nvPr>
        </p:nvSpPr>
        <p:spPr/>
        <p:txBody>
          <a:bodyPr/>
          <a:lstStyle/>
          <a:p>
            <a:fld id="{C5E73D8C-6D1C-4360-8101-83ED279A0FF1}" type="slidenum">
              <a:rPr lang="en-GB" smtClean="0"/>
              <a:pPr/>
              <a:t>10</a:t>
            </a:fld>
            <a:endParaRPr lang="en-GB"/>
          </a:p>
        </p:txBody>
      </p:sp>
    </p:spTree>
    <p:extLst>
      <p:ext uri="{BB962C8B-B14F-4D97-AF65-F5344CB8AC3E}">
        <p14:creationId xmlns:p14="http://schemas.microsoft.com/office/powerpoint/2010/main" val="675479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A680B-15D3-61E6-409C-1A85895795F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8A5514E-370E-AA7C-38AA-3E60CBE6A0FC}"/>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21F0F9A6-62B4-A190-A9A7-27074AF74C19}"/>
              </a:ext>
            </a:extLst>
          </p:cNvPr>
          <p:cNvSpPr>
            <a:spLocks noGrp="1"/>
          </p:cNvSpPr>
          <p:nvPr>
            <p:ph type="title"/>
          </p:nvPr>
        </p:nvSpPr>
        <p:spPr/>
        <p:txBody>
          <a:bodyPr/>
          <a:lstStyle/>
          <a:p>
            <a:r>
              <a:rPr lang="en-GB"/>
              <a:t>Perinatal and juvenile risk factors for bipolar disorder</a:t>
            </a:r>
          </a:p>
        </p:txBody>
      </p:sp>
      <p:sp>
        <p:nvSpPr>
          <p:cNvPr id="8" name="Content Placeholder 7">
            <a:extLst>
              <a:ext uri="{FF2B5EF4-FFF2-40B4-BE49-F238E27FC236}">
                <a16:creationId xmlns:a16="http://schemas.microsoft.com/office/drawing/2014/main" id="{A35F2C2F-1BFB-B98F-C210-F4D9EC110470}"/>
              </a:ext>
            </a:extLst>
          </p:cNvPr>
          <p:cNvSpPr>
            <a:spLocks noGrp="1"/>
          </p:cNvSpPr>
          <p:nvPr>
            <p:ph sz="half" idx="21"/>
          </p:nvPr>
        </p:nvSpPr>
        <p:spPr/>
        <p:txBody>
          <a:bodyPr/>
          <a:lstStyle/>
          <a:p>
            <a:pPr marL="0" indent="0">
              <a:buNone/>
            </a:pPr>
            <a:r>
              <a:rPr lang="en-GB" dirty="0"/>
              <a:t>Various maternal stressors or early adverse life events appear to increase the risk of BD, including exposure to war, smoking, and infection</a:t>
            </a:r>
          </a:p>
        </p:txBody>
      </p:sp>
      <p:sp>
        <p:nvSpPr>
          <p:cNvPr id="5" name="Text Placeholder 4">
            <a:extLst>
              <a:ext uri="{FF2B5EF4-FFF2-40B4-BE49-F238E27FC236}">
                <a16:creationId xmlns:a16="http://schemas.microsoft.com/office/drawing/2014/main" id="{B3804878-D1C2-E889-274C-83A7081A991A}"/>
              </a:ext>
            </a:extLst>
          </p:cNvPr>
          <p:cNvSpPr>
            <a:spLocks noGrp="1"/>
          </p:cNvSpPr>
          <p:nvPr>
            <p:ph type="body" sz="quarter" idx="18"/>
          </p:nvPr>
        </p:nvSpPr>
        <p:spPr/>
        <p:txBody>
          <a:bodyPr/>
          <a:lstStyle/>
          <a:p>
            <a:r>
              <a:rPr lang="en-GB"/>
              <a:t>BD=bipolar disorder</a:t>
            </a:r>
          </a:p>
          <a:p>
            <a:endParaRPr lang="en-GB"/>
          </a:p>
          <a:p>
            <a:r>
              <a:rPr lang="en-GB" err="1"/>
              <a:t>Faedda</a:t>
            </a:r>
            <a:r>
              <a:rPr lang="en-GB"/>
              <a:t> et al. Bipolar </a:t>
            </a:r>
            <a:r>
              <a:rPr lang="en-GB" err="1"/>
              <a:t>Disord</a:t>
            </a:r>
            <a:r>
              <a:rPr lang="en-GB"/>
              <a:t> 2019;21(8):720–740</a:t>
            </a:r>
          </a:p>
        </p:txBody>
      </p:sp>
      <p:sp>
        <p:nvSpPr>
          <p:cNvPr id="6" name="Slide Number Placeholder 5">
            <a:extLst>
              <a:ext uri="{FF2B5EF4-FFF2-40B4-BE49-F238E27FC236}">
                <a16:creationId xmlns:a16="http://schemas.microsoft.com/office/drawing/2014/main" id="{F29D4A3B-0972-73DC-950A-21E7161B9011}"/>
              </a:ext>
            </a:extLst>
          </p:cNvPr>
          <p:cNvSpPr>
            <a:spLocks noGrp="1"/>
          </p:cNvSpPr>
          <p:nvPr>
            <p:ph type="sldNum" sz="quarter" idx="4"/>
          </p:nvPr>
        </p:nvSpPr>
        <p:spPr/>
        <p:txBody>
          <a:bodyPr/>
          <a:lstStyle/>
          <a:p>
            <a:fld id="{C5E73D8C-6D1C-4360-8101-83ED279A0FF1}" type="slidenum">
              <a:rPr lang="en-GB" smtClean="0"/>
              <a:pPr/>
              <a:t>11</a:t>
            </a:fld>
            <a:endParaRPr lang="en-GB"/>
          </a:p>
        </p:txBody>
      </p:sp>
      <p:pic>
        <p:nvPicPr>
          <p:cNvPr id="9" name="Graphic 8" descr="Medicine with solid fill">
            <a:extLst>
              <a:ext uri="{FF2B5EF4-FFF2-40B4-BE49-F238E27FC236}">
                <a16:creationId xmlns:a16="http://schemas.microsoft.com/office/drawing/2014/main" id="{23993818-2D6A-A849-D896-9FFC64C572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80174" y="3915920"/>
            <a:ext cx="914400" cy="914400"/>
          </a:xfrm>
          <a:prstGeom prst="rect">
            <a:avLst/>
          </a:prstGeom>
        </p:spPr>
      </p:pic>
      <p:pic>
        <p:nvPicPr>
          <p:cNvPr id="11" name="Graphic 10" descr="Needle with solid fill">
            <a:extLst>
              <a:ext uri="{FF2B5EF4-FFF2-40B4-BE49-F238E27FC236}">
                <a16:creationId xmlns:a16="http://schemas.microsoft.com/office/drawing/2014/main" id="{2EAD91B5-BA44-F8B4-5207-D8AB68FBA6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54811" y="3880705"/>
            <a:ext cx="914400" cy="914400"/>
          </a:xfrm>
          <a:prstGeom prst="rect">
            <a:avLst/>
          </a:prstGeom>
        </p:spPr>
      </p:pic>
      <p:pic>
        <p:nvPicPr>
          <p:cNvPr id="19" name="Graphic 18" descr="Smoking with solid fill">
            <a:extLst>
              <a:ext uri="{FF2B5EF4-FFF2-40B4-BE49-F238E27FC236}">
                <a16:creationId xmlns:a16="http://schemas.microsoft.com/office/drawing/2014/main" id="{303D158A-6146-44EF-5624-021C130656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67589" y="2412840"/>
            <a:ext cx="914400" cy="914400"/>
          </a:xfrm>
          <a:prstGeom prst="rect">
            <a:avLst/>
          </a:prstGeom>
        </p:spPr>
      </p:pic>
      <p:sp>
        <p:nvSpPr>
          <p:cNvPr id="23" name="TextBox 22">
            <a:extLst>
              <a:ext uri="{FF2B5EF4-FFF2-40B4-BE49-F238E27FC236}">
                <a16:creationId xmlns:a16="http://schemas.microsoft.com/office/drawing/2014/main" id="{1EFCEE82-EA8D-E310-0597-6C181EF1B167}"/>
              </a:ext>
            </a:extLst>
          </p:cNvPr>
          <p:cNvSpPr txBox="1"/>
          <p:nvPr/>
        </p:nvSpPr>
        <p:spPr>
          <a:xfrm>
            <a:off x="3667703" y="1922864"/>
            <a:ext cx="3714172" cy="605294"/>
          </a:xfrm>
          <a:prstGeom prst="rect">
            <a:avLst/>
          </a:prstGeom>
          <a:noFill/>
        </p:spPr>
        <p:txBody>
          <a:bodyPr wrap="square">
            <a:spAutoFit/>
          </a:bodyPr>
          <a:lstStyle/>
          <a:p>
            <a:pPr algn="ctr">
              <a:lnSpc>
                <a:spcPts val="2000"/>
              </a:lnSpc>
            </a:pPr>
            <a:r>
              <a:rPr lang="en-US" sz="1600" dirty="0"/>
              <a:t>Smoking during pregnancy has been shown to </a:t>
            </a:r>
            <a:r>
              <a:rPr lang="en-US" b="1" dirty="0"/>
              <a:t>double the risk </a:t>
            </a:r>
            <a:r>
              <a:rPr lang="en-US" sz="1600" dirty="0"/>
              <a:t>of BD</a:t>
            </a:r>
          </a:p>
        </p:txBody>
      </p:sp>
      <p:sp>
        <p:nvSpPr>
          <p:cNvPr id="25" name="TextBox 24">
            <a:extLst>
              <a:ext uri="{FF2B5EF4-FFF2-40B4-BE49-F238E27FC236}">
                <a16:creationId xmlns:a16="http://schemas.microsoft.com/office/drawing/2014/main" id="{38061D97-7CA3-DF90-0F32-FF8FBBCAE367}"/>
              </a:ext>
            </a:extLst>
          </p:cNvPr>
          <p:cNvSpPr txBox="1"/>
          <p:nvPr/>
        </p:nvSpPr>
        <p:spPr>
          <a:xfrm>
            <a:off x="3782003" y="3718458"/>
            <a:ext cx="3485572" cy="861774"/>
          </a:xfrm>
          <a:prstGeom prst="rect">
            <a:avLst/>
          </a:prstGeom>
          <a:noFill/>
        </p:spPr>
        <p:txBody>
          <a:bodyPr wrap="square">
            <a:spAutoFit/>
          </a:bodyPr>
          <a:lstStyle/>
          <a:p>
            <a:pPr algn="ctr">
              <a:lnSpc>
                <a:spcPts val="2000"/>
              </a:lnSpc>
            </a:pPr>
            <a:r>
              <a:rPr lang="en-US" sz="1600" dirty="0"/>
              <a:t>Premature birth, or a low birth weight can increase the risk of BD by as much as </a:t>
            </a:r>
            <a:r>
              <a:rPr lang="en-US" b="1" dirty="0"/>
              <a:t>7 times</a:t>
            </a:r>
            <a:endParaRPr lang="en-US" sz="1600" b="1" dirty="0"/>
          </a:p>
        </p:txBody>
      </p:sp>
      <p:sp>
        <p:nvSpPr>
          <p:cNvPr id="26" name="TextBox 25">
            <a:extLst>
              <a:ext uri="{FF2B5EF4-FFF2-40B4-BE49-F238E27FC236}">
                <a16:creationId xmlns:a16="http://schemas.microsoft.com/office/drawing/2014/main" id="{E957A4D5-1C6E-B265-571A-589DB7C5FDEA}"/>
              </a:ext>
            </a:extLst>
          </p:cNvPr>
          <p:cNvSpPr txBox="1"/>
          <p:nvPr/>
        </p:nvSpPr>
        <p:spPr>
          <a:xfrm>
            <a:off x="7290834" y="4791890"/>
            <a:ext cx="3967716" cy="1118255"/>
          </a:xfrm>
          <a:prstGeom prst="rect">
            <a:avLst/>
          </a:prstGeom>
          <a:noFill/>
        </p:spPr>
        <p:txBody>
          <a:bodyPr wrap="square">
            <a:spAutoFit/>
          </a:bodyPr>
          <a:lstStyle/>
          <a:p>
            <a:pPr algn="ctr">
              <a:lnSpc>
                <a:spcPts val="2000"/>
              </a:lnSpc>
            </a:pPr>
            <a:r>
              <a:rPr lang="en-US" sz="1600" dirty="0"/>
              <a:t>Early exposure to illicit drugs, including cannabis, cocaine, and opiates, appears to predict BD and mania, increasing the risk by as much as </a:t>
            </a:r>
            <a:r>
              <a:rPr lang="en-US" b="1" dirty="0"/>
              <a:t>11 times </a:t>
            </a:r>
            <a:endParaRPr lang="en-US" sz="1600" b="1" dirty="0"/>
          </a:p>
        </p:txBody>
      </p:sp>
      <p:pic>
        <p:nvPicPr>
          <p:cNvPr id="13" name="Graphic 12" descr="Baby with solid fill">
            <a:extLst>
              <a:ext uri="{FF2B5EF4-FFF2-40B4-BE49-F238E27FC236}">
                <a16:creationId xmlns:a16="http://schemas.microsoft.com/office/drawing/2014/main" id="{F6A00AE8-206A-086A-1443-3EA62137C95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501819" y="4642595"/>
            <a:ext cx="914400" cy="914400"/>
          </a:xfrm>
          <a:prstGeom prst="rect">
            <a:avLst/>
          </a:prstGeom>
        </p:spPr>
      </p:pic>
      <p:pic>
        <p:nvPicPr>
          <p:cNvPr id="31" name="Graphic 30" descr="Hospital with solid fill">
            <a:extLst>
              <a:ext uri="{FF2B5EF4-FFF2-40B4-BE49-F238E27FC236}">
                <a16:creationId xmlns:a16="http://schemas.microsoft.com/office/drawing/2014/main" id="{3DE1F022-46DA-7E4B-F9B8-96C6702BBE3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633360" y="4630507"/>
            <a:ext cx="914400" cy="914400"/>
          </a:xfrm>
          <a:prstGeom prst="rect">
            <a:avLst/>
          </a:prstGeom>
        </p:spPr>
      </p:pic>
      <p:sp>
        <p:nvSpPr>
          <p:cNvPr id="4" name="TextBox 3">
            <a:extLst>
              <a:ext uri="{FF2B5EF4-FFF2-40B4-BE49-F238E27FC236}">
                <a16:creationId xmlns:a16="http://schemas.microsoft.com/office/drawing/2014/main" id="{CE714EE3-3BAB-6645-7D4B-26A9C2723928}"/>
              </a:ext>
            </a:extLst>
          </p:cNvPr>
          <p:cNvSpPr txBox="1"/>
          <p:nvPr/>
        </p:nvSpPr>
        <p:spPr>
          <a:xfrm>
            <a:off x="7017784" y="2564988"/>
            <a:ext cx="4513816" cy="1118255"/>
          </a:xfrm>
          <a:prstGeom prst="rect">
            <a:avLst/>
          </a:prstGeom>
          <a:noFill/>
        </p:spPr>
        <p:txBody>
          <a:bodyPr wrap="square">
            <a:spAutoFit/>
          </a:bodyPr>
          <a:lstStyle/>
          <a:p>
            <a:pPr algn="ctr">
              <a:lnSpc>
                <a:spcPts val="2000"/>
              </a:lnSpc>
            </a:pPr>
            <a:r>
              <a:rPr lang="en-US" sz="1600" dirty="0"/>
              <a:t>Maternal stress, e.g., exposure to war stress, can </a:t>
            </a:r>
            <a:r>
              <a:rPr lang="en-US" b="1" dirty="0"/>
              <a:t>more than double the risk</a:t>
            </a:r>
            <a:r>
              <a:rPr lang="en-US" sz="1600" b="1" dirty="0"/>
              <a:t> </a:t>
            </a:r>
            <a:r>
              <a:rPr lang="en-US" sz="1600" dirty="0"/>
              <a:t>of their child developing BD, whilst parental loss can up to </a:t>
            </a:r>
            <a:r>
              <a:rPr lang="en-US" b="1" dirty="0"/>
              <a:t>quadruple the risk </a:t>
            </a:r>
            <a:r>
              <a:rPr lang="en-US" sz="1600" dirty="0"/>
              <a:t>of BD</a:t>
            </a:r>
          </a:p>
        </p:txBody>
      </p:sp>
      <p:pic>
        <p:nvPicPr>
          <p:cNvPr id="10" name="Graphic 9" descr="Pregnant lady with solid fill">
            <a:extLst>
              <a:ext uri="{FF2B5EF4-FFF2-40B4-BE49-F238E27FC236}">
                <a16:creationId xmlns:a16="http://schemas.microsoft.com/office/drawing/2014/main" id="{BFA8F772-A43E-EBE7-84E0-F853428021B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262216" y="1587896"/>
            <a:ext cx="914400" cy="914400"/>
          </a:xfrm>
          <a:prstGeom prst="rect">
            <a:avLst/>
          </a:prstGeom>
        </p:spPr>
      </p:pic>
      <p:pic>
        <p:nvPicPr>
          <p:cNvPr id="14" name="Graphic 13" descr="Woman with baby with solid fill">
            <a:extLst>
              <a:ext uri="{FF2B5EF4-FFF2-40B4-BE49-F238E27FC236}">
                <a16:creationId xmlns:a16="http://schemas.microsoft.com/office/drawing/2014/main" id="{DBF2DEE2-BE9E-1EEA-3413-F1988123765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382388" y="1584498"/>
            <a:ext cx="914400" cy="914400"/>
          </a:xfrm>
          <a:prstGeom prst="rect">
            <a:avLst/>
          </a:prstGeom>
        </p:spPr>
      </p:pic>
    </p:spTree>
    <p:extLst>
      <p:ext uri="{BB962C8B-B14F-4D97-AF65-F5344CB8AC3E}">
        <p14:creationId xmlns:p14="http://schemas.microsoft.com/office/powerpoint/2010/main" val="3318911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3B836-C745-849C-0E71-07D8E1BB99A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4BEF50B-0AC3-0055-312F-1D3069114723}"/>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48F39C4E-D6CD-C82C-06B7-134907F12A91}"/>
              </a:ext>
            </a:extLst>
          </p:cNvPr>
          <p:cNvSpPr>
            <a:spLocks noGrp="1"/>
          </p:cNvSpPr>
          <p:nvPr>
            <p:ph type="title"/>
          </p:nvPr>
        </p:nvSpPr>
        <p:spPr/>
        <p:txBody>
          <a:bodyPr/>
          <a:lstStyle/>
          <a:p>
            <a:r>
              <a:rPr lang="en-GB"/>
              <a:t>The role of childhood trauma in bipolar disorder</a:t>
            </a:r>
          </a:p>
        </p:txBody>
      </p:sp>
      <p:sp>
        <p:nvSpPr>
          <p:cNvPr id="4" name="Content Placeholder 3">
            <a:extLst>
              <a:ext uri="{FF2B5EF4-FFF2-40B4-BE49-F238E27FC236}">
                <a16:creationId xmlns:a16="http://schemas.microsoft.com/office/drawing/2014/main" id="{3E0A96F5-0D90-8723-23EA-81F1BEBE7BC8}"/>
              </a:ext>
            </a:extLst>
          </p:cNvPr>
          <p:cNvSpPr>
            <a:spLocks noGrp="1"/>
          </p:cNvSpPr>
          <p:nvPr>
            <p:ph idx="20"/>
          </p:nvPr>
        </p:nvSpPr>
        <p:spPr/>
        <p:txBody>
          <a:bodyPr/>
          <a:lstStyle/>
          <a:p>
            <a:r>
              <a:rPr lang="en-GB" dirty="0"/>
              <a:t>Childhood trauma is an environmental stressor that increases the risk of developing BD, and is associated with worsening clinical course of BD</a:t>
            </a:r>
            <a:r>
              <a:rPr lang="en-GB" baseline="30000" dirty="0"/>
              <a:t>1,2</a:t>
            </a:r>
            <a:endParaRPr lang="en-GB" dirty="0"/>
          </a:p>
          <a:p>
            <a:r>
              <a:rPr lang="en-GB" dirty="0"/>
              <a:t>Childhood trauma can be emotional, physical, or sexual</a:t>
            </a:r>
            <a:r>
              <a:rPr lang="en-GB" baseline="30000" dirty="0"/>
              <a:t>1,2</a:t>
            </a:r>
            <a:endParaRPr lang="en-GB" dirty="0"/>
          </a:p>
          <a:p>
            <a:r>
              <a:rPr lang="en-GB" dirty="0"/>
              <a:t>Childhood traumas are thought to interact with genetics, and epigenetics, increasing the risk of subsequent BD</a:t>
            </a:r>
            <a:r>
              <a:rPr lang="en-GB" baseline="30000" dirty="0"/>
              <a:t>1</a:t>
            </a:r>
          </a:p>
          <a:p>
            <a:r>
              <a:rPr lang="en-GB" dirty="0"/>
              <a:t>Systems and pathways that have been implicated in the increased risk of BD in people exposed to childhood trauma include the hypothalamic–pituitary–adrenal stress axis, as well as neurotransmission and neuroplasticity</a:t>
            </a:r>
            <a:r>
              <a:rPr lang="en-GB" baseline="30000" dirty="0"/>
              <a:t>1</a:t>
            </a:r>
          </a:p>
          <a:p>
            <a:r>
              <a:rPr lang="en-GB" dirty="0">
                <a:solidFill>
                  <a:schemeClr val="tx1"/>
                </a:solidFill>
              </a:rPr>
              <a:t>One study recruited people with BD and investigated childhood trauma (using the CTQ), and found that trauma increased the risk of both subtypes of BD – all people with BD had experienced more childhood trauma than the control group</a:t>
            </a:r>
            <a:r>
              <a:rPr lang="en-GB" baseline="30000" dirty="0">
                <a:solidFill>
                  <a:schemeClr val="tx1"/>
                </a:solidFill>
              </a:rPr>
              <a:t>3</a:t>
            </a:r>
            <a:endParaRPr lang="en-GB" dirty="0">
              <a:solidFill>
                <a:schemeClr val="tx1"/>
              </a:solidFill>
            </a:endParaRPr>
          </a:p>
        </p:txBody>
      </p:sp>
      <p:sp>
        <p:nvSpPr>
          <p:cNvPr id="12" name="Text Placeholder 11">
            <a:extLst>
              <a:ext uri="{FF2B5EF4-FFF2-40B4-BE49-F238E27FC236}">
                <a16:creationId xmlns:a16="http://schemas.microsoft.com/office/drawing/2014/main" id="{60D387C4-75C7-B0A6-0582-08DFF95B55AC}"/>
              </a:ext>
            </a:extLst>
          </p:cNvPr>
          <p:cNvSpPr>
            <a:spLocks noGrp="1"/>
          </p:cNvSpPr>
          <p:nvPr>
            <p:ph type="body" sz="quarter" idx="18"/>
          </p:nvPr>
        </p:nvSpPr>
        <p:spPr/>
        <p:txBody>
          <a:bodyPr/>
          <a:lstStyle/>
          <a:p>
            <a:r>
              <a:rPr lang="en-GB" dirty="0"/>
              <a:t>BD=bipolar disorder; CTQ=Childhood Trauma Questionnaire; PTSD=post-traumatic stress disorder</a:t>
            </a:r>
          </a:p>
          <a:p>
            <a:endParaRPr lang="en-GB" dirty="0"/>
          </a:p>
          <a:p>
            <a:r>
              <a:rPr lang="en-GB" dirty="0"/>
              <a:t>1. </a:t>
            </a:r>
            <a:r>
              <a:rPr lang="en-GB" dirty="0" err="1"/>
              <a:t>Aas</a:t>
            </a:r>
            <a:r>
              <a:rPr lang="en-GB" dirty="0"/>
              <a:t> et al. Int J Bipolar </a:t>
            </a:r>
            <a:r>
              <a:rPr lang="en-GB" dirty="0" err="1"/>
              <a:t>Disord</a:t>
            </a:r>
            <a:r>
              <a:rPr lang="en-GB" dirty="0"/>
              <a:t> 2016;4(1):2; 2. </a:t>
            </a:r>
            <a:r>
              <a:rPr lang="en-GB" dirty="0" err="1"/>
              <a:t>Daruy</a:t>
            </a:r>
            <a:r>
              <a:rPr lang="en-GB" dirty="0"/>
              <a:t>-Filho et al. Acta </a:t>
            </a:r>
            <a:r>
              <a:rPr lang="en-GB" dirty="0" err="1"/>
              <a:t>Psychiatr</a:t>
            </a:r>
            <a:r>
              <a:rPr lang="en-GB" dirty="0"/>
              <a:t> </a:t>
            </a:r>
            <a:r>
              <a:rPr lang="en-GB" dirty="0" err="1"/>
              <a:t>Scand</a:t>
            </a:r>
            <a:r>
              <a:rPr lang="en-GB" dirty="0"/>
              <a:t> 2011;124(6):427–434; 3. </a:t>
            </a:r>
            <a:r>
              <a:rPr lang="en-GB" dirty="0" err="1"/>
              <a:t>Janiri</a:t>
            </a:r>
            <a:r>
              <a:rPr lang="en-GB" dirty="0"/>
              <a:t> et al. J Affect </a:t>
            </a:r>
            <a:r>
              <a:rPr lang="en-GB" dirty="0" err="1"/>
              <a:t>Disord</a:t>
            </a:r>
            <a:r>
              <a:rPr lang="en-GB" dirty="0"/>
              <a:t> 2015;175:92–97</a:t>
            </a:r>
          </a:p>
        </p:txBody>
      </p:sp>
      <p:sp>
        <p:nvSpPr>
          <p:cNvPr id="6" name="Slide Number Placeholder 5">
            <a:extLst>
              <a:ext uri="{FF2B5EF4-FFF2-40B4-BE49-F238E27FC236}">
                <a16:creationId xmlns:a16="http://schemas.microsoft.com/office/drawing/2014/main" id="{DA1AB236-22FA-4623-37FA-2AA14738083C}"/>
              </a:ext>
            </a:extLst>
          </p:cNvPr>
          <p:cNvSpPr>
            <a:spLocks noGrp="1"/>
          </p:cNvSpPr>
          <p:nvPr>
            <p:ph type="sldNum" sz="quarter" idx="4"/>
          </p:nvPr>
        </p:nvSpPr>
        <p:spPr/>
        <p:txBody>
          <a:bodyPr/>
          <a:lstStyle/>
          <a:p>
            <a:fld id="{C5E73D8C-6D1C-4360-8101-83ED279A0FF1}" type="slidenum">
              <a:rPr lang="en-GB" smtClean="0"/>
              <a:pPr/>
              <a:t>12</a:t>
            </a:fld>
            <a:endParaRPr lang="en-GB"/>
          </a:p>
        </p:txBody>
      </p:sp>
      <p:sp>
        <p:nvSpPr>
          <p:cNvPr id="16" name="TextBox 15">
            <a:extLst>
              <a:ext uri="{FF2B5EF4-FFF2-40B4-BE49-F238E27FC236}">
                <a16:creationId xmlns:a16="http://schemas.microsoft.com/office/drawing/2014/main" id="{A1E074FC-D2D3-DCF4-68C6-5B3E0D58897C}"/>
              </a:ext>
            </a:extLst>
          </p:cNvPr>
          <p:cNvSpPr txBox="1"/>
          <p:nvPr/>
        </p:nvSpPr>
        <p:spPr>
          <a:xfrm>
            <a:off x="7146927" y="1525864"/>
            <a:ext cx="4673872" cy="307777"/>
          </a:xfrm>
          <a:prstGeom prst="rect">
            <a:avLst/>
          </a:prstGeom>
          <a:noFill/>
        </p:spPr>
        <p:txBody>
          <a:bodyPr wrap="square">
            <a:spAutoFit/>
          </a:bodyPr>
          <a:lstStyle/>
          <a:p>
            <a:pPr algn="ctr"/>
            <a:r>
              <a:rPr lang="it-IT" sz="1400" b="1">
                <a:solidFill>
                  <a:schemeClr val="accent5">
                    <a:lumMod val="50000"/>
                  </a:schemeClr>
                </a:solidFill>
              </a:rPr>
              <a:t>Studies linking childhood trauma and aspects of BD</a:t>
            </a:r>
            <a:r>
              <a:rPr lang="it-IT" sz="1400" b="1" baseline="30000">
                <a:solidFill>
                  <a:schemeClr val="accent5">
                    <a:lumMod val="50000"/>
                  </a:schemeClr>
                </a:solidFill>
              </a:rPr>
              <a:t>2</a:t>
            </a:r>
            <a:endParaRPr lang="en-GB" sz="1400" b="1">
              <a:solidFill>
                <a:schemeClr val="accent5">
                  <a:lumMod val="50000"/>
                </a:schemeClr>
              </a:solidFill>
            </a:endParaRPr>
          </a:p>
        </p:txBody>
      </p:sp>
      <p:graphicFrame>
        <p:nvGraphicFramePr>
          <p:cNvPr id="5" name="Table 4">
            <a:extLst>
              <a:ext uri="{FF2B5EF4-FFF2-40B4-BE49-F238E27FC236}">
                <a16:creationId xmlns:a16="http://schemas.microsoft.com/office/drawing/2014/main" id="{4F00B145-9B4D-4E87-8DB6-3083150A1241}"/>
              </a:ext>
            </a:extLst>
          </p:cNvPr>
          <p:cNvGraphicFramePr>
            <a:graphicFrameLocks noGrp="1"/>
          </p:cNvGraphicFramePr>
          <p:nvPr>
            <p:extLst>
              <p:ext uri="{D42A27DB-BD31-4B8C-83A1-F6EECF244321}">
                <p14:modId xmlns:p14="http://schemas.microsoft.com/office/powerpoint/2010/main" val="1435760992"/>
              </p:ext>
            </p:extLst>
          </p:nvPr>
        </p:nvGraphicFramePr>
        <p:xfrm>
          <a:off x="6060799" y="1933665"/>
          <a:ext cx="5760000" cy="3627120"/>
        </p:xfrm>
        <a:graphic>
          <a:graphicData uri="http://schemas.openxmlformats.org/drawingml/2006/table">
            <a:tbl>
              <a:tblPr firstRow="1" bandRow="1">
                <a:tableStyleId>{5940675A-B579-460E-94D1-54222C63F5DA}</a:tableStyleId>
              </a:tblPr>
              <a:tblGrid>
                <a:gridCol w="2016000">
                  <a:extLst>
                    <a:ext uri="{9D8B030D-6E8A-4147-A177-3AD203B41FA5}">
                      <a16:colId xmlns:a16="http://schemas.microsoft.com/office/drawing/2014/main" val="3345373944"/>
                    </a:ext>
                  </a:extLst>
                </a:gridCol>
                <a:gridCol w="936000">
                  <a:extLst>
                    <a:ext uri="{9D8B030D-6E8A-4147-A177-3AD203B41FA5}">
                      <a16:colId xmlns:a16="http://schemas.microsoft.com/office/drawing/2014/main" val="2912532573"/>
                    </a:ext>
                  </a:extLst>
                </a:gridCol>
                <a:gridCol w="936000">
                  <a:extLst>
                    <a:ext uri="{9D8B030D-6E8A-4147-A177-3AD203B41FA5}">
                      <a16:colId xmlns:a16="http://schemas.microsoft.com/office/drawing/2014/main" val="862279674"/>
                    </a:ext>
                  </a:extLst>
                </a:gridCol>
                <a:gridCol w="936000">
                  <a:extLst>
                    <a:ext uri="{9D8B030D-6E8A-4147-A177-3AD203B41FA5}">
                      <a16:colId xmlns:a16="http://schemas.microsoft.com/office/drawing/2014/main" val="3633113666"/>
                    </a:ext>
                  </a:extLst>
                </a:gridCol>
                <a:gridCol w="936000">
                  <a:extLst>
                    <a:ext uri="{9D8B030D-6E8A-4147-A177-3AD203B41FA5}">
                      <a16:colId xmlns:a16="http://schemas.microsoft.com/office/drawing/2014/main" val="605396755"/>
                    </a:ext>
                  </a:extLst>
                </a:gridCol>
              </a:tblGrid>
              <a:tr h="0">
                <a:tc>
                  <a:txBody>
                    <a:bodyPr/>
                    <a:lstStyle/>
                    <a:p>
                      <a:pPr algn="r"/>
                      <a:endParaRPr lang="en-GB" sz="11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GB" sz="1100" b="1">
                          <a:solidFill>
                            <a:schemeClr val="accent5">
                              <a:lumMod val="50000"/>
                            </a:schemeClr>
                          </a:solidFill>
                        </a:rPr>
                        <a:t>Physical</a:t>
                      </a:r>
                    </a:p>
                  </a:txBody>
                  <a:tcPr marL="36000" marR="36000">
                    <a:lnL w="12700" cmpd="sng">
                      <a:noFill/>
                    </a:lnL>
                    <a:lnR w="12700" cmpd="sng">
                      <a:noFill/>
                    </a:lnR>
                    <a:lnT w="12700" cmpd="sng">
                      <a:noFill/>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accent5">
                              <a:lumMod val="50000"/>
                            </a:schemeClr>
                          </a:solidFill>
                        </a:rPr>
                        <a:t>Sexual</a:t>
                      </a:r>
                    </a:p>
                  </a:txBody>
                  <a:tcPr marL="36000" marR="36000">
                    <a:lnL w="12700" cmpd="sng">
                      <a:noFill/>
                    </a:lnL>
                    <a:lnR w="12700" cmpd="sng">
                      <a:noFill/>
                    </a:lnR>
                    <a:lnT w="12700" cmpd="sng">
                      <a:noFill/>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accent5">
                              <a:lumMod val="50000"/>
                            </a:schemeClr>
                          </a:solidFill>
                        </a:rPr>
                        <a:t>Emotional</a:t>
                      </a:r>
                    </a:p>
                  </a:txBody>
                  <a:tcPr marL="36000" marR="36000">
                    <a:lnL w="12700" cmpd="sng">
                      <a:noFill/>
                    </a:lnL>
                    <a:lnR w="12700" cmpd="sng">
                      <a:noFill/>
                    </a:lnR>
                    <a:lnT w="12700" cmpd="sng">
                      <a:noFill/>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accent5">
                              <a:lumMod val="50000"/>
                            </a:schemeClr>
                          </a:solidFill>
                        </a:rPr>
                        <a:t>Nonspecific</a:t>
                      </a:r>
                    </a:p>
                  </a:txBody>
                  <a:tcPr marL="36000" marR="36000">
                    <a:lnL w="12700" cmpd="sng">
                      <a:noFill/>
                    </a:lnL>
                    <a:lnR w="12700" cmpd="sng">
                      <a:noFill/>
                    </a:lnR>
                    <a:lnT w="12700" cmpd="sng">
                      <a:noFill/>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2536836"/>
                  </a:ext>
                </a:extLst>
              </a:tr>
              <a:tr h="0">
                <a:tc>
                  <a:txBody>
                    <a:bodyPr/>
                    <a:lstStyle/>
                    <a:p>
                      <a:pPr algn="r"/>
                      <a:r>
                        <a:rPr lang="en-GB" sz="1100" b="1">
                          <a:solidFill>
                            <a:schemeClr val="accent5">
                              <a:lumMod val="50000"/>
                            </a:schemeClr>
                          </a:solidFill>
                        </a:rPr>
                        <a:t>BD course</a:t>
                      </a:r>
                    </a:p>
                  </a:txBody>
                  <a:tcPr>
                    <a:lnL w="12700" cmpd="sng">
                      <a:noFill/>
                    </a:lnL>
                    <a:lnR w="12700" cmpd="sng">
                      <a:noFill/>
                    </a:lnR>
                    <a:lnT w="12700" cmpd="sng">
                      <a:noFill/>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p>
                  </a:txBody>
                  <a:tcPr>
                    <a:lnL w="12700" cmpd="sng">
                      <a:noFill/>
                    </a:lnL>
                    <a:lnR w="12700" cmpd="sng">
                      <a:noFill/>
                    </a:lnR>
                    <a:lnT w="19050" cap="flat" cmpd="sng" algn="ctr">
                      <a:solidFill>
                        <a:schemeClr val="accent5">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p>
                  </a:txBody>
                  <a:tcPr>
                    <a:lnL w="12700" cmpd="sng">
                      <a:noFill/>
                    </a:lnL>
                    <a:lnR w="12700" cmpd="sng">
                      <a:noFill/>
                    </a:lnR>
                    <a:lnT w="19050" cap="flat" cmpd="sng" algn="ctr">
                      <a:solidFill>
                        <a:schemeClr val="accent5">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p>
                  </a:txBody>
                  <a:tcPr>
                    <a:lnL w="12700" cmpd="sng">
                      <a:noFill/>
                    </a:lnL>
                    <a:lnR w="12700" cmpd="sng">
                      <a:noFill/>
                    </a:lnR>
                    <a:lnT w="19050" cap="flat" cmpd="sng" algn="ctr">
                      <a:solidFill>
                        <a:schemeClr val="accent5">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p>
                  </a:txBody>
                  <a:tcPr>
                    <a:lnL w="12700" cmpd="sng">
                      <a:noFill/>
                    </a:lnL>
                    <a:lnR w="12700" cmpd="sng">
                      <a:noFill/>
                    </a:lnR>
                    <a:lnT w="19050" cap="flat" cmpd="sng" algn="ctr">
                      <a:solidFill>
                        <a:schemeClr val="accent5">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1735023"/>
                  </a:ext>
                </a:extLst>
              </a:tr>
              <a:tr h="0">
                <a:tc>
                  <a:txBody>
                    <a:bodyPr/>
                    <a:lstStyle/>
                    <a:p>
                      <a:pPr algn="r"/>
                      <a:r>
                        <a:rPr lang="en-GB" sz="1100"/>
                        <a:t>Early onset of disorder</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t>9</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9CBB"/>
                    </a:solidFill>
                  </a:tcPr>
                </a:tc>
                <a:extLst>
                  <a:ext uri="{0D108BD9-81ED-4DB2-BD59-A6C34878D82A}">
                    <a16:rowId xmlns:a16="http://schemas.microsoft.com/office/drawing/2014/main" val="4230897543"/>
                  </a:ext>
                </a:extLst>
              </a:tr>
              <a:tr h="0">
                <a:tc>
                  <a:txBody>
                    <a:bodyPr/>
                    <a:lstStyle/>
                    <a:p>
                      <a:pPr algn="r"/>
                      <a:r>
                        <a:rPr lang="en-GB" sz="1100"/>
                        <a:t>Rapid cycling</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4</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23710626"/>
                  </a:ext>
                </a:extLst>
              </a:tr>
              <a:tr h="0">
                <a:tc>
                  <a:txBody>
                    <a:bodyPr/>
                    <a:lstStyle/>
                    <a:p>
                      <a:pPr algn="r"/>
                      <a:r>
                        <a:rPr lang="en-GB" sz="1100"/>
                        <a:t>Early hospitalizations</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3708544"/>
                  </a:ext>
                </a:extLst>
              </a:tr>
              <a:tr h="0">
                <a:tc>
                  <a:txBody>
                    <a:bodyPr/>
                    <a:lstStyle/>
                    <a:p>
                      <a:pPr algn="r"/>
                      <a:r>
                        <a:rPr lang="en-GB" sz="1100"/>
                        <a:t>More hospitalizations</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41324058"/>
                  </a:ext>
                </a:extLst>
              </a:tr>
              <a:tr h="0">
                <a:tc>
                  <a:txBody>
                    <a:bodyPr/>
                    <a:lstStyle/>
                    <a:p>
                      <a:pPr algn="r"/>
                      <a:r>
                        <a:rPr lang="en-GB" sz="1100" b="1">
                          <a:solidFill>
                            <a:schemeClr val="accent5">
                              <a:lumMod val="50000"/>
                            </a:schemeClr>
                          </a:solidFill>
                        </a:rPr>
                        <a:t>BD clinical features</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4127565"/>
                  </a:ext>
                </a:extLst>
              </a:tr>
              <a:tr h="0">
                <a:tc>
                  <a:txBody>
                    <a:bodyPr/>
                    <a:lstStyle/>
                    <a:p>
                      <a:pPr algn="r"/>
                      <a:r>
                        <a:rPr lang="en-GB" sz="1100"/>
                        <a:t>Psychosis</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05345284"/>
                  </a:ext>
                </a:extLst>
              </a:tr>
              <a:tr h="0">
                <a:tc>
                  <a:txBody>
                    <a:bodyPr/>
                    <a:lstStyle/>
                    <a:p>
                      <a:pPr algn="r"/>
                      <a:r>
                        <a:rPr lang="en-GB" sz="1100"/>
                        <a:t>Suicidality </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4</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GB" sz="1100"/>
                        <a:t>7</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4</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1733231059"/>
                  </a:ext>
                </a:extLst>
              </a:tr>
              <a:tr h="0">
                <a:tc>
                  <a:txBody>
                    <a:bodyPr/>
                    <a:lstStyle/>
                    <a:p>
                      <a:pPr algn="r"/>
                      <a:r>
                        <a:rPr lang="en-GB" sz="1100"/>
                        <a:t>Impulsivity </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723896481"/>
                  </a:ext>
                </a:extLst>
              </a:tr>
              <a:tr h="0">
                <a:tc>
                  <a:txBody>
                    <a:bodyPr/>
                    <a:lstStyle/>
                    <a:p>
                      <a:pPr algn="r"/>
                      <a:r>
                        <a:rPr lang="en-GB" sz="1100"/>
                        <a:t>Aggressivity</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3</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3</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410500817"/>
                  </a:ext>
                </a:extLst>
              </a:tr>
              <a:tr h="0">
                <a:tc>
                  <a:txBody>
                    <a:bodyPr/>
                    <a:lstStyle/>
                    <a:p>
                      <a:pPr algn="r"/>
                      <a:r>
                        <a:rPr lang="en-GB" sz="1100"/>
                        <a:t>More depressive episodes</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3</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2744384241"/>
                  </a:ext>
                </a:extLst>
              </a:tr>
              <a:tr h="0">
                <a:tc>
                  <a:txBody>
                    <a:bodyPr/>
                    <a:lstStyle/>
                    <a:p>
                      <a:pPr algn="r"/>
                      <a:r>
                        <a:rPr lang="en-GB" sz="1100"/>
                        <a:t>Manic symptom severity</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100"/>
                        <a:t>2</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t>3</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933943131"/>
                  </a:ext>
                </a:extLst>
              </a:tr>
              <a:tr h="0">
                <a:tc>
                  <a:txBody>
                    <a:bodyPr/>
                    <a:lstStyle/>
                    <a:p>
                      <a:pPr algn="r"/>
                      <a:r>
                        <a:rPr lang="en-GB" sz="1100"/>
                        <a:t>Depressive symptom severity</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t>3</a:t>
                      </a:r>
                    </a:p>
                  </a:txBody>
                  <a:tcPr>
                    <a:lnL w="12700" cmpd="sng">
                      <a:noFill/>
                    </a:lnL>
                    <a:lnR w="12700" cmpd="sng">
                      <a:noFill/>
                    </a:lnR>
                    <a:lnT w="6350" cap="flat" cmpd="sng" algn="ctr">
                      <a:solidFill>
                        <a:schemeClr val="bg2">
                          <a:lumMod val="50000"/>
                        </a:schemeClr>
                      </a:solid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2374691672"/>
                  </a:ext>
                </a:extLst>
              </a:tr>
            </a:tbl>
          </a:graphicData>
        </a:graphic>
      </p:graphicFrame>
      <p:pic>
        <p:nvPicPr>
          <p:cNvPr id="8" name="Graphic 7" descr="Books with solid fill">
            <a:extLst>
              <a:ext uri="{FF2B5EF4-FFF2-40B4-BE49-F238E27FC236}">
                <a16:creationId xmlns:a16="http://schemas.microsoft.com/office/drawing/2014/main" id="{CF48E523-C3D3-E61E-EEC7-4EE2BB259C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32527" y="1297215"/>
            <a:ext cx="914400" cy="914400"/>
          </a:xfrm>
          <a:prstGeom prst="rect">
            <a:avLst/>
          </a:prstGeom>
        </p:spPr>
      </p:pic>
    </p:spTree>
    <p:extLst>
      <p:ext uri="{BB962C8B-B14F-4D97-AF65-F5344CB8AC3E}">
        <p14:creationId xmlns:p14="http://schemas.microsoft.com/office/powerpoint/2010/main" val="1549874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F8A57-AFB6-02C0-411D-A348316B6F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DE42F0D-829D-ED60-1B71-192FC79978BD}"/>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351A8B4D-2AA8-87D7-BA21-F792C31068BD}"/>
              </a:ext>
            </a:extLst>
          </p:cNvPr>
          <p:cNvSpPr>
            <a:spLocks noGrp="1"/>
          </p:cNvSpPr>
          <p:nvPr>
            <p:ph type="title"/>
          </p:nvPr>
        </p:nvSpPr>
        <p:spPr/>
        <p:txBody>
          <a:bodyPr/>
          <a:lstStyle/>
          <a:p>
            <a:r>
              <a:rPr lang="en-GB" dirty="0"/>
              <a:t>Studying ‘high-risk’ children of parents with bipolar disorder</a:t>
            </a:r>
          </a:p>
        </p:txBody>
      </p:sp>
      <p:sp>
        <p:nvSpPr>
          <p:cNvPr id="4" name="Content Placeholder 3">
            <a:extLst>
              <a:ext uri="{FF2B5EF4-FFF2-40B4-BE49-F238E27FC236}">
                <a16:creationId xmlns:a16="http://schemas.microsoft.com/office/drawing/2014/main" id="{C5F43B06-6BA1-3704-4471-22F18F9DD9CE}"/>
              </a:ext>
            </a:extLst>
          </p:cNvPr>
          <p:cNvSpPr>
            <a:spLocks noGrp="1"/>
          </p:cNvSpPr>
          <p:nvPr>
            <p:ph idx="20"/>
          </p:nvPr>
        </p:nvSpPr>
        <p:spPr/>
        <p:txBody>
          <a:bodyPr/>
          <a:lstStyle/>
          <a:p>
            <a:r>
              <a:rPr lang="en-GB" dirty="0">
                <a:solidFill>
                  <a:schemeClr val="tx1"/>
                </a:solidFill>
              </a:rPr>
              <a:t>Studies have investigated the development of BD by following the children of parents who have BD – children who are therefore deemed at familial ‘high-risk’</a:t>
            </a:r>
            <a:r>
              <a:rPr lang="en-GB" baseline="30000" dirty="0">
                <a:solidFill>
                  <a:schemeClr val="tx1"/>
                </a:solidFill>
              </a:rPr>
              <a:t>1,2</a:t>
            </a:r>
            <a:endParaRPr lang="en-GB" dirty="0">
              <a:solidFill>
                <a:schemeClr val="tx1"/>
              </a:solidFill>
            </a:endParaRPr>
          </a:p>
          <a:p>
            <a:r>
              <a:rPr lang="en-GB" dirty="0">
                <a:solidFill>
                  <a:schemeClr val="tx1"/>
                </a:solidFill>
              </a:rPr>
              <a:t>There is a relatively low rate of BD development in these ‘high-risk’ children with confirmed familial risk</a:t>
            </a:r>
            <a:r>
              <a:rPr lang="en-GB" baseline="30000" dirty="0">
                <a:solidFill>
                  <a:schemeClr val="tx1"/>
                </a:solidFill>
              </a:rPr>
              <a:t>1</a:t>
            </a:r>
            <a:endParaRPr lang="en-GB" dirty="0">
              <a:solidFill>
                <a:schemeClr val="tx1"/>
              </a:solidFill>
            </a:endParaRPr>
          </a:p>
          <a:p>
            <a:r>
              <a:rPr lang="en-GB" dirty="0">
                <a:solidFill>
                  <a:schemeClr val="tx1"/>
                </a:solidFill>
              </a:rPr>
              <a:t>The first (hypo)manic episode typically appears between the ages of 13–20 years</a:t>
            </a:r>
            <a:r>
              <a:rPr lang="en-GB" baseline="30000" dirty="0">
                <a:solidFill>
                  <a:schemeClr val="tx1"/>
                </a:solidFill>
              </a:rPr>
              <a:t>1</a:t>
            </a:r>
            <a:endParaRPr lang="en-GB" dirty="0">
              <a:solidFill>
                <a:schemeClr val="tx1"/>
              </a:solidFill>
            </a:endParaRPr>
          </a:p>
          <a:p>
            <a:r>
              <a:rPr lang="en-GB" dirty="0">
                <a:solidFill>
                  <a:schemeClr val="tx1"/>
                </a:solidFill>
              </a:rPr>
              <a:t>Depressive symptoms are predominant in the early course of developing BD</a:t>
            </a:r>
            <a:r>
              <a:rPr lang="en-GB" baseline="30000" dirty="0">
                <a:solidFill>
                  <a:schemeClr val="tx1"/>
                </a:solidFill>
              </a:rPr>
              <a:t>1</a:t>
            </a:r>
            <a:endParaRPr lang="en-GB" dirty="0">
              <a:solidFill>
                <a:schemeClr val="tx1"/>
              </a:solidFill>
            </a:endParaRPr>
          </a:p>
          <a:p>
            <a:r>
              <a:rPr lang="en-GB" dirty="0">
                <a:solidFill>
                  <a:schemeClr val="tx1"/>
                </a:solidFill>
              </a:rPr>
              <a:t>There is sparse evidence for (hypo)manic symptoms before the age of puberty</a:t>
            </a:r>
            <a:r>
              <a:rPr lang="en-GB" baseline="30000" dirty="0">
                <a:solidFill>
                  <a:schemeClr val="tx1"/>
                </a:solidFill>
              </a:rPr>
              <a:t>1</a:t>
            </a:r>
            <a:endParaRPr lang="en-GB" dirty="0">
              <a:solidFill>
                <a:schemeClr val="tx1"/>
              </a:solidFill>
            </a:endParaRPr>
          </a:p>
          <a:p>
            <a:r>
              <a:rPr lang="en-GB" dirty="0">
                <a:solidFill>
                  <a:schemeClr val="tx1"/>
                </a:solidFill>
              </a:rPr>
              <a:t>Anxiety disorders, sleep disorders, and some behavioural disorders all appear to be higher in people who go on to develop BD than those who do not</a:t>
            </a:r>
            <a:r>
              <a:rPr lang="en-GB" baseline="30000" dirty="0">
                <a:solidFill>
                  <a:schemeClr val="tx1"/>
                </a:solidFill>
              </a:rPr>
              <a:t>1</a:t>
            </a:r>
            <a:endParaRPr lang="en-GB" dirty="0">
              <a:solidFill>
                <a:schemeClr val="tx1"/>
              </a:solidFill>
            </a:endParaRPr>
          </a:p>
        </p:txBody>
      </p:sp>
      <p:sp>
        <p:nvSpPr>
          <p:cNvPr id="5" name="Text Placeholder 4">
            <a:extLst>
              <a:ext uri="{FF2B5EF4-FFF2-40B4-BE49-F238E27FC236}">
                <a16:creationId xmlns:a16="http://schemas.microsoft.com/office/drawing/2014/main" id="{FADF6434-4371-BD33-E899-263D094B9C15}"/>
              </a:ext>
            </a:extLst>
          </p:cNvPr>
          <p:cNvSpPr>
            <a:spLocks noGrp="1"/>
          </p:cNvSpPr>
          <p:nvPr>
            <p:ph type="body" sz="quarter" idx="18"/>
          </p:nvPr>
        </p:nvSpPr>
        <p:spPr/>
        <p:txBody>
          <a:bodyPr/>
          <a:lstStyle/>
          <a:p>
            <a:r>
              <a:rPr lang="en-GB" dirty="0"/>
              <a:t>BD=bipolar disorder; NOS=not otherwise specified</a:t>
            </a:r>
          </a:p>
          <a:p>
            <a:endParaRPr lang="en-GB" dirty="0"/>
          </a:p>
          <a:p>
            <a:r>
              <a:rPr lang="en-GB" dirty="0"/>
              <a:t>1. </a:t>
            </a:r>
            <a:r>
              <a:rPr lang="en-GB" dirty="0" err="1"/>
              <a:t>Faedda</a:t>
            </a:r>
            <a:r>
              <a:rPr lang="en-GB" dirty="0"/>
              <a:t> et al. Bipolar </a:t>
            </a:r>
            <a:r>
              <a:rPr lang="en-GB" dirty="0" err="1"/>
              <a:t>Disord</a:t>
            </a:r>
            <a:r>
              <a:rPr lang="en-GB" dirty="0"/>
              <a:t> 2019;21(8):720–740; 2. Duffy et al. Int J Bipolar </a:t>
            </a:r>
            <a:r>
              <a:rPr lang="en-GB" dirty="0" err="1"/>
              <a:t>Disord</a:t>
            </a:r>
            <a:r>
              <a:rPr lang="en-GB" dirty="0"/>
              <a:t> 2017;5(1):37</a:t>
            </a:r>
            <a:endParaRPr lang="en-GB" strike="sngStrike" dirty="0"/>
          </a:p>
        </p:txBody>
      </p:sp>
      <p:sp>
        <p:nvSpPr>
          <p:cNvPr id="6" name="Slide Number Placeholder 5">
            <a:extLst>
              <a:ext uri="{FF2B5EF4-FFF2-40B4-BE49-F238E27FC236}">
                <a16:creationId xmlns:a16="http://schemas.microsoft.com/office/drawing/2014/main" id="{1F7F3C84-666C-ED95-F088-7D03C189CD79}"/>
              </a:ext>
            </a:extLst>
          </p:cNvPr>
          <p:cNvSpPr>
            <a:spLocks noGrp="1"/>
          </p:cNvSpPr>
          <p:nvPr>
            <p:ph type="sldNum" sz="quarter" idx="4"/>
          </p:nvPr>
        </p:nvSpPr>
        <p:spPr/>
        <p:txBody>
          <a:bodyPr/>
          <a:lstStyle/>
          <a:p>
            <a:fld id="{C5E73D8C-6D1C-4360-8101-83ED279A0FF1}" type="slidenum">
              <a:rPr lang="en-GB" smtClean="0"/>
              <a:pPr/>
              <a:t>13</a:t>
            </a:fld>
            <a:endParaRPr lang="en-GB"/>
          </a:p>
        </p:txBody>
      </p:sp>
      <p:sp>
        <p:nvSpPr>
          <p:cNvPr id="7" name="TextBox 6">
            <a:extLst>
              <a:ext uri="{FF2B5EF4-FFF2-40B4-BE49-F238E27FC236}">
                <a16:creationId xmlns:a16="http://schemas.microsoft.com/office/drawing/2014/main" id="{EA6FE687-529D-D10C-A3B4-855E36345648}"/>
              </a:ext>
            </a:extLst>
          </p:cNvPr>
          <p:cNvSpPr txBox="1"/>
          <p:nvPr/>
        </p:nvSpPr>
        <p:spPr>
          <a:xfrm>
            <a:off x="7147560" y="1416785"/>
            <a:ext cx="3916008" cy="276999"/>
          </a:xfrm>
          <a:prstGeom prst="rect">
            <a:avLst/>
          </a:prstGeom>
          <a:noFill/>
        </p:spPr>
        <p:txBody>
          <a:bodyPr wrap="none" rtlCol="0">
            <a:spAutoFit/>
          </a:bodyPr>
          <a:lstStyle/>
          <a:p>
            <a:r>
              <a:rPr lang="en-GB" sz="1200" b="1">
                <a:solidFill>
                  <a:schemeClr val="accent2">
                    <a:lumMod val="50000"/>
                  </a:schemeClr>
                </a:solidFill>
              </a:rPr>
              <a:t>Trajectory of BD in two different high-risk children</a:t>
            </a:r>
            <a:r>
              <a:rPr lang="en-GB" sz="1200" b="1" baseline="30000">
                <a:solidFill>
                  <a:schemeClr val="accent2">
                    <a:lumMod val="50000"/>
                  </a:schemeClr>
                </a:solidFill>
              </a:rPr>
              <a:t>2</a:t>
            </a:r>
            <a:endParaRPr lang="en-GB" sz="1200" b="1">
              <a:solidFill>
                <a:schemeClr val="accent2">
                  <a:lumMod val="50000"/>
                </a:schemeClr>
              </a:solidFill>
            </a:endParaRPr>
          </a:p>
        </p:txBody>
      </p:sp>
      <p:sp>
        <p:nvSpPr>
          <p:cNvPr id="9" name="TextBox 8">
            <a:extLst>
              <a:ext uri="{FF2B5EF4-FFF2-40B4-BE49-F238E27FC236}">
                <a16:creationId xmlns:a16="http://schemas.microsoft.com/office/drawing/2014/main" id="{E94C76FA-EE84-F396-5D3A-7FBD1B445311}"/>
              </a:ext>
            </a:extLst>
          </p:cNvPr>
          <p:cNvSpPr txBox="1"/>
          <p:nvPr/>
        </p:nvSpPr>
        <p:spPr>
          <a:xfrm>
            <a:off x="7590654" y="1866961"/>
            <a:ext cx="1343637" cy="261610"/>
          </a:xfrm>
          <a:prstGeom prst="rect">
            <a:avLst/>
          </a:prstGeom>
          <a:noFill/>
        </p:spPr>
        <p:txBody>
          <a:bodyPr wrap="none" rtlCol="0">
            <a:spAutoFit/>
          </a:bodyPr>
          <a:lstStyle/>
          <a:p>
            <a:pPr algn="r"/>
            <a:r>
              <a:rPr lang="en-GB" sz="1100" b="1">
                <a:solidFill>
                  <a:schemeClr val="accent2">
                    <a:lumMod val="50000"/>
                  </a:schemeClr>
                </a:solidFill>
              </a:rPr>
              <a:t>Bipolar spectrum</a:t>
            </a:r>
          </a:p>
        </p:txBody>
      </p:sp>
      <p:sp>
        <p:nvSpPr>
          <p:cNvPr id="10" name="TextBox 9">
            <a:extLst>
              <a:ext uri="{FF2B5EF4-FFF2-40B4-BE49-F238E27FC236}">
                <a16:creationId xmlns:a16="http://schemas.microsoft.com/office/drawing/2014/main" id="{C677FD1C-3275-B2A7-0D38-7204457CEFE9}"/>
              </a:ext>
            </a:extLst>
          </p:cNvPr>
          <p:cNvSpPr txBox="1"/>
          <p:nvPr/>
        </p:nvSpPr>
        <p:spPr>
          <a:xfrm>
            <a:off x="9323918" y="1866961"/>
            <a:ext cx="1039067" cy="261610"/>
          </a:xfrm>
          <a:prstGeom prst="rect">
            <a:avLst/>
          </a:prstGeom>
          <a:noFill/>
        </p:spPr>
        <p:txBody>
          <a:bodyPr wrap="none" rtlCol="0">
            <a:spAutoFit/>
          </a:bodyPr>
          <a:lstStyle/>
          <a:p>
            <a:r>
              <a:rPr lang="en-GB" sz="1100" b="1">
                <a:solidFill>
                  <a:schemeClr val="accent2">
                    <a:lumMod val="50000"/>
                  </a:schemeClr>
                </a:solidFill>
              </a:rPr>
              <a:t>Classical BD</a:t>
            </a:r>
          </a:p>
        </p:txBody>
      </p:sp>
      <p:sp>
        <p:nvSpPr>
          <p:cNvPr id="12" name="TextBox 11">
            <a:extLst>
              <a:ext uri="{FF2B5EF4-FFF2-40B4-BE49-F238E27FC236}">
                <a16:creationId xmlns:a16="http://schemas.microsoft.com/office/drawing/2014/main" id="{CAA75D72-51A1-5CA7-3FAC-99AC20A8ED7C}"/>
              </a:ext>
            </a:extLst>
          </p:cNvPr>
          <p:cNvSpPr txBox="1"/>
          <p:nvPr/>
        </p:nvSpPr>
        <p:spPr>
          <a:xfrm>
            <a:off x="9709330" y="2168579"/>
            <a:ext cx="1880690" cy="600164"/>
          </a:xfrm>
          <a:prstGeom prst="rect">
            <a:avLst/>
          </a:prstGeom>
          <a:noFill/>
        </p:spPr>
        <p:txBody>
          <a:bodyPr wrap="square" rtlCol="0">
            <a:spAutoFit/>
          </a:bodyPr>
          <a:lstStyle/>
          <a:p>
            <a:r>
              <a:rPr lang="en-GB" sz="1100">
                <a:solidFill>
                  <a:schemeClr val="tx2"/>
                </a:solidFill>
              </a:rPr>
              <a:t>Well, but at confirmed familial risk for classical BD/mood disorders</a:t>
            </a:r>
          </a:p>
        </p:txBody>
      </p:sp>
      <p:sp>
        <p:nvSpPr>
          <p:cNvPr id="13" name="Arrow: Down 12">
            <a:extLst>
              <a:ext uri="{FF2B5EF4-FFF2-40B4-BE49-F238E27FC236}">
                <a16:creationId xmlns:a16="http://schemas.microsoft.com/office/drawing/2014/main" id="{9B00F8FD-3B36-89CC-C077-54FFD4B634B0}"/>
              </a:ext>
            </a:extLst>
          </p:cNvPr>
          <p:cNvSpPr/>
          <p:nvPr/>
        </p:nvSpPr>
        <p:spPr>
          <a:xfrm>
            <a:off x="8305655" y="2202277"/>
            <a:ext cx="800100" cy="3692311"/>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Graphic 14" descr="Badge 1 with solid fill">
            <a:extLst>
              <a:ext uri="{FF2B5EF4-FFF2-40B4-BE49-F238E27FC236}">
                <a16:creationId xmlns:a16="http://schemas.microsoft.com/office/drawing/2014/main" id="{833084FF-D1D7-6763-074F-06C05D00EB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25705" y="2897851"/>
            <a:ext cx="360000" cy="360000"/>
          </a:xfrm>
          <a:prstGeom prst="rect">
            <a:avLst/>
          </a:prstGeom>
        </p:spPr>
      </p:pic>
      <p:pic>
        <p:nvPicPr>
          <p:cNvPr id="16" name="Graphic 15" descr="Badge with solid fill">
            <a:extLst>
              <a:ext uri="{FF2B5EF4-FFF2-40B4-BE49-F238E27FC236}">
                <a16:creationId xmlns:a16="http://schemas.microsoft.com/office/drawing/2014/main" id="{39826B7A-2AB5-1622-4207-8E4DCF475C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25705" y="3464219"/>
            <a:ext cx="360000" cy="360000"/>
          </a:xfrm>
          <a:prstGeom prst="rect">
            <a:avLst/>
          </a:prstGeom>
        </p:spPr>
      </p:pic>
      <p:pic>
        <p:nvPicPr>
          <p:cNvPr id="17" name="Graphic 16" descr="Badge 3 with solid fill">
            <a:extLst>
              <a:ext uri="{FF2B5EF4-FFF2-40B4-BE49-F238E27FC236}">
                <a16:creationId xmlns:a16="http://schemas.microsoft.com/office/drawing/2014/main" id="{3088A722-5111-B843-264F-678EC0C70A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25705" y="4007862"/>
            <a:ext cx="360000" cy="360000"/>
          </a:xfrm>
          <a:prstGeom prst="rect">
            <a:avLst/>
          </a:prstGeom>
        </p:spPr>
      </p:pic>
      <p:pic>
        <p:nvPicPr>
          <p:cNvPr id="18" name="Graphic 17" descr="Badge 4 with solid fill">
            <a:extLst>
              <a:ext uri="{FF2B5EF4-FFF2-40B4-BE49-F238E27FC236}">
                <a16:creationId xmlns:a16="http://schemas.microsoft.com/office/drawing/2014/main" id="{07243DAB-7873-5D84-872D-E0D3D29F69B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25705" y="4652806"/>
            <a:ext cx="360000" cy="360000"/>
          </a:xfrm>
          <a:prstGeom prst="rect">
            <a:avLst/>
          </a:prstGeom>
        </p:spPr>
      </p:pic>
      <p:sp>
        <p:nvSpPr>
          <p:cNvPr id="19" name="Arrow: Down 18">
            <a:extLst>
              <a:ext uri="{FF2B5EF4-FFF2-40B4-BE49-F238E27FC236}">
                <a16:creationId xmlns:a16="http://schemas.microsoft.com/office/drawing/2014/main" id="{41CBD0EE-0705-7851-7543-A6E30EFE4F6E}"/>
              </a:ext>
            </a:extLst>
          </p:cNvPr>
          <p:cNvSpPr/>
          <p:nvPr/>
        </p:nvSpPr>
        <p:spPr>
          <a:xfrm>
            <a:off x="9115548" y="2203048"/>
            <a:ext cx="800100" cy="3692311"/>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Graphic 19" descr="Badge 1 with solid fill">
            <a:extLst>
              <a:ext uri="{FF2B5EF4-FFF2-40B4-BE49-F238E27FC236}">
                <a16:creationId xmlns:a16="http://schemas.microsoft.com/office/drawing/2014/main" id="{7764CB46-06C7-81C0-1B63-279F14F68C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5598" y="2897851"/>
            <a:ext cx="360000" cy="360000"/>
          </a:xfrm>
          <a:prstGeom prst="rect">
            <a:avLst/>
          </a:prstGeom>
        </p:spPr>
      </p:pic>
      <p:pic>
        <p:nvPicPr>
          <p:cNvPr id="21" name="Graphic 20" descr="Badge with solid fill">
            <a:extLst>
              <a:ext uri="{FF2B5EF4-FFF2-40B4-BE49-F238E27FC236}">
                <a16:creationId xmlns:a16="http://schemas.microsoft.com/office/drawing/2014/main" id="{E7B5E8C0-C910-D9FB-3C0B-3874EA7452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35598" y="3464219"/>
            <a:ext cx="360000" cy="360000"/>
          </a:xfrm>
          <a:prstGeom prst="rect">
            <a:avLst/>
          </a:prstGeom>
        </p:spPr>
      </p:pic>
      <p:pic>
        <p:nvPicPr>
          <p:cNvPr id="22" name="Graphic 21" descr="Badge 3 with solid fill">
            <a:extLst>
              <a:ext uri="{FF2B5EF4-FFF2-40B4-BE49-F238E27FC236}">
                <a16:creationId xmlns:a16="http://schemas.microsoft.com/office/drawing/2014/main" id="{3B9CAFE5-0CC1-961C-6C0D-C0D0085E5A7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35598" y="4007862"/>
            <a:ext cx="360000" cy="360000"/>
          </a:xfrm>
          <a:prstGeom prst="rect">
            <a:avLst/>
          </a:prstGeom>
        </p:spPr>
      </p:pic>
      <p:pic>
        <p:nvPicPr>
          <p:cNvPr id="23" name="Graphic 22" descr="Badge 4 with solid fill">
            <a:extLst>
              <a:ext uri="{FF2B5EF4-FFF2-40B4-BE49-F238E27FC236}">
                <a16:creationId xmlns:a16="http://schemas.microsoft.com/office/drawing/2014/main" id="{2F3CB9D2-03DC-3739-6F7C-EBE489CBA04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335598" y="4652806"/>
            <a:ext cx="360000" cy="360000"/>
          </a:xfrm>
          <a:prstGeom prst="rect">
            <a:avLst/>
          </a:prstGeom>
        </p:spPr>
      </p:pic>
      <p:sp>
        <p:nvSpPr>
          <p:cNvPr id="30" name="TextBox 29">
            <a:extLst>
              <a:ext uri="{FF2B5EF4-FFF2-40B4-BE49-F238E27FC236}">
                <a16:creationId xmlns:a16="http://schemas.microsoft.com/office/drawing/2014/main" id="{2D98F8FC-06A1-0077-37D8-C2BF4D191671}"/>
              </a:ext>
            </a:extLst>
          </p:cNvPr>
          <p:cNvSpPr txBox="1"/>
          <p:nvPr/>
        </p:nvSpPr>
        <p:spPr>
          <a:xfrm>
            <a:off x="9709330" y="2897851"/>
            <a:ext cx="1747850" cy="430887"/>
          </a:xfrm>
          <a:prstGeom prst="rect">
            <a:avLst/>
          </a:prstGeom>
          <a:noFill/>
        </p:spPr>
        <p:txBody>
          <a:bodyPr wrap="square" rtlCol="0">
            <a:spAutoFit/>
          </a:bodyPr>
          <a:lstStyle/>
          <a:p>
            <a:r>
              <a:rPr lang="en-GB" sz="1100">
                <a:solidFill>
                  <a:schemeClr val="tx2"/>
                </a:solidFill>
              </a:rPr>
              <a:t>Episodic anxiety and sleep disorders</a:t>
            </a:r>
          </a:p>
        </p:txBody>
      </p:sp>
      <p:sp>
        <p:nvSpPr>
          <p:cNvPr id="34" name="TextBox 33">
            <a:extLst>
              <a:ext uri="{FF2B5EF4-FFF2-40B4-BE49-F238E27FC236}">
                <a16:creationId xmlns:a16="http://schemas.microsoft.com/office/drawing/2014/main" id="{011204BD-7B87-670D-49AC-E087419B09E3}"/>
              </a:ext>
            </a:extLst>
          </p:cNvPr>
          <p:cNvSpPr txBox="1"/>
          <p:nvPr/>
        </p:nvSpPr>
        <p:spPr>
          <a:xfrm>
            <a:off x="9709330" y="3464219"/>
            <a:ext cx="2345503" cy="430887"/>
          </a:xfrm>
          <a:prstGeom prst="rect">
            <a:avLst/>
          </a:prstGeom>
          <a:noFill/>
        </p:spPr>
        <p:txBody>
          <a:bodyPr wrap="square" rtlCol="0">
            <a:spAutoFit/>
          </a:bodyPr>
          <a:lstStyle/>
          <a:p>
            <a:r>
              <a:rPr lang="en-GB" sz="1100" dirty="0">
                <a:solidFill>
                  <a:schemeClr val="tx2"/>
                </a:solidFill>
              </a:rPr>
              <a:t>Depression, dysthymia, cyclothymia, adjustment disorders</a:t>
            </a:r>
          </a:p>
        </p:txBody>
      </p:sp>
      <p:sp>
        <p:nvSpPr>
          <p:cNvPr id="35" name="TextBox 34">
            <a:extLst>
              <a:ext uri="{FF2B5EF4-FFF2-40B4-BE49-F238E27FC236}">
                <a16:creationId xmlns:a16="http://schemas.microsoft.com/office/drawing/2014/main" id="{E91DAA2C-9AFF-A8D4-8227-FCC98545AF86}"/>
              </a:ext>
            </a:extLst>
          </p:cNvPr>
          <p:cNvSpPr txBox="1"/>
          <p:nvPr/>
        </p:nvSpPr>
        <p:spPr>
          <a:xfrm>
            <a:off x="9709330" y="4007862"/>
            <a:ext cx="1916738" cy="430887"/>
          </a:xfrm>
          <a:prstGeom prst="rect">
            <a:avLst/>
          </a:prstGeom>
          <a:noFill/>
        </p:spPr>
        <p:txBody>
          <a:bodyPr wrap="square" rtlCol="0">
            <a:spAutoFit/>
          </a:bodyPr>
          <a:lstStyle/>
          <a:p>
            <a:r>
              <a:rPr lang="en-GB" sz="1100">
                <a:solidFill>
                  <a:schemeClr val="tx2"/>
                </a:solidFill>
              </a:rPr>
              <a:t>Melancholic major depression</a:t>
            </a:r>
          </a:p>
        </p:txBody>
      </p:sp>
      <p:sp>
        <p:nvSpPr>
          <p:cNvPr id="36" name="TextBox 35">
            <a:extLst>
              <a:ext uri="{FF2B5EF4-FFF2-40B4-BE49-F238E27FC236}">
                <a16:creationId xmlns:a16="http://schemas.microsoft.com/office/drawing/2014/main" id="{DD3006ED-F57D-CF75-2DB3-07D8AB688C9E}"/>
              </a:ext>
            </a:extLst>
          </p:cNvPr>
          <p:cNvSpPr txBox="1"/>
          <p:nvPr/>
        </p:nvSpPr>
        <p:spPr>
          <a:xfrm>
            <a:off x="9709330" y="4652806"/>
            <a:ext cx="2345503" cy="769441"/>
          </a:xfrm>
          <a:prstGeom prst="rect">
            <a:avLst/>
          </a:prstGeom>
          <a:noFill/>
        </p:spPr>
        <p:txBody>
          <a:bodyPr wrap="square" rtlCol="0">
            <a:spAutoFit/>
          </a:bodyPr>
          <a:lstStyle/>
          <a:p>
            <a:r>
              <a:rPr lang="en-GB" sz="1100">
                <a:solidFill>
                  <a:schemeClr val="tx2"/>
                </a:solidFill>
              </a:rPr>
              <a:t>A. Episodic hypomanic, mania or bipolar NOS</a:t>
            </a:r>
          </a:p>
          <a:p>
            <a:r>
              <a:rPr lang="en-GB" sz="1100">
                <a:solidFill>
                  <a:schemeClr val="tx2"/>
                </a:solidFill>
              </a:rPr>
              <a:t>B. Burden of illness effects (addiction, comorbidity)</a:t>
            </a:r>
          </a:p>
        </p:txBody>
      </p:sp>
      <p:sp>
        <p:nvSpPr>
          <p:cNvPr id="37" name="TextBox 36">
            <a:extLst>
              <a:ext uri="{FF2B5EF4-FFF2-40B4-BE49-F238E27FC236}">
                <a16:creationId xmlns:a16="http://schemas.microsoft.com/office/drawing/2014/main" id="{F09588D9-7301-E587-DB69-77530772EE83}"/>
              </a:ext>
            </a:extLst>
          </p:cNvPr>
          <p:cNvSpPr txBox="1"/>
          <p:nvPr/>
        </p:nvSpPr>
        <p:spPr>
          <a:xfrm>
            <a:off x="6324721" y="2202277"/>
            <a:ext cx="2185743" cy="600164"/>
          </a:xfrm>
          <a:prstGeom prst="rect">
            <a:avLst/>
          </a:prstGeom>
          <a:noFill/>
        </p:spPr>
        <p:txBody>
          <a:bodyPr wrap="square" rtlCol="0">
            <a:spAutoFit/>
          </a:bodyPr>
          <a:lstStyle/>
          <a:p>
            <a:pPr algn="r"/>
            <a:r>
              <a:rPr lang="en-GB" sz="1100">
                <a:solidFill>
                  <a:schemeClr val="tx2"/>
                </a:solidFill>
              </a:rPr>
              <a:t>Well, but at confirmed familial risk for psychotic spectrum disorders or atypical BD</a:t>
            </a:r>
          </a:p>
        </p:txBody>
      </p:sp>
      <p:sp>
        <p:nvSpPr>
          <p:cNvPr id="38" name="TextBox 37">
            <a:extLst>
              <a:ext uri="{FF2B5EF4-FFF2-40B4-BE49-F238E27FC236}">
                <a16:creationId xmlns:a16="http://schemas.microsoft.com/office/drawing/2014/main" id="{79C79A1D-307E-64E6-70E9-4333B47786A6}"/>
              </a:ext>
            </a:extLst>
          </p:cNvPr>
          <p:cNvSpPr txBox="1"/>
          <p:nvPr/>
        </p:nvSpPr>
        <p:spPr>
          <a:xfrm>
            <a:off x="6064846" y="2897851"/>
            <a:ext cx="2445618" cy="430887"/>
          </a:xfrm>
          <a:prstGeom prst="rect">
            <a:avLst/>
          </a:prstGeom>
          <a:noFill/>
        </p:spPr>
        <p:txBody>
          <a:bodyPr wrap="square" rtlCol="0">
            <a:spAutoFit/>
          </a:bodyPr>
          <a:lstStyle/>
          <a:p>
            <a:pPr algn="r"/>
            <a:r>
              <a:rPr lang="en-GB" sz="1100">
                <a:solidFill>
                  <a:schemeClr val="tx2"/>
                </a:solidFill>
              </a:rPr>
              <a:t>Chronic anxiety and sleep disorders, neurodevelopmental disorders</a:t>
            </a:r>
          </a:p>
        </p:txBody>
      </p:sp>
      <p:sp>
        <p:nvSpPr>
          <p:cNvPr id="39" name="TextBox 38">
            <a:extLst>
              <a:ext uri="{FF2B5EF4-FFF2-40B4-BE49-F238E27FC236}">
                <a16:creationId xmlns:a16="http://schemas.microsoft.com/office/drawing/2014/main" id="{843DEA31-BA10-81D6-0F14-484A991088B9}"/>
              </a:ext>
            </a:extLst>
          </p:cNvPr>
          <p:cNvSpPr txBox="1"/>
          <p:nvPr/>
        </p:nvSpPr>
        <p:spPr>
          <a:xfrm>
            <a:off x="6164962" y="3464219"/>
            <a:ext cx="2345502" cy="430887"/>
          </a:xfrm>
          <a:prstGeom prst="rect">
            <a:avLst/>
          </a:prstGeom>
          <a:noFill/>
        </p:spPr>
        <p:txBody>
          <a:bodyPr wrap="square" rtlCol="0">
            <a:spAutoFit/>
          </a:bodyPr>
          <a:lstStyle/>
          <a:p>
            <a:pPr algn="r"/>
            <a:r>
              <a:rPr lang="en-GB" sz="1100" dirty="0">
                <a:solidFill>
                  <a:schemeClr val="tx2"/>
                </a:solidFill>
              </a:rPr>
              <a:t>Negative symptoms (apathy, anhedonia, flattened affect)</a:t>
            </a:r>
          </a:p>
        </p:txBody>
      </p:sp>
      <p:sp>
        <p:nvSpPr>
          <p:cNvPr id="40" name="TextBox 39">
            <a:extLst>
              <a:ext uri="{FF2B5EF4-FFF2-40B4-BE49-F238E27FC236}">
                <a16:creationId xmlns:a16="http://schemas.microsoft.com/office/drawing/2014/main" id="{463ACB16-1492-40BC-3707-556C24264018}"/>
              </a:ext>
            </a:extLst>
          </p:cNvPr>
          <p:cNvSpPr txBox="1"/>
          <p:nvPr/>
        </p:nvSpPr>
        <p:spPr>
          <a:xfrm>
            <a:off x="6324721" y="4007862"/>
            <a:ext cx="2185743" cy="600164"/>
          </a:xfrm>
          <a:prstGeom prst="rect">
            <a:avLst/>
          </a:prstGeom>
          <a:noFill/>
        </p:spPr>
        <p:txBody>
          <a:bodyPr wrap="square" rtlCol="0">
            <a:spAutoFit/>
          </a:bodyPr>
          <a:lstStyle/>
          <a:p>
            <a:pPr algn="r"/>
            <a:r>
              <a:rPr lang="en-GB" sz="1100">
                <a:solidFill>
                  <a:schemeClr val="tx2"/>
                </a:solidFill>
              </a:rPr>
              <a:t>Cognitive dysfunction, attenuated psychotic symptoms, decline in functioning</a:t>
            </a:r>
          </a:p>
        </p:txBody>
      </p:sp>
      <p:sp>
        <p:nvSpPr>
          <p:cNvPr id="41" name="TextBox 40">
            <a:extLst>
              <a:ext uri="{FF2B5EF4-FFF2-40B4-BE49-F238E27FC236}">
                <a16:creationId xmlns:a16="http://schemas.microsoft.com/office/drawing/2014/main" id="{9D8DB538-4BB4-50D1-153D-0AED1338B0C7}"/>
              </a:ext>
            </a:extLst>
          </p:cNvPr>
          <p:cNvSpPr txBox="1"/>
          <p:nvPr/>
        </p:nvSpPr>
        <p:spPr>
          <a:xfrm>
            <a:off x="6412410" y="4652806"/>
            <a:ext cx="2098054" cy="769441"/>
          </a:xfrm>
          <a:prstGeom prst="rect">
            <a:avLst/>
          </a:prstGeom>
          <a:noFill/>
        </p:spPr>
        <p:txBody>
          <a:bodyPr wrap="square" rtlCol="0">
            <a:spAutoFit/>
          </a:bodyPr>
          <a:lstStyle/>
          <a:p>
            <a:pPr algn="r"/>
            <a:r>
              <a:rPr lang="en-GB" sz="1100">
                <a:solidFill>
                  <a:schemeClr val="tx2"/>
                </a:solidFill>
              </a:rPr>
              <a:t>A. Mixed manic or cyclic psychotic manic episodes</a:t>
            </a:r>
          </a:p>
          <a:p>
            <a:pPr algn="r"/>
            <a:r>
              <a:rPr lang="en-GB" sz="1100">
                <a:solidFill>
                  <a:schemeClr val="tx2"/>
                </a:solidFill>
              </a:rPr>
              <a:t>B. Psychotic spectrum poorly remitting disorders</a:t>
            </a:r>
          </a:p>
        </p:txBody>
      </p:sp>
      <p:sp>
        <p:nvSpPr>
          <p:cNvPr id="8" name="TextBox 7">
            <a:extLst>
              <a:ext uri="{FF2B5EF4-FFF2-40B4-BE49-F238E27FC236}">
                <a16:creationId xmlns:a16="http://schemas.microsoft.com/office/drawing/2014/main" id="{4B7FA156-06BE-3D67-8274-30DA52D3C998}"/>
              </a:ext>
            </a:extLst>
          </p:cNvPr>
          <p:cNvSpPr txBox="1"/>
          <p:nvPr/>
        </p:nvSpPr>
        <p:spPr>
          <a:xfrm>
            <a:off x="6080947" y="6213369"/>
            <a:ext cx="5550991" cy="507831"/>
          </a:xfrm>
          <a:prstGeom prst="rect">
            <a:avLst/>
          </a:prstGeom>
          <a:noFill/>
        </p:spPr>
        <p:txBody>
          <a:bodyPr wrap="square">
            <a:spAutoFit/>
          </a:bodyPr>
          <a:lstStyle/>
          <a:p>
            <a:r>
              <a:rPr lang="en-GB" sz="900" dirty="0"/>
              <a:t>This work is adapted from ‘The clinical trajectory of emerging bipolar disorder among the high-risk offspring of bipolar parents: current understanding and future considerations’ by Duffy, used under CC-BY 4.0. This work is licensed under Creative Commons license CC-BY-SA by The Lundbeck Foundation</a:t>
            </a:r>
          </a:p>
        </p:txBody>
      </p:sp>
    </p:spTree>
    <p:extLst>
      <p:ext uri="{BB962C8B-B14F-4D97-AF65-F5344CB8AC3E}">
        <p14:creationId xmlns:p14="http://schemas.microsoft.com/office/powerpoint/2010/main" val="1022786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32255-645C-3364-87A5-74E43C68DBF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49B521-092B-FEFE-7369-C7B376B230BB}"/>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B7E7F13C-8497-45B0-9CB6-D28670FD64D2}"/>
              </a:ext>
            </a:extLst>
          </p:cNvPr>
          <p:cNvSpPr>
            <a:spLocks noGrp="1"/>
          </p:cNvSpPr>
          <p:nvPr>
            <p:ph type="title"/>
          </p:nvPr>
        </p:nvSpPr>
        <p:spPr/>
        <p:txBody>
          <a:bodyPr/>
          <a:lstStyle/>
          <a:p>
            <a:r>
              <a:rPr lang="en-GB"/>
              <a:t>Symptomatic prodromes of mania</a:t>
            </a:r>
          </a:p>
        </p:txBody>
      </p:sp>
      <p:sp>
        <p:nvSpPr>
          <p:cNvPr id="4" name="Content Placeholder 3">
            <a:extLst>
              <a:ext uri="{FF2B5EF4-FFF2-40B4-BE49-F238E27FC236}">
                <a16:creationId xmlns:a16="http://schemas.microsoft.com/office/drawing/2014/main" id="{9043C1CB-D1B2-99DB-F5DC-BA3E910E95A4}"/>
              </a:ext>
            </a:extLst>
          </p:cNvPr>
          <p:cNvSpPr>
            <a:spLocks noGrp="1"/>
          </p:cNvSpPr>
          <p:nvPr>
            <p:ph idx="19"/>
          </p:nvPr>
        </p:nvSpPr>
        <p:spPr>
          <a:xfrm>
            <a:off x="3384550" y="1416785"/>
            <a:ext cx="8131175" cy="4415215"/>
          </a:xfrm>
        </p:spPr>
        <p:txBody>
          <a:bodyPr/>
          <a:lstStyle/>
          <a:p>
            <a:r>
              <a:rPr lang="en-GB" dirty="0">
                <a:solidFill>
                  <a:schemeClr val="tx1"/>
                </a:solidFill>
              </a:rPr>
              <a:t>One large retrospective study conducted in 2000 found that 70% of people with BD had ≥1 manic symptom before receiving a formal diagnosis</a:t>
            </a:r>
            <a:r>
              <a:rPr lang="en-GB" baseline="30000" dirty="0">
                <a:solidFill>
                  <a:schemeClr val="tx1"/>
                </a:solidFill>
              </a:rPr>
              <a:t>3</a:t>
            </a:r>
            <a:endParaRPr lang="en-GB" dirty="0">
              <a:solidFill>
                <a:schemeClr val="tx1"/>
              </a:solidFill>
            </a:endParaRPr>
          </a:p>
          <a:p>
            <a:pPr lvl="1"/>
            <a:r>
              <a:rPr lang="en-GB" dirty="0">
                <a:solidFill>
                  <a:schemeClr val="tx1"/>
                </a:solidFill>
              </a:rPr>
              <a:t>69% of participants were misdiagnosed, most commonly with depression</a:t>
            </a:r>
          </a:p>
          <a:p>
            <a:pPr lvl="1"/>
            <a:r>
              <a:rPr lang="en-GB" dirty="0">
                <a:solidFill>
                  <a:schemeClr val="tx1"/>
                </a:solidFill>
              </a:rPr>
              <a:t>More than a third of the sample waited for ≥10 years for a diagnosis</a:t>
            </a:r>
          </a:p>
          <a:p>
            <a:r>
              <a:rPr lang="en-GB" dirty="0">
                <a:solidFill>
                  <a:schemeClr val="tx1"/>
                </a:solidFill>
              </a:rPr>
              <a:t>A systematic approach to the retrospective investigation of BD has used the Bipolar Prodrome Symptom Scale – Retrospective (BPSS-R) to study 52 young people (aged 7–21) with a research-confirmed diagnosis of BD</a:t>
            </a:r>
            <a:r>
              <a:rPr lang="en-GB" baseline="30000" dirty="0">
                <a:solidFill>
                  <a:schemeClr val="tx1"/>
                </a:solidFill>
              </a:rPr>
              <a:t>4</a:t>
            </a:r>
            <a:endParaRPr lang="en-GB" dirty="0">
              <a:solidFill>
                <a:schemeClr val="tx1"/>
              </a:solidFill>
            </a:endParaRPr>
          </a:p>
          <a:p>
            <a:pPr lvl="1"/>
            <a:r>
              <a:rPr lang="en-GB" dirty="0">
                <a:solidFill>
                  <a:schemeClr val="tx1"/>
                </a:solidFill>
              </a:rPr>
              <a:t>Symptoms of the prodrome included subthreshold irritability, racing thoughts, and increased energy/activity, decreased school/work functioning, mood lability, and depressive mood</a:t>
            </a:r>
          </a:p>
          <a:p>
            <a:pPr lvl="1"/>
            <a:r>
              <a:rPr lang="en-GB" dirty="0">
                <a:solidFill>
                  <a:schemeClr val="tx1"/>
                </a:solidFill>
              </a:rPr>
              <a:t>The manic prodrome, when defined as ≥3 moderate symptoms, had a gradual onset in most youth, and was reported to last an average of 10.3 months</a:t>
            </a:r>
          </a:p>
          <a:p>
            <a:r>
              <a:rPr lang="en-GB" dirty="0">
                <a:solidFill>
                  <a:schemeClr val="tx1"/>
                </a:solidFill>
              </a:rPr>
              <a:t>The typical duration of the manic prodrome is long enough to allow for early identification and intervention – which in some cases may help prevent full clinical illness, attenuate symptoms, or help people better manage their symptoms</a:t>
            </a:r>
            <a:r>
              <a:rPr lang="en-GB" baseline="30000" dirty="0">
                <a:solidFill>
                  <a:schemeClr val="tx1"/>
                </a:solidFill>
              </a:rPr>
              <a:t>2,4</a:t>
            </a:r>
            <a:endParaRPr lang="en-GB" dirty="0">
              <a:solidFill>
                <a:schemeClr val="tx1"/>
              </a:solidFill>
            </a:endParaRPr>
          </a:p>
        </p:txBody>
      </p:sp>
      <p:sp>
        <p:nvSpPr>
          <p:cNvPr id="11" name="Content Placeholder 10">
            <a:extLst>
              <a:ext uri="{FF2B5EF4-FFF2-40B4-BE49-F238E27FC236}">
                <a16:creationId xmlns:a16="http://schemas.microsoft.com/office/drawing/2014/main" id="{A6EADC88-839E-4685-9EED-49420BC7CCEE}"/>
              </a:ext>
            </a:extLst>
          </p:cNvPr>
          <p:cNvSpPr>
            <a:spLocks noGrp="1"/>
          </p:cNvSpPr>
          <p:nvPr>
            <p:ph sz="half" idx="21"/>
          </p:nvPr>
        </p:nvSpPr>
        <p:spPr/>
        <p:txBody>
          <a:bodyPr/>
          <a:lstStyle/>
          <a:p>
            <a:r>
              <a:rPr lang="en-GB" dirty="0">
                <a:solidFill>
                  <a:schemeClr val="tx1"/>
                </a:solidFill>
              </a:rPr>
              <a:t>Several studies have investigated – retrospectively or prospectively – the symptomatic profile of prodromal BD</a:t>
            </a:r>
            <a:r>
              <a:rPr lang="en-GB" baseline="30000" dirty="0">
                <a:solidFill>
                  <a:schemeClr val="tx1"/>
                </a:solidFill>
              </a:rPr>
              <a:t>1,2</a:t>
            </a:r>
            <a:endParaRPr lang="en-GB" dirty="0">
              <a:solidFill>
                <a:schemeClr val="tx1"/>
              </a:solidFill>
            </a:endParaRPr>
          </a:p>
          <a:p>
            <a:r>
              <a:rPr lang="en-GB" dirty="0">
                <a:solidFill>
                  <a:schemeClr val="tx1"/>
                </a:solidFill>
              </a:rPr>
              <a:t>A review of such studies identified </a:t>
            </a:r>
            <a:r>
              <a:rPr lang="en-US" dirty="0">
                <a:solidFill>
                  <a:schemeClr val="tx1"/>
                </a:solidFill>
              </a:rPr>
              <a:t>subthreshold hypomania, depression, anxiety, or psychotic features, as clinical precursors of a manic episode</a:t>
            </a:r>
            <a:r>
              <a:rPr lang="en-GB" baseline="30000" dirty="0">
                <a:solidFill>
                  <a:schemeClr val="tx1"/>
                </a:solidFill>
              </a:rPr>
              <a:t>2</a:t>
            </a:r>
            <a:endParaRPr lang="en-GB" dirty="0">
              <a:solidFill>
                <a:schemeClr val="tx1"/>
              </a:solidFill>
            </a:endParaRPr>
          </a:p>
        </p:txBody>
      </p:sp>
      <p:sp>
        <p:nvSpPr>
          <p:cNvPr id="5" name="Text Placeholder 4">
            <a:extLst>
              <a:ext uri="{FF2B5EF4-FFF2-40B4-BE49-F238E27FC236}">
                <a16:creationId xmlns:a16="http://schemas.microsoft.com/office/drawing/2014/main" id="{945C5961-CE48-550E-9CA0-6A0609A9042B}"/>
              </a:ext>
            </a:extLst>
          </p:cNvPr>
          <p:cNvSpPr>
            <a:spLocks noGrp="1"/>
          </p:cNvSpPr>
          <p:nvPr>
            <p:ph type="body" sz="quarter" idx="18"/>
          </p:nvPr>
        </p:nvSpPr>
        <p:spPr>
          <a:xfrm>
            <a:off x="539750" y="6102000"/>
            <a:ext cx="8028518" cy="619200"/>
          </a:xfrm>
        </p:spPr>
        <p:txBody>
          <a:bodyPr/>
          <a:lstStyle/>
          <a:p>
            <a:r>
              <a:rPr lang="en-GB" dirty="0">
                <a:solidFill>
                  <a:schemeClr val="accent4">
                    <a:lumMod val="50000"/>
                  </a:schemeClr>
                </a:solidFill>
              </a:rPr>
              <a:t>BD=bipolar disorder</a:t>
            </a:r>
            <a:endParaRPr lang="pt-BR" dirty="0">
              <a:solidFill>
                <a:schemeClr val="accent4">
                  <a:lumMod val="50000"/>
                </a:schemeClr>
              </a:solidFill>
            </a:endParaRPr>
          </a:p>
          <a:p>
            <a:endParaRPr lang="en-GB" dirty="0">
              <a:solidFill>
                <a:schemeClr val="accent4">
                  <a:lumMod val="50000"/>
                </a:schemeClr>
              </a:solidFill>
            </a:endParaRPr>
          </a:p>
          <a:p>
            <a:r>
              <a:rPr lang="en-GB" dirty="0">
                <a:solidFill>
                  <a:schemeClr val="accent4">
                    <a:lumMod val="50000"/>
                  </a:schemeClr>
                </a:solidFill>
              </a:rPr>
              <a:t>1. Van Meter et al. J Am </a:t>
            </a:r>
            <a:r>
              <a:rPr lang="en-GB" dirty="0" err="1">
                <a:solidFill>
                  <a:schemeClr val="accent4">
                    <a:lumMod val="50000"/>
                  </a:schemeClr>
                </a:solidFill>
              </a:rPr>
              <a:t>Acad</a:t>
            </a:r>
            <a:r>
              <a:rPr lang="en-GB" dirty="0">
                <a:solidFill>
                  <a:schemeClr val="accent4">
                    <a:lumMod val="50000"/>
                  </a:schemeClr>
                </a:solidFill>
              </a:rPr>
              <a:t> Child </a:t>
            </a:r>
            <a:r>
              <a:rPr lang="en-GB" dirty="0" err="1">
                <a:solidFill>
                  <a:schemeClr val="accent4">
                    <a:lumMod val="50000"/>
                  </a:schemeClr>
                </a:solidFill>
              </a:rPr>
              <a:t>Adolesc</a:t>
            </a:r>
            <a:r>
              <a:rPr lang="en-GB" dirty="0">
                <a:solidFill>
                  <a:schemeClr val="accent4">
                    <a:lumMod val="50000"/>
                  </a:schemeClr>
                </a:solidFill>
              </a:rPr>
              <a:t> Psychiatry 2016;55(7):543–555; 2. </a:t>
            </a:r>
            <a:r>
              <a:rPr lang="en-GB" dirty="0" err="1">
                <a:solidFill>
                  <a:schemeClr val="accent4">
                    <a:lumMod val="50000"/>
                  </a:schemeClr>
                </a:solidFill>
              </a:rPr>
              <a:t>Faedda</a:t>
            </a:r>
            <a:r>
              <a:rPr lang="en-GB" dirty="0">
                <a:solidFill>
                  <a:schemeClr val="accent4">
                    <a:lumMod val="50000"/>
                  </a:schemeClr>
                </a:solidFill>
              </a:rPr>
              <a:t> et al. Bipolar </a:t>
            </a:r>
            <a:r>
              <a:rPr lang="en-GB" dirty="0" err="1">
                <a:solidFill>
                  <a:schemeClr val="accent4">
                    <a:lumMod val="50000"/>
                  </a:schemeClr>
                </a:solidFill>
              </a:rPr>
              <a:t>Disord</a:t>
            </a:r>
            <a:r>
              <a:rPr lang="en-GB" dirty="0">
                <a:solidFill>
                  <a:schemeClr val="accent4">
                    <a:lumMod val="50000"/>
                  </a:schemeClr>
                </a:solidFill>
              </a:rPr>
              <a:t> 2019;21(8):720–740; </a:t>
            </a:r>
            <a:br>
              <a:rPr lang="en-GB" dirty="0">
                <a:solidFill>
                  <a:schemeClr val="accent4">
                    <a:lumMod val="50000"/>
                  </a:schemeClr>
                </a:solidFill>
              </a:rPr>
            </a:br>
            <a:r>
              <a:rPr lang="en-GB" dirty="0">
                <a:solidFill>
                  <a:schemeClr val="accent4">
                    <a:lumMod val="50000"/>
                  </a:schemeClr>
                </a:solidFill>
              </a:rPr>
              <a:t>3. </a:t>
            </a:r>
            <a:r>
              <a:rPr lang="en-US" dirty="0">
                <a:solidFill>
                  <a:schemeClr val="accent4">
                    <a:lumMod val="50000"/>
                  </a:schemeClr>
                </a:solidFill>
              </a:rPr>
              <a:t>Hirschfeld et al. J Clin Psychiatry 2003;64(2):161–174; 4. Correll et al. Bipolar </a:t>
            </a:r>
            <a:r>
              <a:rPr lang="en-US" dirty="0" err="1">
                <a:solidFill>
                  <a:schemeClr val="accent4">
                    <a:lumMod val="50000"/>
                  </a:schemeClr>
                </a:solidFill>
              </a:rPr>
              <a:t>Disord</a:t>
            </a:r>
            <a:r>
              <a:rPr lang="en-US" dirty="0">
                <a:solidFill>
                  <a:schemeClr val="accent4">
                    <a:lumMod val="50000"/>
                  </a:schemeClr>
                </a:solidFill>
              </a:rPr>
              <a:t> 2014;16(5):478–492</a:t>
            </a:r>
          </a:p>
        </p:txBody>
      </p:sp>
      <p:sp>
        <p:nvSpPr>
          <p:cNvPr id="6" name="Slide Number Placeholder 5">
            <a:extLst>
              <a:ext uri="{FF2B5EF4-FFF2-40B4-BE49-F238E27FC236}">
                <a16:creationId xmlns:a16="http://schemas.microsoft.com/office/drawing/2014/main" id="{BC6AD5ED-E4F1-D42B-8BBC-D0E05E4D34CA}"/>
              </a:ext>
            </a:extLst>
          </p:cNvPr>
          <p:cNvSpPr>
            <a:spLocks noGrp="1"/>
          </p:cNvSpPr>
          <p:nvPr>
            <p:ph type="sldNum" sz="quarter" idx="4"/>
          </p:nvPr>
        </p:nvSpPr>
        <p:spPr/>
        <p:txBody>
          <a:bodyPr/>
          <a:lstStyle/>
          <a:p>
            <a:fld id="{C5E73D8C-6D1C-4360-8101-83ED279A0FF1}" type="slidenum">
              <a:rPr lang="en-GB" smtClean="0"/>
              <a:pPr/>
              <a:t>14</a:t>
            </a:fld>
            <a:endParaRPr lang="en-GB"/>
          </a:p>
        </p:txBody>
      </p:sp>
    </p:spTree>
    <p:extLst>
      <p:ext uri="{BB962C8B-B14F-4D97-AF65-F5344CB8AC3E}">
        <p14:creationId xmlns:p14="http://schemas.microsoft.com/office/powerpoint/2010/main" val="625694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C70B1-DA82-70CC-F45C-71BD4A0A5A4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FE0E4AD-7DF2-6D6D-4C29-8305C9D5DAD0}"/>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D906176F-E9D8-5489-0491-0C674D6DAE79}"/>
              </a:ext>
            </a:extLst>
          </p:cNvPr>
          <p:cNvSpPr>
            <a:spLocks noGrp="1"/>
          </p:cNvSpPr>
          <p:nvPr>
            <p:ph type="title"/>
          </p:nvPr>
        </p:nvSpPr>
        <p:spPr/>
        <p:txBody>
          <a:bodyPr/>
          <a:lstStyle/>
          <a:p>
            <a:r>
              <a:rPr lang="en-GB"/>
              <a:t>Affective temperaments and bipolar disorder </a:t>
            </a:r>
          </a:p>
        </p:txBody>
      </p:sp>
      <p:sp>
        <p:nvSpPr>
          <p:cNvPr id="4" name="Content Placeholder 3">
            <a:extLst>
              <a:ext uri="{FF2B5EF4-FFF2-40B4-BE49-F238E27FC236}">
                <a16:creationId xmlns:a16="http://schemas.microsoft.com/office/drawing/2014/main" id="{BAC5AA67-742F-F88E-0884-BC2793D13AED}"/>
              </a:ext>
            </a:extLst>
          </p:cNvPr>
          <p:cNvSpPr>
            <a:spLocks noGrp="1"/>
          </p:cNvSpPr>
          <p:nvPr>
            <p:ph idx="19"/>
          </p:nvPr>
        </p:nvSpPr>
        <p:spPr>
          <a:xfrm>
            <a:off x="3384550" y="1416785"/>
            <a:ext cx="7826375" cy="4415215"/>
          </a:xfrm>
        </p:spPr>
        <p:txBody>
          <a:bodyPr/>
          <a:lstStyle/>
          <a:p>
            <a:r>
              <a:rPr lang="en-GB" dirty="0"/>
              <a:t>Affective temperaments have been associated with BD</a:t>
            </a:r>
            <a:r>
              <a:rPr lang="en-GB" baseline="30000" dirty="0"/>
              <a:t>3</a:t>
            </a:r>
            <a:endParaRPr lang="en-GB" dirty="0"/>
          </a:p>
          <a:p>
            <a:r>
              <a:rPr lang="en-US" dirty="0"/>
              <a:t>One meta-analysis found 26 studies comparing TEMPS scores between people with mood disorders and healthy controls – including 2,025 patients with BD, 1,283 with MDD, 56 with ADHD, 43 with borderline personality disorder, 436 relatives of people with BD, and 1,757 control individuals</a:t>
            </a:r>
            <a:r>
              <a:rPr lang="en-US" baseline="30000" dirty="0"/>
              <a:t>4</a:t>
            </a:r>
            <a:endParaRPr lang="en-US" dirty="0"/>
          </a:p>
          <a:p>
            <a:r>
              <a:rPr lang="en-US" dirty="0"/>
              <a:t>The results suggest that affective temperaments exist along a continuum, increasing from control individuals through to people with MDD and BD:</a:t>
            </a:r>
            <a:r>
              <a:rPr lang="en-US" baseline="30000" dirty="0"/>
              <a:t>4</a:t>
            </a:r>
            <a:endParaRPr lang="en-GB" dirty="0"/>
          </a:p>
          <a:p>
            <a:pPr lvl="1"/>
            <a:r>
              <a:rPr lang="en-GB" sz="1600" b="1" dirty="0"/>
              <a:t>Cyclothymic</a:t>
            </a:r>
            <a:r>
              <a:rPr lang="en-GB" sz="1600" dirty="0"/>
              <a:t>, and </a:t>
            </a:r>
            <a:r>
              <a:rPr lang="en-GB" sz="1600" b="1" dirty="0"/>
              <a:t>irritable</a:t>
            </a:r>
            <a:r>
              <a:rPr lang="en-GB" sz="1600" dirty="0"/>
              <a:t> affective temperaments were higher in patients with BD than in patients with MDD, and were higher in patients with MDD compared with controls</a:t>
            </a:r>
          </a:p>
          <a:p>
            <a:pPr lvl="1"/>
            <a:r>
              <a:rPr lang="en-GB" sz="1600" b="1" dirty="0"/>
              <a:t>Cyclothymic</a:t>
            </a:r>
            <a:r>
              <a:rPr lang="en-GB" sz="1600" dirty="0"/>
              <a:t>, and </a:t>
            </a:r>
            <a:r>
              <a:rPr lang="en-GB" sz="1600" b="1" dirty="0"/>
              <a:t>irritable</a:t>
            </a:r>
            <a:r>
              <a:rPr lang="en-GB" sz="1600" dirty="0"/>
              <a:t> affective temperaments were higher in patients with BD than in their relatives, and were higher in relatives than in controls</a:t>
            </a:r>
          </a:p>
          <a:p>
            <a:endParaRPr lang="en-GB" dirty="0"/>
          </a:p>
        </p:txBody>
      </p:sp>
      <p:sp>
        <p:nvSpPr>
          <p:cNvPr id="9" name="Content Placeholder 8">
            <a:extLst>
              <a:ext uri="{FF2B5EF4-FFF2-40B4-BE49-F238E27FC236}">
                <a16:creationId xmlns:a16="http://schemas.microsoft.com/office/drawing/2014/main" id="{C8675E32-8482-096D-F824-4D2F138F8D5E}"/>
              </a:ext>
            </a:extLst>
          </p:cNvPr>
          <p:cNvSpPr>
            <a:spLocks noGrp="1"/>
          </p:cNvSpPr>
          <p:nvPr>
            <p:ph sz="half" idx="21"/>
          </p:nvPr>
        </p:nvSpPr>
        <p:spPr/>
        <p:txBody>
          <a:bodyPr/>
          <a:lstStyle/>
          <a:p>
            <a:pPr marL="0" indent="0">
              <a:buNone/>
            </a:pPr>
            <a:r>
              <a:rPr lang="en-GB" sz="1400" b="1" dirty="0"/>
              <a:t>What are affective temperaments?</a:t>
            </a:r>
          </a:p>
          <a:p>
            <a:pPr marL="0" indent="0">
              <a:buNone/>
            </a:pPr>
            <a:r>
              <a:rPr lang="en-US" sz="1400" dirty="0"/>
              <a:t>Kraepelin introduced the concept of trait‐like manifestations that may be associated with mood disorders</a:t>
            </a:r>
            <a:r>
              <a:rPr lang="en-US" sz="1400" baseline="30000" dirty="0"/>
              <a:t>1</a:t>
            </a:r>
            <a:endParaRPr lang="en-US" sz="1400" dirty="0"/>
          </a:p>
          <a:p>
            <a:pPr marL="0" indent="0">
              <a:buNone/>
            </a:pPr>
            <a:r>
              <a:rPr lang="en-US" sz="1400" dirty="0"/>
              <a:t>The idea has been built upon since, and operationalized by </a:t>
            </a:r>
            <a:r>
              <a:rPr lang="en-US" sz="1400" dirty="0" err="1"/>
              <a:t>Akiskal</a:t>
            </a:r>
            <a:r>
              <a:rPr lang="en-US" sz="1400" dirty="0"/>
              <a:t>, who originally described four different temperaments – </a:t>
            </a:r>
            <a:r>
              <a:rPr lang="en-US" sz="1400" b="1" dirty="0"/>
              <a:t>dysthymic</a:t>
            </a:r>
            <a:r>
              <a:rPr lang="en-US" sz="1400" dirty="0"/>
              <a:t>, </a:t>
            </a:r>
            <a:r>
              <a:rPr lang="en-US" sz="1400" b="1" dirty="0"/>
              <a:t>cyclothymic</a:t>
            </a:r>
            <a:r>
              <a:rPr lang="en-US" sz="1400" dirty="0"/>
              <a:t>, </a:t>
            </a:r>
            <a:r>
              <a:rPr lang="en-US" sz="1400" b="1" dirty="0"/>
              <a:t>irritable</a:t>
            </a:r>
            <a:r>
              <a:rPr lang="en-US" sz="1400" dirty="0"/>
              <a:t>, and </a:t>
            </a:r>
            <a:r>
              <a:rPr lang="en-US" sz="1400" b="1" dirty="0"/>
              <a:t>hyperthymic</a:t>
            </a:r>
            <a:r>
              <a:rPr lang="en-US" sz="1400" dirty="0"/>
              <a:t> temperaments</a:t>
            </a:r>
            <a:r>
              <a:rPr lang="en-US" sz="1400" baseline="30000" dirty="0"/>
              <a:t>1,2</a:t>
            </a:r>
            <a:endParaRPr lang="en-GB" sz="1400" dirty="0"/>
          </a:p>
        </p:txBody>
      </p:sp>
      <p:sp>
        <p:nvSpPr>
          <p:cNvPr id="5" name="Text Placeholder 4">
            <a:extLst>
              <a:ext uri="{FF2B5EF4-FFF2-40B4-BE49-F238E27FC236}">
                <a16:creationId xmlns:a16="http://schemas.microsoft.com/office/drawing/2014/main" id="{8849A721-0405-4E13-993B-73B2DD9676F3}"/>
              </a:ext>
            </a:extLst>
          </p:cNvPr>
          <p:cNvSpPr>
            <a:spLocks noGrp="1"/>
          </p:cNvSpPr>
          <p:nvPr>
            <p:ph type="body" sz="quarter" idx="18"/>
          </p:nvPr>
        </p:nvSpPr>
        <p:spPr/>
        <p:txBody>
          <a:bodyPr/>
          <a:lstStyle/>
          <a:p>
            <a:r>
              <a:rPr lang="en-GB" dirty="0"/>
              <a:t>ADHD=attention–deficit/hyperactivity disorder; BD=bipolar disorder; MDD=major depressive disorder; </a:t>
            </a:r>
            <a:br>
              <a:rPr lang="en-GB" dirty="0"/>
            </a:br>
            <a:r>
              <a:rPr lang="en-GB" dirty="0"/>
              <a:t>TEMPS=Temperament Evaluation Memphis, Pisa, Paris and San Diego Auto Questionnaire</a:t>
            </a:r>
          </a:p>
          <a:p>
            <a:endParaRPr lang="en-GB" dirty="0"/>
          </a:p>
          <a:p>
            <a:r>
              <a:rPr lang="en-GB" dirty="0"/>
              <a:t>1. </a:t>
            </a:r>
            <a:r>
              <a:rPr lang="en-US" dirty="0" err="1"/>
              <a:t>Kwapil</a:t>
            </a:r>
            <a:r>
              <a:rPr lang="en-US" dirty="0"/>
              <a:t> et al. J Affect </a:t>
            </a:r>
            <a:r>
              <a:rPr lang="en-US" dirty="0" err="1"/>
              <a:t>Disord</a:t>
            </a:r>
            <a:r>
              <a:rPr lang="en-US" dirty="0"/>
              <a:t> 2013;151(3):882–890; 2. </a:t>
            </a:r>
            <a:r>
              <a:rPr lang="en-US" dirty="0" err="1"/>
              <a:t>Akiskal</a:t>
            </a:r>
            <a:r>
              <a:rPr lang="en-US" dirty="0"/>
              <a:t> et al. J Affect </a:t>
            </a:r>
            <a:r>
              <a:rPr lang="en-US" dirty="0" err="1"/>
              <a:t>Disord</a:t>
            </a:r>
            <a:r>
              <a:rPr lang="en-US" dirty="0"/>
              <a:t> 2005;85(1–2):29–36;</a:t>
            </a:r>
            <a:br>
              <a:rPr lang="en-US" dirty="0"/>
            </a:br>
            <a:r>
              <a:rPr lang="en-US" dirty="0"/>
              <a:t>3. </a:t>
            </a:r>
            <a:r>
              <a:rPr lang="en-GB" dirty="0" err="1"/>
              <a:t>Faedda</a:t>
            </a:r>
            <a:r>
              <a:rPr lang="en-GB" dirty="0"/>
              <a:t> et al. Bipolar </a:t>
            </a:r>
            <a:r>
              <a:rPr lang="en-GB" dirty="0" err="1"/>
              <a:t>Disord</a:t>
            </a:r>
            <a:r>
              <a:rPr lang="en-GB" dirty="0"/>
              <a:t> 2019;21(8):720–740; 4. </a:t>
            </a:r>
            <a:r>
              <a:rPr lang="en-GB" dirty="0" err="1"/>
              <a:t>Solmi</a:t>
            </a:r>
            <a:r>
              <a:rPr lang="en-GB" dirty="0"/>
              <a:t> et al. J Affect </a:t>
            </a:r>
            <a:r>
              <a:rPr lang="en-GB" dirty="0" err="1"/>
              <a:t>Disord</a:t>
            </a:r>
            <a:r>
              <a:rPr lang="en-GB" dirty="0"/>
              <a:t> 2016;196:32–46</a:t>
            </a:r>
          </a:p>
        </p:txBody>
      </p:sp>
      <p:sp>
        <p:nvSpPr>
          <p:cNvPr id="6" name="Slide Number Placeholder 5">
            <a:extLst>
              <a:ext uri="{FF2B5EF4-FFF2-40B4-BE49-F238E27FC236}">
                <a16:creationId xmlns:a16="http://schemas.microsoft.com/office/drawing/2014/main" id="{40274D83-9006-3335-0F7A-9E2747D875B4}"/>
              </a:ext>
            </a:extLst>
          </p:cNvPr>
          <p:cNvSpPr>
            <a:spLocks noGrp="1"/>
          </p:cNvSpPr>
          <p:nvPr>
            <p:ph type="sldNum" sz="quarter" idx="4"/>
          </p:nvPr>
        </p:nvSpPr>
        <p:spPr/>
        <p:txBody>
          <a:bodyPr/>
          <a:lstStyle/>
          <a:p>
            <a:fld id="{C5E73D8C-6D1C-4360-8101-83ED279A0FF1}" type="slidenum">
              <a:rPr lang="en-GB" smtClean="0"/>
              <a:pPr/>
              <a:t>15</a:t>
            </a:fld>
            <a:endParaRPr lang="en-GB"/>
          </a:p>
        </p:txBody>
      </p:sp>
    </p:spTree>
    <p:extLst>
      <p:ext uri="{BB962C8B-B14F-4D97-AF65-F5344CB8AC3E}">
        <p14:creationId xmlns:p14="http://schemas.microsoft.com/office/powerpoint/2010/main" val="1302824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2C600-793E-0629-5C0A-459D6D57456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FCC0302-F474-E4FB-463B-3789C199FEA4}"/>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A91FDCBE-FEA9-1BE7-AD8B-9B22914FC3A0}"/>
              </a:ext>
            </a:extLst>
          </p:cNvPr>
          <p:cNvSpPr>
            <a:spLocks noGrp="1"/>
          </p:cNvSpPr>
          <p:nvPr>
            <p:ph type="title"/>
          </p:nvPr>
        </p:nvSpPr>
        <p:spPr/>
        <p:txBody>
          <a:bodyPr/>
          <a:lstStyle/>
          <a:p>
            <a:r>
              <a:rPr lang="en-GB" dirty="0">
                <a:solidFill>
                  <a:schemeClr val="tx1"/>
                </a:solidFill>
              </a:rPr>
              <a:t>Psychiatric disorders in the paediatric population</a:t>
            </a:r>
          </a:p>
        </p:txBody>
      </p:sp>
      <p:sp>
        <p:nvSpPr>
          <p:cNvPr id="17" name="Content Placeholder 16">
            <a:extLst>
              <a:ext uri="{FF2B5EF4-FFF2-40B4-BE49-F238E27FC236}">
                <a16:creationId xmlns:a16="http://schemas.microsoft.com/office/drawing/2014/main" id="{CD8A951D-73B0-AA85-33AE-91F41E45B1AB}"/>
              </a:ext>
            </a:extLst>
          </p:cNvPr>
          <p:cNvSpPr>
            <a:spLocks noGrp="1"/>
          </p:cNvSpPr>
          <p:nvPr>
            <p:ph idx="19"/>
          </p:nvPr>
        </p:nvSpPr>
        <p:spPr/>
        <p:txBody>
          <a:bodyPr/>
          <a:lstStyle/>
          <a:p>
            <a:r>
              <a:rPr lang="en-GB"/>
              <a:t>A large meta-analysis calculated the age of onset of various psychiatric disorders from a synthesis of various datasets, to provide robust, global epidemiological estimates</a:t>
            </a:r>
            <a:r>
              <a:rPr lang="en-GB" baseline="30000"/>
              <a:t>3</a:t>
            </a:r>
            <a:endParaRPr lang="en-GB"/>
          </a:p>
          <a:p>
            <a:r>
              <a:rPr lang="en-GB"/>
              <a:t>In people with BD, the </a:t>
            </a:r>
            <a:r>
              <a:rPr lang="en-GB" b="1"/>
              <a:t>peak age of onset was 19.5 years old</a:t>
            </a:r>
            <a:r>
              <a:rPr lang="en-GB" baseline="30000"/>
              <a:t>3</a:t>
            </a:r>
            <a:endParaRPr lang="en-GB"/>
          </a:p>
        </p:txBody>
      </p:sp>
      <p:sp>
        <p:nvSpPr>
          <p:cNvPr id="4" name="Content Placeholder 3">
            <a:extLst>
              <a:ext uri="{FF2B5EF4-FFF2-40B4-BE49-F238E27FC236}">
                <a16:creationId xmlns:a16="http://schemas.microsoft.com/office/drawing/2014/main" id="{03F201F0-2D91-762E-B491-72DE40A43861}"/>
              </a:ext>
            </a:extLst>
          </p:cNvPr>
          <p:cNvSpPr>
            <a:spLocks noGrp="1"/>
          </p:cNvSpPr>
          <p:nvPr>
            <p:ph sz="half" idx="21"/>
          </p:nvPr>
        </p:nvSpPr>
        <p:spPr/>
        <p:txBody>
          <a:bodyPr/>
          <a:lstStyle/>
          <a:p>
            <a:r>
              <a:rPr lang="en-GB" sz="1400" dirty="0">
                <a:solidFill>
                  <a:schemeClr val="tx1"/>
                </a:solidFill>
              </a:rPr>
              <a:t>Children and adolescents with BD can experience extreme changes in mood and behaviour, including irritability, beyond what would be expected at that age and development </a:t>
            </a:r>
            <a:br>
              <a:rPr lang="en-GB" sz="1400" dirty="0">
                <a:solidFill>
                  <a:schemeClr val="tx1"/>
                </a:solidFill>
              </a:rPr>
            </a:br>
            <a:r>
              <a:rPr lang="en-GB" sz="1400" dirty="0">
                <a:solidFill>
                  <a:schemeClr val="tx1"/>
                </a:solidFill>
              </a:rPr>
              <a:t>(i.e., more than childish silliness)</a:t>
            </a:r>
            <a:r>
              <a:rPr lang="en-GB" sz="1400" baseline="30000" dirty="0">
                <a:solidFill>
                  <a:schemeClr val="tx1"/>
                </a:solidFill>
              </a:rPr>
              <a:t>1,2</a:t>
            </a:r>
            <a:endParaRPr lang="en-GB" sz="1400" dirty="0">
              <a:solidFill>
                <a:schemeClr val="tx1"/>
              </a:solidFill>
            </a:endParaRPr>
          </a:p>
          <a:p>
            <a:r>
              <a:rPr lang="en-GB" sz="1400" dirty="0">
                <a:solidFill>
                  <a:schemeClr val="tx1"/>
                </a:solidFill>
              </a:rPr>
              <a:t>Paediatric BD is often comorbid with other disorders, increasing the burden on patients and difficulty of diagnosis</a:t>
            </a:r>
            <a:r>
              <a:rPr lang="en-GB" sz="1400" baseline="30000" dirty="0">
                <a:solidFill>
                  <a:schemeClr val="tx1"/>
                </a:solidFill>
              </a:rPr>
              <a:t>1</a:t>
            </a:r>
          </a:p>
          <a:p>
            <a:endParaRPr lang="en-GB" sz="1400" dirty="0">
              <a:solidFill>
                <a:schemeClr val="tx1"/>
              </a:solidFill>
            </a:endParaRPr>
          </a:p>
        </p:txBody>
      </p:sp>
      <p:sp>
        <p:nvSpPr>
          <p:cNvPr id="5" name="Text Placeholder 4">
            <a:extLst>
              <a:ext uri="{FF2B5EF4-FFF2-40B4-BE49-F238E27FC236}">
                <a16:creationId xmlns:a16="http://schemas.microsoft.com/office/drawing/2014/main" id="{A52B4E33-D467-9A70-AC0A-5E0C523754AB}"/>
              </a:ext>
            </a:extLst>
          </p:cNvPr>
          <p:cNvSpPr>
            <a:spLocks noGrp="1"/>
          </p:cNvSpPr>
          <p:nvPr>
            <p:ph type="body" sz="quarter" idx="18"/>
          </p:nvPr>
        </p:nvSpPr>
        <p:spPr/>
        <p:txBody>
          <a:bodyPr/>
          <a:lstStyle/>
          <a:p>
            <a:r>
              <a:rPr lang="en-GB" dirty="0"/>
              <a:t>BD=bipolar disorder</a:t>
            </a:r>
          </a:p>
          <a:p>
            <a:endParaRPr lang="en-GB" dirty="0"/>
          </a:p>
          <a:p>
            <a:r>
              <a:rPr lang="en-GB" dirty="0"/>
              <a:t>1. Goldstein et al. Bipolar </a:t>
            </a:r>
            <a:r>
              <a:rPr lang="en-GB" dirty="0" err="1"/>
              <a:t>Disord</a:t>
            </a:r>
            <a:r>
              <a:rPr lang="en-GB" dirty="0"/>
              <a:t> 2017;19(7):524–543; </a:t>
            </a:r>
            <a:br>
              <a:rPr lang="en-GB" dirty="0"/>
            </a:br>
            <a:r>
              <a:rPr lang="en-GB" dirty="0"/>
              <a:t>2. APA. DSM-5-TR. 2022; 3. </a:t>
            </a:r>
            <a:r>
              <a:rPr lang="en-GB" dirty="0" err="1"/>
              <a:t>Solmi</a:t>
            </a:r>
            <a:r>
              <a:rPr lang="en-GB" dirty="0"/>
              <a:t> et al. Mol Psychiatry 2022;27(1):281–295</a:t>
            </a:r>
          </a:p>
        </p:txBody>
      </p:sp>
      <p:sp>
        <p:nvSpPr>
          <p:cNvPr id="6" name="Slide Number Placeholder 5">
            <a:extLst>
              <a:ext uri="{FF2B5EF4-FFF2-40B4-BE49-F238E27FC236}">
                <a16:creationId xmlns:a16="http://schemas.microsoft.com/office/drawing/2014/main" id="{FD09D8F4-DF78-0503-3C7A-B47019E76468}"/>
              </a:ext>
            </a:extLst>
          </p:cNvPr>
          <p:cNvSpPr>
            <a:spLocks noGrp="1"/>
          </p:cNvSpPr>
          <p:nvPr>
            <p:ph type="sldNum" sz="quarter" idx="4"/>
          </p:nvPr>
        </p:nvSpPr>
        <p:spPr/>
        <p:txBody>
          <a:bodyPr/>
          <a:lstStyle/>
          <a:p>
            <a:fld id="{C5E73D8C-6D1C-4360-8101-83ED279A0FF1}" type="slidenum">
              <a:rPr lang="en-GB" smtClean="0"/>
              <a:pPr/>
              <a:t>16</a:t>
            </a:fld>
            <a:endParaRPr lang="en-GB"/>
          </a:p>
        </p:txBody>
      </p:sp>
      <p:grpSp>
        <p:nvGrpSpPr>
          <p:cNvPr id="12" name="Group 11">
            <a:extLst>
              <a:ext uri="{FF2B5EF4-FFF2-40B4-BE49-F238E27FC236}">
                <a16:creationId xmlns:a16="http://schemas.microsoft.com/office/drawing/2014/main" id="{A6CF1D2C-E1E6-7829-8216-3EF7AC9DE82E}"/>
              </a:ext>
            </a:extLst>
          </p:cNvPr>
          <p:cNvGrpSpPr/>
          <p:nvPr/>
        </p:nvGrpSpPr>
        <p:grpSpPr>
          <a:xfrm>
            <a:off x="3999682" y="3494657"/>
            <a:ext cx="1509397" cy="1461409"/>
            <a:chOff x="4051300" y="3184944"/>
            <a:chExt cx="1509397" cy="1461409"/>
          </a:xfrm>
        </p:grpSpPr>
        <p:cxnSp>
          <p:nvCxnSpPr>
            <p:cNvPr id="13" name="Straight Connector 12">
              <a:extLst>
                <a:ext uri="{FF2B5EF4-FFF2-40B4-BE49-F238E27FC236}">
                  <a16:creationId xmlns:a16="http://schemas.microsoft.com/office/drawing/2014/main" id="{F49FA5F7-41E9-355D-B4BB-303EF7B2A5CA}"/>
                </a:ext>
              </a:extLst>
            </p:cNvPr>
            <p:cNvCxnSpPr>
              <a:cxnSpLocks/>
            </p:cNvCxnSpPr>
            <p:nvPr/>
          </p:nvCxnSpPr>
          <p:spPr>
            <a:xfrm>
              <a:off x="4130121" y="3184944"/>
              <a:ext cx="0" cy="145055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16A706-B596-BC64-3D19-93926AE0A599}"/>
                </a:ext>
              </a:extLst>
            </p:cNvPr>
            <p:cNvCxnSpPr>
              <a:cxnSpLocks/>
            </p:cNvCxnSpPr>
            <p:nvPr/>
          </p:nvCxnSpPr>
          <p:spPr>
            <a:xfrm flipH="1">
              <a:off x="4051300" y="4574353"/>
              <a:ext cx="1509397"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CDFE101-BE1C-6352-393B-C08FFA663F7C}"/>
                </a:ext>
              </a:extLst>
            </p:cNvPr>
            <p:cNvCxnSpPr>
              <a:cxnSpLocks/>
            </p:cNvCxnSpPr>
            <p:nvPr/>
          </p:nvCxnSpPr>
          <p:spPr>
            <a:xfrm>
              <a:off x="4487765"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D769837-E1B7-D18D-F034-3B11C507AF33}"/>
                </a:ext>
              </a:extLst>
            </p:cNvPr>
            <p:cNvCxnSpPr>
              <a:cxnSpLocks/>
            </p:cNvCxnSpPr>
            <p:nvPr/>
          </p:nvCxnSpPr>
          <p:spPr>
            <a:xfrm>
              <a:off x="4845409"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9ECD17B-B4B3-3C81-AE11-1E6C721F72C5}"/>
                </a:ext>
              </a:extLst>
            </p:cNvPr>
            <p:cNvCxnSpPr>
              <a:cxnSpLocks/>
            </p:cNvCxnSpPr>
            <p:nvPr/>
          </p:nvCxnSpPr>
          <p:spPr>
            <a:xfrm>
              <a:off x="5203053"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99079F0-B95C-113C-43B7-81B852D43F23}"/>
                </a:ext>
              </a:extLst>
            </p:cNvPr>
            <p:cNvCxnSpPr>
              <a:cxnSpLocks/>
            </p:cNvCxnSpPr>
            <p:nvPr/>
          </p:nvCxnSpPr>
          <p:spPr>
            <a:xfrm>
              <a:off x="5560697"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505E31D-208A-23B3-B345-C4FF7ECE3E99}"/>
                </a:ext>
              </a:extLst>
            </p:cNvPr>
            <p:cNvCxnSpPr>
              <a:cxnSpLocks/>
            </p:cNvCxnSpPr>
            <p:nvPr/>
          </p:nvCxnSpPr>
          <p:spPr>
            <a:xfrm rot="5400000">
              <a:off x="4094120" y="4075216"/>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99E6CD2-4BCA-D970-F4C1-283C1E4685A1}"/>
                </a:ext>
              </a:extLst>
            </p:cNvPr>
            <p:cNvCxnSpPr>
              <a:cxnSpLocks/>
            </p:cNvCxnSpPr>
            <p:nvPr/>
          </p:nvCxnSpPr>
          <p:spPr>
            <a:xfrm rot="5400000">
              <a:off x="4094120" y="3612080"/>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6A15A16-38BA-688D-81C2-FF10C99D5329}"/>
                </a:ext>
              </a:extLst>
            </p:cNvPr>
            <p:cNvCxnSpPr>
              <a:cxnSpLocks/>
            </p:cNvCxnSpPr>
            <p:nvPr/>
          </p:nvCxnSpPr>
          <p:spPr>
            <a:xfrm rot="5400000">
              <a:off x="4094120" y="3148944"/>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088A900-21E4-92D4-3C0F-BFE98B494257}"/>
              </a:ext>
            </a:extLst>
          </p:cNvPr>
          <p:cNvSpPr txBox="1"/>
          <p:nvPr/>
        </p:nvSpPr>
        <p:spPr>
          <a:xfrm>
            <a:off x="3677847" y="3386935"/>
            <a:ext cx="386644" cy="215444"/>
          </a:xfrm>
          <a:prstGeom prst="rect">
            <a:avLst/>
          </a:prstGeom>
          <a:noFill/>
        </p:spPr>
        <p:txBody>
          <a:bodyPr wrap="none" rtlCol="0">
            <a:spAutoFit/>
          </a:bodyPr>
          <a:lstStyle/>
          <a:p>
            <a:pPr algn="r"/>
            <a:r>
              <a:rPr lang="en-GB" sz="800">
                <a:solidFill>
                  <a:schemeClr val="tx2"/>
                </a:solidFill>
              </a:rPr>
              <a:t>0.12</a:t>
            </a:r>
          </a:p>
        </p:txBody>
      </p:sp>
      <p:sp>
        <p:nvSpPr>
          <p:cNvPr id="27" name="TextBox 26">
            <a:extLst>
              <a:ext uri="{FF2B5EF4-FFF2-40B4-BE49-F238E27FC236}">
                <a16:creationId xmlns:a16="http://schemas.microsoft.com/office/drawing/2014/main" id="{BFC17E18-D64D-0777-53F9-FEAE1029A1E9}"/>
              </a:ext>
            </a:extLst>
          </p:cNvPr>
          <p:cNvSpPr txBox="1"/>
          <p:nvPr/>
        </p:nvSpPr>
        <p:spPr>
          <a:xfrm>
            <a:off x="3677847" y="3847984"/>
            <a:ext cx="386644" cy="215444"/>
          </a:xfrm>
          <a:prstGeom prst="rect">
            <a:avLst/>
          </a:prstGeom>
          <a:noFill/>
        </p:spPr>
        <p:txBody>
          <a:bodyPr wrap="none" rtlCol="0">
            <a:spAutoFit/>
          </a:bodyPr>
          <a:lstStyle/>
          <a:p>
            <a:pPr algn="r"/>
            <a:r>
              <a:rPr lang="en-GB" sz="800">
                <a:solidFill>
                  <a:schemeClr val="tx2"/>
                </a:solidFill>
              </a:rPr>
              <a:t>0.08</a:t>
            </a:r>
          </a:p>
        </p:txBody>
      </p:sp>
      <p:sp>
        <p:nvSpPr>
          <p:cNvPr id="28" name="TextBox 27">
            <a:extLst>
              <a:ext uri="{FF2B5EF4-FFF2-40B4-BE49-F238E27FC236}">
                <a16:creationId xmlns:a16="http://schemas.microsoft.com/office/drawing/2014/main" id="{DA8AF0FB-7B6D-C3B1-2B0B-07A4797859B9}"/>
              </a:ext>
            </a:extLst>
          </p:cNvPr>
          <p:cNvSpPr txBox="1"/>
          <p:nvPr/>
        </p:nvSpPr>
        <p:spPr>
          <a:xfrm>
            <a:off x="3677847" y="4308747"/>
            <a:ext cx="386644" cy="215444"/>
          </a:xfrm>
          <a:prstGeom prst="rect">
            <a:avLst/>
          </a:prstGeom>
          <a:noFill/>
        </p:spPr>
        <p:txBody>
          <a:bodyPr wrap="none" rtlCol="0">
            <a:spAutoFit/>
          </a:bodyPr>
          <a:lstStyle/>
          <a:p>
            <a:pPr algn="r"/>
            <a:r>
              <a:rPr lang="en-GB" sz="800">
                <a:solidFill>
                  <a:schemeClr val="tx2"/>
                </a:solidFill>
              </a:rPr>
              <a:t>0.04</a:t>
            </a:r>
          </a:p>
        </p:txBody>
      </p:sp>
      <p:sp>
        <p:nvSpPr>
          <p:cNvPr id="29" name="TextBox 28">
            <a:extLst>
              <a:ext uri="{FF2B5EF4-FFF2-40B4-BE49-F238E27FC236}">
                <a16:creationId xmlns:a16="http://schemas.microsoft.com/office/drawing/2014/main" id="{E66D1494-44A7-1B2B-9EF5-D86734C479BF}"/>
              </a:ext>
            </a:extLst>
          </p:cNvPr>
          <p:cNvSpPr txBox="1"/>
          <p:nvPr/>
        </p:nvSpPr>
        <p:spPr>
          <a:xfrm>
            <a:off x="3677847" y="4776344"/>
            <a:ext cx="386644" cy="215444"/>
          </a:xfrm>
          <a:prstGeom prst="rect">
            <a:avLst/>
          </a:prstGeom>
          <a:noFill/>
        </p:spPr>
        <p:txBody>
          <a:bodyPr wrap="none" rtlCol="0">
            <a:spAutoFit/>
          </a:bodyPr>
          <a:lstStyle/>
          <a:p>
            <a:pPr algn="r"/>
            <a:r>
              <a:rPr lang="en-GB" sz="800">
                <a:solidFill>
                  <a:schemeClr val="tx2"/>
                </a:solidFill>
              </a:rPr>
              <a:t>0.00</a:t>
            </a:r>
          </a:p>
        </p:txBody>
      </p:sp>
      <p:sp>
        <p:nvSpPr>
          <p:cNvPr id="30" name="TextBox 29">
            <a:extLst>
              <a:ext uri="{FF2B5EF4-FFF2-40B4-BE49-F238E27FC236}">
                <a16:creationId xmlns:a16="http://schemas.microsoft.com/office/drawing/2014/main" id="{4350DD3E-509A-03FB-2063-01F35B58063E}"/>
              </a:ext>
            </a:extLst>
          </p:cNvPr>
          <p:cNvSpPr txBox="1"/>
          <p:nvPr/>
        </p:nvSpPr>
        <p:spPr>
          <a:xfrm>
            <a:off x="3928462" y="4931645"/>
            <a:ext cx="300083" cy="215444"/>
          </a:xfrm>
          <a:prstGeom prst="rect">
            <a:avLst/>
          </a:prstGeom>
          <a:noFill/>
        </p:spPr>
        <p:txBody>
          <a:bodyPr wrap="none" rtlCol="0">
            <a:spAutoFit/>
          </a:bodyPr>
          <a:lstStyle/>
          <a:p>
            <a:pPr algn="ctr"/>
            <a:r>
              <a:rPr lang="en-GB" sz="800">
                <a:solidFill>
                  <a:schemeClr val="tx2"/>
                </a:solidFill>
              </a:rPr>
              <a:t>10</a:t>
            </a:r>
          </a:p>
        </p:txBody>
      </p:sp>
      <p:sp>
        <p:nvSpPr>
          <p:cNvPr id="31" name="TextBox 30">
            <a:extLst>
              <a:ext uri="{FF2B5EF4-FFF2-40B4-BE49-F238E27FC236}">
                <a16:creationId xmlns:a16="http://schemas.microsoft.com/office/drawing/2014/main" id="{3410607D-9492-F341-658B-E1F029144285}"/>
              </a:ext>
            </a:extLst>
          </p:cNvPr>
          <p:cNvSpPr txBox="1"/>
          <p:nvPr/>
        </p:nvSpPr>
        <p:spPr>
          <a:xfrm>
            <a:off x="4286105" y="4931645"/>
            <a:ext cx="300083" cy="215444"/>
          </a:xfrm>
          <a:prstGeom prst="rect">
            <a:avLst/>
          </a:prstGeom>
          <a:noFill/>
        </p:spPr>
        <p:txBody>
          <a:bodyPr wrap="none" rtlCol="0">
            <a:spAutoFit/>
          </a:bodyPr>
          <a:lstStyle/>
          <a:p>
            <a:pPr algn="ctr"/>
            <a:r>
              <a:rPr lang="en-GB" sz="800">
                <a:solidFill>
                  <a:schemeClr val="tx2"/>
                </a:solidFill>
              </a:rPr>
              <a:t>20</a:t>
            </a:r>
          </a:p>
        </p:txBody>
      </p:sp>
      <p:sp>
        <p:nvSpPr>
          <p:cNvPr id="32" name="TextBox 31">
            <a:extLst>
              <a:ext uri="{FF2B5EF4-FFF2-40B4-BE49-F238E27FC236}">
                <a16:creationId xmlns:a16="http://schemas.microsoft.com/office/drawing/2014/main" id="{CCD94B6A-A6FF-3362-EB6E-448BFED99AE4}"/>
              </a:ext>
            </a:extLst>
          </p:cNvPr>
          <p:cNvSpPr txBox="1"/>
          <p:nvPr/>
        </p:nvSpPr>
        <p:spPr>
          <a:xfrm>
            <a:off x="4643749" y="4931645"/>
            <a:ext cx="300083" cy="215444"/>
          </a:xfrm>
          <a:prstGeom prst="rect">
            <a:avLst/>
          </a:prstGeom>
          <a:noFill/>
        </p:spPr>
        <p:txBody>
          <a:bodyPr wrap="none" rtlCol="0">
            <a:spAutoFit/>
          </a:bodyPr>
          <a:lstStyle/>
          <a:p>
            <a:pPr algn="ctr"/>
            <a:r>
              <a:rPr lang="en-GB" sz="800">
                <a:solidFill>
                  <a:schemeClr val="tx2"/>
                </a:solidFill>
              </a:rPr>
              <a:t>30</a:t>
            </a:r>
          </a:p>
        </p:txBody>
      </p:sp>
      <p:sp>
        <p:nvSpPr>
          <p:cNvPr id="33" name="TextBox 32">
            <a:extLst>
              <a:ext uri="{FF2B5EF4-FFF2-40B4-BE49-F238E27FC236}">
                <a16:creationId xmlns:a16="http://schemas.microsoft.com/office/drawing/2014/main" id="{062A000C-6CCC-F05B-3A12-614E5BCD55CD}"/>
              </a:ext>
            </a:extLst>
          </p:cNvPr>
          <p:cNvSpPr txBox="1"/>
          <p:nvPr/>
        </p:nvSpPr>
        <p:spPr>
          <a:xfrm>
            <a:off x="5001393" y="4931645"/>
            <a:ext cx="300083" cy="215444"/>
          </a:xfrm>
          <a:prstGeom prst="rect">
            <a:avLst/>
          </a:prstGeom>
          <a:noFill/>
        </p:spPr>
        <p:txBody>
          <a:bodyPr wrap="none" rtlCol="0">
            <a:spAutoFit/>
          </a:bodyPr>
          <a:lstStyle/>
          <a:p>
            <a:pPr algn="ctr"/>
            <a:r>
              <a:rPr lang="en-GB" sz="800">
                <a:solidFill>
                  <a:schemeClr val="tx2"/>
                </a:solidFill>
              </a:rPr>
              <a:t>40</a:t>
            </a:r>
          </a:p>
        </p:txBody>
      </p:sp>
      <p:sp>
        <p:nvSpPr>
          <p:cNvPr id="34" name="TextBox 33">
            <a:extLst>
              <a:ext uri="{FF2B5EF4-FFF2-40B4-BE49-F238E27FC236}">
                <a16:creationId xmlns:a16="http://schemas.microsoft.com/office/drawing/2014/main" id="{6081B8B9-5855-39BD-AAEB-00BC0D181E63}"/>
              </a:ext>
            </a:extLst>
          </p:cNvPr>
          <p:cNvSpPr txBox="1"/>
          <p:nvPr/>
        </p:nvSpPr>
        <p:spPr>
          <a:xfrm>
            <a:off x="5359037" y="4931645"/>
            <a:ext cx="300083" cy="215444"/>
          </a:xfrm>
          <a:prstGeom prst="rect">
            <a:avLst/>
          </a:prstGeom>
          <a:noFill/>
        </p:spPr>
        <p:txBody>
          <a:bodyPr wrap="none" rtlCol="0">
            <a:spAutoFit/>
          </a:bodyPr>
          <a:lstStyle/>
          <a:p>
            <a:pPr algn="ctr"/>
            <a:r>
              <a:rPr lang="en-GB" sz="800">
                <a:solidFill>
                  <a:schemeClr val="tx2"/>
                </a:solidFill>
              </a:rPr>
              <a:t>50</a:t>
            </a:r>
          </a:p>
        </p:txBody>
      </p:sp>
      <p:sp>
        <p:nvSpPr>
          <p:cNvPr id="35" name="TextBox 34">
            <a:extLst>
              <a:ext uri="{FF2B5EF4-FFF2-40B4-BE49-F238E27FC236}">
                <a16:creationId xmlns:a16="http://schemas.microsoft.com/office/drawing/2014/main" id="{BB020C6E-D698-4AE8-1A15-55460E0F3A2A}"/>
              </a:ext>
            </a:extLst>
          </p:cNvPr>
          <p:cNvSpPr txBox="1"/>
          <p:nvPr/>
        </p:nvSpPr>
        <p:spPr>
          <a:xfrm>
            <a:off x="4078503" y="5100256"/>
            <a:ext cx="1430576" cy="215444"/>
          </a:xfrm>
          <a:prstGeom prst="rect">
            <a:avLst/>
          </a:prstGeom>
          <a:noFill/>
        </p:spPr>
        <p:txBody>
          <a:bodyPr wrap="square" rtlCol="0">
            <a:spAutoFit/>
          </a:bodyPr>
          <a:lstStyle/>
          <a:p>
            <a:pPr algn="ctr"/>
            <a:r>
              <a:rPr lang="en-GB" sz="800" b="1" dirty="0">
                <a:solidFill>
                  <a:schemeClr val="tx2"/>
                </a:solidFill>
              </a:rPr>
              <a:t>Age</a:t>
            </a:r>
          </a:p>
        </p:txBody>
      </p:sp>
      <p:sp>
        <p:nvSpPr>
          <p:cNvPr id="36" name="TextBox 35">
            <a:extLst>
              <a:ext uri="{FF2B5EF4-FFF2-40B4-BE49-F238E27FC236}">
                <a16:creationId xmlns:a16="http://schemas.microsoft.com/office/drawing/2014/main" id="{82F595C6-E79E-CA93-38FD-545FCC71BFAF}"/>
              </a:ext>
            </a:extLst>
          </p:cNvPr>
          <p:cNvSpPr txBox="1"/>
          <p:nvPr/>
        </p:nvSpPr>
        <p:spPr>
          <a:xfrm rot="16200000">
            <a:off x="2956019" y="4079058"/>
            <a:ext cx="1394572" cy="215444"/>
          </a:xfrm>
          <a:prstGeom prst="rect">
            <a:avLst/>
          </a:prstGeom>
          <a:noFill/>
        </p:spPr>
        <p:txBody>
          <a:bodyPr wrap="square" rtlCol="0">
            <a:spAutoFit/>
          </a:bodyPr>
          <a:lstStyle/>
          <a:p>
            <a:pPr algn="ctr"/>
            <a:r>
              <a:rPr lang="en-GB" sz="800" b="1">
                <a:solidFill>
                  <a:schemeClr val="tx2"/>
                </a:solidFill>
              </a:rPr>
              <a:t>Proportion</a:t>
            </a:r>
          </a:p>
        </p:txBody>
      </p:sp>
      <p:sp>
        <p:nvSpPr>
          <p:cNvPr id="37" name="Freeform: Shape 36">
            <a:extLst>
              <a:ext uri="{FF2B5EF4-FFF2-40B4-BE49-F238E27FC236}">
                <a16:creationId xmlns:a16="http://schemas.microsoft.com/office/drawing/2014/main" id="{1AE7C185-9355-712F-0030-BAAC4B1FAB3A}"/>
              </a:ext>
            </a:extLst>
          </p:cNvPr>
          <p:cNvSpPr/>
          <p:nvPr/>
        </p:nvSpPr>
        <p:spPr>
          <a:xfrm>
            <a:off x="4079851" y="4219726"/>
            <a:ext cx="1438275" cy="638175"/>
          </a:xfrm>
          <a:custGeom>
            <a:avLst/>
            <a:gdLst>
              <a:gd name="connsiteX0" fmla="*/ 0 w 1438275"/>
              <a:gd name="connsiteY0" fmla="*/ 638175 h 638175"/>
              <a:gd name="connsiteX1" fmla="*/ 71437 w 1438275"/>
              <a:gd name="connsiteY1" fmla="*/ 500062 h 638175"/>
              <a:gd name="connsiteX2" fmla="*/ 159544 w 1438275"/>
              <a:gd name="connsiteY2" fmla="*/ 330993 h 638175"/>
              <a:gd name="connsiteX3" fmla="*/ 233362 w 1438275"/>
              <a:gd name="connsiteY3" fmla="*/ 188118 h 638175"/>
              <a:gd name="connsiteX4" fmla="*/ 307181 w 1438275"/>
              <a:gd name="connsiteY4" fmla="*/ 57150 h 638175"/>
              <a:gd name="connsiteX5" fmla="*/ 333375 w 1438275"/>
              <a:gd name="connsiteY5" fmla="*/ 0 h 638175"/>
              <a:gd name="connsiteX6" fmla="*/ 378619 w 1438275"/>
              <a:gd name="connsiteY6" fmla="*/ 14287 h 638175"/>
              <a:gd name="connsiteX7" fmla="*/ 445294 w 1438275"/>
              <a:gd name="connsiteY7" fmla="*/ 190500 h 638175"/>
              <a:gd name="connsiteX8" fmla="*/ 516731 w 1438275"/>
              <a:gd name="connsiteY8" fmla="*/ 347662 h 638175"/>
              <a:gd name="connsiteX9" fmla="*/ 552450 w 1438275"/>
              <a:gd name="connsiteY9" fmla="*/ 397668 h 638175"/>
              <a:gd name="connsiteX10" fmla="*/ 731044 w 1438275"/>
              <a:gd name="connsiteY10" fmla="*/ 478631 h 638175"/>
              <a:gd name="connsiteX11" fmla="*/ 881062 w 1438275"/>
              <a:gd name="connsiteY11" fmla="*/ 542925 h 638175"/>
              <a:gd name="connsiteX12" fmla="*/ 916781 w 1438275"/>
              <a:gd name="connsiteY12" fmla="*/ 540543 h 638175"/>
              <a:gd name="connsiteX13" fmla="*/ 1076325 w 1438275"/>
              <a:gd name="connsiteY13" fmla="*/ 492918 h 638175"/>
              <a:gd name="connsiteX14" fmla="*/ 1264444 w 1438275"/>
              <a:gd name="connsiteY14" fmla="*/ 461962 h 638175"/>
              <a:gd name="connsiteX15" fmla="*/ 1438275 w 1438275"/>
              <a:gd name="connsiteY15" fmla="*/ 51435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38275" h="638175">
                <a:moveTo>
                  <a:pt x="0" y="638175"/>
                </a:moveTo>
                <a:lnTo>
                  <a:pt x="71437" y="500062"/>
                </a:lnTo>
                <a:lnTo>
                  <a:pt x="159544" y="330993"/>
                </a:lnTo>
                <a:lnTo>
                  <a:pt x="233362" y="188118"/>
                </a:lnTo>
                <a:lnTo>
                  <a:pt x="307181" y="57150"/>
                </a:lnTo>
                <a:lnTo>
                  <a:pt x="333375" y="0"/>
                </a:lnTo>
                <a:lnTo>
                  <a:pt x="378619" y="14287"/>
                </a:lnTo>
                <a:lnTo>
                  <a:pt x="445294" y="190500"/>
                </a:lnTo>
                <a:lnTo>
                  <a:pt x="516731" y="347662"/>
                </a:lnTo>
                <a:lnTo>
                  <a:pt x="552450" y="397668"/>
                </a:lnTo>
                <a:lnTo>
                  <a:pt x="731044" y="478631"/>
                </a:lnTo>
                <a:lnTo>
                  <a:pt x="881062" y="542925"/>
                </a:lnTo>
                <a:lnTo>
                  <a:pt x="916781" y="540543"/>
                </a:lnTo>
                <a:lnTo>
                  <a:pt x="1076325" y="492918"/>
                </a:lnTo>
                <a:lnTo>
                  <a:pt x="1264444" y="461962"/>
                </a:lnTo>
                <a:lnTo>
                  <a:pt x="1438275" y="514350"/>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8" name="Group 37">
            <a:extLst>
              <a:ext uri="{FF2B5EF4-FFF2-40B4-BE49-F238E27FC236}">
                <a16:creationId xmlns:a16="http://schemas.microsoft.com/office/drawing/2014/main" id="{7D281CBE-3F90-6374-A442-27B5FFAF788A}"/>
              </a:ext>
            </a:extLst>
          </p:cNvPr>
          <p:cNvGrpSpPr/>
          <p:nvPr/>
        </p:nvGrpSpPr>
        <p:grpSpPr>
          <a:xfrm>
            <a:off x="5990410" y="3494657"/>
            <a:ext cx="1509397" cy="1461409"/>
            <a:chOff x="4051300" y="3184944"/>
            <a:chExt cx="1509397" cy="1461409"/>
          </a:xfrm>
        </p:grpSpPr>
        <p:cxnSp>
          <p:nvCxnSpPr>
            <p:cNvPr id="39" name="Straight Connector 38">
              <a:extLst>
                <a:ext uri="{FF2B5EF4-FFF2-40B4-BE49-F238E27FC236}">
                  <a16:creationId xmlns:a16="http://schemas.microsoft.com/office/drawing/2014/main" id="{CC9604F1-6096-40FE-37A6-E97AE8D6D542}"/>
                </a:ext>
              </a:extLst>
            </p:cNvPr>
            <p:cNvCxnSpPr>
              <a:cxnSpLocks/>
            </p:cNvCxnSpPr>
            <p:nvPr/>
          </p:nvCxnSpPr>
          <p:spPr>
            <a:xfrm>
              <a:off x="4130121" y="3184944"/>
              <a:ext cx="0" cy="145055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D3DB06C-B43E-C357-6652-CDC3FC227336}"/>
                </a:ext>
              </a:extLst>
            </p:cNvPr>
            <p:cNvCxnSpPr>
              <a:cxnSpLocks/>
            </p:cNvCxnSpPr>
            <p:nvPr/>
          </p:nvCxnSpPr>
          <p:spPr>
            <a:xfrm flipH="1">
              <a:off x="4051300" y="4574353"/>
              <a:ext cx="1509397"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AB57DC1-26CC-D79C-AA73-FE4C282838FA}"/>
                </a:ext>
              </a:extLst>
            </p:cNvPr>
            <p:cNvCxnSpPr>
              <a:cxnSpLocks/>
            </p:cNvCxnSpPr>
            <p:nvPr/>
          </p:nvCxnSpPr>
          <p:spPr>
            <a:xfrm>
              <a:off x="4487765"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2E03DE7-6D59-3B2F-08FA-03A1B205CBF5}"/>
                </a:ext>
              </a:extLst>
            </p:cNvPr>
            <p:cNvCxnSpPr>
              <a:cxnSpLocks/>
            </p:cNvCxnSpPr>
            <p:nvPr/>
          </p:nvCxnSpPr>
          <p:spPr>
            <a:xfrm>
              <a:off x="4845409"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747C835-4338-CDF2-19D4-1E9184B83BE3}"/>
                </a:ext>
              </a:extLst>
            </p:cNvPr>
            <p:cNvCxnSpPr>
              <a:cxnSpLocks/>
            </p:cNvCxnSpPr>
            <p:nvPr/>
          </p:nvCxnSpPr>
          <p:spPr>
            <a:xfrm>
              <a:off x="5203053"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A0BBA86-CCA4-B65E-B4DD-10BEC20E21B8}"/>
                </a:ext>
              </a:extLst>
            </p:cNvPr>
            <p:cNvCxnSpPr>
              <a:cxnSpLocks/>
            </p:cNvCxnSpPr>
            <p:nvPr/>
          </p:nvCxnSpPr>
          <p:spPr>
            <a:xfrm>
              <a:off x="5560697"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EE81696-163C-5F8B-1E3D-2F96400CF4C7}"/>
                </a:ext>
              </a:extLst>
            </p:cNvPr>
            <p:cNvCxnSpPr>
              <a:cxnSpLocks/>
            </p:cNvCxnSpPr>
            <p:nvPr/>
          </p:nvCxnSpPr>
          <p:spPr>
            <a:xfrm rot="5400000">
              <a:off x="4094120" y="4075216"/>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7408FE3-99A3-0AD6-F044-3C92E4637415}"/>
                </a:ext>
              </a:extLst>
            </p:cNvPr>
            <p:cNvCxnSpPr>
              <a:cxnSpLocks/>
            </p:cNvCxnSpPr>
            <p:nvPr/>
          </p:nvCxnSpPr>
          <p:spPr>
            <a:xfrm rot="5400000">
              <a:off x="4094120" y="3612080"/>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BCB10E0-B0B6-5A7A-2D62-9267848A345C}"/>
                </a:ext>
              </a:extLst>
            </p:cNvPr>
            <p:cNvCxnSpPr>
              <a:cxnSpLocks/>
            </p:cNvCxnSpPr>
            <p:nvPr/>
          </p:nvCxnSpPr>
          <p:spPr>
            <a:xfrm rot="5400000">
              <a:off x="4094120" y="3148944"/>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3C4FE404-673D-AFE2-DC34-654126C33729}"/>
              </a:ext>
            </a:extLst>
          </p:cNvPr>
          <p:cNvSpPr txBox="1"/>
          <p:nvPr/>
        </p:nvSpPr>
        <p:spPr>
          <a:xfrm>
            <a:off x="5668575" y="3386935"/>
            <a:ext cx="386644" cy="215444"/>
          </a:xfrm>
          <a:prstGeom prst="rect">
            <a:avLst/>
          </a:prstGeom>
          <a:noFill/>
        </p:spPr>
        <p:txBody>
          <a:bodyPr wrap="none" rtlCol="0">
            <a:spAutoFit/>
          </a:bodyPr>
          <a:lstStyle/>
          <a:p>
            <a:pPr algn="r"/>
            <a:r>
              <a:rPr lang="en-GB" sz="800">
                <a:solidFill>
                  <a:schemeClr val="tx2"/>
                </a:solidFill>
              </a:rPr>
              <a:t>0.12</a:t>
            </a:r>
          </a:p>
        </p:txBody>
      </p:sp>
      <p:sp>
        <p:nvSpPr>
          <p:cNvPr id="49" name="TextBox 48">
            <a:extLst>
              <a:ext uri="{FF2B5EF4-FFF2-40B4-BE49-F238E27FC236}">
                <a16:creationId xmlns:a16="http://schemas.microsoft.com/office/drawing/2014/main" id="{38A04125-BBD3-FBF9-B93A-747DBB95379A}"/>
              </a:ext>
            </a:extLst>
          </p:cNvPr>
          <p:cNvSpPr txBox="1"/>
          <p:nvPr/>
        </p:nvSpPr>
        <p:spPr>
          <a:xfrm>
            <a:off x="5668575" y="3847984"/>
            <a:ext cx="386644" cy="215444"/>
          </a:xfrm>
          <a:prstGeom prst="rect">
            <a:avLst/>
          </a:prstGeom>
          <a:noFill/>
        </p:spPr>
        <p:txBody>
          <a:bodyPr wrap="none" rtlCol="0">
            <a:spAutoFit/>
          </a:bodyPr>
          <a:lstStyle/>
          <a:p>
            <a:pPr algn="r"/>
            <a:r>
              <a:rPr lang="en-GB" sz="800">
                <a:solidFill>
                  <a:schemeClr val="tx2"/>
                </a:solidFill>
              </a:rPr>
              <a:t>0.08</a:t>
            </a:r>
          </a:p>
        </p:txBody>
      </p:sp>
      <p:sp>
        <p:nvSpPr>
          <p:cNvPr id="50" name="TextBox 49">
            <a:extLst>
              <a:ext uri="{FF2B5EF4-FFF2-40B4-BE49-F238E27FC236}">
                <a16:creationId xmlns:a16="http://schemas.microsoft.com/office/drawing/2014/main" id="{A92D051F-33CB-E13D-E9AC-8EF066673AFA}"/>
              </a:ext>
            </a:extLst>
          </p:cNvPr>
          <p:cNvSpPr txBox="1"/>
          <p:nvPr/>
        </p:nvSpPr>
        <p:spPr>
          <a:xfrm>
            <a:off x="5668575" y="4308747"/>
            <a:ext cx="386644" cy="215444"/>
          </a:xfrm>
          <a:prstGeom prst="rect">
            <a:avLst/>
          </a:prstGeom>
          <a:noFill/>
        </p:spPr>
        <p:txBody>
          <a:bodyPr wrap="none" rtlCol="0">
            <a:spAutoFit/>
          </a:bodyPr>
          <a:lstStyle/>
          <a:p>
            <a:pPr algn="r"/>
            <a:r>
              <a:rPr lang="en-GB" sz="800">
                <a:solidFill>
                  <a:schemeClr val="tx2"/>
                </a:solidFill>
              </a:rPr>
              <a:t>0.04</a:t>
            </a:r>
          </a:p>
        </p:txBody>
      </p:sp>
      <p:sp>
        <p:nvSpPr>
          <p:cNvPr id="51" name="TextBox 50">
            <a:extLst>
              <a:ext uri="{FF2B5EF4-FFF2-40B4-BE49-F238E27FC236}">
                <a16:creationId xmlns:a16="http://schemas.microsoft.com/office/drawing/2014/main" id="{1F940DB2-1E2D-7FDC-EC8E-E7DF4FA36CB4}"/>
              </a:ext>
            </a:extLst>
          </p:cNvPr>
          <p:cNvSpPr txBox="1"/>
          <p:nvPr/>
        </p:nvSpPr>
        <p:spPr>
          <a:xfrm>
            <a:off x="5668575" y="4776344"/>
            <a:ext cx="386644" cy="215444"/>
          </a:xfrm>
          <a:prstGeom prst="rect">
            <a:avLst/>
          </a:prstGeom>
          <a:noFill/>
        </p:spPr>
        <p:txBody>
          <a:bodyPr wrap="none" rtlCol="0">
            <a:spAutoFit/>
          </a:bodyPr>
          <a:lstStyle/>
          <a:p>
            <a:pPr algn="r"/>
            <a:r>
              <a:rPr lang="en-GB" sz="800">
                <a:solidFill>
                  <a:schemeClr val="tx2"/>
                </a:solidFill>
              </a:rPr>
              <a:t>0.00</a:t>
            </a:r>
          </a:p>
        </p:txBody>
      </p:sp>
      <p:sp>
        <p:nvSpPr>
          <p:cNvPr id="52" name="TextBox 51">
            <a:extLst>
              <a:ext uri="{FF2B5EF4-FFF2-40B4-BE49-F238E27FC236}">
                <a16:creationId xmlns:a16="http://schemas.microsoft.com/office/drawing/2014/main" id="{CEBA23AC-3F4C-5C8A-E127-D530481D2199}"/>
              </a:ext>
            </a:extLst>
          </p:cNvPr>
          <p:cNvSpPr txBox="1"/>
          <p:nvPr/>
        </p:nvSpPr>
        <p:spPr>
          <a:xfrm>
            <a:off x="5919190" y="4931645"/>
            <a:ext cx="300083" cy="215444"/>
          </a:xfrm>
          <a:prstGeom prst="rect">
            <a:avLst/>
          </a:prstGeom>
          <a:noFill/>
        </p:spPr>
        <p:txBody>
          <a:bodyPr wrap="none" rtlCol="0">
            <a:spAutoFit/>
          </a:bodyPr>
          <a:lstStyle/>
          <a:p>
            <a:pPr algn="ctr"/>
            <a:r>
              <a:rPr lang="en-GB" sz="800">
                <a:solidFill>
                  <a:schemeClr val="tx2"/>
                </a:solidFill>
              </a:rPr>
              <a:t>10</a:t>
            </a:r>
          </a:p>
        </p:txBody>
      </p:sp>
      <p:sp>
        <p:nvSpPr>
          <p:cNvPr id="53" name="TextBox 52">
            <a:extLst>
              <a:ext uri="{FF2B5EF4-FFF2-40B4-BE49-F238E27FC236}">
                <a16:creationId xmlns:a16="http://schemas.microsoft.com/office/drawing/2014/main" id="{CE1C9BAB-25A7-EAF5-062C-C9E009F73068}"/>
              </a:ext>
            </a:extLst>
          </p:cNvPr>
          <p:cNvSpPr txBox="1"/>
          <p:nvPr/>
        </p:nvSpPr>
        <p:spPr>
          <a:xfrm>
            <a:off x="6276833" y="4931645"/>
            <a:ext cx="300083" cy="215444"/>
          </a:xfrm>
          <a:prstGeom prst="rect">
            <a:avLst/>
          </a:prstGeom>
          <a:noFill/>
        </p:spPr>
        <p:txBody>
          <a:bodyPr wrap="none" rtlCol="0">
            <a:spAutoFit/>
          </a:bodyPr>
          <a:lstStyle/>
          <a:p>
            <a:pPr algn="ctr"/>
            <a:r>
              <a:rPr lang="en-GB" sz="800">
                <a:solidFill>
                  <a:schemeClr val="tx2"/>
                </a:solidFill>
              </a:rPr>
              <a:t>20</a:t>
            </a:r>
          </a:p>
        </p:txBody>
      </p:sp>
      <p:sp>
        <p:nvSpPr>
          <p:cNvPr id="54" name="TextBox 53">
            <a:extLst>
              <a:ext uri="{FF2B5EF4-FFF2-40B4-BE49-F238E27FC236}">
                <a16:creationId xmlns:a16="http://schemas.microsoft.com/office/drawing/2014/main" id="{D713DAEF-4A35-5D08-4D3B-086AB56C3663}"/>
              </a:ext>
            </a:extLst>
          </p:cNvPr>
          <p:cNvSpPr txBox="1"/>
          <p:nvPr/>
        </p:nvSpPr>
        <p:spPr>
          <a:xfrm>
            <a:off x="6634477" y="4931645"/>
            <a:ext cx="300083" cy="215444"/>
          </a:xfrm>
          <a:prstGeom prst="rect">
            <a:avLst/>
          </a:prstGeom>
          <a:noFill/>
        </p:spPr>
        <p:txBody>
          <a:bodyPr wrap="none" rtlCol="0">
            <a:spAutoFit/>
          </a:bodyPr>
          <a:lstStyle/>
          <a:p>
            <a:pPr algn="ctr"/>
            <a:r>
              <a:rPr lang="en-GB" sz="800">
                <a:solidFill>
                  <a:schemeClr val="tx2"/>
                </a:solidFill>
              </a:rPr>
              <a:t>30</a:t>
            </a:r>
          </a:p>
        </p:txBody>
      </p:sp>
      <p:sp>
        <p:nvSpPr>
          <p:cNvPr id="55" name="TextBox 54">
            <a:extLst>
              <a:ext uri="{FF2B5EF4-FFF2-40B4-BE49-F238E27FC236}">
                <a16:creationId xmlns:a16="http://schemas.microsoft.com/office/drawing/2014/main" id="{D6410522-D950-E6C9-0E3D-0ADED45AA588}"/>
              </a:ext>
            </a:extLst>
          </p:cNvPr>
          <p:cNvSpPr txBox="1"/>
          <p:nvPr/>
        </p:nvSpPr>
        <p:spPr>
          <a:xfrm>
            <a:off x="6992121" y="4931645"/>
            <a:ext cx="300083" cy="215444"/>
          </a:xfrm>
          <a:prstGeom prst="rect">
            <a:avLst/>
          </a:prstGeom>
          <a:noFill/>
        </p:spPr>
        <p:txBody>
          <a:bodyPr wrap="none" rtlCol="0">
            <a:spAutoFit/>
          </a:bodyPr>
          <a:lstStyle/>
          <a:p>
            <a:pPr algn="ctr"/>
            <a:r>
              <a:rPr lang="en-GB" sz="800">
                <a:solidFill>
                  <a:schemeClr val="tx2"/>
                </a:solidFill>
              </a:rPr>
              <a:t>40</a:t>
            </a:r>
          </a:p>
        </p:txBody>
      </p:sp>
      <p:sp>
        <p:nvSpPr>
          <p:cNvPr id="56" name="TextBox 55">
            <a:extLst>
              <a:ext uri="{FF2B5EF4-FFF2-40B4-BE49-F238E27FC236}">
                <a16:creationId xmlns:a16="http://schemas.microsoft.com/office/drawing/2014/main" id="{3D69C086-B4FB-EB03-9F55-3D448485E000}"/>
              </a:ext>
            </a:extLst>
          </p:cNvPr>
          <p:cNvSpPr txBox="1"/>
          <p:nvPr/>
        </p:nvSpPr>
        <p:spPr>
          <a:xfrm>
            <a:off x="7349765" y="4931645"/>
            <a:ext cx="300083" cy="215444"/>
          </a:xfrm>
          <a:prstGeom prst="rect">
            <a:avLst/>
          </a:prstGeom>
          <a:noFill/>
        </p:spPr>
        <p:txBody>
          <a:bodyPr wrap="none" rtlCol="0">
            <a:spAutoFit/>
          </a:bodyPr>
          <a:lstStyle/>
          <a:p>
            <a:pPr algn="ctr"/>
            <a:r>
              <a:rPr lang="en-GB" sz="800">
                <a:solidFill>
                  <a:schemeClr val="tx2"/>
                </a:solidFill>
              </a:rPr>
              <a:t>50</a:t>
            </a:r>
          </a:p>
        </p:txBody>
      </p:sp>
      <p:sp>
        <p:nvSpPr>
          <p:cNvPr id="57" name="TextBox 56">
            <a:extLst>
              <a:ext uri="{FF2B5EF4-FFF2-40B4-BE49-F238E27FC236}">
                <a16:creationId xmlns:a16="http://schemas.microsoft.com/office/drawing/2014/main" id="{2985BB31-7416-C051-85E3-3FDD2AE99F5D}"/>
              </a:ext>
            </a:extLst>
          </p:cNvPr>
          <p:cNvSpPr txBox="1"/>
          <p:nvPr/>
        </p:nvSpPr>
        <p:spPr>
          <a:xfrm>
            <a:off x="6069231" y="5100256"/>
            <a:ext cx="1430576" cy="215444"/>
          </a:xfrm>
          <a:prstGeom prst="rect">
            <a:avLst/>
          </a:prstGeom>
          <a:noFill/>
        </p:spPr>
        <p:txBody>
          <a:bodyPr wrap="square" rtlCol="0">
            <a:spAutoFit/>
          </a:bodyPr>
          <a:lstStyle/>
          <a:p>
            <a:pPr algn="ctr"/>
            <a:r>
              <a:rPr lang="en-GB" sz="800" b="1">
                <a:solidFill>
                  <a:schemeClr val="tx2"/>
                </a:solidFill>
              </a:rPr>
              <a:t>Age</a:t>
            </a:r>
          </a:p>
        </p:txBody>
      </p:sp>
      <p:sp>
        <p:nvSpPr>
          <p:cNvPr id="58" name="TextBox 57">
            <a:extLst>
              <a:ext uri="{FF2B5EF4-FFF2-40B4-BE49-F238E27FC236}">
                <a16:creationId xmlns:a16="http://schemas.microsoft.com/office/drawing/2014/main" id="{8E09CC4D-1077-BAD6-5512-5A0153FB3673}"/>
              </a:ext>
            </a:extLst>
          </p:cNvPr>
          <p:cNvSpPr txBox="1"/>
          <p:nvPr/>
        </p:nvSpPr>
        <p:spPr>
          <a:xfrm rot="16200000">
            <a:off x="4946747" y="4079058"/>
            <a:ext cx="1394572" cy="215444"/>
          </a:xfrm>
          <a:prstGeom prst="rect">
            <a:avLst/>
          </a:prstGeom>
          <a:noFill/>
        </p:spPr>
        <p:txBody>
          <a:bodyPr wrap="square" rtlCol="0">
            <a:spAutoFit/>
          </a:bodyPr>
          <a:lstStyle/>
          <a:p>
            <a:pPr algn="ctr"/>
            <a:r>
              <a:rPr lang="en-GB" sz="800" b="1">
                <a:solidFill>
                  <a:schemeClr val="tx2"/>
                </a:solidFill>
              </a:rPr>
              <a:t>Proportion</a:t>
            </a:r>
          </a:p>
        </p:txBody>
      </p:sp>
      <p:sp>
        <p:nvSpPr>
          <p:cNvPr id="59" name="Freeform: Shape 58">
            <a:extLst>
              <a:ext uri="{FF2B5EF4-FFF2-40B4-BE49-F238E27FC236}">
                <a16:creationId xmlns:a16="http://schemas.microsoft.com/office/drawing/2014/main" id="{13ACB4DC-8A44-1AEE-F202-D02F6D4CAD9E}"/>
              </a:ext>
            </a:extLst>
          </p:cNvPr>
          <p:cNvSpPr/>
          <p:nvPr/>
        </p:nvSpPr>
        <p:spPr>
          <a:xfrm>
            <a:off x="6070579" y="4138763"/>
            <a:ext cx="1428750" cy="733425"/>
          </a:xfrm>
          <a:custGeom>
            <a:avLst/>
            <a:gdLst>
              <a:gd name="connsiteX0" fmla="*/ 0 w 1428750"/>
              <a:gd name="connsiteY0" fmla="*/ 733425 h 733425"/>
              <a:gd name="connsiteX1" fmla="*/ 100012 w 1428750"/>
              <a:gd name="connsiteY1" fmla="*/ 628650 h 733425"/>
              <a:gd name="connsiteX2" fmla="*/ 157162 w 1428750"/>
              <a:gd name="connsiteY2" fmla="*/ 578644 h 733425"/>
              <a:gd name="connsiteX3" fmla="*/ 211931 w 1428750"/>
              <a:gd name="connsiteY3" fmla="*/ 433388 h 733425"/>
              <a:gd name="connsiteX4" fmla="*/ 295275 w 1428750"/>
              <a:gd name="connsiteY4" fmla="*/ 152400 h 733425"/>
              <a:gd name="connsiteX5" fmla="*/ 333375 w 1428750"/>
              <a:gd name="connsiteY5" fmla="*/ 26194 h 733425"/>
              <a:gd name="connsiteX6" fmla="*/ 371475 w 1428750"/>
              <a:gd name="connsiteY6" fmla="*/ 0 h 733425"/>
              <a:gd name="connsiteX7" fmla="*/ 550069 w 1428750"/>
              <a:gd name="connsiteY7" fmla="*/ 285750 h 733425"/>
              <a:gd name="connsiteX8" fmla="*/ 683419 w 1428750"/>
              <a:gd name="connsiteY8" fmla="*/ 383381 h 733425"/>
              <a:gd name="connsiteX9" fmla="*/ 797719 w 1428750"/>
              <a:gd name="connsiteY9" fmla="*/ 490538 h 733425"/>
              <a:gd name="connsiteX10" fmla="*/ 881062 w 1428750"/>
              <a:gd name="connsiteY10" fmla="*/ 569119 h 733425"/>
              <a:gd name="connsiteX11" fmla="*/ 914400 w 1428750"/>
              <a:gd name="connsiteY11" fmla="*/ 583406 h 733425"/>
              <a:gd name="connsiteX12" fmla="*/ 1085850 w 1428750"/>
              <a:gd name="connsiteY12" fmla="*/ 578644 h 733425"/>
              <a:gd name="connsiteX13" fmla="*/ 1262062 w 1428750"/>
              <a:gd name="connsiteY13" fmla="*/ 640556 h 733425"/>
              <a:gd name="connsiteX14" fmla="*/ 1428750 w 1428750"/>
              <a:gd name="connsiteY14" fmla="*/ 671513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8750" h="733425">
                <a:moveTo>
                  <a:pt x="0" y="733425"/>
                </a:moveTo>
                <a:lnTo>
                  <a:pt x="100012" y="628650"/>
                </a:lnTo>
                <a:lnTo>
                  <a:pt x="157162" y="578644"/>
                </a:lnTo>
                <a:lnTo>
                  <a:pt x="211931" y="433388"/>
                </a:lnTo>
                <a:lnTo>
                  <a:pt x="295275" y="152400"/>
                </a:lnTo>
                <a:lnTo>
                  <a:pt x="333375" y="26194"/>
                </a:lnTo>
                <a:lnTo>
                  <a:pt x="371475" y="0"/>
                </a:lnTo>
                <a:lnTo>
                  <a:pt x="550069" y="285750"/>
                </a:lnTo>
                <a:lnTo>
                  <a:pt x="683419" y="383381"/>
                </a:lnTo>
                <a:lnTo>
                  <a:pt x="797719" y="490538"/>
                </a:lnTo>
                <a:lnTo>
                  <a:pt x="881062" y="569119"/>
                </a:lnTo>
                <a:lnTo>
                  <a:pt x="914400" y="583406"/>
                </a:lnTo>
                <a:lnTo>
                  <a:pt x="1085850" y="578644"/>
                </a:lnTo>
                <a:lnTo>
                  <a:pt x="1262062" y="640556"/>
                </a:lnTo>
                <a:lnTo>
                  <a:pt x="1428750" y="671513"/>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a:extLst>
              <a:ext uri="{FF2B5EF4-FFF2-40B4-BE49-F238E27FC236}">
                <a16:creationId xmlns:a16="http://schemas.microsoft.com/office/drawing/2014/main" id="{0F9C869D-B111-A8A5-E848-946EA3FF308B}"/>
              </a:ext>
            </a:extLst>
          </p:cNvPr>
          <p:cNvSpPr/>
          <p:nvPr/>
        </p:nvSpPr>
        <p:spPr>
          <a:xfrm>
            <a:off x="4268771" y="3850661"/>
            <a:ext cx="342900" cy="342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a:t>19.5</a:t>
            </a:r>
          </a:p>
        </p:txBody>
      </p:sp>
      <p:sp>
        <p:nvSpPr>
          <p:cNvPr id="61" name="Oval 60">
            <a:extLst>
              <a:ext uri="{FF2B5EF4-FFF2-40B4-BE49-F238E27FC236}">
                <a16:creationId xmlns:a16="http://schemas.microsoft.com/office/drawing/2014/main" id="{CC22242A-B7BB-7DB6-059B-1D649B481FEE}"/>
              </a:ext>
            </a:extLst>
          </p:cNvPr>
          <p:cNvSpPr/>
          <p:nvPr/>
        </p:nvSpPr>
        <p:spPr>
          <a:xfrm>
            <a:off x="5156911" y="4298001"/>
            <a:ext cx="342900" cy="342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a:t>44.5</a:t>
            </a:r>
          </a:p>
        </p:txBody>
      </p:sp>
      <p:sp>
        <p:nvSpPr>
          <p:cNvPr id="62" name="Oval 61">
            <a:extLst>
              <a:ext uri="{FF2B5EF4-FFF2-40B4-BE49-F238E27FC236}">
                <a16:creationId xmlns:a16="http://schemas.microsoft.com/office/drawing/2014/main" id="{5A5F8E63-3769-56D0-29DA-D545A1EB0377}"/>
              </a:ext>
            </a:extLst>
          </p:cNvPr>
          <p:cNvSpPr/>
          <p:nvPr/>
        </p:nvSpPr>
        <p:spPr>
          <a:xfrm>
            <a:off x="6255423" y="3751124"/>
            <a:ext cx="342900" cy="342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a:t>20.5</a:t>
            </a:r>
          </a:p>
        </p:txBody>
      </p:sp>
      <p:grpSp>
        <p:nvGrpSpPr>
          <p:cNvPr id="63" name="Group 62">
            <a:extLst>
              <a:ext uri="{FF2B5EF4-FFF2-40B4-BE49-F238E27FC236}">
                <a16:creationId xmlns:a16="http://schemas.microsoft.com/office/drawing/2014/main" id="{DAB03E8A-885C-6D4F-6912-C101A38F3B75}"/>
              </a:ext>
            </a:extLst>
          </p:cNvPr>
          <p:cNvGrpSpPr/>
          <p:nvPr/>
        </p:nvGrpSpPr>
        <p:grpSpPr>
          <a:xfrm>
            <a:off x="9965406" y="3494657"/>
            <a:ext cx="1509397" cy="1461409"/>
            <a:chOff x="4051300" y="3184944"/>
            <a:chExt cx="1509397" cy="1461409"/>
          </a:xfrm>
        </p:grpSpPr>
        <p:cxnSp>
          <p:nvCxnSpPr>
            <p:cNvPr id="64" name="Straight Connector 63">
              <a:extLst>
                <a:ext uri="{FF2B5EF4-FFF2-40B4-BE49-F238E27FC236}">
                  <a16:creationId xmlns:a16="http://schemas.microsoft.com/office/drawing/2014/main" id="{6A1784A6-DAB9-6A0D-CED5-A215E5D5ED5D}"/>
                </a:ext>
              </a:extLst>
            </p:cNvPr>
            <p:cNvCxnSpPr>
              <a:cxnSpLocks/>
            </p:cNvCxnSpPr>
            <p:nvPr/>
          </p:nvCxnSpPr>
          <p:spPr>
            <a:xfrm>
              <a:off x="4130121" y="3184944"/>
              <a:ext cx="0" cy="145055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121986A-30C1-D27B-41DE-A3E2B50EFC3D}"/>
                </a:ext>
              </a:extLst>
            </p:cNvPr>
            <p:cNvCxnSpPr>
              <a:cxnSpLocks/>
            </p:cNvCxnSpPr>
            <p:nvPr/>
          </p:nvCxnSpPr>
          <p:spPr>
            <a:xfrm flipH="1">
              <a:off x="4051300" y="4574353"/>
              <a:ext cx="1509397"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F188177-231E-CEEA-1CB7-8D0464B81FEF}"/>
                </a:ext>
              </a:extLst>
            </p:cNvPr>
            <p:cNvCxnSpPr>
              <a:cxnSpLocks/>
            </p:cNvCxnSpPr>
            <p:nvPr/>
          </p:nvCxnSpPr>
          <p:spPr>
            <a:xfrm>
              <a:off x="4487765"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75B09BC-890A-9DC7-5C88-F43A771371A1}"/>
                </a:ext>
              </a:extLst>
            </p:cNvPr>
            <p:cNvCxnSpPr>
              <a:cxnSpLocks/>
            </p:cNvCxnSpPr>
            <p:nvPr/>
          </p:nvCxnSpPr>
          <p:spPr>
            <a:xfrm>
              <a:off x="4845409"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21E7370-92A2-F3F7-ACB3-7A963F3B387F}"/>
                </a:ext>
              </a:extLst>
            </p:cNvPr>
            <p:cNvCxnSpPr>
              <a:cxnSpLocks/>
            </p:cNvCxnSpPr>
            <p:nvPr/>
          </p:nvCxnSpPr>
          <p:spPr>
            <a:xfrm>
              <a:off x="5203053"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FFBD6D5-3578-F03B-4920-B7DE1AD71A15}"/>
                </a:ext>
              </a:extLst>
            </p:cNvPr>
            <p:cNvCxnSpPr>
              <a:cxnSpLocks/>
            </p:cNvCxnSpPr>
            <p:nvPr/>
          </p:nvCxnSpPr>
          <p:spPr>
            <a:xfrm>
              <a:off x="5560697"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5D1AF31-40CD-B9D0-59B0-3D2593B0C136}"/>
                </a:ext>
              </a:extLst>
            </p:cNvPr>
            <p:cNvCxnSpPr>
              <a:cxnSpLocks/>
            </p:cNvCxnSpPr>
            <p:nvPr/>
          </p:nvCxnSpPr>
          <p:spPr>
            <a:xfrm rot="5400000">
              <a:off x="4094120" y="4075216"/>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6BB90B3-3398-840B-B053-3F483C901878}"/>
                </a:ext>
              </a:extLst>
            </p:cNvPr>
            <p:cNvCxnSpPr>
              <a:cxnSpLocks/>
            </p:cNvCxnSpPr>
            <p:nvPr/>
          </p:nvCxnSpPr>
          <p:spPr>
            <a:xfrm rot="5400000">
              <a:off x="4094120" y="3612080"/>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1924C55-D6FD-1D84-E13B-34CAB9672713}"/>
                </a:ext>
              </a:extLst>
            </p:cNvPr>
            <p:cNvCxnSpPr>
              <a:cxnSpLocks/>
            </p:cNvCxnSpPr>
            <p:nvPr/>
          </p:nvCxnSpPr>
          <p:spPr>
            <a:xfrm rot="5400000">
              <a:off x="4094120" y="3148944"/>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5558BFEB-3358-2997-1104-ECBD8AB7098C}"/>
              </a:ext>
            </a:extLst>
          </p:cNvPr>
          <p:cNvSpPr txBox="1"/>
          <p:nvPr/>
        </p:nvSpPr>
        <p:spPr>
          <a:xfrm>
            <a:off x="9643571" y="3386935"/>
            <a:ext cx="386644" cy="215444"/>
          </a:xfrm>
          <a:prstGeom prst="rect">
            <a:avLst/>
          </a:prstGeom>
          <a:noFill/>
        </p:spPr>
        <p:txBody>
          <a:bodyPr wrap="none" rtlCol="0">
            <a:spAutoFit/>
          </a:bodyPr>
          <a:lstStyle/>
          <a:p>
            <a:pPr algn="r"/>
            <a:r>
              <a:rPr lang="en-GB" sz="800">
                <a:solidFill>
                  <a:schemeClr val="tx2"/>
                </a:solidFill>
              </a:rPr>
              <a:t>0.12</a:t>
            </a:r>
          </a:p>
        </p:txBody>
      </p:sp>
      <p:sp>
        <p:nvSpPr>
          <p:cNvPr id="74" name="TextBox 73">
            <a:extLst>
              <a:ext uri="{FF2B5EF4-FFF2-40B4-BE49-F238E27FC236}">
                <a16:creationId xmlns:a16="http://schemas.microsoft.com/office/drawing/2014/main" id="{B72507FD-02C6-1793-D09D-66C706B2A8E0}"/>
              </a:ext>
            </a:extLst>
          </p:cNvPr>
          <p:cNvSpPr txBox="1"/>
          <p:nvPr/>
        </p:nvSpPr>
        <p:spPr>
          <a:xfrm>
            <a:off x="9643571" y="3847984"/>
            <a:ext cx="386644" cy="215444"/>
          </a:xfrm>
          <a:prstGeom prst="rect">
            <a:avLst/>
          </a:prstGeom>
          <a:noFill/>
        </p:spPr>
        <p:txBody>
          <a:bodyPr wrap="none" rtlCol="0">
            <a:spAutoFit/>
          </a:bodyPr>
          <a:lstStyle/>
          <a:p>
            <a:pPr algn="r"/>
            <a:r>
              <a:rPr lang="en-GB" sz="800">
                <a:solidFill>
                  <a:schemeClr val="tx2"/>
                </a:solidFill>
              </a:rPr>
              <a:t>0.08</a:t>
            </a:r>
          </a:p>
        </p:txBody>
      </p:sp>
      <p:sp>
        <p:nvSpPr>
          <p:cNvPr id="75" name="TextBox 74">
            <a:extLst>
              <a:ext uri="{FF2B5EF4-FFF2-40B4-BE49-F238E27FC236}">
                <a16:creationId xmlns:a16="http://schemas.microsoft.com/office/drawing/2014/main" id="{C8481CED-08AD-58EA-648A-1355333B31E5}"/>
              </a:ext>
            </a:extLst>
          </p:cNvPr>
          <p:cNvSpPr txBox="1"/>
          <p:nvPr/>
        </p:nvSpPr>
        <p:spPr>
          <a:xfrm>
            <a:off x="9643571" y="4308747"/>
            <a:ext cx="386644" cy="215444"/>
          </a:xfrm>
          <a:prstGeom prst="rect">
            <a:avLst/>
          </a:prstGeom>
          <a:noFill/>
        </p:spPr>
        <p:txBody>
          <a:bodyPr wrap="none" rtlCol="0">
            <a:spAutoFit/>
          </a:bodyPr>
          <a:lstStyle/>
          <a:p>
            <a:pPr algn="r"/>
            <a:r>
              <a:rPr lang="en-GB" sz="800">
                <a:solidFill>
                  <a:schemeClr val="tx2"/>
                </a:solidFill>
              </a:rPr>
              <a:t>0.04</a:t>
            </a:r>
          </a:p>
        </p:txBody>
      </p:sp>
      <p:sp>
        <p:nvSpPr>
          <p:cNvPr id="76" name="TextBox 75">
            <a:extLst>
              <a:ext uri="{FF2B5EF4-FFF2-40B4-BE49-F238E27FC236}">
                <a16:creationId xmlns:a16="http://schemas.microsoft.com/office/drawing/2014/main" id="{DC370EF4-0E59-FFF6-D5D8-27AF494E9247}"/>
              </a:ext>
            </a:extLst>
          </p:cNvPr>
          <p:cNvSpPr txBox="1"/>
          <p:nvPr/>
        </p:nvSpPr>
        <p:spPr>
          <a:xfrm>
            <a:off x="9643571" y="4776344"/>
            <a:ext cx="386644" cy="215444"/>
          </a:xfrm>
          <a:prstGeom prst="rect">
            <a:avLst/>
          </a:prstGeom>
          <a:noFill/>
        </p:spPr>
        <p:txBody>
          <a:bodyPr wrap="none" rtlCol="0">
            <a:spAutoFit/>
          </a:bodyPr>
          <a:lstStyle/>
          <a:p>
            <a:pPr algn="r"/>
            <a:r>
              <a:rPr lang="en-GB" sz="800">
                <a:solidFill>
                  <a:schemeClr val="tx2"/>
                </a:solidFill>
              </a:rPr>
              <a:t>0.00</a:t>
            </a:r>
          </a:p>
        </p:txBody>
      </p:sp>
      <p:sp>
        <p:nvSpPr>
          <p:cNvPr id="77" name="TextBox 76">
            <a:extLst>
              <a:ext uri="{FF2B5EF4-FFF2-40B4-BE49-F238E27FC236}">
                <a16:creationId xmlns:a16="http://schemas.microsoft.com/office/drawing/2014/main" id="{CBF5B0EB-4F21-1C93-6092-EEC77B3B6402}"/>
              </a:ext>
            </a:extLst>
          </p:cNvPr>
          <p:cNvSpPr txBox="1"/>
          <p:nvPr/>
        </p:nvSpPr>
        <p:spPr>
          <a:xfrm>
            <a:off x="9894186" y="4931645"/>
            <a:ext cx="300083" cy="215444"/>
          </a:xfrm>
          <a:prstGeom prst="rect">
            <a:avLst/>
          </a:prstGeom>
          <a:noFill/>
        </p:spPr>
        <p:txBody>
          <a:bodyPr wrap="none" rtlCol="0">
            <a:spAutoFit/>
          </a:bodyPr>
          <a:lstStyle/>
          <a:p>
            <a:pPr algn="ctr"/>
            <a:r>
              <a:rPr lang="en-GB" sz="800">
                <a:solidFill>
                  <a:schemeClr val="tx2"/>
                </a:solidFill>
              </a:rPr>
              <a:t>10</a:t>
            </a:r>
          </a:p>
        </p:txBody>
      </p:sp>
      <p:sp>
        <p:nvSpPr>
          <p:cNvPr id="78" name="TextBox 77">
            <a:extLst>
              <a:ext uri="{FF2B5EF4-FFF2-40B4-BE49-F238E27FC236}">
                <a16:creationId xmlns:a16="http://schemas.microsoft.com/office/drawing/2014/main" id="{D4237096-FCE7-2150-CA18-CFCF3389A4F6}"/>
              </a:ext>
            </a:extLst>
          </p:cNvPr>
          <p:cNvSpPr txBox="1"/>
          <p:nvPr/>
        </p:nvSpPr>
        <p:spPr>
          <a:xfrm>
            <a:off x="10251829" y="4931645"/>
            <a:ext cx="300083" cy="215444"/>
          </a:xfrm>
          <a:prstGeom prst="rect">
            <a:avLst/>
          </a:prstGeom>
          <a:noFill/>
        </p:spPr>
        <p:txBody>
          <a:bodyPr wrap="none" rtlCol="0">
            <a:spAutoFit/>
          </a:bodyPr>
          <a:lstStyle/>
          <a:p>
            <a:pPr algn="ctr"/>
            <a:r>
              <a:rPr lang="en-GB" sz="800">
                <a:solidFill>
                  <a:schemeClr val="tx2"/>
                </a:solidFill>
              </a:rPr>
              <a:t>20</a:t>
            </a:r>
          </a:p>
        </p:txBody>
      </p:sp>
      <p:sp>
        <p:nvSpPr>
          <p:cNvPr id="79" name="TextBox 78">
            <a:extLst>
              <a:ext uri="{FF2B5EF4-FFF2-40B4-BE49-F238E27FC236}">
                <a16:creationId xmlns:a16="http://schemas.microsoft.com/office/drawing/2014/main" id="{0D606495-82B4-CAB1-0842-49438F483338}"/>
              </a:ext>
            </a:extLst>
          </p:cNvPr>
          <p:cNvSpPr txBox="1"/>
          <p:nvPr/>
        </p:nvSpPr>
        <p:spPr>
          <a:xfrm>
            <a:off x="10609473" y="4931645"/>
            <a:ext cx="300083" cy="215444"/>
          </a:xfrm>
          <a:prstGeom prst="rect">
            <a:avLst/>
          </a:prstGeom>
          <a:noFill/>
        </p:spPr>
        <p:txBody>
          <a:bodyPr wrap="none" rtlCol="0">
            <a:spAutoFit/>
          </a:bodyPr>
          <a:lstStyle/>
          <a:p>
            <a:pPr algn="ctr"/>
            <a:r>
              <a:rPr lang="en-GB" sz="800">
                <a:solidFill>
                  <a:schemeClr val="tx2"/>
                </a:solidFill>
              </a:rPr>
              <a:t>30</a:t>
            </a:r>
          </a:p>
        </p:txBody>
      </p:sp>
      <p:sp>
        <p:nvSpPr>
          <p:cNvPr id="80" name="TextBox 79">
            <a:extLst>
              <a:ext uri="{FF2B5EF4-FFF2-40B4-BE49-F238E27FC236}">
                <a16:creationId xmlns:a16="http://schemas.microsoft.com/office/drawing/2014/main" id="{7F544748-8189-AE7D-3CF5-2D87A3F8DD05}"/>
              </a:ext>
            </a:extLst>
          </p:cNvPr>
          <p:cNvSpPr txBox="1"/>
          <p:nvPr/>
        </p:nvSpPr>
        <p:spPr>
          <a:xfrm>
            <a:off x="10967117" y="4931645"/>
            <a:ext cx="300083" cy="215444"/>
          </a:xfrm>
          <a:prstGeom prst="rect">
            <a:avLst/>
          </a:prstGeom>
          <a:noFill/>
        </p:spPr>
        <p:txBody>
          <a:bodyPr wrap="none" rtlCol="0">
            <a:spAutoFit/>
          </a:bodyPr>
          <a:lstStyle/>
          <a:p>
            <a:pPr algn="ctr"/>
            <a:r>
              <a:rPr lang="en-GB" sz="800">
                <a:solidFill>
                  <a:schemeClr val="tx2"/>
                </a:solidFill>
              </a:rPr>
              <a:t>40</a:t>
            </a:r>
          </a:p>
        </p:txBody>
      </p:sp>
      <p:sp>
        <p:nvSpPr>
          <p:cNvPr id="81" name="TextBox 80">
            <a:extLst>
              <a:ext uri="{FF2B5EF4-FFF2-40B4-BE49-F238E27FC236}">
                <a16:creationId xmlns:a16="http://schemas.microsoft.com/office/drawing/2014/main" id="{CC3A6FE9-D74D-AF80-FFB5-31E4633F5D80}"/>
              </a:ext>
            </a:extLst>
          </p:cNvPr>
          <p:cNvSpPr txBox="1"/>
          <p:nvPr/>
        </p:nvSpPr>
        <p:spPr>
          <a:xfrm>
            <a:off x="11324761" y="4931645"/>
            <a:ext cx="300083" cy="215444"/>
          </a:xfrm>
          <a:prstGeom prst="rect">
            <a:avLst/>
          </a:prstGeom>
          <a:noFill/>
        </p:spPr>
        <p:txBody>
          <a:bodyPr wrap="none" rtlCol="0">
            <a:spAutoFit/>
          </a:bodyPr>
          <a:lstStyle/>
          <a:p>
            <a:pPr algn="ctr"/>
            <a:r>
              <a:rPr lang="en-GB" sz="800">
                <a:solidFill>
                  <a:schemeClr val="tx2"/>
                </a:solidFill>
              </a:rPr>
              <a:t>50</a:t>
            </a:r>
          </a:p>
        </p:txBody>
      </p:sp>
      <p:sp>
        <p:nvSpPr>
          <p:cNvPr id="82" name="TextBox 81">
            <a:extLst>
              <a:ext uri="{FF2B5EF4-FFF2-40B4-BE49-F238E27FC236}">
                <a16:creationId xmlns:a16="http://schemas.microsoft.com/office/drawing/2014/main" id="{B19E7271-6D17-6F10-06E4-F8794C4B3FE2}"/>
              </a:ext>
            </a:extLst>
          </p:cNvPr>
          <p:cNvSpPr txBox="1"/>
          <p:nvPr/>
        </p:nvSpPr>
        <p:spPr>
          <a:xfrm>
            <a:off x="10044227" y="5100256"/>
            <a:ext cx="1430576" cy="215444"/>
          </a:xfrm>
          <a:prstGeom prst="rect">
            <a:avLst/>
          </a:prstGeom>
          <a:noFill/>
        </p:spPr>
        <p:txBody>
          <a:bodyPr wrap="square" rtlCol="0">
            <a:spAutoFit/>
          </a:bodyPr>
          <a:lstStyle/>
          <a:p>
            <a:pPr algn="ctr"/>
            <a:r>
              <a:rPr lang="en-GB" sz="800" b="1">
                <a:solidFill>
                  <a:schemeClr val="tx2"/>
                </a:solidFill>
              </a:rPr>
              <a:t>Age</a:t>
            </a:r>
          </a:p>
        </p:txBody>
      </p:sp>
      <p:sp>
        <p:nvSpPr>
          <p:cNvPr id="83" name="TextBox 82">
            <a:extLst>
              <a:ext uri="{FF2B5EF4-FFF2-40B4-BE49-F238E27FC236}">
                <a16:creationId xmlns:a16="http://schemas.microsoft.com/office/drawing/2014/main" id="{A1A8116D-7C50-3176-581E-97CB2B6F9F88}"/>
              </a:ext>
            </a:extLst>
          </p:cNvPr>
          <p:cNvSpPr txBox="1"/>
          <p:nvPr/>
        </p:nvSpPr>
        <p:spPr>
          <a:xfrm rot="16200000">
            <a:off x="8921743" y="4079058"/>
            <a:ext cx="1394572" cy="215444"/>
          </a:xfrm>
          <a:prstGeom prst="rect">
            <a:avLst/>
          </a:prstGeom>
          <a:noFill/>
        </p:spPr>
        <p:txBody>
          <a:bodyPr wrap="square" rtlCol="0">
            <a:spAutoFit/>
          </a:bodyPr>
          <a:lstStyle/>
          <a:p>
            <a:pPr algn="ctr"/>
            <a:r>
              <a:rPr lang="en-GB" sz="800" b="1">
                <a:solidFill>
                  <a:schemeClr val="tx2"/>
                </a:solidFill>
              </a:rPr>
              <a:t>Proportion</a:t>
            </a:r>
          </a:p>
        </p:txBody>
      </p:sp>
      <p:sp>
        <p:nvSpPr>
          <p:cNvPr id="84" name="Oval 83">
            <a:extLst>
              <a:ext uri="{FF2B5EF4-FFF2-40B4-BE49-F238E27FC236}">
                <a16:creationId xmlns:a16="http://schemas.microsoft.com/office/drawing/2014/main" id="{03368593-FFED-A4C2-D8D2-D8EAF29C56DF}"/>
              </a:ext>
            </a:extLst>
          </p:cNvPr>
          <p:cNvSpPr/>
          <p:nvPr/>
        </p:nvSpPr>
        <p:spPr>
          <a:xfrm>
            <a:off x="10230420" y="3831605"/>
            <a:ext cx="342900" cy="342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a:t>20.5</a:t>
            </a:r>
          </a:p>
        </p:txBody>
      </p:sp>
      <p:sp>
        <p:nvSpPr>
          <p:cNvPr id="85" name="Freeform: Shape 84">
            <a:extLst>
              <a:ext uri="{FF2B5EF4-FFF2-40B4-BE49-F238E27FC236}">
                <a16:creationId xmlns:a16="http://schemas.microsoft.com/office/drawing/2014/main" id="{D42EBC5B-1423-FD54-7D08-C6DCF57724DB}"/>
              </a:ext>
            </a:extLst>
          </p:cNvPr>
          <p:cNvSpPr/>
          <p:nvPr/>
        </p:nvSpPr>
        <p:spPr>
          <a:xfrm>
            <a:off x="10045575" y="4198294"/>
            <a:ext cx="1428750" cy="642938"/>
          </a:xfrm>
          <a:custGeom>
            <a:avLst/>
            <a:gdLst>
              <a:gd name="connsiteX0" fmla="*/ 0 w 1428750"/>
              <a:gd name="connsiteY0" fmla="*/ 642938 h 642938"/>
              <a:gd name="connsiteX1" fmla="*/ 135731 w 1428750"/>
              <a:gd name="connsiteY1" fmla="*/ 485775 h 642938"/>
              <a:gd name="connsiteX2" fmla="*/ 166687 w 1428750"/>
              <a:gd name="connsiteY2" fmla="*/ 450057 h 642938"/>
              <a:gd name="connsiteX3" fmla="*/ 338137 w 1428750"/>
              <a:gd name="connsiteY3" fmla="*/ 16669 h 642938"/>
              <a:gd name="connsiteX4" fmla="*/ 373856 w 1428750"/>
              <a:gd name="connsiteY4" fmla="*/ 0 h 642938"/>
              <a:gd name="connsiteX5" fmla="*/ 542925 w 1428750"/>
              <a:gd name="connsiteY5" fmla="*/ 278607 h 642938"/>
              <a:gd name="connsiteX6" fmla="*/ 728662 w 1428750"/>
              <a:gd name="connsiteY6" fmla="*/ 411957 h 642938"/>
              <a:gd name="connsiteX7" fmla="*/ 897731 w 1428750"/>
              <a:gd name="connsiteY7" fmla="*/ 495300 h 642938"/>
              <a:gd name="connsiteX8" fmla="*/ 1057275 w 1428750"/>
              <a:gd name="connsiteY8" fmla="*/ 497682 h 642938"/>
              <a:gd name="connsiteX9" fmla="*/ 1254919 w 1428750"/>
              <a:gd name="connsiteY9" fmla="*/ 552450 h 642938"/>
              <a:gd name="connsiteX10" fmla="*/ 1428750 w 1428750"/>
              <a:gd name="connsiteY10" fmla="*/ 607219 h 642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8750" h="642938">
                <a:moveTo>
                  <a:pt x="0" y="642938"/>
                </a:moveTo>
                <a:lnTo>
                  <a:pt x="135731" y="485775"/>
                </a:lnTo>
                <a:lnTo>
                  <a:pt x="166687" y="450057"/>
                </a:lnTo>
                <a:lnTo>
                  <a:pt x="338137" y="16669"/>
                </a:lnTo>
                <a:lnTo>
                  <a:pt x="373856" y="0"/>
                </a:lnTo>
                <a:lnTo>
                  <a:pt x="542925" y="278607"/>
                </a:lnTo>
                <a:lnTo>
                  <a:pt x="728662" y="411957"/>
                </a:lnTo>
                <a:lnTo>
                  <a:pt x="897731" y="495300"/>
                </a:lnTo>
                <a:lnTo>
                  <a:pt x="1057275" y="497682"/>
                </a:lnTo>
                <a:lnTo>
                  <a:pt x="1254919" y="552450"/>
                </a:lnTo>
                <a:lnTo>
                  <a:pt x="1428750" y="60721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6" name="Group 85">
            <a:extLst>
              <a:ext uri="{FF2B5EF4-FFF2-40B4-BE49-F238E27FC236}">
                <a16:creationId xmlns:a16="http://schemas.microsoft.com/office/drawing/2014/main" id="{442BC050-E1C1-7BC1-007D-42FA9DF8A2DE}"/>
              </a:ext>
            </a:extLst>
          </p:cNvPr>
          <p:cNvGrpSpPr/>
          <p:nvPr/>
        </p:nvGrpSpPr>
        <p:grpSpPr>
          <a:xfrm>
            <a:off x="7974376" y="3494657"/>
            <a:ext cx="1509397" cy="1461409"/>
            <a:chOff x="4051300" y="3184944"/>
            <a:chExt cx="1509397" cy="1461409"/>
          </a:xfrm>
        </p:grpSpPr>
        <p:cxnSp>
          <p:nvCxnSpPr>
            <p:cNvPr id="87" name="Straight Connector 86">
              <a:extLst>
                <a:ext uri="{FF2B5EF4-FFF2-40B4-BE49-F238E27FC236}">
                  <a16:creationId xmlns:a16="http://schemas.microsoft.com/office/drawing/2014/main" id="{652462A7-1876-22C1-A55D-2FE373300D12}"/>
                </a:ext>
              </a:extLst>
            </p:cNvPr>
            <p:cNvCxnSpPr>
              <a:cxnSpLocks/>
            </p:cNvCxnSpPr>
            <p:nvPr/>
          </p:nvCxnSpPr>
          <p:spPr>
            <a:xfrm>
              <a:off x="4130121" y="3184944"/>
              <a:ext cx="0" cy="145055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FEA85BE-45C6-B246-5329-9CDAB4AB8860}"/>
                </a:ext>
              </a:extLst>
            </p:cNvPr>
            <p:cNvCxnSpPr>
              <a:cxnSpLocks/>
            </p:cNvCxnSpPr>
            <p:nvPr/>
          </p:nvCxnSpPr>
          <p:spPr>
            <a:xfrm flipH="1">
              <a:off x="4051300" y="4574353"/>
              <a:ext cx="1509397"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1F0DFAE-6237-8A82-858D-B197006D6600}"/>
                </a:ext>
              </a:extLst>
            </p:cNvPr>
            <p:cNvCxnSpPr>
              <a:cxnSpLocks/>
            </p:cNvCxnSpPr>
            <p:nvPr/>
          </p:nvCxnSpPr>
          <p:spPr>
            <a:xfrm>
              <a:off x="4487765"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9C571D70-716F-8A60-E7E0-3C16A4D20EA7}"/>
                </a:ext>
              </a:extLst>
            </p:cNvPr>
            <p:cNvCxnSpPr>
              <a:cxnSpLocks/>
            </p:cNvCxnSpPr>
            <p:nvPr/>
          </p:nvCxnSpPr>
          <p:spPr>
            <a:xfrm>
              <a:off x="4845409"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175B7C3-45F4-7B84-5B61-853E0B093F01}"/>
                </a:ext>
              </a:extLst>
            </p:cNvPr>
            <p:cNvCxnSpPr>
              <a:cxnSpLocks/>
            </p:cNvCxnSpPr>
            <p:nvPr/>
          </p:nvCxnSpPr>
          <p:spPr>
            <a:xfrm>
              <a:off x="5203053"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6909FD4-3162-1A8E-7E0F-C28204C89F78}"/>
                </a:ext>
              </a:extLst>
            </p:cNvPr>
            <p:cNvCxnSpPr>
              <a:cxnSpLocks/>
            </p:cNvCxnSpPr>
            <p:nvPr/>
          </p:nvCxnSpPr>
          <p:spPr>
            <a:xfrm>
              <a:off x="5560697" y="4574353"/>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BACF5DB-3482-AC37-F3D2-92DED09FE47D}"/>
                </a:ext>
              </a:extLst>
            </p:cNvPr>
            <p:cNvCxnSpPr>
              <a:cxnSpLocks/>
            </p:cNvCxnSpPr>
            <p:nvPr/>
          </p:nvCxnSpPr>
          <p:spPr>
            <a:xfrm rot="5400000">
              <a:off x="4094120" y="4075216"/>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5848853-6540-5D2F-59FF-1CC7503E7B4E}"/>
                </a:ext>
              </a:extLst>
            </p:cNvPr>
            <p:cNvCxnSpPr>
              <a:cxnSpLocks/>
            </p:cNvCxnSpPr>
            <p:nvPr/>
          </p:nvCxnSpPr>
          <p:spPr>
            <a:xfrm rot="5400000">
              <a:off x="4094120" y="3612080"/>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E9AFC58-D244-438A-ACC2-61CC26BC07A8}"/>
                </a:ext>
              </a:extLst>
            </p:cNvPr>
            <p:cNvCxnSpPr>
              <a:cxnSpLocks/>
            </p:cNvCxnSpPr>
            <p:nvPr/>
          </p:nvCxnSpPr>
          <p:spPr>
            <a:xfrm rot="5400000">
              <a:off x="4094120" y="3148944"/>
              <a:ext cx="0" cy="72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6" name="TextBox 95">
            <a:extLst>
              <a:ext uri="{FF2B5EF4-FFF2-40B4-BE49-F238E27FC236}">
                <a16:creationId xmlns:a16="http://schemas.microsoft.com/office/drawing/2014/main" id="{C5300219-D295-84FC-EA6A-477B3A191E20}"/>
              </a:ext>
            </a:extLst>
          </p:cNvPr>
          <p:cNvSpPr txBox="1"/>
          <p:nvPr/>
        </p:nvSpPr>
        <p:spPr>
          <a:xfrm>
            <a:off x="7652541" y="3386935"/>
            <a:ext cx="386644" cy="215444"/>
          </a:xfrm>
          <a:prstGeom prst="rect">
            <a:avLst/>
          </a:prstGeom>
          <a:noFill/>
        </p:spPr>
        <p:txBody>
          <a:bodyPr wrap="none" rtlCol="0">
            <a:spAutoFit/>
          </a:bodyPr>
          <a:lstStyle/>
          <a:p>
            <a:pPr algn="r"/>
            <a:r>
              <a:rPr lang="en-GB" sz="800">
                <a:solidFill>
                  <a:schemeClr val="tx2"/>
                </a:solidFill>
              </a:rPr>
              <a:t>0.12</a:t>
            </a:r>
          </a:p>
        </p:txBody>
      </p:sp>
      <p:sp>
        <p:nvSpPr>
          <p:cNvPr id="97" name="TextBox 96">
            <a:extLst>
              <a:ext uri="{FF2B5EF4-FFF2-40B4-BE49-F238E27FC236}">
                <a16:creationId xmlns:a16="http://schemas.microsoft.com/office/drawing/2014/main" id="{765F5E5C-F01E-6225-81A5-E0CED184B487}"/>
              </a:ext>
            </a:extLst>
          </p:cNvPr>
          <p:cNvSpPr txBox="1"/>
          <p:nvPr/>
        </p:nvSpPr>
        <p:spPr>
          <a:xfrm>
            <a:off x="7652541" y="3847984"/>
            <a:ext cx="386644" cy="215444"/>
          </a:xfrm>
          <a:prstGeom prst="rect">
            <a:avLst/>
          </a:prstGeom>
          <a:noFill/>
        </p:spPr>
        <p:txBody>
          <a:bodyPr wrap="none" rtlCol="0">
            <a:spAutoFit/>
          </a:bodyPr>
          <a:lstStyle/>
          <a:p>
            <a:pPr algn="r"/>
            <a:r>
              <a:rPr lang="en-GB" sz="800">
                <a:solidFill>
                  <a:schemeClr val="tx2"/>
                </a:solidFill>
              </a:rPr>
              <a:t>0.08</a:t>
            </a:r>
          </a:p>
        </p:txBody>
      </p:sp>
      <p:sp>
        <p:nvSpPr>
          <p:cNvPr id="98" name="TextBox 97">
            <a:extLst>
              <a:ext uri="{FF2B5EF4-FFF2-40B4-BE49-F238E27FC236}">
                <a16:creationId xmlns:a16="http://schemas.microsoft.com/office/drawing/2014/main" id="{7A3B1124-E180-96DF-798C-C73927D07DD4}"/>
              </a:ext>
            </a:extLst>
          </p:cNvPr>
          <p:cNvSpPr txBox="1"/>
          <p:nvPr/>
        </p:nvSpPr>
        <p:spPr>
          <a:xfrm>
            <a:off x="7652541" y="4308747"/>
            <a:ext cx="386644" cy="215444"/>
          </a:xfrm>
          <a:prstGeom prst="rect">
            <a:avLst/>
          </a:prstGeom>
          <a:noFill/>
        </p:spPr>
        <p:txBody>
          <a:bodyPr wrap="none" rtlCol="0">
            <a:spAutoFit/>
          </a:bodyPr>
          <a:lstStyle/>
          <a:p>
            <a:pPr algn="r"/>
            <a:r>
              <a:rPr lang="en-GB" sz="800">
                <a:solidFill>
                  <a:schemeClr val="tx2"/>
                </a:solidFill>
              </a:rPr>
              <a:t>0.04</a:t>
            </a:r>
          </a:p>
        </p:txBody>
      </p:sp>
      <p:sp>
        <p:nvSpPr>
          <p:cNvPr id="99" name="TextBox 98">
            <a:extLst>
              <a:ext uri="{FF2B5EF4-FFF2-40B4-BE49-F238E27FC236}">
                <a16:creationId xmlns:a16="http://schemas.microsoft.com/office/drawing/2014/main" id="{5E2A8BA4-456C-84CA-FB2F-D96BC904B827}"/>
              </a:ext>
            </a:extLst>
          </p:cNvPr>
          <p:cNvSpPr txBox="1"/>
          <p:nvPr/>
        </p:nvSpPr>
        <p:spPr>
          <a:xfrm>
            <a:off x="7652541" y="4776344"/>
            <a:ext cx="386644" cy="215444"/>
          </a:xfrm>
          <a:prstGeom prst="rect">
            <a:avLst/>
          </a:prstGeom>
          <a:noFill/>
        </p:spPr>
        <p:txBody>
          <a:bodyPr wrap="none" rtlCol="0">
            <a:spAutoFit/>
          </a:bodyPr>
          <a:lstStyle/>
          <a:p>
            <a:pPr algn="r"/>
            <a:r>
              <a:rPr lang="en-GB" sz="800">
                <a:solidFill>
                  <a:schemeClr val="tx2"/>
                </a:solidFill>
              </a:rPr>
              <a:t>0.00</a:t>
            </a:r>
          </a:p>
        </p:txBody>
      </p:sp>
      <p:sp>
        <p:nvSpPr>
          <p:cNvPr id="100" name="TextBox 99">
            <a:extLst>
              <a:ext uri="{FF2B5EF4-FFF2-40B4-BE49-F238E27FC236}">
                <a16:creationId xmlns:a16="http://schemas.microsoft.com/office/drawing/2014/main" id="{0A73E21F-E42A-305B-1C6B-671F6C96E3DE}"/>
              </a:ext>
            </a:extLst>
          </p:cNvPr>
          <p:cNvSpPr txBox="1"/>
          <p:nvPr/>
        </p:nvSpPr>
        <p:spPr>
          <a:xfrm>
            <a:off x="7903156" y="4931645"/>
            <a:ext cx="300083" cy="215444"/>
          </a:xfrm>
          <a:prstGeom prst="rect">
            <a:avLst/>
          </a:prstGeom>
          <a:noFill/>
        </p:spPr>
        <p:txBody>
          <a:bodyPr wrap="none" rtlCol="0">
            <a:spAutoFit/>
          </a:bodyPr>
          <a:lstStyle/>
          <a:p>
            <a:pPr algn="ctr"/>
            <a:r>
              <a:rPr lang="en-GB" sz="800">
                <a:solidFill>
                  <a:schemeClr val="tx2"/>
                </a:solidFill>
              </a:rPr>
              <a:t>10</a:t>
            </a:r>
          </a:p>
        </p:txBody>
      </p:sp>
      <p:sp>
        <p:nvSpPr>
          <p:cNvPr id="101" name="TextBox 100">
            <a:extLst>
              <a:ext uri="{FF2B5EF4-FFF2-40B4-BE49-F238E27FC236}">
                <a16:creationId xmlns:a16="http://schemas.microsoft.com/office/drawing/2014/main" id="{A7224B1E-103E-A71D-ACA9-39832169E088}"/>
              </a:ext>
            </a:extLst>
          </p:cNvPr>
          <p:cNvSpPr txBox="1"/>
          <p:nvPr/>
        </p:nvSpPr>
        <p:spPr>
          <a:xfrm>
            <a:off x="8260799" y="4931645"/>
            <a:ext cx="300083" cy="215444"/>
          </a:xfrm>
          <a:prstGeom prst="rect">
            <a:avLst/>
          </a:prstGeom>
          <a:noFill/>
        </p:spPr>
        <p:txBody>
          <a:bodyPr wrap="none" rtlCol="0">
            <a:spAutoFit/>
          </a:bodyPr>
          <a:lstStyle/>
          <a:p>
            <a:pPr algn="ctr"/>
            <a:r>
              <a:rPr lang="en-GB" sz="800">
                <a:solidFill>
                  <a:schemeClr val="tx2"/>
                </a:solidFill>
              </a:rPr>
              <a:t>20</a:t>
            </a:r>
          </a:p>
        </p:txBody>
      </p:sp>
      <p:sp>
        <p:nvSpPr>
          <p:cNvPr id="102" name="TextBox 101">
            <a:extLst>
              <a:ext uri="{FF2B5EF4-FFF2-40B4-BE49-F238E27FC236}">
                <a16:creationId xmlns:a16="http://schemas.microsoft.com/office/drawing/2014/main" id="{4197139E-C7A0-F98E-8B44-0A63A7BC388A}"/>
              </a:ext>
            </a:extLst>
          </p:cNvPr>
          <p:cNvSpPr txBox="1"/>
          <p:nvPr/>
        </p:nvSpPr>
        <p:spPr>
          <a:xfrm>
            <a:off x="8618443" y="4931645"/>
            <a:ext cx="300083" cy="215444"/>
          </a:xfrm>
          <a:prstGeom prst="rect">
            <a:avLst/>
          </a:prstGeom>
          <a:noFill/>
        </p:spPr>
        <p:txBody>
          <a:bodyPr wrap="none" rtlCol="0">
            <a:spAutoFit/>
          </a:bodyPr>
          <a:lstStyle/>
          <a:p>
            <a:pPr algn="ctr"/>
            <a:r>
              <a:rPr lang="en-GB" sz="800">
                <a:solidFill>
                  <a:schemeClr val="tx2"/>
                </a:solidFill>
              </a:rPr>
              <a:t>30</a:t>
            </a:r>
          </a:p>
        </p:txBody>
      </p:sp>
      <p:sp>
        <p:nvSpPr>
          <p:cNvPr id="103" name="TextBox 102">
            <a:extLst>
              <a:ext uri="{FF2B5EF4-FFF2-40B4-BE49-F238E27FC236}">
                <a16:creationId xmlns:a16="http://schemas.microsoft.com/office/drawing/2014/main" id="{7A075749-EA9C-C06A-AFA8-719F93B4C523}"/>
              </a:ext>
            </a:extLst>
          </p:cNvPr>
          <p:cNvSpPr txBox="1"/>
          <p:nvPr/>
        </p:nvSpPr>
        <p:spPr>
          <a:xfrm>
            <a:off x="8976087" y="4931645"/>
            <a:ext cx="300083" cy="215444"/>
          </a:xfrm>
          <a:prstGeom prst="rect">
            <a:avLst/>
          </a:prstGeom>
          <a:noFill/>
        </p:spPr>
        <p:txBody>
          <a:bodyPr wrap="none" rtlCol="0">
            <a:spAutoFit/>
          </a:bodyPr>
          <a:lstStyle/>
          <a:p>
            <a:pPr algn="ctr"/>
            <a:r>
              <a:rPr lang="en-GB" sz="800">
                <a:solidFill>
                  <a:schemeClr val="tx2"/>
                </a:solidFill>
              </a:rPr>
              <a:t>40</a:t>
            </a:r>
          </a:p>
        </p:txBody>
      </p:sp>
      <p:sp>
        <p:nvSpPr>
          <p:cNvPr id="104" name="TextBox 103">
            <a:extLst>
              <a:ext uri="{FF2B5EF4-FFF2-40B4-BE49-F238E27FC236}">
                <a16:creationId xmlns:a16="http://schemas.microsoft.com/office/drawing/2014/main" id="{82160263-0F4B-14AE-0A76-1EA7FAA33ADD}"/>
              </a:ext>
            </a:extLst>
          </p:cNvPr>
          <p:cNvSpPr txBox="1"/>
          <p:nvPr/>
        </p:nvSpPr>
        <p:spPr>
          <a:xfrm>
            <a:off x="9333731" y="4931645"/>
            <a:ext cx="300083" cy="215444"/>
          </a:xfrm>
          <a:prstGeom prst="rect">
            <a:avLst/>
          </a:prstGeom>
          <a:noFill/>
        </p:spPr>
        <p:txBody>
          <a:bodyPr wrap="none" rtlCol="0">
            <a:spAutoFit/>
          </a:bodyPr>
          <a:lstStyle/>
          <a:p>
            <a:pPr algn="ctr"/>
            <a:r>
              <a:rPr lang="en-GB" sz="800">
                <a:solidFill>
                  <a:schemeClr val="tx2"/>
                </a:solidFill>
              </a:rPr>
              <a:t>50</a:t>
            </a:r>
          </a:p>
        </p:txBody>
      </p:sp>
      <p:sp>
        <p:nvSpPr>
          <p:cNvPr id="105" name="TextBox 104">
            <a:extLst>
              <a:ext uri="{FF2B5EF4-FFF2-40B4-BE49-F238E27FC236}">
                <a16:creationId xmlns:a16="http://schemas.microsoft.com/office/drawing/2014/main" id="{9329CC78-459D-FF7E-DF24-35F7999D63AD}"/>
              </a:ext>
            </a:extLst>
          </p:cNvPr>
          <p:cNvSpPr txBox="1"/>
          <p:nvPr/>
        </p:nvSpPr>
        <p:spPr>
          <a:xfrm>
            <a:off x="8053197" y="5100256"/>
            <a:ext cx="1430576" cy="215444"/>
          </a:xfrm>
          <a:prstGeom prst="rect">
            <a:avLst/>
          </a:prstGeom>
          <a:noFill/>
        </p:spPr>
        <p:txBody>
          <a:bodyPr wrap="square" rtlCol="0">
            <a:spAutoFit/>
          </a:bodyPr>
          <a:lstStyle/>
          <a:p>
            <a:pPr algn="ctr"/>
            <a:r>
              <a:rPr lang="en-GB" sz="800" b="1">
                <a:solidFill>
                  <a:schemeClr val="tx2"/>
                </a:solidFill>
              </a:rPr>
              <a:t>Age</a:t>
            </a:r>
          </a:p>
        </p:txBody>
      </p:sp>
      <p:sp>
        <p:nvSpPr>
          <p:cNvPr id="106" name="TextBox 105">
            <a:extLst>
              <a:ext uri="{FF2B5EF4-FFF2-40B4-BE49-F238E27FC236}">
                <a16:creationId xmlns:a16="http://schemas.microsoft.com/office/drawing/2014/main" id="{E3705E3E-8935-E063-8F87-07AFB614C755}"/>
              </a:ext>
            </a:extLst>
          </p:cNvPr>
          <p:cNvSpPr txBox="1"/>
          <p:nvPr/>
        </p:nvSpPr>
        <p:spPr>
          <a:xfrm rot="16200000">
            <a:off x="6930713" y="4079058"/>
            <a:ext cx="1394572" cy="215444"/>
          </a:xfrm>
          <a:prstGeom prst="rect">
            <a:avLst/>
          </a:prstGeom>
          <a:noFill/>
        </p:spPr>
        <p:txBody>
          <a:bodyPr wrap="square" rtlCol="0">
            <a:spAutoFit/>
          </a:bodyPr>
          <a:lstStyle/>
          <a:p>
            <a:pPr algn="ctr"/>
            <a:r>
              <a:rPr lang="en-GB" sz="800" b="1">
                <a:solidFill>
                  <a:schemeClr val="tx2"/>
                </a:solidFill>
              </a:rPr>
              <a:t>Proportion</a:t>
            </a:r>
          </a:p>
        </p:txBody>
      </p:sp>
      <p:sp>
        <p:nvSpPr>
          <p:cNvPr id="107" name="Freeform: Shape 106">
            <a:extLst>
              <a:ext uri="{FF2B5EF4-FFF2-40B4-BE49-F238E27FC236}">
                <a16:creationId xmlns:a16="http://schemas.microsoft.com/office/drawing/2014/main" id="{C032CACD-C803-0A07-2A72-6B6BB57B4138}"/>
              </a:ext>
            </a:extLst>
          </p:cNvPr>
          <p:cNvSpPr/>
          <p:nvPr/>
        </p:nvSpPr>
        <p:spPr>
          <a:xfrm>
            <a:off x="8056926" y="4457851"/>
            <a:ext cx="1414463" cy="388143"/>
          </a:xfrm>
          <a:custGeom>
            <a:avLst/>
            <a:gdLst>
              <a:gd name="connsiteX0" fmla="*/ 0 w 1414463"/>
              <a:gd name="connsiteY0" fmla="*/ 388143 h 388143"/>
              <a:gd name="connsiteX1" fmla="*/ 119063 w 1414463"/>
              <a:gd name="connsiteY1" fmla="*/ 221456 h 388143"/>
              <a:gd name="connsiteX2" fmla="*/ 185738 w 1414463"/>
              <a:gd name="connsiteY2" fmla="*/ 140493 h 388143"/>
              <a:gd name="connsiteX3" fmla="*/ 328613 w 1414463"/>
              <a:gd name="connsiteY3" fmla="*/ 0 h 388143"/>
              <a:gd name="connsiteX4" fmla="*/ 366713 w 1414463"/>
              <a:gd name="connsiteY4" fmla="*/ 0 h 388143"/>
              <a:gd name="connsiteX5" fmla="*/ 492919 w 1414463"/>
              <a:gd name="connsiteY5" fmla="*/ 116681 h 388143"/>
              <a:gd name="connsiteX6" fmla="*/ 550069 w 1414463"/>
              <a:gd name="connsiteY6" fmla="*/ 157162 h 388143"/>
              <a:gd name="connsiteX7" fmla="*/ 707231 w 1414463"/>
              <a:gd name="connsiteY7" fmla="*/ 180975 h 388143"/>
              <a:gd name="connsiteX8" fmla="*/ 883444 w 1414463"/>
              <a:gd name="connsiteY8" fmla="*/ 228600 h 388143"/>
              <a:gd name="connsiteX9" fmla="*/ 1150144 w 1414463"/>
              <a:gd name="connsiteY9" fmla="*/ 242887 h 388143"/>
              <a:gd name="connsiteX10" fmla="*/ 1369219 w 1414463"/>
              <a:gd name="connsiteY10" fmla="*/ 257175 h 388143"/>
              <a:gd name="connsiteX11" fmla="*/ 1414463 w 1414463"/>
              <a:gd name="connsiteY11" fmla="*/ 254793 h 38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4463" h="388143">
                <a:moveTo>
                  <a:pt x="0" y="388143"/>
                </a:moveTo>
                <a:lnTo>
                  <a:pt x="119063" y="221456"/>
                </a:lnTo>
                <a:lnTo>
                  <a:pt x="185738" y="140493"/>
                </a:lnTo>
                <a:lnTo>
                  <a:pt x="328613" y="0"/>
                </a:lnTo>
                <a:lnTo>
                  <a:pt x="366713" y="0"/>
                </a:lnTo>
                <a:lnTo>
                  <a:pt x="492919" y="116681"/>
                </a:lnTo>
                <a:lnTo>
                  <a:pt x="550069" y="157162"/>
                </a:lnTo>
                <a:lnTo>
                  <a:pt x="707231" y="180975"/>
                </a:lnTo>
                <a:lnTo>
                  <a:pt x="883444" y="228600"/>
                </a:lnTo>
                <a:lnTo>
                  <a:pt x="1150144" y="242887"/>
                </a:lnTo>
                <a:lnTo>
                  <a:pt x="1369219" y="257175"/>
                </a:lnTo>
                <a:lnTo>
                  <a:pt x="1414463" y="254793"/>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Oval 107">
            <a:extLst>
              <a:ext uri="{FF2B5EF4-FFF2-40B4-BE49-F238E27FC236}">
                <a16:creationId xmlns:a16="http://schemas.microsoft.com/office/drawing/2014/main" id="{F18981A3-5E80-7015-87FF-669DD9DA56E5}"/>
              </a:ext>
            </a:extLst>
          </p:cNvPr>
          <p:cNvSpPr/>
          <p:nvPr/>
        </p:nvSpPr>
        <p:spPr>
          <a:xfrm>
            <a:off x="8239390" y="4063428"/>
            <a:ext cx="342900" cy="342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a:t>20.5</a:t>
            </a:r>
          </a:p>
        </p:txBody>
      </p:sp>
      <p:sp>
        <p:nvSpPr>
          <p:cNvPr id="109" name="TextBox 108">
            <a:extLst>
              <a:ext uri="{FF2B5EF4-FFF2-40B4-BE49-F238E27FC236}">
                <a16:creationId xmlns:a16="http://schemas.microsoft.com/office/drawing/2014/main" id="{166D1A8F-48D5-0B7D-1E34-37B3180DD233}"/>
              </a:ext>
            </a:extLst>
          </p:cNvPr>
          <p:cNvSpPr txBox="1"/>
          <p:nvPr/>
        </p:nvSpPr>
        <p:spPr>
          <a:xfrm>
            <a:off x="3761027" y="2824864"/>
            <a:ext cx="1738784" cy="553998"/>
          </a:xfrm>
          <a:prstGeom prst="rect">
            <a:avLst/>
          </a:prstGeom>
          <a:noFill/>
        </p:spPr>
        <p:txBody>
          <a:bodyPr wrap="square" rtlCol="0">
            <a:spAutoFit/>
          </a:bodyPr>
          <a:lstStyle/>
          <a:p>
            <a:pPr algn="ctr"/>
            <a:r>
              <a:rPr lang="en-GB" sz="1000" b="1">
                <a:solidFill>
                  <a:schemeClr val="tx2"/>
                </a:solidFill>
              </a:rPr>
              <a:t>Disorders due to substance use or addictive behaviour</a:t>
            </a:r>
          </a:p>
        </p:txBody>
      </p:sp>
      <p:sp>
        <p:nvSpPr>
          <p:cNvPr id="110" name="TextBox 109">
            <a:extLst>
              <a:ext uri="{FF2B5EF4-FFF2-40B4-BE49-F238E27FC236}">
                <a16:creationId xmlns:a16="http://schemas.microsoft.com/office/drawing/2014/main" id="{9C17B72E-766D-B22F-3464-5621E0DB44BA}"/>
              </a:ext>
            </a:extLst>
          </p:cNvPr>
          <p:cNvSpPr txBox="1"/>
          <p:nvPr/>
        </p:nvSpPr>
        <p:spPr>
          <a:xfrm>
            <a:off x="5761023" y="2978753"/>
            <a:ext cx="1738784" cy="246221"/>
          </a:xfrm>
          <a:prstGeom prst="rect">
            <a:avLst/>
          </a:prstGeom>
          <a:noFill/>
        </p:spPr>
        <p:txBody>
          <a:bodyPr wrap="square" rtlCol="0">
            <a:spAutoFit/>
          </a:bodyPr>
          <a:lstStyle/>
          <a:p>
            <a:pPr algn="ctr"/>
            <a:r>
              <a:rPr lang="en-GB" sz="1000" b="1">
                <a:solidFill>
                  <a:schemeClr val="tx2"/>
                </a:solidFill>
              </a:rPr>
              <a:t>Personality disorders</a:t>
            </a:r>
          </a:p>
        </p:txBody>
      </p:sp>
      <p:sp>
        <p:nvSpPr>
          <p:cNvPr id="111" name="TextBox 110">
            <a:extLst>
              <a:ext uri="{FF2B5EF4-FFF2-40B4-BE49-F238E27FC236}">
                <a16:creationId xmlns:a16="http://schemas.microsoft.com/office/drawing/2014/main" id="{1F9FFF64-E371-7105-AE02-EB70F5F2BD38}"/>
              </a:ext>
            </a:extLst>
          </p:cNvPr>
          <p:cNvSpPr txBox="1"/>
          <p:nvPr/>
        </p:nvSpPr>
        <p:spPr>
          <a:xfrm>
            <a:off x="7744989" y="2978753"/>
            <a:ext cx="1738784" cy="246221"/>
          </a:xfrm>
          <a:prstGeom prst="rect">
            <a:avLst/>
          </a:prstGeom>
          <a:noFill/>
        </p:spPr>
        <p:txBody>
          <a:bodyPr wrap="square" rtlCol="0">
            <a:spAutoFit/>
          </a:bodyPr>
          <a:lstStyle/>
          <a:p>
            <a:pPr algn="ctr"/>
            <a:r>
              <a:rPr lang="en-GB" sz="1000" b="1">
                <a:solidFill>
                  <a:schemeClr val="tx2"/>
                </a:solidFill>
              </a:rPr>
              <a:t>Mood disorders</a:t>
            </a:r>
          </a:p>
        </p:txBody>
      </p:sp>
      <p:sp>
        <p:nvSpPr>
          <p:cNvPr id="112" name="TextBox 111">
            <a:extLst>
              <a:ext uri="{FF2B5EF4-FFF2-40B4-BE49-F238E27FC236}">
                <a16:creationId xmlns:a16="http://schemas.microsoft.com/office/drawing/2014/main" id="{50D65A66-DCEC-8EE6-0741-728E1BC2F9EC}"/>
              </a:ext>
            </a:extLst>
          </p:cNvPr>
          <p:cNvSpPr txBox="1"/>
          <p:nvPr/>
        </p:nvSpPr>
        <p:spPr>
          <a:xfrm>
            <a:off x="9736019" y="2824864"/>
            <a:ext cx="1738784" cy="553998"/>
          </a:xfrm>
          <a:prstGeom prst="rect">
            <a:avLst/>
          </a:prstGeom>
          <a:noFill/>
        </p:spPr>
        <p:txBody>
          <a:bodyPr wrap="square" rtlCol="0">
            <a:spAutoFit/>
          </a:bodyPr>
          <a:lstStyle/>
          <a:p>
            <a:pPr algn="ctr"/>
            <a:r>
              <a:rPr lang="en-GB" sz="1000" b="1">
                <a:solidFill>
                  <a:schemeClr val="tx2"/>
                </a:solidFill>
              </a:rPr>
              <a:t>Schizophrenia-spectrum and other primary psychotic disorders</a:t>
            </a:r>
          </a:p>
        </p:txBody>
      </p:sp>
      <p:sp>
        <p:nvSpPr>
          <p:cNvPr id="9" name="TextBox 8">
            <a:extLst>
              <a:ext uri="{FF2B5EF4-FFF2-40B4-BE49-F238E27FC236}">
                <a16:creationId xmlns:a16="http://schemas.microsoft.com/office/drawing/2014/main" id="{F0C667B3-8077-8426-4EDD-956405AFEEEA}"/>
              </a:ext>
            </a:extLst>
          </p:cNvPr>
          <p:cNvSpPr txBox="1"/>
          <p:nvPr/>
        </p:nvSpPr>
        <p:spPr>
          <a:xfrm>
            <a:off x="3871169" y="5554293"/>
            <a:ext cx="7544994" cy="369332"/>
          </a:xfrm>
          <a:prstGeom prst="rect">
            <a:avLst/>
          </a:prstGeom>
          <a:noFill/>
        </p:spPr>
        <p:txBody>
          <a:bodyPr wrap="square">
            <a:spAutoFit/>
          </a:bodyPr>
          <a:lstStyle/>
          <a:p>
            <a:r>
              <a:rPr lang="en-GB" sz="900" dirty="0"/>
              <a:t>This work is adapted from ‘Age at onset of mental disorders worldwide: large-scale meta-analysis of 192 epidemiological studies’ by </a:t>
            </a:r>
            <a:r>
              <a:rPr lang="en-GB" sz="900" dirty="0" err="1"/>
              <a:t>Solmi</a:t>
            </a:r>
            <a:r>
              <a:rPr lang="en-GB" sz="900" dirty="0"/>
              <a:t> et al, used under CC-BY 4.0. This work is licensed under Creative Commons license CC-BY-SA by The Lundbeck Foundation</a:t>
            </a:r>
          </a:p>
        </p:txBody>
      </p:sp>
    </p:spTree>
    <p:extLst>
      <p:ext uri="{BB962C8B-B14F-4D97-AF65-F5344CB8AC3E}">
        <p14:creationId xmlns:p14="http://schemas.microsoft.com/office/powerpoint/2010/main" val="193279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94506-86E7-D4DD-ACF1-7A28E2630B6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5BAD656-2F74-22E5-1519-35B57B114510}"/>
              </a:ext>
            </a:extLst>
          </p:cNvPr>
          <p:cNvSpPr>
            <a:spLocks noGrp="1"/>
          </p:cNvSpPr>
          <p:nvPr>
            <p:ph type="title"/>
          </p:nvPr>
        </p:nvSpPr>
        <p:spPr>
          <a:xfrm>
            <a:off x="1219200" y="573088"/>
            <a:ext cx="6642100" cy="2105818"/>
          </a:xfrm>
        </p:spPr>
        <p:txBody>
          <a:bodyPr/>
          <a:lstStyle/>
          <a:p>
            <a:r>
              <a:rPr lang="en-GB"/>
              <a:t>Mood episodes</a:t>
            </a:r>
          </a:p>
        </p:txBody>
      </p:sp>
      <p:sp>
        <p:nvSpPr>
          <p:cNvPr id="2" name="Text Placeholder 1">
            <a:extLst>
              <a:ext uri="{FF2B5EF4-FFF2-40B4-BE49-F238E27FC236}">
                <a16:creationId xmlns:a16="http://schemas.microsoft.com/office/drawing/2014/main" id="{6017D60D-AE2B-27CB-E94E-4A878B7E56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08867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Specifiers for diagnosis of bipolar disorder</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a:t>MDE=major depressive episode</a:t>
            </a:r>
            <a:br>
              <a:rPr lang="en-GB" sz="950"/>
            </a:br>
            <a:br>
              <a:rPr lang="en-GB" sz="950"/>
            </a:br>
            <a:r>
              <a:rPr lang="en-GB" sz="950"/>
              <a:t>APA. DSM-5-TR 2022</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18</a:t>
            </a:fld>
            <a:endParaRPr lang="en-GB"/>
          </a:p>
        </p:txBody>
      </p:sp>
      <p:sp>
        <p:nvSpPr>
          <p:cNvPr id="4" name="Rectangle: Diagonal Corners Rounded 3">
            <a:extLst>
              <a:ext uri="{FF2B5EF4-FFF2-40B4-BE49-F238E27FC236}">
                <a16:creationId xmlns:a16="http://schemas.microsoft.com/office/drawing/2014/main" id="{D2E0276C-F5A0-23BD-0954-D2522220EE11}"/>
              </a:ext>
            </a:extLst>
          </p:cNvPr>
          <p:cNvSpPr/>
          <p:nvPr/>
        </p:nvSpPr>
        <p:spPr>
          <a:xfrm flipH="1">
            <a:off x="726879" y="1490129"/>
            <a:ext cx="2628000" cy="1913466"/>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58CEAC8-362F-9B02-5146-BD5B30DA8673}"/>
              </a:ext>
            </a:extLst>
          </p:cNvPr>
          <p:cNvSpPr/>
          <p:nvPr/>
        </p:nvSpPr>
        <p:spPr>
          <a:xfrm>
            <a:off x="1104879" y="1295395"/>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Anxious distress</a:t>
            </a:r>
          </a:p>
        </p:txBody>
      </p:sp>
      <p:sp>
        <p:nvSpPr>
          <p:cNvPr id="11" name="TextBox 10">
            <a:extLst>
              <a:ext uri="{FF2B5EF4-FFF2-40B4-BE49-F238E27FC236}">
                <a16:creationId xmlns:a16="http://schemas.microsoft.com/office/drawing/2014/main" id="{DA7D7CF3-E063-16F9-8067-592B4F8ABF33}"/>
              </a:ext>
            </a:extLst>
          </p:cNvPr>
          <p:cNvSpPr txBox="1"/>
          <p:nvPr/>
        </p:nvSpPr>
        <p:spPr>
          <a:xfrm>
            <a:off x="726879" y="1634047"/>
            <a:ext cx="2628000" cy="1384995"/>
          </a:xfrm>
          <a:prstGeom prst="rect">
            <a:avLst/>
          </a:prstGeom>
          <a:noFill/>
        </p:spPr>
        <p:txBody>
          <a:bodyPr wrap="square" rtlCol="0">
            <a:spAutoFit/>
          </a:bodyPr>
          <a:lstStyle/>
          <a:p>
            <a:r>
              <a:rPr lang="en-US" sz="1200" dirty="0"/>
              <a:t>≥2 of the following: feeling keyed </a:t>
            </a:r>
            <a:br>
              <a:rPr lang="en-US" sz="1200" dirty="0"/>
            </a:br>
            <a:r>
              <a:rPr lang="en-US" sz="1200" dirty="0"/>
              <a:t>up or tense, feeling unusually restless, difficulty concentrating because of worry, fear that something awful may happen,</a:t>
            </a:r>
            <a:r>
              <a:rPr lang="en-US" sz="1200" dirty="0">
                <a:solidFill>
                  <a:srgbClr val="FF0000"/>
                </a:solidFill>
              </a:rPr>
              <a:t> </a:t>
            </a:r>
            <a:r>
              <a:rPr lang="en-US" sz="1200" dirty="0"/>
              <a:t>or feeling that the individual might </a:t>
            </a:r>
            <a:br>
              <a:rPr lang="en-US" sz="1200" dirty="0"/>
            </a:br>
            <a:r>
              <a:rPr lang="en-US" sz="1200" dirty="0"/>
              <a:t>lose control of themselves</a:t>
            </a:r>
          </a:p>
        </p:txBody>
      </p:sp>
      <p:sp>
        <p:nvSpPr>
          <p:cNvPr id="15" name="Rectangle: Diagonal Corners Rounded 14">
            <a:extLst>
              <a:ext uri="{FF2B5EF4-FFF2-40B4-BE49-F238E27FC236}">
                <a16:creationId xmlns:a16="http://schemas.microsoft.com/office/drawing/2014/main" id="{C9CD3FE4-15FC-2138-605B-195F5BA9F606}"/>
              </a:ext>
            </a:extLst>
          </p:cNvPr>
          <p:cNvSpPr/>
          <p:nvPr/>
        </p:nvSpPr>
        <p:spPr>
          <a:xfrm flipH="1">
            <a:off x="3535409" y="1490129"/>
            <a:ext cx="2628000" cy="1913466"/>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7158EF4F-141B-21A8-D886-86713B0151DC}"/>
              </a:ext>
            </a:extLst>
          </p:cNvPr>
          <p:cNvSpPr/>
          <p:nvPr/>
        </p:nvSpPr>
        <p:spPr>
          <a:xfrm>
            <a:off x="3913409" y="1295395"/>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Rapid cycling</a:t>
            </a:r>
          </a:p>
        </p:txBody>
      </p:sp>
      <p:sp>
        <p:nvSpPr>
          <p:cNvPr id="18" name="TextBox 17">
            <a:extLst>
              <a:ext uri="{FF2B5EF4-FFF2-40B4-BE49-F238E27FC236}">
                <a16:creationId xmlns:a16="http://schemas.microsoft.com/office/drawing/2014/main" id="{C9790847-FCCF-6874-8B91-E84AFF634AFF}"/>
              </a:ext>
            </a:extLst>
          </p:cNvPr>
          <p:cNvSpPr txBox="1"/>
          <p:nvPr/>
        </p:nvSpPr>
        <p:spPr>
          <a:xfrm>
            <a:off x="3535409" y="1634047"/>
            <a:ext cx="2628000" cy="830997"/>
          </a:xfrm>
          <a:prstGeom prst="rect">
            <a:avLst/>
          </a:prstGeom>
          <a:noFill/>
        </p:spPr>
        <p:txBody>
          <a:bodyPr wrap="square" rtlCol="0">
            <a:spAutoFit/>
          </a:bodyPr>
          <a:lstStyle/>
          <a:p>
            <a:r>
              <a:rPr lang="en-US" sz="1200"/>
              <a:t>Presence of ≥4 mood episodes </a:t>
            </a:r>
            <a:br>
              <a:rPr lang="en-US" sz="1200"/>
            </a:br>
            <a:r>
              <a:rPr lang="en-US" sz="1200"/>
              <a:t>in the previous 12 months, occurring in any combination </a:t>
            </a:r>
            <a:br>
              <a:rPr lang="en-US" sz="1200"/>
            </a:br>
            <a:r>
              <a:rPr lang="en-US" sz="1200"/>
              <a:t>and order</a:t>
            </a:r>
          </a:p>
        </p:txBody>
      </p:sp>
      <p:sp>
        <p:nvSpPr>
          <p:cNvPr id="19" name="Rectangle: Diagonal Corners Rounded 18">
            <a:extLst>
              <a:ext uri="{FF2B5EF4-FFF2-40B4-BE49-F238E27FC236}">
                <a16:creationId xmlns:a16="http://schemas.microsoft.com/office/drawing/2014/main" id="{47DF9BAA-A116-C491-3F32-7C95A19641AC}"/>
              </a:ext>
            </a:extLst>
          </p:cNvPr>
          <p:cNvSpPr/>
          <p:nvPr/>
        </p:nvSpPr>
        <p:spPr>
          <a:xfrm flipH="1">
            <a:off x="6343938" y="1490129"/>
            <a:ext cx="2628000" cy="1913466"/>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E3C34525-49FA-4ABA-1C97-E8077531353F}"/>
              </a:ext>
            </a:extLst>
          </p:cNvPr>
          <p:cNvSpPr/>
          <p:nvPr/>
        </p:nvSpPr>
        <p:spPr>
          <a:xfrm>
            <a:off x="6721938" y="1295395"/>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Atypical features</a:t>
            </a:r>
          </a:p>
        </p:txBody>
      </p:sp>
      <p:sp>
        <p:nvSpPr>
          <p:cNvPr id="21" name="TextBox 20">
            <a:extLst>
              <a:ext uri="{FF2B5EF4-FFF2-40B4-BE49-F238E27FC236}">
                <a16:creationId xmlns:a16="http://schemas.microsoft.com/office/drawing/2014/main" id="{1FF5C97B-EE2F-B751-F1E1-8FC6E11AC699}"/>
              </a:ext>
            </a:extLst>
          </p:cNvPr>
          <p:cNvSpPr txBox="1"/>
          <p:nvPr/>
        </p:nvSpPr>
        <p:spPr>
          <a:xfrm>
            <a:off x="6343938" y="1634047"/>
            <a:ext cx="2628000" cy="1384995"/>
          </a:xfrm>
          <a:prstGeom prst="rect">
            <a:avLst/>
          </a:prstGeom>
          <a:noFill/>
        </p:spPr>
        <p:txBody>
          <a:bodyPr wrap="square" rtlCol="0">
            <a:spAutoFit/>
          </a:bodyPr>
          <a:lstStyle/>
          <a:p>
            <a:r>
              <a:rPr lang="en-US" sz="1200" dirty="0"/>
              <a:t>Mood reactivity, and ≥2 of the following: significant weight gain (or increase in appetite), hypersomnia, leaden paralysis, or a long-standing pattern of interpersonal rejection sensitivity that results in significant social or occupational impairment</a:t>
            </a:r>
          </a:p>
        </p:txBody>
      </p:sp>
      <p:sp>
        <p:nvSpPr>
          <p:cNvPr id="22" name="Rectangle: Diagonal Corners Rounded 21">
            <a:extLst>
              <a:ext uri="{FF2B5EF4-FFF2-40B4-BE49-F238E27FC236}">
                <a16:creationId xmlns:a16="http://schemas.microsoft.com/office/drawing/2014/main" id="{F3F91B4E-F9F9-612F-C05F-AD841BBB223D}"/>
              </a:ext>
            </a:extLst>
          </p:cNvPr>
          <p:cNvSpPr/>
          <p:nvPr/>
        </p:nvSpPr>
        <p:spPr>
          <a:xfrm flipH="1">
            <a:off x="9152468" y="1490129"/>
            <a:ext cx="2628000" cy="1913466"/>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B0B4BCC1-7003-160E-7393-D5B129ADD90F}"/>
              </a:ext>
            </a:extLst>
          </p:cNvPr>
          <p:cNvSpPr/>
          <p:nvPr/>
        </p:nvSpPr>
        <p:spPr>
          <a:xfrm>
            <a:off x="9530468" y="1295395"/>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 Psychotic features</a:t>
            </a:r>
          </a:p>
        </p:txBody>
      </p:sp>
      <p:sp>
        <p:nvSpPr>
          <p:cNvPr id="24" name="TextBox 23">
            <a:extLst>
              <a:ext uri="{FF2B5EF4-FFF2-40B4-BE49-F238E27FC236}">
                <a16:creationId xmlns:a16="http://schemas.microsoft.com/office/drawing/2014/main" id="{40092928-045E-6282-E623-FA416B8D940B}"/>
              </a:ext>
            </a:extLst>
          </p:cNvPr>
          <p:cNvSpPr txBox="1"/>
          <p:nvPr/>
        </p:nvSpPr>
        <p:spPr>
          <a:xfrm>
            <a:off x="9152462" y="1634047"/>
            <a:ext cx="2628000" cy="461665"/>
          </a:xfrm>
          <a:prstGeom prst="rect">
            <a:avLst/>
          </a:prstGeom>
          <a:noFill/>
        </p:spPr>
        <p:txBody>
          <a:bodyPr wrap="square" rtlCol="0">
            <a:spAutoFit/>
          </a:bodyPr>
          <a:lstStyle/>
          <a:p>
            <a:r>
              <a:rPr lang="en-US" sz="1200" dirty="0"/>
              <a:t>Presence of delusions </a:t>
            </a:r>
            <a:br>
              <a:rPr lang="en-US" sz="1200" dirty="0"/>
            </a:br>
            <a:r>
              <a:rPr lang="en-US" sz="1200" dirty="0"/>
              <a:t>or hallucinations</a:t>
            </a:r>
            <a:endParaRPr lang="en-US" sz="1200" dirty="0">
              <a:solidFill>
                <a:srgbClr val="FF0000"/>
              </a:solidFill>
            </a:endParaRPr>
          </a:p>
        </p:txBody>
      </p:sp>
      <p:sp>
        <p:nvSpPr>
          <p:cNvPr id="25" name="Rectangle: Diagonal Corners Rounded 24">
            <a:extLst>
              <a:ext uri="{FF2B5EF4-FFF2-40B4-BE49-F238E27FC236}">
                <a16:creationId xmlns:a16="http://schemas.microsoft.com/office/drawing/2014/main" id="{CFBF2F7D-4877-8C8D-78F2-6554ADC27711}"/>
              </a:ext>
            </a:extLst>
          </p:cNvPr>
          <p:cNvSpPr/>
          <p:nvPr/>
        </p:nvSpPr>
        <p:spPr>
          <a:xfrm flipH="1">
            <a:off x="726879" y="3735114"/>
            <a:ext cx="2628000" cy="2340000"/>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A4EB4F4D-36F8-18A3-7877-E97BF71885EB}"/>
              </a:ext>
            </a:extLst>
          </p:cNvPr>
          <p:cNvSpPr/>
          <p:nvPr/>
        </p:nvSpPr>
        <p:spPr>
          <a:xfrm>
            <a:off x="1104879" y="3540380"/>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Catatonia</a:t>
            </a:r>
          </a:p>
        </p:txBody>
      </p:sp>
      <p:sp>
        <p:nvSpPr>
          <p:cNvPr id="27" name="TextBox 26">
            <a:extLst>
              <a:ext uri="{FF2B5EF4-FFF2-40B4-BE49-F238E27FC236}">
                <a16:creationId xmlns:a16="http://schemas.microsoft.com/office/drawing/2014/main" id="{C48CD55A-BEA3-BC44-D893-FEF2D58402FC}"/>
              </a:ext>
            </a:extLst>
          </p:cNvPr>
          <p:cNvSpPr txBox="1"/>
          <p:nvPr/>
        </p:nvSpPr>
        <p:spPr>
          <a:xfrm>
            <a:off x="726878" y="3879032"/>
            <a:ext cx="2628000" cy="1015663"/>
          </a:xfrm>
          <a:prstGeom prst="rect">
            <a:avLst/>
          </a:prstGeom>
          <a:noFill/>
        </p:spPr>
        <p:txBody>
          <a:bodyPr wrap="square" rtlCol="0">
            <a:spAutoFit/>
          </a:bodyPr>
          <a:lstStyle/>
          <a:p>
            <a:r>
              <a:rPr lang="en-US" sz="1200" dirty="0"/>
              <a:t>≥3 of the following: stupor, catalepsy, waxy flexibility, mutism, negativism, posturing, mannerism, stereotypy, agitation, grimacing, echolalia, or echopraxia</a:t>
            </a:r>
          </a:p>
        </p:txBody>
      </p:sp>
      <p:sp>
        <p:nvSpPr>
          <p:cNvPr id="28" name="Rectangle: Diagonal Corners Rounded 27">
            <a:extLst>
              <a:ext uri="{FF2B5EF4-FFF2-40B4-BE49-F238E27FC236}">
                <a16:creationId xmlns:a16="http://schemas.microsoft.com/office/drawing/2014/main" id="{BD6CD69D-B5F2-E4B1-32BF-A3245A97FA36}"/>
              </a:ext>
            </a:extLst>
          </p:cNvPr>
          <p:cNvSpPr/>
          <p:nvPr/>
        </p:nvSpPr>
        <p:spPr>
          <a:xfrm flipH="1">
            <a:off x="3535409" y="3735114"/>
            <a:ext cx="2628000" cy="2340000"/>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89F164DC-E6E1-556A-575D-66F47E9C2AF3}"/>
              </a:ext>
            </a:extLst>
          </p:cNvPr>
          <p:cNvSpPr/>
          <p:nvPr/>
        </p:nvSpPr>
        <p:spPr>
          <a:xfrm>
            <a:off x="3913409" y="3540380"/>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Seasonal pattern</a:t>
            </a:r>
          </a:p>
        </p:txBody>
      </p:sp>
      <p:sp>
        <p:nvSpPr>
          <p:cNvPr id="30" name="TextBox 29">
            <a:extLst>
              <a:ext uri="{FF2B5EF4-FFF2-40B4-BE49-F238E27FC236}">
                <a16:creationId xmlns:a16="http://schemas.microsoft.com/office/drawing/2014/main" id="{8D27B2C0-C6B8-44B0-FF6A-9727A42C20AB}"/>
              </a:ext>
            </a:extLst>
          </p:cNvPr>
          <p:cNvSpPr txBox="1"/>
          <p:nvPr/>
        </p:nvSpPr>
        <p:spPr>
          <a:xfrm>
            <a:off x="3535407" y="3879032"/>
            <a:ext cx="2628000" cy="830997"/>
          </a:xfrm>
          <a:prstGeom prst="rect">
            <a:avLst/>
          </a:prstGeom>
          <a:noFill/>
        </p:spPr>
        <p:txBody>
          <a:bodyPr wrap="square" rtlCol="0">
            <a:spAutoFit/>
          </a:bodyPr>
          <a:lstStyle/>
          <a:p>
            <a:r>
              <a:rPr lang="en-US" sz="1200" dirty="0"/>
              <a:t>Essential feature is a regular seasonal pattern of ≥1 type of episode (i.e., mania, hypomania, </a:t>
            </a:r>
            <a:br>
              <a:rPr lang="en-US" sz="1200" dirty="0"/>
            </a:br>
            <a:r>
              <a:rPr lang="en-US" sz="1200" dirty="0"/>
              <a:t>or depression)</a:t>
            </a:r>
          </a:p>
        </p:txBody>
      </p:sp>
      <p:sp>
        <p:nvSpPr>
          <p:cNvPr id="31" name="Rectangle: Diagonal Corners Rounded 30">
            <a:extLst>
              <a:ext uri="{FF2B5EF4-FFF2-40B4-BE49-F238E27FC236}">
                <a16:creationId xmlns:a16="http://schemas.microsoft.com/office/drawing/2014/main" id="{48C35886-F2C3-5663-EE41-5B2E75F44824}"/>
              </a:ext>
            </a:extLst>
          </p:cNvPr>
          <p:cNvSpPr/>
          <p:nvPr/>
        </p:nvSpPr>
        <p:spPr>
          <a:xfrm flipH="1">
            <a:off x="6343938" y="3735113"/>
            <a:ext cx="2628000" cy="2340000"/>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A705B790-7384-3B0F-3084-84D19D643A0F}"/>
              </a:ext>
            </a:extLst>
          </p:cNvPr>
          <p:cNvSpPr/>
          <p:nvPr/>
        </p:nvSpPr>
        <p:spPr>
          <a:xfrm>
            <a:off x="6721938" y="3540380"/>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Remission</a:t>
            </a:r>
          </a:p>
        </p:txBody>
      </p:sp>
      <p:sp>
        <p:nvSpPr>
          <p:cNvPr id="34" name="TextBox 33">
            <a:extLst>
              <a:ext uri="{FF2B5EF4-FFF2-40B4-BE49-F238E27FC236}">
                <a16:creationId xmlns:a16="http://schemas.microsoft.com/office/drawing/2014/main" id="{636B2B80-2BF1-FF1C-675D-4A5807357E49}"/>
              </a:ext>
            </a:extLst>
          </p:cNvPr>
          <p:cNvSpPr txBox="1"/>
          <p:nvPr/>
        </p:nvSpPr>
        <p:spPr>
          <a:xfrm>
            <a:off x="6343935" y="3879032"/>
            <a:ext cx="2628000" cy="2123658"/>
          </a:xfrm>
          <a:prstGeom prst="rect">
            <a:avLst/>
          </a:prstGeom>
          <a:noFill/>
        </p:spPr>
        <p:txBody>
          <a:bodyPr wrap="square" rtlCol="0">
            <a:spAutoFit/>
          </a:bodyPr>
          <a:lstStyle/>
          <a:p>
            <a:r>
              <a:rPr lang="en-US" sz="1200" b="1" dirty="0"/>
              <a:t>Partial remission: </a:t>
            </a:r>
            <a:r>
              <a:rPr lang="en-US" sz="1200" dirty="0"/>
              <a:t>symptoms of the immediately previous manic or hypomanic episode, or MDE are present but full criteria are not met, or there is a period lasting &lt;2 months without any significant symptoms following the end of the episode; </a:t>
            </a:r>
            <a:r>
              <a:rPr lang="en-US" sz="1200" b="1" dirty="0"/>
              <a:t>full remission: </a:t>
            </a:r>
            <a:r>
              <a:rPr lang="en-US" sz="1200" dirty="0"/>
              <a:t>during the past 2 months, no significant signs or symptoms of a manic, or hypomanic episode, or MDE</a:t>
            </a:r>
          </a:p>
        </p:txBody>
      </p:sp>
      <p:sp>
        <p:nvSpPr>
          <p:cNvPr id="35" name="Rectangle: Diagonal Corners Rounded 34">
            <a:extLst>
              <a:ext uri="{FF2B5EF4-FFF2-40B4-BE49-F238E27FC236}">
                <a16:creationId xmlns:a16="http://schemas.microsoft.com/office/drawing/2014/main" id="{28E08F56-232C-943E-75B3-28307BB46EF3}"/>
              </a:ext>
            </a:extLst>
          </p:cNvPr>
          <p:cNvSpPr/>
          <p:nvPr/>
        </p:nvSpPr>
        <p:spPr>
          <a:xfrm flipH="1">
            <a:off x="9152468" y="3735114"/>
            <a:ext cx="2628000" cy="2340000"/>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127F956-AEA8-6037-094E-0F11910A77A7}"/>
              </a:ext>
            </a:extLst>
          </p:cNvPr>
          <p:cNvSpPr/>
          <p:nvPr/>
        </p:nvSpPr>
        <p:spPr>
          <a:xfrm>
            <a:off x="9530468" y="3540380"/>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Severity</a:t>
            </a:r>
          </a:p>
        </p:txBody>
      </p:sp>
      <p:sp>
        <p:nvSpPr>
          <p:cNvPr id="37" name="TextBox 36">
            <a:extLst>
              <a:ext uri="{FF2B5EF4-FFF2-40B4-BE49-F238E27FC236}">
                <a16:creationId xmlns:a16="http://schemas.microsoft.com/office/drawing/2014/main" id="{00B643B7-0EA9-2050-2067-3A851C8481D6}"/>
              </a:ext>
            </a:extLst>
          </p:cNvPr>
          <p:cNvSpPr txBox="1"/>
          <p:nvPr/>
        </p:nvSpPr>
        <p:spPr>
          <a:xfrm>
            <a:off x="9152462" y="3879032"/>
            <a:ext cx="2628000" cy="1200329"/>
          </a:xfrm>
          <a:prstGeom prst="rect">
            <a:avLst/>
          </a:prstGeom>
          <a:noFill/>
        </p:spPr>
        <p:txBody>
          <a:bodyPr wrap="square" rtlCol="0">
            <a:spAutoFit/>
          </a:bodyPr>
          <a:lstStyle/>
          <a:p>
            <a:r>
              <a:rPr lang="en-US" sz="1200" dirty="0"/>
              <a:t>The severity of a manic episode, or MDE is specified as mild, moderate, or severe, based on the number of criterion symptoms, the severity of those symptoms, and the degree of functional disability</a:t>
            </a:r>
          </a:p>
        </p:txBody>
      </p:sp>
    </p:spTree>
    <p:extLst>
      <p:ext uri="{BB962C8B-B14F-4D97-AF65-F5344CB8AC3E}">
        <p14:creationId xmlns:p14="http://schemas.microsoft.com/office/powerpoint/2010/main" val="2919192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AC7E9-FA1B-8311-FFD8-9F83FAFCBB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4BAF81-A58C-4C6A-1DDD-ACBFCBBD5583}"/>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1FF4BA9B-CE8C-9797-5A26-7F0A4412A225}"/>
              </a:ext>
            </a:extLst>
          </p:cNvPr>
          <p:cNvSpPr>
            <a:spLocks noGrp="1"/>
          </p:cNvSpPr>
          <p:nvPr>
            <p:ph type="title"/>
          </p:nvPr>
        </p:nvSpPr>
        <p:spPr/>
        <p:txBody>
          <a:bodyPr/>
          <a:lstStyle/>
          <a:p>
            <a:r>
              <a:rPr lang="en-GB"/>
              <a:t>Bipolar disorder course specifier: predominant polarity</a:t>
            </a:r>
          </a:p>
        </p:txBody>
      </p:sp>
      <p:sp>
        <p:nvSpPr>
          <p:cNvPr id="7" name="Content Placeholder 6">
            <a:extLst>
              <a:ext uri="{FF2B5EF4-FFF2-40B4-BE49-F238E27FC236}">
                <a16:creationId xmlns:a16="http://schemas.microsoft.com/office/drawing/2014/main" id="{CE094206-944B-D946-D9B2-B877834AAC6B}"/>
              </a:ext>
            </a:extLst>
          </p:cNvPr>
          <p:cNvSpPr>
            <a:spLocks noGrp="1"/>
          </p:cNvSpPr>
          <p:nvPr>
            <p:ph idx="19"/>
          </p:nvPr>
        </p:nvSpPr>
        <p:spPr/>
        <p:txBody>
          <a:bodyPr/>
          <a:lstStyle/>
          <a:p>
            <a:r>
              <a:rPr lang="en-GB" dirty="0"/>
              <a:t>BD can be categorized based on whether the individual experiences mostly depressive or mostly manic symptoms</a:t>
            </a:r>
            <a:r>
              <a:rPr lang="en-GB" baseline="30000" dirty="0"/>
              <a:t>1-3</a:t>
            </a:r>
          </a:p>
          <a:p>
            <a:r>
              <a:rPr lang="en-GB" dirty="0"/>
              <a:t>Predominant polarity has treatment implications, as drugs have varying efficacy across the index</a:t>
            </a:r>
            <a:r>
              <a:rPr lang="en-GB" baseline="30000" dirty="0"/>
              <a:t>1</a:t>
            </a:r>
            <a:endParaRPr lang="en-GB" dirty="0"/>
          </a:p>
        </p:txBody>
      </p:sp>
      <p:sp>
        <p:nvSpPr>
          <p:cNvPr id="5" name="Text Placeholder 4">
            <a:extLst>
              <a:ext uri="{FF2B5EF4-FFF2-40B4-BE49-F238E27FC236}">
                <a16:creationId xmlns:a16="http://schemas.microsoft.com/office/drawing/2014/main" id="{351F03DF-163D-00ED-737D-CECB81BA8920}"/>
              </a:ext>
            </a:extLst>
          </p:cNvPr>
          <p:cNvSpPr>
            <a:spLocks noGrp="1"/>
          </p:cNvSpPr>
          <p:nvPr>
            <p:ph type="body" sz="quarter" idx="18"/>
          </p:nvPr>
        </p:nvSpPr>
        <p:spPr/>
        <p:txBody>
          <a:bodyPr/>
          <a:lstStyle/>
          <a:p>
            <a:r>
              <a:rPr lang="en-GB" dirty="0"/>
              <a:t>BD=bipolar disorder</a:t>
            </a:r>
          </a:p>
          <a:p>
            <a:endParaRPr lang="en-GB" dirty="0"/>
          </a:p>
          <a:p>
            <a:r>
              <a:rPr lang="en-GB" dirty="0"/>
              <a:t>1. Carvalho et al. Int J </a:t>
            </a:r>
            <a:r>
              <a:rPr lang="en-GB" dirty="0" err="1"/>
              <a:t>Neuropsychopharmacol</a:t>
            </a:r>
            <a:r>
              <a:rPr lang="en-GB" dirty="0"/>
              <a:t> 2014;18(2):pyu079; </a:t>
            </a:r>
            <a:br>
              <a:rPr lang="en-GB" dirty="0"/>
            </a:br>
            <a:r>
              <a:rPr lang="en-GB" dirty="0"/>
              <a:t>2. Carvalho et al. J Affect </a:t>
            </a:r>
            <a:r>
              <a:rPr lang="en-GB" dirty="0" err="1"/>
              <a:t>Disord</a:t>
            </a:r>
            <a:r>
              <a:rPr lang="en-GB" dirty="0"/>
              <a:t> 2014;163:56–64; 3. Colom et al. J Affect </a:t>
            </a:r>
            <a:r>
              <a:rPr lang="en-GB" dirty="0" err="1"/>
              <a:t>Disord</a:t>
            </a:r>
            <a:r>
              <a:rPr lang="en-GB" dirty="0"/>
              <a:t> 2006;93(1–3):13–17</a:t>
            </a:r>
            <a:endParaRPr lang="en-US" dirty="0"/>
          </a:p>
        </p:txBody>
      </p:sp>
      <p:sp>
        <p:nvSpPr>
          <p:cNvPr id="6" name="Slide Number Placeholder 5">
            <a:extLst>
              <a:ext uri="{FF2B5EF4-FFF2-40B4-BE49-F238E27FC236}">
                <a16:creationId xmlns:a16="http://schemas.microsoft.com/office/drawing/2014/main" id="{8D00D5D6-BB95-6600-4B88-907547B65612}"/>
              </a:ext>
            </a:extLst>
          </p:cNvPr>
          <p:cNvSpPr>
            <a:spLocks noGrp="1"/>
          </p:cNvSpPr>
          <p:nvPr>
            <p:ph type="sldNum" sz="quarter" idx="4"/>
          </p:nvPr>
        </p:nvSpPr>
        <p:spPr/>
        <p:txBody>
          <a:bodyPr/>
          <a:lstStyle/>
          <a:p>
            <a:fld id="{C5E73D8C-6D1C-4360-8101-83ED279A0FF1}" type="slidenum">
              <a:rPr lang="en-GB" smtClean="0"/>
              <a:pPr/>
              <a:t>19</a:t>
            </a:fld>
            <a:endParaRPr lang="en-GB"/>
          </a:p>
        </p:txBody>
      </p:sp>
      <p:sp>
        <p:nvSpPr>
          <p:cNvPr id="8" name="TextBox 7">
            <a:extLst>
              <a:ext uri="{FF2B5EF4-FFF2-40B4-BE49-F238E27FC236}">
                <a16:creationId xmlns:a16="http://schemas.microsoft.com/office/drawing/2014/main" id="{09884B8F-6072-C164-3E47-F7F58142F1B1}"/>
              </a:ext>
            </a:extLst>
          </p:cNvPr>
          <p:cNvSpPr txBox="1"/>
          <p:nvPr/>
        </p:nvSpPr>
        <p:spPr>
          <a:xfrm>
            <a:off x="3394075" y="2897406"/>
            <a:ext cx="5403849" cy="338554"/>
          </a:xfrm>
          <a:prstGeom prst="rect">
            <a:avLst/>
          </a:prstGeom>
          <a:noFill/>
        </p:spPr>
        <p:txBody>
          <a:bodyPr wrap="square">
            <a:spAutoFit/>
          </a:bodyPr>
          <a:lstStyle/>
          <a:p>
            <a:pPr algn="ctr"/>
            <a:r>
              <a:rPr lang="it-IT" sz="1600" b="1" dirty="0">
                <a:solidFill>
                  <a:schemeClr val="accent2">
                    <a:lumMod val="50000"/>
                  </a:schemeClr>
                </a:solidFill>
              </a:rPr>
              <a:t>Predominant polarity in BD</a:t>
            </a:r>
            <a:r>
              <a:rPr lang="it-IT" sz="1600" b="1" baseline="30000" dirty="0">
                <a:solidFill>
                  <a:schemeClr val="accent2">
                    <a:lumMod val="50000"/>
                  </a:schemeClr>
                </a:solidFill>
              </a:rPr>
              <a:t>1-3</a:t>
            </a:r>
            <a:endParaRPr lang="en-GB" sz="1600" b="1" dirty="0">
              <a:solidFill>
                <a:schemeClr val="accent2">
                  <a:lumMod val="50000"/>
                </a:schemeClr>
              </a:solidFill>
            </a:endParaRPr>
          </a:p>
        </p:txBody>
      </p:sp>
      <p:grpSp>
        <p:nvGrpSpPr>
          <p:cNvPr id="9" name="Group 8">
            <a:extLst>
              <a:ext uri="{FF2B5EF4-FFF2-40B4-BE49-F238E27FC236}">
                <a16:creationId xmlns:a16="http://schemas.microsoft.com/office/drawing/2014/main" id="{7F69A208-E79B-86A3-3F2B-E33A5E09EACD}"/>
              </a:ext>
            </a:extLst>
          </p:cNvPr>
          <p:cNvGrpSpPr/>
          <p:nvPr/>
        </p:nvGrpSpPr>
        <p:grpSpPr>
          <a:xfrm>
            <a:off x="2867025" y="3345784"/>
            <a:ext cx="6457950" cy="1374040"/>
            <a:chOff x="2867025" y="3645807"/>
            <a:chExt cx="6457950" cy="1374040"/>
          </a:xfrm>
        </p:grpSpPr>
        <p:sp>
          <p:nvSpPr>
            <p:cNvPr id="10" name="Arrow: Left-Right 9">
              <a:extLst>
                <a:ext uri="{FF2B5EF4-FFF2-40B4-BE49-F238E27FC236}">
                  <a16:creationId xmlns:a16="http://schemas.microsoft.com/office/drawing/2014/main" id="{4AAA7F64-C8D3-5EC5-0CB7-797CB7F7557A}"/>
                </a:ext>
              </a:extLst>
            </p:cNvPr>
            <p:cNvSpPr/>
            <p:nvPr/>
          </p:nvSpPr>
          <p:spPr>
            <a:xfrm>
              <a:off x="2867025" y="3645807"/>
              <a:ext cx="6457950" cy="1374040"/>
            </a:xfrm>
            <a:prstGeom prst="leftRightArrow">
              <a:avLst/>
            </a:prstGeom>
            <a:gradFill flip="none" rotWithShape="1">
              <a:gsLst>
                <a:gs pos="30000">
                  <a:schemeClr val="accent3"/>
                </a:gs>
                <a:gs pos="70000">
                  <a:schemeClr val="accent5"/>
                </a:gs>
                <a:gs pos="0">
                  <a:schemeClr val="accent3">
                    <a:lumMod val="75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EC625C18-2F76-0B19-E238-8A4D03FEB87E}"/>
                </a:ext>
              </a:extLst>
            </p:cNvPr>
            <p:cNvSpPr txBox="1"/>
            <p:nvPr/>
          </p:nvSpPr>
          <p:spPr>
            <a:xfrm>
              <a:off x="8463168" y="4148161"/>
              <a:ext cx="766557" cy="338554"/>
            </a:xfrm>
            <a:prstGeom prst="rect">
              <a:avLst/>
            </a:prstGeom>
            <a:noFill/>
          </p:spPr>
          <p:txBody>
            <a:bodyPr wrap="none" rtlCol="0">
              <a:spAutoFit/>
            </a:bodyPr>
            <a:lstStyle/>
            <a:p>
              <a:pPr algn="r"/>
              <a:r>
                <a:rPr lang="en-GB" sz="1600" b="1">
                  <a:solidFill>
                    <a:schemeClr val="bg1"/>
                  </a:solidFill>
                </a:rPr>
                <a:t>Manic</a:t>
              </a:r>
            </a:p>
          </p:txBody>
        </p:sp>
        <p:sp>
          <p:nvSpPr>
            <p:cNvPr id="12" name="TextBox 11">
              <a:extLst>
                <a:ext uri="{FF2B5EF4-FFF2-40B4-BE49-F238E27FC236}">
                  <a16:creationId xmlns:a16="http://schemas.microsoft.com/office/drawing/2014/main" id="{56F4E4C7-805F-357A-EF62-D7FB20A388AA}"/>
                </a:ext>
              </a:extLst>
            </p:cNvPr>
            <p:cNvSpPr txBox="1"/>
            <p:nvPr/>
          </p:nvSpPr>
          <p:spPr>
            <a:xfrm>
              <a:off x="2976250" y="4148161"/>
              <a:ext cx="1277914" cy="338554"/>
            </a:xfrm>
            <a:prstGeom prst="rect">
              <a:avLst/>
            </a:prstGeom>
            <a:noFill/>
          </p:spPr>
          <p:txBody>
            <a:bodyPr wrap="none" rtlCol="0">
              <a:spAutoFit/>
            </a:bodyPr>
            <a:lstStyle/>
            <a:p>
              <a:r>
                <a:rPr lang="en-GB" sz="1600" b="1" dirty="0">
                  <a:solidFill>
                    <a:schemeClr val="bg1"/>
                  </a:solidFill>
                </a:rPr>
                <a:t>Depressive</a:t>
              </a:r>
            </a:p>
          </p:txBody>
        </p:sp>
      </p:grpSp>
      <p:sp>
        <p:nvSpPr>
          <p:cNvPr id="19" name="TextBox 18">
            <a:extLst>
              <a:ext uri="{FF2B5EF4-FFF2-40B4-BE49-F238E27FC236}">
                <a16:creationId xmlns:a16="http://schemas.microsoft.com/office/drawing/2014/main" id="{7035BD6C-05E8-3ABA-4AD4-4DC5EB0227D6}"/>
              </a:ext>
            </a:extLst>
          </p:cNvPr>
          <p:cNvSpPr txBox="1"/>
          <p:nvPr/>
        </p:nvSpPr>
        <p:spPr>
          <a:xfrm>
            <a:off x="9365620" y="3442899"/>
            <a:ext cx="2164557" cy="1179810"/>
          </a:xfrm>
          <a:prstGeom prst="rect">
            <a:avLst/>
          </a:prstGeom>
          <a:noFill/>
        </p:spPr>
        <p:txBody>
          <a:bodyPr wrap="square" rtlCol="0">
            <a:spAutoFit/>
          </a:bodyPr>
          <a:lstStyle/>
          <a:p>
            <a:pPr>
              <a:spcBef>
                <a:spcPts val="240"/>
              </a:spcBef>
              <a:spcAft>
                <a:spcPts val="240"/>
              </a:spcAft>
            </a:pPr>
            <a:r>
              <a:rPr lang="en-GB" sz="1600" dirty="0">
                <a:solidFill>
                  <a:schemeClr val="accent3">
                    <a:lumMod val="50000"/>
                  </a:schemeClr>
                </a:solidFill>
              </a:rPr>
              <a:t>BD-I more prevalent</a:t>
            </a:r>
          </a:p>
          <a:p>
            <a:pPr>
              <a:spcBef>
                <a:spcPts val="240"/>
              </a:spcBef>
              <a:spcAft>
                <a:spcPts val="240"/>
              </a:spcAft>
            </a:pPr>
            <a:r>
              <a:rPr lang="en-GB" sz="1600" dirty="0">
                <a:solidFill>
                  <a:schemeClr val="accent3">
                    <a:lumMod val="50000"/>
                  </a:schemeClr>
                </a:solidFill>
              </a:rPr>
              <a:t>Younger illness onset</a:t>
            </a:r>
          </a:p>
          <a:p>
            <a:pPr>
              <a:spcBef>
                <a:spcPts val="240"/>
              </a:spcBef>
              <a:spcAft>
                <a:spcPts val="240"/>
              </a:spcAft>
            </a:pPr>
            <a:r>
              <a:rPr lang="en-GB" sz="1600" dirty="0">
                <a:solidFill>
                  <a:schemeClr val="accent3">
                    <a:lumMod val="50000"/>
                  </a:schemeClr>
                </a:solidFill>
              </a:rPr>
              <a:t>Higher rates of substance abuse</a:t>
            </a:r>
          </a:p>
        </p:txBody>
      </p:sp>
      <p:sp>
        <p:nvSpPr>
          <p:cNvPr id="20" name="TextBox 19">
            <a:extLst>
              <a:ext uri="{FF2B5EF4-FFF2-40B4-BE49-F238E27FC236}">
                <a16:creationId xmlns:a16="http://schemas.microsoft.com/office/drawing/2014/main" id="{BE469025-EC6E-7994-6DB1-48E57FECFBC5}"/>
              </a:ext>
            </a:extLst>
          </p:cNvPr>
          <p:cNvSpPr txBox="1"/>
          <p:nvPr/>
        </p:nvSpPr>
        <p:spPr>
          <a:xfrm>
            <a:off x="661823" y="3294140"/>
            <a:ext cx="2161906" cy="1477328"/>
          </a:xfrm>
          <a:prstGeom prst="rect">
            <a:avLst/>
          </a:prstGeom>
          <a:noFill/>
        </p:spPr>
        <p:txBody>
          <a:bodyPr wrap="square" rtlCol="0">
            <a:spAutoFit/>
          </a:bodyPr>
          <a:lstStyle/>
          <a:p>
            <a:pPr algn="r">
              <a:spcBef>
                <a:spcPts val="240"/>
              </a:spcBef>
              <a:spcAft>
                <a:spcPts val="240"/>
              </a:spcAft>
            </a:pPr>
            <a:r>
              <a:rPr lang="en-GB" sz="1600" dirty="0">
                <a:solidFill>
                  <a:schemeClr val="accent5">
                    <a:lumMod val="50000"/>
                  </a:schemeClr>
                </a:solidFill>
              </a:rPr>
              <a:t>BD-II more prevalent</a:t>
            </a:r>
          </a:p>
          <a:p>
            <a:pPr algn="r">
              <a:spcBef>
                <a:spcPts val="240"/>
              </a:spcBef>
              <a:spcAft>
                <a:spcPts val="240"/>
              </a:spcAft>
            </a:pPr>
            <a:r>
              <a:rPr lang="en-GB" sz="1600" dirty="0">
                <a:solidFill>
                  <a:schemeClr val="accent5">
                    <a:lumMod val="50000"/>
                  </a:schemeClr>
                </a:solidFill>
              </a:rPr>
              <a:t>Delayed diagnosis</a:t>
            </a:r>
          </a:p>
          <a:p>
            <a:pPr algn="r">
              <a:spcBef>
                <a:spcPts val="240"/>
              </a:spcBef>
              <a:spcAft>
                <a:spcPts val="240"/>
              </a:spcAft>
            </a:pPr>
            <a:r>
              <a:rPr lang="en-GB" sz="1600" dirty="0">
                <a:solidFill>
                  <a:schemeClr val="accent5">
                    <a:lumMod val="50000"/>
                  </a:schemeClr>
                </a:solidFill>
              </a:rPr>
              <a:t>Depressive index episode</a:t>
            </a:r>
          </a:p>
          <a:p>
            <a:pPr algn="r">
              <a:spcBef>
                <a:spcPts val="240"/>
              </a:spcBef>
              <a:spcAft>
                <a:spcPts val="240"/>
              </a:spcAft>
            </a:pPr>
            <a:r>
              <a:rPr lang="en-GB" sz="1600" dirty="0">
                <a:solidFill>
                  <a:schemeClr val="accent5">
                    <a:lumMod val="50000"/>
                  </a:schemeClr>
                </a:solidFill>
              </a:rPr>
              <a:t>Higher rate of suicide</a:t>
            </a:r>
          </a:p>
        </p:txBody>
      </p:sp>
    </p:spTree>
    <p:extLst>
      <p:ext uri="{BB962C8B-B14F-4D97-AF65-F5344CB8AC3E}">
        <p14:creationId xmlns:p14="http://schemas.microsoft.com/office/powerpoint/2010/main" val="1567243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34061A7-8C22-1E25-C667-A6C11F4E712B}"/>
              </a:ext>
            </a:extLst>
          </p:cNvPr>
          <p:cNvSpPr>
            <a:spLocks noGrp="1"/>
          </p:cNvSpPr>
          <p:nvPr>
            <p:ph type="body" sz="quarter" idx="17"/>
          </p:nvPr>
        </p:nvSpPr>
        <p:spPr/>
        <p:txBody>
          <a:bodyPr/>
          <a:lstStyle/>
          <a:p>
            <a:r>
              <a:rPr lang="en-GB" dirty="0"/>
              <a:t>Bipolar disorder – Course, natural history, and prognosis</a:t>
            </a:r>
          </a:p>
        </p:txBody>
      </p:sp>
      <p:sp>
        <p:nvSpPr>
          <p:cNvPr id="9" name="Title 8">
            <a:extLst>
              <a:ext uri="{FF2B5EF4-FFF2-40B4-BE49-F238E27FC236}">
                <a16:creationId xmlns:a16="http://schemas.microsoft.com/office/drawing/2014/main" id="{A6AB1CE1-87A5-1548-B491-649B024B6274}"/>
              </a:ext>
            </a:extLst>
          </p:cNvPr>
          <p:cNvSpPr>
            <a:spLocks noGrp="1"/>
          </p:cNvSpPr>
          <p:nvPr>
            <p:ph type="title"/>
          </p:nvPr>
        </p:nvSpPr>
        <p:spPr/>
        <p:txBody>
          <a:bodyPr/>
          <a:lstStyle/>
          <a:p>
            <a:r>
              <a:rPr lang="en-GB" dirty="0"/>
              <a:t>The polarity index of agents for bipolar disorder maintenance</a:t>
            </a:r>
          </a:p>
        </p:txBody>
      </p:sp>
      <p:sp>
        <p:nvSpPr>
          <p:cNvPr id="12" name="Content Placeholder 11">
            <a:extLst>
              <a:ext uri="{FF2B5EF4-FFF2-40B4-BE49-F238E27FC236}">
                <a16:creationId xmlns:a16="http://schemas.microsoft.com/office/drawing/2014/main" id="{90B25BC5-A45B-2863-2728-7D2E7483D156}"/>
              </a:ext>
            </a:extLst>
          </p:cNvPr>
          <p:cNvSpPr>
            <a:spLocks noGrp="1"/>
          </p:cNvSpPr>
          <p:nvPr>
            <p:ph idx="19"/>
          </p:nvPr>
        </p:nvSpPr>
        <p:spPr>
          <a:xfrm>
            <a:off x="539750" y="1460740"/>
            <a:ext cx="10745470" cy="1315247"/>
          </a:xfrm>
        </p:spPr>
        <p:txBody>
          <a:bodyPr/>
          <a:lstStyle/>
          <a:p>
            <a:pPr marL="0" indent="0">
              <a:buNone/>
            </a:pPr>
            <a:r>
              <a:rPr lang="en-GB" dirty="0"/>
              <a:t>Data of the effectiveness of agents for BD maintenance can be synthesized to create a polarity index:</a:t>
            </a:r>
            <a:endParaRPr lang="en-GB" baseline="30000" dirty="0"/>
          </a:p>
        </p:txBody>
      </p:sp>
      <p:sp>
        <p:nvSpPr>
          <p:cNvPr id="11" name="Text Placeholder 10">
            <a:extLst>
              <a:ext uri="{FF2B5EF4-FFF2-40B4-BE49-F238E27FC236}">
                <a16:creationId xmlns:a16="http://schemas.microsoft.com/office/drawing/2014/main" id="{D705658F-1564-BF38-B733-8AF8DE193717}"/>
              </a:ext>
            </a:extLst>
          </p:cNvPr>
          <p:cNvSpPr>
            <a:spLocks noGrp="1"/>
          </p:cNvSpPr>
          <p:nvPr>
            <p:ph type="body" sz="quarter" idx="18"/>
          </p:nvPr>
        </p:nvSpPr>
        <p:spPr/>
        <p:txBody>
          <a:bodyPr/>
          <a:lstStyle/>
          <a:p>
            <a:r>
              <a:rPr lang="en-GB" dirty="0"/>
              <a:t>BD=bipolar disorder; LAI=long-acting injectable</a:t>
            </a:r>
          </a:p>
          <a:p>
            <a:endParaRPr lang="en-GB" dirty="0"/>
          </a:p>
          <a:p>
            <a:r>
              <a:rPr lang="en-GB" dirty="0"/>
              <a:t>Popovic et al. </a:t>
            </a:r>
            <a:r>
              <a:rPr lang="en-GB" dirty="0" err="1"/>
              <a:t>Eur</a:t>
            </a:r>
            <a:r>
              <a:rPr lang="en-GB" dirty="0"/>
              <a:t> </a:t>
            </a:r>
            <a:r>
              <a:rPr lang="en-GB" dirty="0" err="1"/>
              <a:t>Neuropsychopharmacol</a:t>
            </a:r>
            <a:r>
              <a:rPr lang="en-GB" dirty="0"/>
              <a:t> 2012;22(5):339–346</a:t>
            </a:r>
          </a:p>
        </p:txBody>
      </p:sp>
      <p:grpSp>
        <p:nvGrpSpPr>
          <p:cNvPr id="21" name="Group 20">
            <a:extLst>
              <a:ext uri="{FF2B5EF4-FFF2-40B4-BE49-F238E27FC236}">
                <a16:creationId xmlns:a16="http://schemas.microsoft.com/office/drawing/2014/main" id="{B7C80729-DC62-A515-74D9-F50B5B0E39A2}"/>
              </a:ext>
            </a:extLst>
          </p:cNvPr>
          <p:cNvGrpSpPr/>
          <p:nvPr/>
        </p:nvGrpSpPr>
        <p:grpSpPr>
          <a:xfrm>
            <a:off x="906780" y="3345784"/>
            <a:ext cx="10378440" cy="1374040"/>
            <a:chOff x="2867025" y="3645807"/>
            <a:chExt cx="6457950" cy="1374040"/>
          </a:xfrm>
        </p:grpSpPr>
        <p:sp>
          <p:nvSpPr>
            <p:cNvPr id="22" name="Arrow: Left-Right 21">
              <a:extLst>
                <a:ext uri="{FF2B5EF4-FFF2-40B4-BE49-F238E27FC236}">
                  <a16:creationId xmlns:a16="http://schemas.microsoft.com/office/drawing/2014/main" id="{01C5940A-398C-A4C5-E367-F7B2B0E4BF1E}"/>
                </a:ext>
              </a:extLst>
            </p:cNvPr>
            <p:cNvSpPr/>
            <p:nvPr/>
          </p:nvSpPr>
          <p:spPr>
            <a:xfrm>
              <a:off x="2867025" y="3645807"/>
              <a:ext cx="6457950" cy="1374040"/>
            </a:xfrm>
            <a:prstGeom prst="leftRightArrow">
              <a:avLst/>
            </a:prstGeom>
            <a:gradFill flip="none" rotWithShape="1">
              <a:gsLst>
                <a:gs pos="30000">
                  <a:schemeClr val="accent3"/>
                </a:gs>
                <a:gs pos="70000">
                  <a:schemeClr val="accent5"/>
                </a:gs>
                <a:gs pos="0">
                  <a:schemeClr val="accent3">
                    <a:lumMod val="75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Box 22">
              <a:extLst>
                <a:ext uri="{FF2B5EF4-FFF2-40B4-BE49-F238E27FC236}">
                  <a16:creationId xmlns:a16="http://schemas.microsoft.com/office/drawing/2014/main" id="{9F52E34C-499D-2CA1-592B-E5227DD66C01}"/>
                </a:ext>
              </a:extLst>
            </p:cNvPr>
            <p:cNvSpPr txBox="1"/>
            <p:nvPr/>
          </p:nvSpPr>
          <p:spPr>
            <a:xfrm>
              <a:off x="8497388" y="4148161"/>
              <a:ext cx="732338" cy="338554"/>
            </a:xfrm>
            <a:prstGeom prst="rect">
              <a:avLst/>
            </a:prstGeom>
            <a:noFill/>
          </p:spPr>
          <p:txBody>
            <a:bodyPr wrap="none" rtlCol="0">
              <a:spAutoFit/>
            </a:bodyPr>
            <a:lstStyle/>
            <a:p>
              <a:pPr algn="r"/>
              <a:r>
                <a:rPr lang="en-GB" sz="1600" b="1" dirty="0">
                  <a:solidFill>
                    <a:schemeClr val="bg1"/>
                  </a:solidFill>
                </a:rPr>
                <a:t>Antimanic</a:t>
              </a:r>
            </a:p>
          </p:txBody>
        </p:sp>
        <p:sp>
          <p:nvSpPr>
            <p:cNvPr id="24" name="TextBox 23">
              <a:extLst>
                <a:ext uri="{FF2B5EF4-FFF2-40B4-BE49-F238E27FC236}">
                  <a16:creationId xmlns:a16="http://schemas.microsoft.com/office/drawing/2014/main" id="{C5A519F7-5EBD-F76D-B813-5609EE4BA55E}"/>
                </a:ext>
              </a:extLst>
            </p:cNvPr>
            <p:cNvSpPr txBox="1"/>
            <p:nvPr/>
          </p:nvSpPr>
          <p:spPr>
            <a:xfrm>
              <a:off x="2976250" y="4148161"/>
              <a:ext cx="1043546" cy="338554"/>
            </a:xfrm>
            <a:prstGeom prst="rect">
              <a:avLst/>
            </a:prstGeom>
            <a:noFill/>
          </p:spPr>
          <p:txBody>
            <a:bodyPr wrap="none" rtlCol="0">
              <a:spAutoFit/>
            </a:bodyPr>
            <a:lstStyle/>
            <a:p>
              <a:r>
                <a:rPr lang="en-GB" sz="1600" b="1" dirty="0">
                  <a:solidFill>
                    <a:schemeClr val="bg1"/>
                  </a:solidFill>
                </a:rPr>
                <a:t>Antidepressive</a:t>
              </a:r>
            </a:p>
          </p:txBody>
        </p:sp>
      </p:grpSp>
      <p:pic>
        <p:nvPicPr>
          <p:cNvPr id="30" name="Graphic 29" descr="Medicine with solid fill">
            <a:extLst>
              <a:ext uri="{FF2B5EF4-FFF2-40B4-BE49-F238E27FC236}">
                <a16:creationId xmlns:a16="http://schemas.microsoft.com/office/drawing/2014/main" id="{B30E516A-EB5E-AD90-ADF0-F914D2C950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3251" y="3506732"/>
            <a:ext cx="1047488" cy="1047488"/>
          </a:xfrm>
          <a:prstGeom prst="rect">
            <a:avLst/>
          </a:prstGeom>
        </p:spPr>
      </p:pic>
      <p:pic>
        <p:nvPicPr>
          <p:cNvPr id="31" name="Graphic 30" descr="Medicine with solid fill">
            <a:extLst>
              <a:ext uri="{FF2B5EF4-FFF2-40B4-BE49-F238E27FC236}">
                <a16:creationId xmlns:a16="http://schemas.microsoft.com/office/drawing/2014/main" id="{804C6C97-49B7-2DA7-F665-45F4859B72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2390187" y="3506732"/>
            <a:ext cx="1047488" cy="1047488"/>
          </a:xfrm>
          <a:prstGeom prst="rect">
            <a:avLst/>
          </a:prstGeom>
        </p:spPr>
      </p:pic>
      <p:pic>
        <p:nvPicPr>
          <p:cNvPr id="33" name="Graphic 32" descr="Medicine with solid fill">
            <a:extLst>
              <a:ext uri="{FF2B5EF4-FFF2-40B4-BE49-F238E27FC236}">
                <a16:creationId xmlns:a16="http://schemas.microsoft.com/office/drawing/2014/main" id="{71576E58-CE4B-C319-E55E-59ECA7683F8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38897" y="3506732"/>
            <a:ext cx="1047488" cy="1047488"/>
          </a:xfrm>
          <a:prstGeom prst="rect">
            <a:avLst/>
          </a:prstGeom>
        </p:spPr>
      </p:pic>
      <p:pic>
        <p:nvPicPr>
          <p:cNvPr id="34" name="Graphic 33" descr="Medicine with solid fill">
            <a:extLst>
              <a:ext uri="{FF2B5EF4-FFF2-40B4-BE49-F238E27FC236}">
                <a16:creationId xmlns:a16="http://schemas.microsoft.com/office/drawing/2014/main" id="{0A848D69-3A1A-990B-B36F-E1235A2551E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4464542" y="3506732"/>
            <a:ext cx="1047488" cy="1047488"/>
          </a:xfrm>
          <a:prstGeom prst="rect">
            <a:avLst/>
          </a:prstGeom>
        </p:spPr>
      </p:pic>
      <p:sp>
        <p:nvSpPr>
          <p:cNvPr id="38" name="TextBox 37">
            <a:extLst>
              <a:ext uri="{FF2B5EF4-FFF2-40B4-BE49-F238E27FC236}">
                <a16:creationId xmlns:a16="http://schemas.microsoft.com/office/drawing/2014/main" id="{37593124-3FE4-D118-A42F-CC55C3995B67}"/>
              </a:ext>
            </a:extLst>
          </p:cNvPr>
          <p:cNvSpPr txBox="1"/>
          <p:nvPr/>
        </p:nvSpPr>
        <p:spPr>
          <a:xfrm>
            <a:off x="4825721" y="1837793"/>
            <a:ext cx="2540559" cy="954107"/>
          </a:xfrm>
          <a:prstGeom prst="rect">
            <a:avLst/>
          </a:prstGeom>
          <a:noFill/>
        </p:spPr>
        <p:txBody>
          <a:bodyPr wrap="square">
            <a:spAutoFit/>
          </a:bodyPr>
          <a:lstStyle/>
          <a:p>
            <a:pPr algn="ctr"/>
            <a:r>
              <a:rPr lang="en-GB" sz="1400" dirty="0"/>
              <a:t>A polarity index of 1.0 would indicate equal efficacy in prevention of manic and depressive episodes</a:t>
            </a:r>
          </a:p>
        </p:txBody>
      </p:sp>
      <p:sp>
        <p:nvSpPr>
          <p:cNvPr id="42" name="TextBox 41">
            <a:extLst>
              <a:ext uri="{FF2B5EF4-FFF2-40B4-BE49-F238E27FC236}">
                <a16:creationId xmlns:a16="http://schemas.microsoft.com/office/drawing/2014/main" id="{1EDB9477-3B6E-B454-DB45-A522C803EAE2}"/>
              </a:ext>
            </a:extLst>
          </p:cNvPr>
          <p:cNvSpPr txBox="1"/>
          <p:nvPr/>
        </p:nvSpPr>
        <p:spPr>
          <a:xfrm>
            <a:off x="7810207" y="1945514"/>
            <a:ext cx="2652639" cy="738664"/>
          </a:xfrm>
          <a:prstGeom prst="rect">
            <a:avLst/>
          </a:prstGeom>
          <a:noFill/>
        </p:spPr>
        <p:txBody>
          <a:bodyPr wrap="square">
            <a:spAutoFit/>
          </a:bodyPr>
          <a:lstStyle/>
          <a:p>
            <a:pPr marL="0" lvl="1" algn="ctr"/>
            <a:r>
              <a:rPr lang="en-GB" sz="1400" dirty="0"/>
              <a:t>A polarity index &gt;1.0 indicates stronger antimanic versus antidepressant properties</a:t>
            </a:r>
          </a:p>
        </p:txBody>
      </p:sp>
      <p:sp>
        <p:nvSpPr>
          <p:cNvPr id="50" name="TextBox 49">
            <a:extLst>
              <a:ext uri="{FF2B5EF4-FFF2-40B4-BE49-F238E27FC236}">
                <a16:creationId xmlns:a16="http://schemas.microsoft.com/office/drawing/2014/main" id="{D871EDF1-0336-3604-2FB3-E17F4063CBF2}"/>
              </a:ext>
            </a:extLst>
          </p:cNvPr>
          <p:cNvSpPr txBox="1"/>
          <p:nvPr/>
        </p:nvSpPr>
        <p:spPr>
          <a:xfrm>
            <a:off x="1330014" y="1945514"/>
            <a:ext cx="3167835" cy="738664"/>
          </a:xfrm>
          <a:prstGeom prst="rect">
            <a:avLst/>
          </a:prstGeom>
          <a:noFill/>
        </p:spPr>
        <p:txBody>
          <a:bodyPr wrap="square">
            <a:spAutoFit/>
          </a:bodyPr>
          <a:lstStyle/>
          <a:p>
            <a:pPr algn="ctr"/>
            <a:r>
              <a:rPr lang="en-GB" sz="1400" dirty="0"/>
              <a:t>A polarity index &lt;1.0 indicates a drug that is more effective for preventing depressive than manic episodes </a:t>
            </a:r>
          </a:p>
        </p:txBody>
      </p:sp>
      <p:cxnSp>
        <p:nvCxnSpPr>
          <p:cNvPr id="52" name="Straight Arrow Connector 51">
            <a:extLst>
              <a:ext uri="{FF2B5EF4-FFF2-40B4-BE49-F238E27FC236}">
                <a16:creationId xmlns:a16="http://schemas.microsoft.com/office/drawing/2014/main" id="{C5BE8B38-65E4-FBBE-CE55-1EC414C73460}"/>
              </a:ext>
            </a:extLst>
          </p:cNvPr>
          <p:cNvCxnSpPr>
            <a:cxnSpLocks/>
          </p:cNvCxnSpPr>
          <p:nvPr/>
        </p:nvCxnSpPr>
        <p:spPr>
          <a:xfrm>
            <a:off x="6096000" y="2870200"/>
            <a:ext cx="0" cy="640080"/>
          </a:xfrm>
          <a:prstGeom prst="straightConnector1">
            <a:avLst/>
          </a:prstGeom>
          <a:ln w="12700">
            <a:tailEnd type="triangle" w="lg" len="lg"/>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E0A86AF7-E538-4C39-3B51-FE4B28F5F660}"/>
              </a:ext>
            </a:extLst>
          </p:cNvPr>
          <p:cNvCxnSpPr>
            <a:cxnSpLocks/>
          </p:cNvCxnSpPr>
          <p:nvPr/>
        </p:nvCxnSpPr>
        <p:spPr>
          <a:xfrm>
            <a:off x="2913931" y="2732032"/>
            <a:ext cx="0" cy="723900"/>
          </a:xfrm>
          <a:prstGeom prst="straightConnector1">
            <a:avLst/>
          </a:prstGeom>
          <a:ln w="12700">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461E9BA-BE95-6DAD-CCF5-B2426BF528EE}"/>
              </a:ext>
            </a:extLst>
          </p:cNvPr>
          <p:cNvCxnSpPr>
            <a:cxnSpLocks/>
          </p:cNvCxnSpPr>
          <p:nvPr/>
        </p:nvCxnSpPr>
        <p:spPr>
          <a:xfrm>
            <a:off x="9139617" y="2732032"/>
            <a:ext cx="0" cy="723900"/>
          </a:xfrm>
          <a:prstGeom prst="straightConnector1">
            <a:avLst/>
          </a:prstGeom>
          <a:ln w="12700">
            <a:tailEnd type="triangle" w="lg" len="lg"/>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33FD114C-6A78-D18F-6B8A-55380070BA9C}"/>
              </a:ext>
            </a:extLst>
          </p:cNvPr>
          <p:cNvSpPr txBox="1"/>
          <p:nvPr/>
        </p:nvSpPr>
        <p:spPr>
          <a:xfrm>
            <a:off x="2692920" y="5036554"/>
            <a:ext cx="1489510" cy="492443"/>
          </a:xfrm>
          <a:prstGeom prst="rect">
            <a:avLst/>
          </a:prstGeom>
          <a:noFill/>
        </p:spPr>
        <p:txBody>
          <a:bodyPr wrap="none" rtlCol="0">
            <a:spAutoFit/>
          </a:bodyPr>
          <a:lstStyle/>
          <a:p>
            <a:pPr algn="ctr"/>
            <a:r>
              <a:rPr lang="en-GB" sz="1400" b="1" dirty="0" err="1">
                <a:solidFill>
                  <a:schemeClr val="accent5">
                    <a:lumMod val="75000"/>
                  </a:schemeClr>
                </a:solidFill>
              </a:rPr>
              <a:t>Lamotrigene</a:t>
            </a:r>
            <a:endParaRPr lang="en-GB" sz="1400" b="1" dirty="0">
              <a:solidFill>
                <a:schemeClr val="accent5">
                  <a:lumMod val="75000"/>
                </a:schemeClr>
              </a:solidFill>
            </a:endParaRPr>
          </a:p>
          <a:p>
            <a:pPr algn="ctr"/>
            <a:r>
              <a:rPr lang="en-GB" sz="1200" dirty="0">
                <a:solidFill>
                  <a:schemeClr val="accent5">
                    <a:lumMod val="75000"/>
                  </a:schemeClr>
                </a:solidFill>
              </a:rPr>
              <a:t>Polarity index: 0.40</a:t>
            </a:r>
          </a:p>
        </p:txBody>
      </p:sp>
      <p:sp>
        <p:nvSpPr>
          <p:cNvPr id="61" name="TextBox 60">
            <a:extLst>
              <a:ext uri="{FF2B5EF4-FFF2-40B4-BE49-F238E27FC236}">
                <a16:creationId xmlns:a16="http://schemas.microsoft.com/office/drawing/2014/main" id="{22720020-4BC0-3CD3-C01D-FB510F17EFDA}"/>
              </a:ext>
            </a:extLst>
          </p:cNvPr>
          <p:cNvSpPr txBox="1"/>
          <p:nvPr/>
        </p:nvSpPr>
        <p:spPr>
          <a:xfrm>
            <a:off x="5242060" y="4631968"/>
            <a:ext cx="1489510" cy="492443"/>
          </a:xfrm>
          <a:prstGeom prst="rect">
            <a:avLst/>
          </a:prstGeom>
          <a:noFill/>
        </p:spPr>
        <p:txBody>
          <a:bodyPr wrap="none" rtlCol="0">
            <a:spAutoFit/>
          </a:bodyPr>
          <a:lstStyle/>
          <a:p>
            <a:pPr algn="ctr"/>
            <a:r>
              <a:rPr lang="en-GB" sz="1400" b="1" dirty="0">
                <a:solidFill>
                  <a:schemeClr val="accent4">
                    <a:lumMod val="75000"/>
                  </a:schemeClr>
                </a:solidFill>
              </a:rPr>
              <a:t>Quetiapine</a:t>
            </a:r>
          </a:p>
          <a:p>
            <a:pPr algn="ctr"/>
            <a:r>
              <a:rPr lang="en-GB" sz="1200" dirty="0">
                <a:solidFill>
                  <a:schemeClr val="accent4">
                    <a:lumMod val="75000"/>
                  </a:schemeClr>
                </a:solidFill>
              </a:rPr>
              <a:t>Polarity index: 1.14</a:t>
            </a:r>
          </a:p>
        </p:txBody>
      </p:sp>
      <p:sp>
        <p:nvSpPr>
          <p:cNvPr id="62" name="TextBox 61">
            <a:extLst>
              <a:ext uri="{FF2B5EF4-FFF2-40B4-BE49-F238E27FC236}">
                <a16:creationId xmlns:a16="http://schemas.microsoft.com/office/drawing/2014/main" id="{72054D49-F841-CD2F-36D7-8BC6CF3667A7}"/>
              </a:ext>
            </a:extLst>
          </p:cNvPr>
          <p:cNvSpPr txBox="1"/>
          <p:nvPr/>
        </p:nvSpPr>
        <p:spPr>
          <a:xfrm>
            <a:off x="5714500" y="5127677"/>
            <a:ext cx="1489510" cy="492443"/>
          </a:xfrm>
          <a:prstGeom prst="rect">
            <a:avLst/>
          </a:prstGeom>
          <a:noFill/>
        </p:spPr>
        <p:txBody>
          <a:bodyPr wrap="none" rtlCol="0">
            <a:spAutoFit/>
          </a:bodyPr>
          <a:lstStyle/>
          <a:p>
            <a:pPr algn="ctr"/>
            <a:r>
              <a:rPr lang="en-GB" sz="1400" b="1" dirty="0">
                <a:solidFill>
                  <a:schemeClr val="accent4">
                    <a:lumMod val="75000"/>
                  </a:schemeClr>
                </a:solidFill>
              </a:rPr>
              <a:t>Lithium</a:t>
            </a:r>
          </a:p>
          <a:p>
            <a:pPr algn="ctr"/>
            <a:r>
              <a:rPr lang="en-GB" sz="1200" dirty="0">
                <a:solidFill>
                  <a:schemeClr val="accent4">
                    <a:lumMod val="75000"/>
                  </a:schemeClr>
                </a:solidFill>
              </a:rPr>
              <a:t>Polarity index: 1.39</a:t>
            </a:r>
          </a:p>
        </p:txBody>
      </p:sp>
      <p:sp>
        <p:nvSpPr>
          <p:cNvPr id="63" name="TextBox 62">
            <a:extLst>
              <a:ext uri="{FF2B5EF4-FFF2-40B4-BE49-F238E27FC236}">
                <a16:creationId xmlns:a16="http://schemas.microsoft.com/office/drawing/2014/main" id="{0823BCC6-756B-0C86-D2AD-18037825C6DF}"/>
              </a:ext>
            </a:extLst>
          </p:cNvPr>
          <p:cNvSpPr txBox="1"/>
          <p:nvPr/>
        </p:nvSpPr>
        <p:spPr>
          <a:xfrm>
            <a:off x="6966358" y="5623386"/>
            <a:ext cx="1489510" cy="492443"/>
          </a:xfrm>
          <a:prstGeom prst="rect">
            <a:avLst/>
          </a:prstGeom>
          <a:noFill/>
        </p:spPr>
        <p:txBody>
          <a:bodyPr wrap="none" rtlCol="0">
            <a:spAutoFit/>
          </a:bodyPr>
          <a:lstStyle/>
          <a:p>
            <a:pPr algn="ctr"/>
            <a:r>
              <a:rPr lang="en-GB" sz="1400" b="1" dirty="0">
                <a:solidFill>
                  <a:schemeClr val="accent3">
                    <a:lumMod val="75000"/>
                  </a:schemeClr>
                </a:solidFill>
              </a:rPr>
              <a:t>Olanzapine</a:t>
            </a:r>
          </a:p>
          <a:p>
            <a:pPr algn="ctr"/>
            <a:r>
              <a:rPr lang="en-GB" sz="1200" dirty="0">
                <a:solidFill>
                  <a:schemeClr val="accent3">
                    <a:lumMod val="75000"/>
                  </a:schemeClr>
                </a:solidFill>
              </a:rPr>
              <a:t>Polarity index: 2.98</a:t>
            </a:r>
          </a:p>
        </p:txBody>
      </p:sp>
      <p:sp>
        <p:nvSpPr>
          <p:cNvPr id="64" name="TextBox 63">
            <a:extLst>
              <a:ext uri="{FF2B5EF4-FFF2-40B4-BE49-F238E27FC236}">
                <a16:creationId xmlns:a16="http://schemas.microsoft.com/office/drawing/2014/main" id="{99ACFC7F-2EE2-E59D-8F49-1669DD4C660D}"/>
              </a:ext>
            </a:extLst>
          </p:cNvPr>
          <p:cNvSpPr txBox="1"/>
          <p:nvPr/>
        </p:nvSpPr>
        <p:spPr>
          <a:xfrm>
            <a:off x="7391432" y="4631968"/>
            <a:ext cx="1489510" cy="492443"/>
          </a:xfrm>
          <a:prstGeom prst="rect">
            <a:avLst/>
          </a:prstGeom>
          <a:noFill/>
        </p:spPr>
        <p:txBody>
          <a:bodyPr wrap="none" rtlCol="0">
            <a:spAutoFit/>
          </a:bodyPr>
          <a:lstStyle/>
          <a:p>
            <a:pPr algn="ctr"/>
            <a:r>
              <a:rPr lang="en-GB" sz="1400" b="1" dirty="0">
                <a:solidFill>
                  <a:schemeClr val="accent3">
                    <a:lumMod val="75000"/>
                  </a:schemeClr>
                </a:solidFill>
              </a:rPr>
              <a:t>Ziprasidone</a:t>
            </a:r>
          </a:p>
          <a:p>
            <a:pPr algn="ctr"/>
            <a:r>
              <a:rPr lang="en-GB" sz="1200" dirty="0">
                <a:solidFill>
                  <a:schemeClr val="accent3">
                    <a:lumMod val="75000"/>
                  </a:schemeClr>
                </a:solidFill>
              </a:rPr>
              <a:t>Polarity index: 3.91</a:t>
            </a:r>
          </a:p>
        </p:txBody>
      </p:sp>
      <p:sp>
        <p:nvSpPr>
          <p:cNvPr id="65" name="TextBox 64">
            <a:extLst>
              <a:ext uri="{FF2B5EF4-FFF2-40B4-BE49-F238E27FC236}">
                <a16:creationId xmlns:a16="http://schemas.microsoft.com/office/drawing/2014/main" id="{37D11E4C-8A7B-7A34-7FE2-E23F91852659}"/>
              </a:ext>
            </a:extLst>
          </p:cNvPr>
          <p:cNvSpPr txBox="1"/>
          <p:nvPr/>
        </p:nvSpPr>
        <p:spPr>
          <a:xfrm>
            <a:off x="8226671" y="5121203"/>
            <a:ext cx="1489510" cy="492443"/>
          </a:xfrm>
          <a:prstGeom prst="rect">
            <a:avLst/>
          </a:prstGeom>
          <a:noFill/>
        </p:spPr>
        <p:txBody>
          <a:bodyPr wrap="none" rtlCol="0">
            <a:spAutoFit/>
          </a:bodyPr>
          <a:lstStyle/>
          <a:p>
            <a:pPr algn="ctr"/>
            <a:r>
              <a:rPr lang="en-GB" sz="1400" b="1" dirty="0">
                <a:solidFill>
                  <a:schemeClr val="accent3">
                    <a:lumMod val="75000"/>
                  </a:schemeClr>
                </a:solidFill>
              </a:rPr>
              <a:t>Aripiprazole</a:t>
            </a:r>
          </a:p>
          <a:p>
            <a:pPr algn="ctr"/>
            <a:r>
              <a:rPr lang="en-GB" sz="1200" dirty="0">
                <a:solidFill>
                  <a:schemeClr val="accent3">
                    <a:lumMod val="75000"/>
                  </a:schemeClr>
                </a:solidFill>
              </a:rPr>
              <a:t>Polarity index: 4.38</a:t>
            </a:r>
          </a:p>
        </p:txBody>
      </p:sp>
      <p:sp>
        <p:nvSpPr>
          <p:cNvPr id="66" name="TextBox 65">
            <a:extLst>
              <a:ext uri="{FF2B5EF4-FFF2-40B4-BE49-F238E27FC236}">
                <a16:creationId xmlns:a16="http://schemas.microsoft.com/office/drawing/2014/main" id="{051070EC-5690-0DA3-7094-AFD294E19B55}"/>
              </a:ext>
            </a:extLst>
          </p:cNvPr>
          <p:cNvSpPr txBox="1"/>
          <p:nvPr/>
        </p:nvSpPr>
        <p:spPr>
          <a:xfrm>
            <a:off x="9535502" y="5623386"/>
            <a:ext cx="1574470" cy="492443"/>
          </a:xfrm>
          <a:prstGeom prst="rect">
            <a:avLst/>
          </a:prstGeom>
          <a:noFill/>
        </p:spPr>
        <p:txBody>
          <a:bodyPr wrap="none" rtlCol="0">
            <a:spAutoFit/>
          </a:bodyPr>
          <a:lstStyle/>
          <a:p>
            <a:pPr algn="ctr"/>
            <a:r>
              <a:rPr lang="en-GB" sz="1400" b="1" dirty="0">
                <a:solidFill>
                  <a:schemeClr val="accent3">
                    <a:lumMod val="75000"/>
                  </a:schemeClr>
                </a:solidFill>
              </a:rPr>
              <a:t>Risperidone LAI</a:t>
            </a:r>
          </a:p>
          <a:p>
            <a:pPr algn="ctr"/>
            <a:r>
              <a:rPr lang="en-GB" sz="1200" dirty="0">
                <a:solidFill>
                  <a:schemeClr val="accent3">
                    <a:lumMod val="75000"/>
                  </a:schemeClr>
                </a:solidFill>
              </a:rPr>
              <a:t>Polarity index: 12.09</a:t>
            </a:r>
          </a:p>
        </p:txBody>
      </p:sp>
      <p:sp>
        <p:nvSpPr>
          <p:cNvPr id="2" name="Slide Number Placeholder 1">
            <a:extLst>
              <a:ext uri="{FF2B5EF4-FFF2-40B4-BE49-F238E27FC236}">
                <a16:creationId xmlns:a16="http://schemas.microsoft.com/office/drawing/2014/main" id="{84A48EB2-61E3-4DB4-E26E-F892528D39A4}"/>
              </a:ext>
            </a:extLst>
          </p:cNvPr>
          <p:cNvSpPr>
            <a:spLocks noGrp="1"/>
          </p:cNvSpPr>
          <p:nvPr>
            <p:ph type="sldNum" sz="quarter" idx="4"/>
          </p:nvPr>
        </p:nvSpPr>
        <p:spPr/>
        <p:txBody>
          <a:bodyPr/>
          <a:lstStyle/>
          <a:p>
            <a:fld id="{C5E73D8C-6D1C-4360-8101-83ED279A0FF1}" type="slidenum">
              <a:rPr lang="en-GB" smtClean="0"/>
              <a:pPr/>
              <a:t>20</a:t>
            </a:fld>
            <a:endParaRPr lang="en-GB"/>
          </a:p>
        </p:txBody>
      </p:sp>
    </p:spTree>
    <p:extLst>
      <p:ext uri="{BB962C8B-B14F-4D97-AF65-F5344CB8AC3E}">
        <p14:creationId xmlns:p14="http://schemas.microsoft.com/office/powerpoint/2010/main" val="1249204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CD6FB-15E7-06CB-F2DD-FAAFE2E501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B17BFF5-112C-CAEA-6DBF-516853F70EF3}"/>
              </a:ext>
            </a:extLst>
          </p:cNvPr>
          <p:cNvSpPr>
            <a:spLocks noGrp="1"/>
          </p:cNvSpPr>
          <p:nvPr>
            <p:ph type="body" sz="quarter" idx="17"/>
          </p:nvPr>
        </p:nvSpPr>
        <p:spPr/>
        <p:txBody>
          <a:bodyPr/>
          <a:lstStyle/>
          <a:p>
            <a:r>
              <a:rPr lang="en-US" dirty="0"/>
              <a:t>Bipolar disorder – Course, natural history, and prognosis</a:t>
            </a:r>
          </a:p>
        </p:txBody>
      </p:sp>
      <p:sp>
        <p:nvSpPr>
          <p:cNvPr id="3" name="Title 2">
            <a:extLst>
              <a:ext uri="{FF2B5EF4-FFF2-40B4-BE49-F238E27FC236}">
                <a16:creationId xmlns:a16="http://schemas.microsoft.com/office/drawing/2014/main" id="{002DB20F-B4AE-E228-A242-634BFAA0EC85}"/>
              </a:ext>
            </a:extLst>
          </p:cNvPr>
          <p:cNvSpPr>
            <a:spLocks noGrp="1"/>
          </p:cNvSpPr>
          <p:nvPr>
            <p:ph type="title"/>
          </p:nvPr>
        </p:nvSpPr>
        <p:spPr/>
        <p:txBody>
          <a:bodyPr/>
          <a:lstStyle/>
          <a:p>
            <a:r>
              <a:rPr lang="en-GB" dirty="0"/>
              <a:t>Bipolar disorder course specifiers: age and polarity at onset</a:t>
            </a:r>
          </a:p>
        </p:txBody>
      </p:sp>
      <p:sp>
        <p:nvSpPr>
          <p:cNvPr id="13" name="Content Placeholder 12">
            <a:extLst>
              <a:ext uri="{FF2B5EF4-FFF2-40B4-BE49-F238E27FC236}">
                <a16:creationId xmlns:a16="http://schemas.microsoft.com/office/drawing/2014/main" id="{452C5386-B63F-7C5E-07D8-2FFD4F673BD6}"/>
              </a:ext>
            </a:extLst>
          </p:cNvPr>
          <p:cNvSpPr>
            <a:spLocks noGrp="1"/>
          </p:cNvSpPr>
          <p:nvPr>
            <p:ph idx="20"/>
          </p:nvPr>
        </p:nvSpPr>
        <p:spPr/>
        <p:txBody>
          <a:bodyPr/>
          <a:lstStyle/>
          <a:p>
            <a:r>
              <a:rPr lang="en-GB" dirty="0"/>
              <a:t>BD can be specified based on the polarity of the first episode (i.e., depressive or manic symptoms)</a:t>
            </a:r>
            <a:r>
              <a:rPr lang="en-GB" baseline="30000" dirty="0"/>
              <a:t>1-3</a:t>
            </a:r>
            <a:endParaRPr lang="en-GB" dirty="0"/>
          </a:p>
          <a:p>
            <a:r>
              <a:rPr lang="en-GB" dirty="0"/>
              <a:t>Polarity at onset has been linked to predominant polarity of BD, and age at onset linked to disease severity</a:t>
            </a:r>
            <a:r>
              <a:rPr lang="en-GB" baseline="30000" dirty="0"/>
              <a:t>1</a:t>
            </a:r>
            <a:endParaRPr lang="en-GB" dirty="0"/>
          </a:p>
          <a:p>
            <a:r>
              <a:rPr lang="en-GB" dirty="0"/>
              <a:t>A 10-year study followed 300 patients with BD, and found that people with depressive polarity of onset:</a:t>
            </a:r>
            <a:r>
              <a:rPr lang="en-GB" baseline="30000" dirty="0"/>
              <a:t>2</a:t>
            </a:r>
            <a:endParaRPr lang="en-GB" dirty="0"/>
          </a:p>
          <a:p>
            <a:pPr lvl="1"/>
            <a:r>
              <a:rPr lang="en-GB" dirty="0"/>
              <a:t>Experienced a greater number of episodes</a:t>
            </a:r>
          </a:p>
          <a:p>
            <a:pPr lvl="1"/>
            <a:r>
              <a:rPr lang="en-GB" dirty="0"/>
              <a:t>Had a longer duration of illness</a:t>
            </a:r>
          </a:p>
          <a:p>
            <a:pPr lvl="1"/>
            <a:r>
              <a:rPr lang="en-GB" dirty="0"/>
              <a:t>Experienced a greater number of depressive episodes</a:t>
            </a:r>
          </a:p>
          <a:p>
            <a:pPr lvl="1"/>
            <a:r>
              <a:rPr lang="en-GB" dirty="0"/>
              <a:t>Made more suicide attempts</a:t>
            </a:r>
          </a:p>
          <a:p>
            <a:r>
              <a:rPr lang="en-GB" dirty="0"/>
              <a:t>…whereas people with manic polarity of onset:</a:t>
            </a:r>
            <a:r>
              <a:rPr lang="en-GB" baseline="30000" dirty="0"/>
              <a:t>2</a:t>
            </a:r>
            <a:endParaRPr lang="en-GB" dirty="0"/>
          </a:p>
          <a:p>
            <a:pPr lvl="1"/>
            <a:r>
              <a:rPr lang="en-GB" dirty="0"/>
              <a:t>Experienced a greater number of manic episodes</a:t>
            </a:r>
          </a:p>
          <a:p>
            <a:pPr lvl="1"/>
            <a:r>
              <a:rPr lang="en-GB" dirty="0"/>
              <a:t>Were more likely to experience psychotic symptoms</a:t>
            </a:r>
          </a:p>
          <a:p>
            <a:pPr lvl="1"/>
            <a:endParaRPr lang="en-GB" dirty="0"/>
          </a:p>
        </p:txBody>
      </p:sp>
      <p:sp>
        <p:nvSpPr>
          <p:cNvPr id="14" name="Content Placeholder 13">
            <a:extLst>
              <a:ext uri="{FF2B5EF4-FFF2-40B4-BE49-F238E27FC236}">
                <a16:creationId xmlns:a16="http://schemas.microsoft.com/office/drawing/2014/main" id="{8A35E61D-B1F8-6930-1F24-62D6C22A53CB}"/>
              </a:ext>
            </a:extLst>
          </p:cNvPr>
          <p:cNvSpPr>
            <a:spLocks noGrp="1"/>
          </p:cNvSpPr>
          <p:nvPr>
            <p:ph idx="21"/>
          </p:nvPr>
        </p:nvSpPr>
        <p:spPr/>
        <p:txBody>
          <a:bodyPr/>
          <a:lstStyle/>
          <a:p>
            <a:r>
              <a:rPr lang="en-GB" dirty="0"/>
              <a:t>One large study investigated the clinical and genetic factors associated with age and polarity of onset among 19,750 people with BD</a:t>
            </a:r>
            <a:r>
              <a:rPr lang="en-GB" baseline="30000" dirty="0"/>
              <a:t>3</a:t>
            </a:r>
            <a:endParaRPr lang="en-GB" dirty="0"/>
          </a:p>
          <a:p>
            <a:r>
              <a:rPr lang="en-GB" dirty="0"/>
              <a:t>Earlier age of onset was associated with probability of:</a:t>
            </a:r>
            <a:r>
              <a:rPr lang="en-GB" baseline="30000" dirty="0"/>
              <a:t>3</a:t>
            </a:r>
            <a:endParaRPr lang="en-GB" dirty="0"/>
          </a:p>
          <a:p>
            <a:pPr lvl="1"/>
            <a:r>
              <a:rPr lang="en-US" dirty="0"/>
              <a:t>Psychotic symptoms</a:t>
            </a:r>
          </a:p>
          <a:p>
            <a:pPr lvl="1"/>
            <a:r>
              <a:rPr lang="en-US" dirty="0"/>
              <a:t>Suicidality</a:t>
            </a:r>
          </a:p>
          <a:p>
            <a:pPr lvl="1"/>
            <a:r>
              <a:rPr lang="en-US" dirty="0"/>
              <a:t>Lower educational attainment</a:t>
            </a:r>
          </a:p>
          <a:p>
            <a:pPr lvl="1"/>
            <a:r>
              <a:rPr lang="en-US" dirty="0"/>
              <a:t>Not living with partner</a:t>
            </a:r>
          </a:p>
          <a:p>
            <a:pPr lvl="1"/>
            <a:r>
              <a:rPr lang="en-US" dirty="0"/>
              <a:t>Fewer episodes</a:t>
            </a:r>
          </a:p>
          <a:p>
            <a:r>
              <a:rPr lang="en-US" dirty="0"/>
              <a:t>Depressive polarity of onset correlated with suicidality</a:t>
            </a:r>
            <a:r>
              <a:rPr lang="en-US" baseline="30000" dirty="0"/>
              <a:t>3</a:t>
            </a:r>
          </a:p>
          <a:p>
            <a:r>
              <a:rPr lang="en-US" dirty="0"/>
              <a:t>Manic polarity of onset correlated with delusions, and manic episodes</a:t>
            </a:r>
            <a:r>
              <a:rPr lang="en-US" baseline="30000" dirty="0"/>
              <a:t>3</a:t>
            </a:r>
            <a:endParaRPr lang="en-US" dirty="0"/>
          </a:p>
          <a:p>
            <a:r>
              <a:rPr lang="en-US" dirty="0"/>
              <a:t>Genome-wide analysis did not find clear genetic loci determining either age or polarity of onset</a:t>
            </a:r>
            <a:r>
              <a:rPr lang="en-US" baseline="30000" dirty="0"/>
              <a:t>3</a:t>
            </a:r>
            <a:endParaRPr lang="en-GB" dirty="0"/>
          </a:p>
        </p:txBody>
      </p:sp>
      <p:sp>
        <p:nvSpPr>
          <p:cNvPr id="7" name="Text Placeholder 6">
            <a:extLst>
              <a:ext uri="{FF2B5EF4-FFF2-40B4-BE49-F238E27FC236}">
                <a16:creationId xmlns:a16="http://schemas.microsoft.com/office/drawing/2014/main" id="{4B7E4BDA-BD6E-515A-15D8-30BEFBCAF877}"/>
              </a:ext>
            </a:extLst>
          </p:cNvPr>
          <p:cNvSpPr>
            <a:spLocks noGrp="1"/>
          </p:cNvSpPr>
          <p:nvPr>
            <p:ph type="body" sz="quarter" idx="18"/>
          </p:nvPr>
        </p:nvSpPr>
        <p:spPr/>
        <p:txBody>
          <a:bodyPr/>
          <a:lstStyle/>
          <a:p>
            <a:r>
              <a:rPr lang="en-GB" dirty="0"/>
              <a:t>BD=bipolar disorder</a:t>
            </a:r>
          </a:p>
          <a:p>
            <a:endParaRPr lang="en-GB" dirty="0"/>
          </a:p>
          <a:p>
            <a:r>
              <a:rPr lang="en-GB" dirty="0"/>
              <a:t>1. </a:t>
            </a:r>
            <a:r>
              <a:rPr lang="en-GB" dirty="0" err="1"/>
              <a:t>Etain</a:t>
            </a:r>
            <a:r>
              <a:rPr lang="en-GB" dirty="0"/>
              <a:t> et al. J Clin Psychiatry 2012;73(4):e561–656; 2. </a:t>
            </a:r>
            <a:r>
              <a:rPr lang="en-GB" dirty="0" err="1"/>
              <a:t>Daban</a:t>
            </a:r>
            <a:r>
              <a:rPr lang="en-GB" dirty="0"/>
              <a:t> et al. </a:t>
            </a:r>
            <a:r>
              <a:rPr lang="en-GB" dirty="0" err="1"/>
              <a:t>Compr</a:t>
            </a:r>
            <a:r>
              <a:rPr lang="en-GB" dirty="0"/>
              <a:t> Psychiatry 2006;47(6):433–437; 3. Kalman et al. Br J Psychiatry 2021;219(6):659–669</a:t>
            </a:r>
          </a:p>
        </p:txBody>
      </p:sp>
      <p:sp>
        <p:nvSpPr>
          <p:cNvPr id="6" name="Slide Number Placeholder 5">
            <a:extLst>
              <a:ext uri="{FF2B5EF4-FFF2-40B4-BE49-F238E27FC236}">
                <a16:creationId xmlns:a16="http://schemas.microsoft.com/office/drawing/2014/main" id="{670C56E7-2D68-6296-0A48-65F681A55B09}"/>
              </a:ext>
            </a:extLst>
          </p:cNvPr>
          <p:cNvSpPr>
            <a:spLocks noGrp="1"/>
          </p:cNvSpPr>
          <p:nvPr>
            <p:ph type="sldNum" sz="quarter" idx="4"/>
          </p:nvPr>
        </p:nvSpPr>
        <p:spPr/>
        <p:txBody>
          <a:bodyPr/>
          <a:lstStyle/>
          <a:p>
            <a:fld id="{C5E73D8C-6D1C-4360-8101-83ED279A0FF1}" type="slidenum">
              <a:rPr lang="en-GB" smtClean="0"/>
              <a:pPr/>
              <a:t>21</a:t>
            </a:fld>
            <a:endParaRPr lang="en-GB"/>
          </a:p>
        </p:txBody>
      </p:sp>
    </p:spTree>
    <p:extLst>
      <p:ext uri="{BB962C8B-B14F-4D97-AF65-F5344CB8AC3E}">
        <p14:creationId xmlns:p14="http://schemas.microsoft.com/office/powerpoint/2010/main" val="2827675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BD798-B3DA-6A39-F7D3-1A1FA01A10E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1A3D739-D2EB-FC01-BA74-7C9C5AAF0385}"/>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3549D751-A6BD-02FA-D9F3-FBB9E841794B}"/>
              </a:ext>
            </a:extLst>
          </p:cNvPr>
          <p:cNvSpPr>
            <a:spLocks noGrp="1"/>
          </p:cNvSpPr>
          <p:nvPr>
            <p:ph type="title"/>
          </p:nvPr>
        </p:nvSpPr>
        <p:spPr/>
        <p:txBody>
          <a:bodyPr/>
          <a:lstStyle/>
          <a:p>
            <a:r>
              <a:rPr lang="en-GB"/>
              <a:t>Bipolar disorder course specifiers: rapid cycling</a:t>
            </a:r>
          </a:p>
        </p:txBody>
      </p:sp>
      <p:sp>
        <p:nvSpPr>
          <p:cNvPr id="22" name="Content Placeholder 21">
            <a:extLst>
              <a:ext uri="{FF2B5EF4-FFF2-40B4-BE49-F238E27FC236}">
                <a16:creationId xmlns:a16="http://schemas.microsoft.com/office/drawing/2014/main" id="{E1467A16-0659-7CB8-1D71-424EE4976B2E}"/>
              </a:ext>
            </a:extLst>
          </p:cNvPr>
          <p:cNvSpPr>
            <a:spLocks noGrp="1"/>
          </p:cNvSpPr>
          <p:nvPr>
            <p:ph sz="half" idx="20"/>
          </p:nvPr>
        </p:nvSpPr>
        <p:spPr/>
        <p:txBody>
          <a:bodyPr/>
          <a:lstStyle/>
          <a:p>
            <a:r>
              <a:rPr lang="en-GB" dirty="0"/>
              <a:t>BD can be specified based on the type of the cycles, including the presence of a rapid cycling disease</a:t>
            </a:r>
            <a:r>
              <a:rPr lang="en-GB" baseline="30000" dirty="0"/>
              <a:t>1,2</a:t>
            </a:r>
            <a:endParaRPr lang="en-GB" dirty="0"/>
          </a:p>
          <a:p>
            <a:r>
              <a:rPr lang="en-GB" dirty="0"/>
              <a:t>Rapid cycling is defined as ≥4 mood episodes </a:t>
            </a:r>
            <a:br>
              <a:rPr lang="en-GB" dirty="0"/>
            </a:br>
            <a:r>
              <a:rPr lang="en-GB" dirty="0"/>
              <a:t>(depressive or (hypo)manic) within a 1-year period</a:t>
            </a:r>
            <a:r>
              <a:rPr lang="en-GB" baseline="30000" dirty="0"/>
              <a:t>3</a:t>
            </a:r>
            <a:endParaRPr lang="en-GB" dirty="0"/>
          </a:p>
          <a:p>
            <a:r>
              <a:rPr lang="en-GB" dirty="0"/>
              <a:t>A systematic literature review concluded that rapid cycling BD was associated with:</a:t>
            </a:r>
            <a:r>
              <a:rPr lang="en-GB" baseline="30000" dirty="0"/>
              <a:t>2</a:t>
            </a:r>
            <a:endParaRPr lang="en-GB" dirty="0"/>
          </a:p>
          <a:p>
            <a:pPr lvl="1"/>
            <a:r>
              <a:rPr lang="en-GB" sz="1600" dirty="0"/>
              <a:t>Earlier age of onset</a:t>
            </a:r>
          </a:p>
          <a:p>
            <a:pPr lvl="1"/>
            <a:r>
              <a:rPr lang="en-GB" sz="1600" dirty="0"/>
              <a:t>Longer course of disease</a:t>
            </a:r>
          </a:p>
          <a:p>
            <a:pPr lvl="1"/>
            <a:r>
              <a:rPr lang="en-GB" sz="1600" dirty="0"/>
              <a:t>Greater levels of illicit drug and alcohol use</a:t>
            </a:r>
          </a:p>
          <a:p>
            <a:pPr lvl="1"/>
            <a:r>
              <a:rPr lang="en-GB" sz="1600" dirty="0"/>
              <a:t>Increased suicidality</a:t>
            </a:r>
          </a:p>
          <a:p>
            <a:endParaRPr lang="en-GB" dirty="0"/>
          </a:p>
        </p:txBody>
      </p:sp>
      <p:sp>
        <p:nvSpPr>
          <p:cNvPr id="7" name="Text Placeholder 6">
            <a:extLst>
              <a:ext uri="{FF2B5EF4-FFF2-40B4-BE49-F238E27FC236}">
                <a16:creationId xmlns:a16="http://schemas.microsoft.com/office/drawing/2014/main" id="{38ED0BA5-4CEE-A38F-A783-F5D8FF97DBE2}"/>
              </a:ext>
            </a:extLst>
          </p:cNvPr>
          <p:cNvSpPr>
            <a:spLocks noGrp="1"/>
          </p:cNvSpPr>
          <p:nvPr>
            <p:ph type="body" sz="quarter" idx="18"/>
          </p:nvPr>
        </p:nvSpPr>
        <p:spPr/>
        <p:txBody>
          <a:bodyPr/>
          <a:lstStyle/>
          <a:p>
            <a:r>
              <a:rPr lang="en-US" dirty="0"/>
              <a:t>BD=bipolar disorder</a:t>
            </a:r>
          </a:p>
          <a:p>
            <a:endParaRPr lang="en-US" dirty="0"/>
          </a:p>
          <a:p>
            <a:r>
              <a:rPr lang="en-US" dirty="0"/>
              <a:t>1. </a:t>
            </a:r>
            <a:r>
              <a:rPr lang="en-US" dirty="0" err="1"/>
              <a:t>Koukopoulos</a:t>
            </a:r>
            <a:r>
              <a:rPr lang="en-US" dirty="0"/>
              <a:t> et al. J Affect </a:t>
            </a:r>
            <a:r>
              <a:rPr lang="en-US" dirty="0" err="1"/>
              <a:t>Disord</a:t>
            </a:r>
            <a:r>
              <a:rPr lang="en-US" dirty="0"/>
              <a:t> 2013;151(1):105–110; </a:t>
            </a:r>
          </a:p>
          <a:p>
            <a:r>
              <a:rPr lang="en-US" dirty="0"/>
              <a:t>2. Carvalho et al. J Clin Psychiatry 2014;75(6):e578–586; 3. APA. DSM-5-TR</a:t>
            </a:r>
            <a:endParaRPr lang="en-GB" dirty="0"/>
          </a:p>
        </p:txBody>
      </p:sp>
      <p:sp>
        <p:nvSpPr>
          <p:cNvPr id="6" name="Slide Number Placeholder 5">
            <a:extLst>
              <a:ext uri="{FF2B5EF4-FFF2-40B4-BE49-F238E27FC236}">
                <a16:creationId xmlns:a16="http://schemas.microsoft.com/office/drawing/2014/main" id="{01BF3AED-A034-59E6-3CAF-D95BEB6B1B1D}"/>
              </a:ext>
            </a:extLst>
          </p:cNvPr>
          <p:cNvSpPr>
            <a:spLocks noGrp="1"/>
          </p:cNvSpPr>
          <p:nvPr>
            <p:ph type="sldNum" sz="quarter" idx="4"/>
          </p:nvPr>
        </p:nvSpPr>
        <p:spPr/>
        <p:txBody>
          <a:bodyPr/>
          <a:lstStyle/>
          <a:p>
            <a:fld id="{C5E73D8C-6D1C-4360-8101-83ED279A0FF1}" type="slidenum">
              <a:rPr lang="en-GB" smtClean="0"/>
              <a:pPr/>
              <a:t>22</a:t>
            </a:fld>
            <a:endParaRPr lang="en-GB"/>
          </a:p>
        </p:txBody>
      </p:sp>
      <p:grpSp>
        <p:nvGrpSpPr>
          <p:cNvPr id="9" name="Group 8">
            <a:extLst>
              <a:ext uri="{FF2B5EF4-FFF2-40B4-BE49-F238E27FC236}">
                <a16:creationId xmlns:a16="http://schemas.microsoft.com/office/drawing/2014/main" id="{ECF8D6B7-72C2-4143-E8C1-8E421E5BCF57}"/>
              </a:ext>
            </a:extLst>
          </p:cNvPr>
          <p:cNvGrpSpPr/>
          <p:nvPr/>
        </p:nvGrpSpPr>
        <p:grpSpPr>
          <a:xfrm>
            <a:off x="270139" y="1510734"/>
            <a:ext cx="5825861" cy="4227316"/>
            <a:chOff x="5824802" y="1416785"/>
            <a:chExt cx="5825861" cy="4227316"/>
          </a:xfrm>
        </p:grpSpPr>
        <p:sp>
          <p:nvSpPr>
            <p:cNvPr id="15" name="TextBox 14">
              <a:extLst>
                <a:ext uri="{FF2B5EF4-FFF2-40B4-BE49-F238E27FC236}">
                  <a16:creationId xmlns:a16="http://schemas.microsoft.com/office/drawing/2014/main" id="{223EABB2-FB03-55E9-EF39-0F080D3F73A7}"/>
                </a:ext>
              </a:extLst>
            </p:cNvPr>
            <p:cNvSpPr txBox="1"/>
            <p:nvPr/>
          </p:nvSpPr>
          <p:spPr>
            <a:xfrm>
              <a:off x="6246814" y="1416785"/>
              <a:ext cx="5403849" cy="369332"/>
            </a:xfrm>
            <a:prstGeom prst="rect">
              <a:avLst/>
            </a:prstGeom>
            <a:noFill/>
          </p:spPr>
          <p:txBody>
            <a:bodyPr wrap="square">
              <a:spAutoFit/>
            </a:bodyPr>
            <a:lstStyle/>
            <a:p>
              <a:pPr algn="ctr"/>
              <a:r>
                <a:rPr lang="it-IT" b="1">
                  <a:solidFill>
                    <a:schemeClr val="accent2">
                      <a:lumMod val="50000"/>
                    </a:schemeClr>
                  </a:solidFill>
                </a:rPr>
                <a:t>Rapid cycling in BD</a:t>
              </a:r>
              <a:r>
                <a:rPr lang="it-IT" b="1" baseline="30000">
                  <a:solidFill>
                    <a:schemeClr val="accent2">
                      <a:lumMod val="50000"/>
                    </a:schemeClr>
                  </a:solidFill>
                </a:rPr>
                <a:t>1,2</a:t>
              </a:r>
              <a:endParaRPr lang="en-GB" b="1">
                <a:solidFill>
                  <a:schemeClr val="accent2">
                    <a:lumMod val="50000"/>
                  </a:schemeClr>
                </a:solidFill>
              </a:endParaRPr>
            </a:p>
          </p:txBody>
        </p:sp>
        <p:sp>
          <p:nvSpPr>
            <p:cNvPr id="5" name="TextBox 4">
              <a:extLst>
                <a:ext uri="{FF2B5EF4-FFF2-40B4-BE49-F238E27FC236}">
                  <a16:creationId xmlns:a16="http://schemas.microsoft.com/office/drawing/2014/main" id="{CAC813A6-7C63-5BD4-D6F7-78051D076FC1}"/>
                </a:ext>
              </a:extLst>
            </p:cNvPr>
            <p:cNvSpPr txBox="1"/>
            <p:nvPr/>
          </p:nvSpPr>
          <p:spPr>
            <a:xfrm>
              <a:off x="6856047" y="1792769"/>
              <a:ext cx="583814" cy="261610"/>
            </a:xfrm>
            <a:prstGeom prst="rect">
              <a:avLst/>
            </a:prstGeom>
            <a:noFill/>
          </p:spPr>
          <p:txBody>
            <a:bodyPr wrap="none" rtlCol="0">
              <a:spAutoFit/>
            </a:bodyPr>
            <a:lstStyle/>
            <a:p>
              <a:r>
                <a:rPr lang="en-GB" sz="1100" b="1">
                  <a:solidFill>
                    <a:schemeClr val="tx2"/>
                  </a:solidFill>
                </a:rPr>
                <a:t>Mania</a:t>
              </a:r>
            </a:p>
          </p:txBody>
        </p:sp>
        <p:sp>
          <p:nvSpPr>
            <p:cNvPr id="8" name="TextBox 7">
              <a:extLst>
                <a:ext uri="{FF2B5EF4-FFF2-40B4-BE49-F238E27FC236}">
                  <a16:creationId xmlns:a16="http://schemas.microsoft.com/office/drawing/2014/main" id="{971C3684-8851-2739-0EE8-6A62C6720225}"/>
                </a:ext>
              </a:extLst>
            </p:cNvPr>
            <p:cNvSpPr txBox="1"/>
            <p:nvPr/>
          </p:nvSpPr>
          <p:spPr>
            <a:xfrm>
              <a:off x="6485754" y="4967381"/>
              <a:ext cx="954107" cy="261610"/>
            </a:xfrm>
            <a:prstGeom prst="rect">
              <a:avLst/>
            </a:prstGeom>
            <a:noFill/>
          </p:spPr>
          <p:txBody>
            <a:bodyPr wrap="none" rtlCol="0">
              <a:spAutoFit/>
            </a:bodyPr>
            <a:lstStyle/>
            <a:p>
              <a:r>
                <a:rPr lang="en-GB" sz="1100" b="1">
                  <a:solidFill>
                    <a:schemeClr val="tx2"/>
                  </a:solidFill>
                </a:rPr>
                <a:t>Depression</a:t>
              </a:r>
            </a:p>
          </p:txBody>
        </p:sp>
        <p:cxnSp>
          <p:nvCxnSpPr>
            <p:cNvPr id="11" name="Straight Connector 10">
              <a:extLst>
                <a:ext uri="{FF2B5EF4-FFF2-40B4-BE49-F238E27FC236}">
                  <a16:creationId xmlns:a16="http://schemas.microsoft.com/office/drawing/2014/main" id="{669F1E4E-C88C-745E-B3C2-0E4091565DCB}"/>
                </a:ext>
              </a:extLst>
            </p:cNvPr>
            <p:cNvCxnSpPr>
              <a:cxnSpLocks/>
            </p:cNvCxnSpPr>
            <p:nvPr/>
          </p:nvCxnSpPr>
          <p:spPr>
            <a:xfrm>
              <a:off x="7396909" y="4192171"/>
              <a:ext cx="4152776" cy="0"/>
            </a:xfrm>
            <a:prstGeom prst="line">
              <a:avLst/>
            </a:prstGeom>
            <a:ln w="12700">
              <a:solidFill>
                <a:schemeClr val="accent3">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75AEBC8-A849-2EC3-30B9-2330FF93F3C1}"/>
                </a:ext>
              </a:extLst>
            </p:cNvPr>
            <p:cNvSpPr/>
            <p:nvPr/>
          </p:nvSpPr>
          <p:spPr>
            <a:xfrm>
              <a:off x="7396912" y="3063540"/>
              <a:ext cx="4152774" cy="11217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C33E7646-F553-4849-8722-1B83F6C073DD}"/>
                </a:ext>
              </a:extLst>
            </p:cNvPr>
            <p:cNvSpPr/>
            <p:nvPr/>
          </p:nvSpPr>
          <p:spPr>
            <a:xfrm>
              <a:off x="7521147" y="1947275"/>
              <a:ext cx="3955365" cy="3178084"/>
            </a:xfrm>
            <a:custGeom>
              <a:avLst/>
              <a:gdLst>
                <a:gd name="connsiteX0" fmla="*/ 0 w 4499610"/>
                <a:gd name="connsiteY0" fmla="*/ 1520190 h 2922305"/>
                <a:gd name="connsiteX1" fmla="*/ 64770 w 4499610"/>
                <a:gd name="connsiteY1" fmla="*/ 1390650 h 2922305"/>
                <a:gd name="connsiteX2" fmla="*/ 171450 w 4499610"/>
                <a:gd name="connsiteY2" fmla="*/ 1657350 h 2922305"/>
                <a:gd name="connsiteX3" fmla="*/ 289560 w 4499610"/>
                <a:gd name="connsiteY3" fmla="*/ 1360170 h 2922305"/>
                <a:gd name="connsiteX4" fmla="*/ 384810 w 4499610"/>
                <a:gd name="connsiteY4" fmla="*/ 1657350 h 2922305"/>
                <a:gd name="connsiteX5" fmla="*/ 499110 w 4499610"/>
                <a:gd name="connsiteY5" fmla="*/ 1356360 h 2922305"/>
                <a:gd name="connsiteX6" fmla="*/ 640080 w 4499610"/>
                <a:gd name="connsiteY6" fmla="*/ 1649730 h 2922305"/>
                <a:gd name="connsiteX7" fmla="*/ 735330 w 4499610"/>
                <a:gd name="connsiteY7" fmla="*/ 1371600 h 2922305"/>
                <a:gd name="connsiteX8" fmla="*/ 941070 w 4499610"/>
                <a:gd name="connsiteY8" fmla="*/ 2724150 h 2922305"/>
                <a:gd name="connsiteX9" fmla="*/ 1173480 w 4499610"/>
                <a:gd name="connsiteY9" fmla="*/ 1325880 h 2922305"/>
                <a:gd name="connsiteX10" fmla="*/ 1314450 w 4499610"/>
                <a:gd name="connsiteY10" fmla="*/ 1737360 h 2922305"/>
                <a:gd name="connsiteX11" fmla="*/ 1402080 w 4499610"/>
                <a:gd name="connsiteY11" fmla="*/ 1299210 h 2922305"/>
                <a:gd name="connsiteX12" fmla="*/ 1504950 w 4499610"/>
                <a:gd name="connsiteY12" fmla="*/ 1718310 h 2922305"/>
                <a:gd name="connsiteX13" fmla="*/ 1596390 w 4499610"/>
                <a:gd name="connsiteY13" fmla="*/ 1314450 h 2922305"/>
                <a:gd name="connsiteX14" fmla="*/ 1943100 w 4499610"/>
                <a:gd name="connsiteY14" fmla="*/ 2922270 h 2922305"/>
                <a:gd name="connsiteX15" fmla="*/ 2293620 w 4499610"/>
                <a:gd name="connsiteY15" fmla="*/ 1264920 h 2922305"/>
                <a:gd name="connsiteX16" fmla="*/ 2461260 w 4499610"/>
                <a:gd name="connsiteY16" fmla="*/ 1684020 h 2922305"/>
                <a:gd name="connsiteX17" fmla="*/ 2636520 w 4499610"/>
                <a:gd name="connsiteY17" fmla="*/ 1162050 h 2922305"/>
                <a:gd name="connsiteX18" fmla="*/ 2857500 w 4499610"/>
                <a:gd name="connsiteY18" fmla="*/ 1767840 h 2922305"/>
                <a:gd name="connsiteX19" fmla="*/ 3223260 w 4499610"/>
                <a:gd name="connsiteY19" fmla="*/ 0 h 2922305"/>
                <a:gd name="connsiteX20" fmla="*/ 3619500 w 4499610"/>
                <a:gd name="connsiteY20" fmla="*/ 1775460 h 2922305"/>
                <a:gd name="connsiteX21" fmla="*/ 3783330 w 4499610"/>
                <a:gd name="connsiteY21" fmla="*/ 1394460 h 2922305"/>
                <a:gd name="connsiteX22" fmla="*/ 3947160 w 4499610"/>
                <a:gd name="connsiteY22" fmla="*/ 1684020 h 2922305"/>
                <a:gd name="connsiteX23" fmla="*/ 4152900 w 4499610"/>
                <a:gd name="connsiteY23" fmla="*/ 1413510 h 2922305"/>
                <a:gd name="connsiteX24" fmla="*/ 4267200 w 4499610"/>
                <a:gd name="connsiteY24" fmla="*/ 1664970 h 2922305"/>
                <a:gd name="connsiteX25" fmla="*/ 4499610 w 4499610"/>
                <a:gd name="connsiteY25" fmla="*/ 1535430 h 2922305"/>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596390 w 4499610"/>
                <a:gd name="connsiteY13" fmla="*/ 1314450 h 2724186"/>
                <a:gd name="connsiteX14" fmla="*/ 1776846 w 4499610"/>
                <a:gd name="connsiteY14" fmla="*/ 1723851 h 2724186"/>
                <a:gd name="connsiteX15" fmla="*/ 2293620 w 4499610"/>
                <a:gd name="connsiteY15" fmla="*/ 1264920 h 2724186"/>
                <a:gd name="connsiteX16" fmla="*/ 2461260 w 4499610"/>
                <a:gd name="connsiteY16" fmla="*/ 1684020 h 2724186"/>
                <a:gd name="connsiteX17" fmla="*/ 2636520 w 4499610"/>
                <a:gd name="connsiteY17" fmla="*/ 1162050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596390 w 4499610"/>
                <a:gd name="connsiteY13" fmla="*/ 1314450 h 2724186"/>
                <a:gd name="connsiteX14" fmla="*/ 1776846 w 4499610"/>
                <a:gd name="connsiteY14" fmla="*/ 1723851 h 2724186"/>
                <a:gd name="connsiteX15" fmla="*/ 2162002 w 4499610"/>
                <a:gd name="connsiteY15" fmla="*/ 1285702 h 2724186"/>
                <a:gd name="connsiteX16" fmla="*/ 2461260 w 4499610"/>
                <a:gd name="connsiteY16" fmla="*/ 1684020 h 2724186"/>
                <a:gd name="connsiteX17" fmla="*/ 2636520 w 4499610"/>
                <a:gd name="connsiteY17" fmla="*/ 1162050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596390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162050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162050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49 w 4499610"/>
                <a:gd name="connsiteY2" fmla="*/ 1588078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4363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436370 h 2724186"/>
                <a:gd name="connsiteX4" fmla="*/ 384810 w 4499610"/>
                <a:gd name="connsiteY4" fmla="*/ 1608859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436370 h 2724186"/>
                <a:gd name="connsiteX4" fmla="*/ 384810 w 4499610"/>
                <a:gd name="connsiteY4" fmla="*/ 1608859 h 2724186"/>
                <a:gd name="connsiteX5" fmla="*/ 491230 w 4499610"/>
                <a:gd name="connsiteY5" fmla="*/ 1439487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436370 h 2724186"/>
                <a:gd name="connsiteX4" fmla="*/ 384810 w 4499610"/>
                <a:gd name="connsiteY4" fmla="*/ 1608859 h 2724186"/>
                <a:gd name="connsiteX5" fmla="*/ 491230 w 4499610"/>
                <a:gd name="connsiteY5" fmla="*/ 1439487 h 2724186"/>
                <a:gd name="connsiteX6" fmla="*/ 640080 w 4499610"/>
                <a:gd name="connsiteY6" fmla="*/ 1601239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14450 w 4499610"/>
                <a:gd name="connsiteY10" fmla="*/ 1737360 h 2724150"/>
                <a:gd name="connsiteX11" fmla="*/ 1402080 w 4499610"/>
                <a:gd name="connsiteY11" fmla="*/ 1299210 h 2724150"/>
                <a:gd name="connsiteX12" fmla="*/ 1504950 w 4499610"/>
                <a:gd name="connsiteY12" fmla="*/ 1718310 h 2724150"/>
                <a:gd name="connsiteX13" fmla="*/ 1679517 w 4499610"/>
                <a:gd name="connsiteY13" fmla="*/ 1314450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299210 h 2724150"/>
                <a:gd name="connsiteX12" fmla="*/ 1504950 w 4499610"/>
                <a:gd name="connsiteY12" fmla="*/ 1718310 h 2724150"/>
                <a:gd name="connsiteX13" fmla="*/ 1679517 w 4499610"/>
                <a:gd name="connsiteY13" fmla="*/ 1314450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04950 w 4499610"/>
                <a:gd name="connsiteY12" fmla="*/ 1718310 h 2724150"/>
                <a:gd name="connsiteX13" fmla="*/ 1679517 w 4499610"/>
                <a:gd name="connsiteY13" fmla="*/ 1314450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14450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20760 w 4499610"/>
                <a:gd name="connsiteY17" fmla="*/ 1196687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20760 w 4499610"/>
                <a:gd name="connsiteY17" fmla="*/ 1196687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67570 w 4499610"/>
                <a:gd name="connsiteY21" fmla="*/ 1179714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20760 w 4499610"/>
                <a:gd name="connsiteY17" fmla="*/ 1196687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67570 w 4499610"/>
                <a:gd name="connsiteY21" fmla="*/ 1179714 h 2724150"/>
                <a:gd name="connsiteX22" fmla="*/ 4002323 w 4499610"/>
                <a:gd name="connsiteY22" fmla="*/ 1933402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20760 w 4499610"/>
                <a:gd name="connsiteY17" fmla="*/ 1196687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67570 w 4499610"/>
                <a:gd name="connsiteY21" fmla="*/ 1179714 h 2724150"/>
                <a:gd name="connsiteX22" fmla="*/ 4002323 w 4499610"/>
                <a:gd name="connsiteY22" fmla="*/ 1933402 h 2724150"/>
                <a:gd name="connsiteX23" fmla="*/ 4152900 w 4499610"/>
                <a:gd name="connsiteY23" fmla="*/ 1413510 h 2724150"/>
                <a:gd name="connsiteX24" fmla="*/ 4290842 w 4499610"/>
                <a:gd name="connsiteY24" fmla="*/ 1595697 h 2724150"/>
                <a:gd name="connsiteX25" fmla="*/ 4499610 w 4499610"/>
                <a:gd name="connsiteY25" fmla="*/ 1535430 h 2724150"/>
                <a:gd name="connsiteX0" fmla="*/ 0 w 4499610"/>
                <a:gd name="connsiteY0" fmla="*/ 1520190 h 2748093"/>
                <a:gd name="connsiteX1" fmla="*/ 64770 w 4499610"/>
                <a:gd name="connsiteY1" fmla="*/ 1446069 h 2748093"/>
                <a:gd name="connsiteX2" fmla="*/ 171449 w 4499610"/>
                <a:gd name="connsiteY2" fmla="*/ 1588078 h 2748093"/>
                <a:gd name="connsiteX3" fmla="*/ 289560 w 4499610"/>
                <a:gd name="connsiteY3" fmla="*/ 1436370 h 2748093"/>
                <a:gd name="connsiteX4" fmla="*/ 384810 w 4499610"/>
                <a:gd name="connsiteY4" fmla="*/ 1608859 h 2748093"/>
                <a:gd name="connsiteX5" fmla="*/ 491230 w 4499610"/>
                <a:gd name="connsiteY5" fmla="*/ 1439487 h 2748093"/>
                <a:gd name="connsiteX6" fmla="*/ 640080 w 4499610"/>
                <a:gd name="connsiteY6" fmla="*/ 1601239 h 2748093"/>
                <a:gd name="connsiteX7" fmla="*/ 735330 w 4499610"/>
                <a:gd name="connsiteY7" fmla="*/ 1371600 h 2748093"/>
                <a:gd name="connsiteX8" fmla="*/ 941070 w 4499610"/>
                <a:gd name="connsiteY8" fmla="*/ 2724150 h 2748093"/>
                <a:gd name="connsiteX9" fmla="*/ 1208942 w 4499610"/>
                <a:gd name="connsiteY9" fmla="*/ 40871 h 2748093"/>
                <a:gd name="connsiteX10" fmla="*/ 1306568 w 4499610"/>
                <a:gd name="connsiteY10" fmla="*/ 1626524 h 2748093"/>
                <a:gd name="connsiteX11" fmla="*/ 1402080 w 4499610"/>
                <a:gd name="connsiteY11" fmla="*/ 1396192 h 2748093"/>
                <a:gd name="connsiteX12" fmla="*/ 1520711 w 4499610"/>
                <a:gd name="connsiteY12" fmla="*/ 1607474 h 2748093"/>
                <a:gd name="connsiteX13" fmla="*/ 1679517 w 4499610"/>
                <a:gd name="connsiteY13" fmla="*/ 1369868 h 2748093"/>
                <a:gd name="connsiteX14" fmla="*/ 1875734 w 4499610"/>
                <a:gd name="connsiteY14" fmla="*/ 1654578 h 2748093"/>
                <a:gd name="connsiteX15" fmla="*/ 2146241 w 4499610"/>
                <a:gd name="connsiteY15" fmla="*/ 1382684 h 2748093"/>
                <a:gd name="connsiteX16" fmla="*/ 2421858 w 4499610"/>
                <a:gd name="connsiteY16" fmla="*/ 1621675 h 2748093"/>
                <a:gd name="connsiteX17" fmla="*/ 2620760 w 4499610"/>
                <a:gd name="connsiteY17" fmla="*/ 1196687 h 2748093"/>
                <a:gd name="connsiteX18" fmla="*/ 2857500 w 4499610"/>
                <a:gd name="connsiteY18" fmla="*/ 1767840 h 2748093"/>
                <a:gd name="connsiteX19" fmla="*/ 3223260 w 4499610"/>
                <a:gd name="connsiteY19" fmla="*/ 0 h 2748093"/>
                <a:gd name="connsiteX20" fmla="*/ 3619500 w 4499610"/>
                <a:gd name="connsiteY20" fmla="*/ 1775460 h 2748093"/>
                <a:gd name="connsiteX21" fmla="*/ 3767570 w 4499610"/>
                <a:gd name="connsiteY21" fmla="*/ 1179714 h 2748093"/>
                <a:gd name="connsiteX22" fmla="*/ 4002323 w 4499610"/>
                <a:gd name="connsiteY22" fmla="*/ 1933402 h 2748093"/>
                <a:gd name="connsiteX23" fmla="*/ 4152900 w 4499610"/>
                <a:gd name="connsiteY23" fmla="*/ 1413510 h 2748093"/>
                <a:gd name="connsiteX24" fmla="*/ 4290842 w 4499610"/>
                <a:gd name="connsiteY24" fmla="*/ 1595697 h 2748093"/>
                <a:gd name="connsiteX25" fmla="*/ 4499610 w 4499610"/>
                <a:gd name="connsiteY25" fmla="*/ 1535430 h 2748093"/>
                <a:gd name="connsiteX0" fmla="*/ 0 w 4499610"/>
                <a:gd name="connsiteY0" fmla="*/ 1520190 h 2748093"/>
                <a:gd name="connsiteX1" fmla="*/ 64770 w 4499610"/>
                <a:gd name="connsiteY1" fmla="*/ 1446069 h 2748093"/>
                <a:gd name="connsiteX2" fmla="*/ 171449 w 4499610"/>
                <a:gd name="connsiteY2" fmla="*/ 1588078 h 2748093"/>
                <a:gd name="connsiteX3" fmla="*/ 289560 w 4499610"/>
                <a:gd name="connsiteY3" fmla="*/ 1436370 h 2748093"/>
                <a:gd name="connsiteX4" fmla="*/ 384810 w 4499610"/>
                <a:gd name="connsiteY4" fmla="*/ 1608859 h 2748093"/>
                <a:gd name="connsiteX5" fmla="*/ 491230 w 4499610"/>
                <a:gd name="connsiteY5" fmla="*/ 1439487 h 2748093"/>
                <a:gd name="connsiteX6" fmla="*/ 640080 w 4499610"/>
                <a:gd name="connsiteY6" fmla="*/ 1601239 h 2748093"/>
                <a:gd name="connsiteX7" fmla="*/ 735330 w 4499610"/>
                <a:gd name="connsiteY7" fmla="*/ 1371600 h 2748093"/>
                <a:gd name="connsiteX8" fmla="*/ 941070 w 4499610"/>
                <a:gd name="connsiteY8" fmla="*/ 2724150 h 2748093"/>
                <a:gd name="connsiteX9" fmla="*/ 1208942 w 4499610"/>
                <a:gd name="connsiteY9" fmla="*/ 40871 h 2748093"/>
                <a:gd name="connsiteX10" fmla="*/ 1402080 w 4499610"/>
                <a:gd name="connsiteY10" fmla="*/ 1396192 h 2748093"/>
                <a:gd name="connsiteX11" fmla="*/ 1520711 w 4499610"/>
                <a:gd name="connsiteY11" fmla="*/ 1607474 h 2748093"/>
                <a:gd name="connsiteX12" fmla="*/ 1679517 w 4499610"/>
                <a:gd name="connsiteY12" fmla="*/ 1369868 h 2748093"/>
                <a:gd name="connsiteX13" fmla="*/ 1875734 w 4499610"/>
                <a:gd name="connsiteY13" fmla="*/ 1654578 h 2748093"/>
                <a:gd name="connsiteX14" fmla="*/ 2146241 w 4499610"/>
                <a:gd name="connsiteY14" fmla="*/ 1382684 h 2748093"/>
                <a:gd name="connsiteX15" fmla="*/ 2421858 w 4499610"/>
                <a:gd name="connsiteY15" fmla="*/ 1621675 h 2748093"/>
                <a:gd name="connsiteX16" fmla="*/ 2620760 w 4499610"/>
                <a:gd name="connsiteY16" fmla="*/ 1196687 h 2748093"/>
                <a:gd name="connsiteX17" fmla="*/ 2857500 w 4499610"/>
                <a:gd name="connsiteY17" fmla="*/ 1767840 h 2748093"/>
                <a:gd name="connsiteX18" fmla="*/ 3223260 w 4499610"/>
                <a:gd name="connsiteY18" fmla="*/ 0 h 2748093"/>
                <a:gd name="connsiteX19" fmla="*/ 3619500 w 4499610"/>
                <a:gd name="connsiteY19" fmla="*/ 1775460 h 2748093"/>
                <a:gd name="connsiteX20" fmla="*/ 3767570 w 4499610"/>
                <a:gd name="connsiteY20" fmla="*/ 1179714 h 2748093"/>
                <a:gd name="connsiteX21" fmla="*/ 4002323 w 4499610"/>
                <a:gd name="connsiteY21" fmla="*/ 1933402 h 2748093"/>
                <a:gd name="connsiteX22" fmla="*/ 4152900 w 4499610"/>
                <a:gd name="connsiteY22" fmla="*/ 1413510 h 2748093"/>
                <a:gd name="connsiteX23" fmla="*/ 4290842 w 4499610"/>
                <a:gd name="connsiteY23" fmla="*/ 1595697 h 2748093"/>
                <a:gd name="connsiteX24" fmla="*/ 4499610 w 4499610"/>
                <a:gd name="connsiteY24" fmla="*/ 1535430 h 2748093"/>
                <a:gd name="connsiteX0" fmla="*/ 0 w 4499610"/>
                <a:gd name="connsiteY0" fmla="*/ 1520190 h 2748093"/>
                <a:gd name="connsiteX1" fmla="*/ 64770 w 4499610"/>
                <a:gd name="connsiteY1" fmla="*/ 1446069 h 2748093"/>
                <a:gd name="connsiteX2" fmla="*/ 171449 w 4499610"/>
                <a:gd name="connsiteY2" fmla="*/ 1588078 h 2748093"/>
                <a:gd name="connsiteX3" fmla="*/ 289560 w 4499610"/>
                <a:gd name="connsiteY3" fmla="*/ 1436370 h 2748093"/>
                <a:gd name="connsiteX4" fmla="*/ 384810 w 4499610"/>
                <a:gd name="connsiteY4" fmla="*/ 1608859 h 2748093"/>
                <a:gd name="connsiteX5" fmla="*/ 491230 w 4499610"/>
                <a:gd name="connsiteY5" fmla="*/ 1439487 h 2748093"/>
                <a:gd name="connsiteX6" fmla="*/ 640080 w 4499610"/>
                <a:gd name="connsiteY6" fmla="*/ 1601239 h 2748093"/>
                <a:gd name="connsiteX7" fmla="*/ 735330 w 4499610"/>
                <a:gd name="connsiteY7" fmla="*/ 1371600 h 2748093"/>
                <a:gd name="connsiteX8" fmla="*/ 941070 w 4499610"/>
                <a:gd name="connsiteY8" fmla="*/ 2724150 h 2748093"/>
                <a:gd name="connsiteX9" fmla="*/ 1208942 w 4499610"/>
                <a:gd name="connsiteY9" fmla="*/ 40871 h 2748093"/>
                <a:gd name="connsiteX10" fmla="*/ 1520711 w 4499610"/>
                <a:gd name="connsiteY10" fmla="*/ 1607474 h 2748093"/>
                <a:gd name="connsiteX11" fmla="*/ 1679517 w 4499610"/>
                <a:gd name="connsiteY11" fmla="*/ 1369868 h 2748093"/>
                <a:gd name="connsiteX12" fmla="*/ 1875734 w 4499610"/>
                <a:gd name="connsiteY12" fmla="*/ 1654578 h 2748093"/>
                <a:gd name="connsiteX13" fmla="*/ 2146241 w 4499610"/>
                <a:gd name="connsiteY13" fmla="*/ 1382684 h 2748093"/>
                <a:gd name="connsiteX14" fmla="*/ 2421858 w 4499610"/>
                <a:gd name="connsiteY14" fmla="*/ 1621675 h 2748093"/>
                <a:gd name="connsiteX15" fmla="*/ 2620760 w 4499610"/>
                <a:gd name="connsiteY15" fmla="*/ 1196687 h 2748093"/>
                <a:gd name="connsiteX16" fmla="*/ 2857500 w 4499610"/>
                <a:gd name="connsiteY16" fmla="*/ 1767840 h 2748093"/>
                <a:gd name="connsiteX17" fmla="*/ 3223260 w 4499610"/>
                <a:gd name="connsiteY17" fmla="*/ 0 h 2748093"/>
                <a:gd name="connsiteX18" fmla="*/ 3619500 w 4499610"/>
                <a:gd name="connsiteY18" fmla="*/ 1775460 h 2748093"/>
                <a:gd name="connsiteX19" fmla="*/ 3767570 w 4499610"/>
                <a:gd name="connsiteY19" fmla="*/ 1179714 h 2748093"/>
                <a:gd name="connsiteX20" fmla="*/ 4002323 w 4499610"/>
                <a:gd name="connsiteY20" fmla="*/ 1933402 h 2748093"/>
                <a:gd name="connsiteX21" fmla="*/ 4152900 w 4499610"/>
                <a:gd name="connsiteY21" fmla="*/ 1413510 h 2748093"/>
                <a:gd name="connsiteX22" fmla="*/ 4290842 w 4499610"/>
                <a:gd name="connsiteY22" fmla="*/ 1595697 h 2748093"/>
                <a:gd name="connsiteX23" fmla="*/ 4499610 w 4499610"/>
                <a:gd name="connsiteY23" fmla="*/ 1535430 h 2748093"/>
                <a:gd name="connsiteX0" fmla="*/ 0 w 4499610"/>
                <a:gd name="connsiteY0" fmla="*/ 1520190 h 2748093"/>
                <a:gd name="connsiteX1" fmla="*/ 64770 w 4499610"/>
                <a:gd name="connsiteY1" fmla="*/ 1446069 h 2748093"/>
                <a:gd name="connsiteX2" fmla="*/ 171449 w 4499610"/>
                <a:gd name="connsiteY2" fmla="*/ 1588078 h 2748093"/>
                <a:gd name="connsiteX3" fmla="*/ 289560 w 4499610"/>
                <a:gd name="connsiteY3" fmla="*/ 1436370 h 2748093"/>
                <a:gd name="connsiteX4" fmla="*/ 384810 w 4499610"/>
                <a:gd name="connsiteY4" fmla="*/ 1608859 h 2748093"/>
                <a:gd name="connsiteX5" fmla="*/ 491230 w 4499610"/>
                <a:gd name="connsiteY5" fmla="*/ 1439487 h 2748093"/>
                <a:gd name="connsiteX6" fmla="*/ 640080 w 4499610"/>
                <a:gd name="connsiteY6" fmla="*/ 1601239 h 2748093"/>
                <a:gd name="connsiteX7" fmla="*/ 735330 w 4499610"/>
                <a:gd name="connsiteY7" fmla="*/ 1371600 h 2748093"/>
                <a:gd name="connsiteX8" fmla="*/ 941070 w 4499610"/>
                <a:gd name="connsiteY8" fmla="*/ 2724150 h 2748093"/>
                <a:gd name="connsiteX9" fmla="*/ 1208942 w 4499610"/>
                <a:gd name="connsiteY9" fmla="*/ 40871 h 2748093"/>
                <a:gd name="connsiteX10" fmla="*/ 1466533 w 4499610"/>
                <a:gd name="connsiteY10" fmla="*/ 2674274 h 2748093"/>
                <a:gd name="connsiteX11" fmla="*/ 1679517 w 4499610"/>
                <a:gd name="connsiteY11" fmla="*/ 1369868 h 2748093"/>
                <a:gd name="connsiteX12" fmla="*/ 1875734 w 4499610"/>
                <a:gd name="connsiteY12" fmla="*/ 1654578 h 2748093"/>
                <a:gd name="connsiteX13" fmla="*/ 2146241 w 4499610"/>
                <a:gd name="connsiteY13" fmla="*/ 1382684 h 2748093"/>
                <a:gd name="connsiteX14" fmla="*/ 2421858 w 4499610"/>
                <a:gd name="connsiteY14" fmla="*/ 1621675 h 2748093"/>
                <a:gd name="connsiteX15" fmla="*/ 2620760 w 4499610"/>
                <a:gd name="connsiteY15" fmla="*/ 1196687 h 2748093"/>
                <a:gd name="connsiteX16" fmla="*/ 2857500 w 4499610"/>
                <a:gd name="connsiteY16" fmla="*/ 1767840 h 2748093"/>
                <a:gd name="connsiteX17" fmla="*/ 3223260 w 4499610"/>
                <a:gd name="connsiteY17" fmla="*/ 0 h 2748093"/>
                <a:gd name="connsiteX18" fmla="*/ 3619500 w 4499610"/>
                <a:gd name="connsiteY18" fmla="*/ 1775460 h 2748093"/>
                <a:gd name="connsiteX19" fmla="*/ 3767570 w 4499610"/>
                <a:gd name="connsiteY19" fmla="*/ 1179714 h 2748093"/>
                <a:gd name="connsiteX20" fmla="*/ 4002323 w 4499610"/>
                <a:gd name="connsiteY20" fmla="*/ 1933402 h 2748093"/>
                <a:gd name="connsiteX21" fmla="*/ 4152900 w 4499610"/>
                <a:gd name="connsiteY21" fmla="*/ 1413510 h 2748093"/>
                <a:gd name="connsiteX22" fmla="*/ 4290842 w 4499610"/>
                <a:gd name="connsiteY22" fmla="*/ 1595697 h 2748093"/>
                <a:gd name="connsiteX23" fmla="*/ 4499610 w 4499610"/>
                <a:gd name="connsiteY23" fmla="*/ 1535430 h 2748093"/>
                <a:gd name="connsiteX0" fmla="*/ 0 w 4499610"/>
                <a:gd name="connsiteY0" fmla="*/ 1520190 h 2748093"/>
                <a:gd name="connsiteX1" fmla="*/ 64770 w 4499610"/>
                <a:gd name="connsiteY1" fmla="*/ 1446069 h 2748093"/>
                <a:gd name="connsiteX2" fmla="*/ 171449 w 4499610"/>
                <a:gd name="connsiteY2" fmla="*/ 1588078 h 2748093"/>
                <a:gd name="connsiteX3" fmla="*/ 289560 w 4499610"/>
                <a:gd name="connsiteY3" fmla="*/ 1436370 h 2748093"/>
                <a:gd name="connsiteX4" fmla="*/ 384810 w 4499610"/>
                <a:gd name="connsiteY4" fmla="*/ 1608859 h 2748093"/>
                <a:gd name="connsiteX5" fmla="*/ 491230 w 4499610"/>
                <a:gd name="connsiteY5" fmla="*/ 1439487 h 2748093"/>
                <a:gd name="connsiteX6" fmla="*/ 640080 w 4499610"/>
                <a:gd name="connsiteY6" fmla="*/ 1601239 h 2748093"/>
                <a:gd name="connsiteX7" fmla="*/ 735330 w 4499610"/>
                <a:gd name="connsiteY7" fmla="*/ 1371600 h 2748093"/>
                <a:gd name="connsiteX8" fmla="*/ 941070 w 4499610"/>
                <a:gd name="connsiteY8" fmla="*/ 2724150 h 2748093"/>
                <a:gd name="connsiteX9" fmla="*/ 1208942 w 4499610"/>
                <a:gd name="connsiteY9" fmla="*/ 40871 h 2748093"/>
                <a:gd name="connsiteX10" fmla="*/ 1466533 w 4499610"/>
                <a:gd name="connsiteY10" fmla="*/ 2674274 h 2748093"/>
                <a:gd name="connsiteX11" fmla="*/ 1679517 w 4499610"/>
                <a:gd name="connsiteY11" fmla="*/ 1369868 h 2748093"/>
                <a:gd name="connsiteX12" fmla="*/ 1875734 w 4499610"/>
                <a:gd name="connsiteY12" fmla="*/ 1654578 h 2748093"/>
                <a:gd name="connsiteX13" fmla="*/ 2146241 w 4499610"/>
                <a:gd name="connsiteY13" fmla="*/ 1382684 h 2748093"/>
                <a:gd name="connsiteX14" fmla="*/ 2421858 w 4499610"/>
                <a:gd name="connsiteY14" fmla="*/ 1621675 h 2748093"/>
                <a:gd name="connsiteX15" fmla="*/ 2620760 w 4499610"/>
                <a:gd name="connsiteY15" fmla="*/ 1196687 h 2748093"/>
                <a:gd name="connsiteX16" fmla="*/ 2857500 w 4499610"/>
                <a:gd name="connsiteY16" fmla="*/ 1767840 h 2748093"/>
                <a:gd name="connsiteX17" fmla="*/ 3223260 w 4499610"/>
                <a:gd name="connsiteY17" fmla="*/ 0 h 2748093"/>
                <a:gd name="connsiteX18" fmla="*/ 3619500 w 4499610"/>
                <a:gd name="connsiteY18" fmla="*/ 1775460 h 2748093"/>
                <a:gd name="connsiteX19" fmla="*/ 3767570 w 4499610"/>
                <a:gd name="connsiteY19" fmla="*/ 1179714 h 2748093"/>
                <a:gd name="connsiteX20" fmla="*/ 4002323 w 4499610"/>
                <a:gd name="connsiteY20" fmla="*/ 1933402 h 2748093"/>
                <a:gd name="connsiteX21" fmla="*/ 4152900 w 4499610"/>
                <a:gd name="connsiteY21" fmla="*/ 1413510 h 2748093"/>
                <a:gd name="connsiteX22" fmla="*/ 4290842 w 4499610"/>
                <a:gd name="connsiteY22" fmla="*/ 1595697 h 2748093"/>
                <a:gd name="connsiteX23" fmla="*/ 4499610 w 4499610"/>
                <a:gd name="connsiteY23" fmla="*/ 1535430 h 2748093"/>
                <a:gd name="connsiteX0" fmla="*/ 0 w 4499610"/>
                <a:gd name="connsiteY0" fmla="*/ 1520190 h 2748093"/>
                <a:gd name="connsiteX1" fmla="*/ 64770 w 4499610"/>
                <a:gd name="connsiteY1" fmla="*/ 1446069 h 2748093"/>
                <a:gd name="connsiteX2" fmla="*/ 171449 w 4499610"/>
                <a:gd name="connsiteY2" fmla="*/ 1588078 h 2748093"/>
                <a:gd name="connsiteX3" fmla="*/ 289560 w 4499610"/>
                <a:gd name="connsiteY3" fmla="*/ 1436370 h 2748093"/>
                <a:gd name="connsiteX4" fmla="*/ 384810 w 4499610"/>
                <a:gd name="connsiteY4" fmla="*/ 1608859 h 2748093"/>
                <a:gd name="connsiteX5" fmla="*/ 491230 w 4499610"/>
                <a:gd name="connsiteY5" fmla="*/ 1439487 h 2748093"/>
                <a:gd name="connsiteX6" fmla="*/ 640080 w 4499610"/>
                <a:gd name="connsiteY6" fmla="*/ 1601239 h 2748093"/>
                <a:gd name="connsiteX7" fmla="*/ 735330 w 4499610"/>
                <a:gd name="connsiteY7" fmla="*/ 1371600 h 2748093"/>
                <a:gd name="connsiteX8" fmla="*/ 941070 w 4499610"/>
                <a:gd name="connsiteY8" fmla="*/ 2724150 h 2748093"/>
                <a:gd name="connsiteX9" fmla="*/ 1208942 w 4499610"/>
                <a:gd name="connsiteY9" fmla="*/ 40871 h 2748093"/>
                <a:gd name="connsiteX10" fmla="*/ 1531546 w 4499610"/>
                <a:gd name="connsiteY10" fmla="*/ 2683799 h 2748093"/>
                <a:gd name="connsiteX11" fmla="*/ 1679517 w 4499610"/>
                <a:gd name="connsiteY11" fmla="*/ 1369868 h 2748093"/>
                <a:gd name="connsiteX12" fmla="*/ 1875734 w 4499610"/>
                <a:gd name="connsiteY12" fmla="*/ 1654578 h 2748093"/>
                <a:gd name="connsiteX13" fmla="*/ 2146241 w 4499610"/>
                <a:gd name="connsiteY13" fmla="*/ 1382684 h 2748093"/>
                <a:gd name="connsiteX14" fmla="*/ 2421858 w 4499610"/>
                <a:gd name="connsiteY14" fmla="*/ 1621675 h 2748093"/>
                <a:gd name="connsiteX15" fmla="*/ 2620760 w 4499610"/>
                <a:gd name="connsiteY15" fmla="*/ 1196687 h 2748093"/>
                <a:gd name="connsiteX16" fmla="*/ 2857500 w 4499610"/>
                <a:gd name="connsiteY16" fmla="*/ 1767840 h 2748093"/>
                <a:gd name="connsiteX17" fmla="*/ 3223260 w 4499610"/>
                <a:gd name="connsiteY17" fmla="*/ 0 h 2748093"/>
                <a:gd name="connsiteX18" fmla="*/ 3619500 w 4499610"/>
                <a:gd name="connsiteY18" fmla="*/ 1775460 h 2748093"/>
                <a:gd name="connsiteX19" fmla="*/ 3767570 w 4499610"/>
                <a:gd name="connsiteY19" fmla="*/ 1179714 h 2748093"/>
                <a:gd name="connsiteX20" fmla="*/ 4002323 w 4499610"/>
                <a:gd name="connsiteY20" fmla="*/ 1933402 h 2748093"/>
                <a:gd name="connsiteX21" fmla="*/ 4152900 w 4499610"/>
                <a:gd name="connsiteY21" fmla="*/ 1413510 h 2748093"/>
                <a:gd name="connsiteX22" fmla="*/ 4290842 w 4499610"/>
                <a:gd name="connsiteY22" fmla="*/ 1595697 h 2748093"/>
                <a:gd name="connsiteX23" fmla="*/ 4499610 w 4499610"/>
                <a:gd name="connsiteY23" fmla="*/ 1535430 h 2748093"/>
                <a:gd name="connsiteX0" fmla="*/ 0 w 4499610"/>
                <a:gd name="connsiteY0" fmla="*/ 1520190 h 2748093"/>
                <a:gd name="connsiteX1" fmla="*/ 64770 w 4499610"/>
                <a:gd name="connsiteY1" fmla="*/ 1446069 h 2748093"/>
                <a:gd name="connsiteX2" fmla="*/ 171449 w 4499610"/>
                <a:gd name="connsiteY2" fmla="*/ 1588078 h 2748093"/>
                <a:gd name="connsiteX3" fmla="*/ 289560 w 4499610"/>
                <a:gd name="connsiteY3" fmla="*/ 1436370 h 2748093"/>
                <a:gd name="connsiteX4" fmla="*/ 384810 w 4499610"/>
                <a:gd name="connsiteY4" fmla="*/ 1608859 h 2748093"/>
                <a:gd name="connsiteX5" fmla="*/ 491230 w 4499610"/>
                <a:gd name="connsiteY5" fmla="*/ 1439487 h 2748093"/>
                <a:gd name="connsiteX6" fmla="*/ 640080 w 4499610"/>
                <a:gd name="connsiteY6" fmla="*/ 1601239 h 2748093"/>
                <a:gd name="connsiteX7" fmla="*/ 735330 w 4499610"/>
                <a:gd name="connsiteY7" fmla="*/ 1371600 h 2748093"/>
                <a:gd name="connsiteX8" fmla="*/ 941070 w 4499610"/>
                <a:gd name="connsiteY8" fmla="*/ 2724150 h 2748093"/>
                <a:gd name="connsiteX9" fmla="*/ 1208942 w 4499610"/>
                <a:gd name="connsiteY9" fmla="*/ 40871 h 2748093"/>
                <a:gd name="connsiteX10" fmla="*/ 1466533 w 4499610"/>
                <a:gd name="connsiteY10" fmla="*/ 2693324 h 2748093"/>
                <a:gd name="connsiteX11" fmla="*/ 1679517 w 4499610"/>
                <a:gd name="connsiteY11" fmla="*/ 1369868 h 2748093"/>
                <a:gd name="connsiteX12" fmla="*/ 1875734 w 4499610"/>
                <a:gd name="connsiteY12" fmla="*/ 1654578 h 2748093"/>
                <a:gd name="connsiteX13" fmla="*/ 2146241 w 4499610"/>
                <a:gd name="connsiteY13" fmla="*/ 1382684 h 2748093"/>
                <a:gd name="connsiteX14" fmla="*/ 2421858 w 4499610"/>
                <a:gd name="connsiteY14" fmla="*/ 1621675 h 2748093"/>
                <a:gd name="connsiteX15" fmla="*/ 2620760 w 4499610"/>
                <a:gd name="connsiteY15" fmla="*/ 1196687 h 2748093"/>
                <a:gd name="connsiteX16" fmla="*/ 2857500 w 4499610"/>
                <a:gd name="connsiteY16" fmla="*/ 1767840 h 2748093"/>
                <a:gd name="connsiteX17" fmla="*/ 3223260 w 4499610"/>
                <a:gd name="connsiteY17" fmla="*/ 0 h 2748093"/>
                <a:gd name="connsiteX18" fmla="*/ 3619500 w 4499610"/>
                <a:gd name="connsiteY18" fmla="*/ 1775460 h 2748093"/>
                <a:gd name="connsiteX19" fmla="*/ 3767570 w 4499610"/>
                <a:gd name="connsiteY19" fmla="*/ 1179714 h 2748093"/>
                <a:gd name="connsiteX20" fmla="*/ 4002323 w 4499610"/>
                <a:gd name="connsiteY20" fmla="*/ 1933402 h 2748093"/>
                <a:gd name="connsiteX21" fmla="*/ 4152900 w 4499610"/>
                <a:gd name="connsiteY21" fmla="*/ 1413510 h 2748093"/>
                <a:gd name="connsiteX22" fmla="*/ 4290842 w 4499610"/>
                <a:gd name="connsiteY22" fmla="*/ 1595697 h 2748093"/>
                <a:gd name="connsiteX23" fmla="*/ 4499610 w 4499610"/>
                <a:gd name="connsiteY23" fmla="*/ 1535430 h 2748093"/>
                <a:gd name="connsiteX0" fmla="*/ 0 w 4499610"/>
                <a:gd name="connsiteY0" fmla="*/ 1520190 h 2748093"/>
                <a:gd name="connsiteX1" fmla="*/ 64770 w 4499610"/>
                <a:gd name="connsiteY1" fmla="*/ 1446069 h 2748093"/>
                <a:gd name="connsiteX2" fmla="*/ 171449 w 4499610"/>
                <a:gd name="connsiteY2" fmla="*/ 1588078 h 2748093"/>
                <a:gd name="connsiteX3" fmla="*/ 289560 w 4499610"/>
                <a:gd name="connsiteY3" fmla="*/ 1436370 h 2748093"/>
                <a:gd name="connsiteX4" fmla="*/ 384810 w 4499610"/>
                <a:gd name="connsiteY4" fmla="*/ 1608859 h 2748093"/>
                <a:gd name="connsiteX5" fmla="*/ 491230 w 4499610"/>
                <a:gd name="connsiteY5" fmla="*/ 1439487 h 2748093"/>
                <a:gd name="connsiteX6" fmla="*/ 640080 w 4499610"/>
                <a:gd name="connsiteY6" fmla="*/ 1601239 h 2748093"/>
                <a:gd name="connsiteX7" fmla="*/ 735330 w 4499610"/>
                <a:gd name="connsiteY7" fmla="*/ 1371600 h 2748093"/>
                <a:gd name="connsiteX8" fmla="*/ 941070 w 4499610"/>
                <a:gd name="connsiteY8" fmla="*/ 2724150 h 2748093"/>
                <a:gd name="connsiteX9" fmla="*/ 1208942 w 4499610"/>
                <a:gd name="connsiteY9" fmla="*/ 40871 h 2748093"/>
                <a:gd name="connsiteX10" fmla="*/ 1466533 w 4499610"/>
                <a:gd name="connsiteY10" fmla="*/ 2693324 h 2748093"/>
                <a:gd name="connsiteX11" fmla="*/ 1679517 w 4499610"/>
                <a:gd name="connsiteY11" fmla="*/ 1369868 h 2748093"/>
                <a:gd name="connsiteX12" fmla="*/ 1875734 w 4499610"/>
                <a:gd name="connsiteY12" fmla="*/ 1654578 h 2748093"/>
                <a:gd name="connsiteX13" fmla="*/ 2146241 w 4499610"/>
                <a:gd name="connsiteY13" fmla="*/ 1382684 h 2748093"/>
                <a:gd name="connsiteX14" fmla="*/ 2421858 w 4499610"/>
                <a:gd name="connsiteY14" fmla="*/ 1621675 h 2748093"/>
                <a:gd name="connsiteX15" fmla="*/ 2620760 w 4499610"/>
                <a:gd name="connsiteY15" fmla="*/ 1196687 h 2748093"/>
                <a:gd name="connsiteX16" fmla="*/ 2857500 w 4499610"/>
                <a:gd name="connsiteY16" fmla="*/ 1767840 h 2748093"/>
                <a:gd name="connsiteX17" fmla="*/ 3223260 w 4499610"/>
                <a:gd name="connsiteY17" fmla="*/ 0 h 2748093"/>
                <a:gd name="connsiteX18" fmla="*/ 3619500 w 4499610"/>
                <a:gd name="connsiteY18" fmla="*/ 1775460 h 2748093"/>
                <a:gd name="connsiteX19" fmla="*/ 3767570 w 4499610"/>
                <a:gd name="connsiteY19" fmla="*/ 1179714 h 2748093"/>
                <a:gd name="connsiteX20" fmla="*/ 4002323 w 4499610"/>
                <a:gd name="connsiteY20" fmla="*/ 1933402 h 2748093"/>
                <a:gd name="connsiteX21" fmla="*/ 4152900 w 4499610"/>
                <a:gd name="connsiteY21" fmla="*/ 1413510 h 2748093"/>
                <a:gd name="connsiteX22" fmla="*/ 4290842 w 4499610"/>
                <a:gd name="connsiteY22" fmla="*/ 1595697 h 2748093"/>
                <a:gd name="connsiteX23" fmla="*/ 4499610 w 4499610"/>
                <a:gd name="connsiteY23" fmla="*/ 1535430 h 2748093"/>
                <a:gd name="connsiteX0" fmla="*/ 0 w 4499610"/>
                <a:gd name="connsiteY0" fmla="*/ 1520190 h 2724154"/>
                <a:gd name="connsiteX1" fmla="*/ 64770 w 4499610"/>
                <a:gd name="connsiteY1" fmla="*/ 1446069 h 2724154"/>
                <a:gd name="connsiteX2" fmla="*/ 171449 w 4499610"/>
                <a:gd name="connsiteY2" fmla="*/ 1588078 h 2724154"/>
                <a:gd name="connsiteX3" fmla="*/ 289560 w 4499610"/>
                <a:gd name="connsiteY3" fmla="*/ 1436370 h 2724154"/>
                <a:gd name="connsiteX4" fmla="*/ 384810 w 4499610"/>
                <a:gd name="connsiteY4" fmla="*/ 1608859 h 2724154"/>
                <a:gd name="connsiteX5" fmla="*/ 491230 w 4499610"/>
                <a:gd name="connsiteY5" fmla="*/ 1439487 h 2724154"/>
                <a:gd name="connsiteX6" fmla="*/ 640080 w 4499610"/>
                <a:gd name="connsiteY6" fmla="*/ 1601239 h 2724154"/>
                <a:gd name="connsiteX7" fmla="*/ 735330 w 4499610"/>
                <a:gd name="connsiteY7" fmla="*/ 1371600 h 2724154"/>
                <a:gd name="connsiteX8" fmla="*/ 941070 w 4499610"/>
                <a:gd name="connsiteY8" fmla="*/ 2724150 h 2724154"/>
                <a:gd name="connsiteX9" fmla="*/ 1208942 w 4499610"/>
                <a:gd name="connsiteY9" fmla="*/ 40871 h 2724154"/>
                <a:gd name="connsiteX10" fmla="*/ 1466533 w 4499610"/>
                <a:gd name="connsiteY10" fmla="*/ 2693324 h 2724154"/>
                <a:gd name="connsiteX11" fmla="*/ 1679517 w 4499610"/>
                <a:gd name="connsiteY11" fmla="*/ 1369868 h 2724154"/>
                <a:gd name="connsiteX12" fmla="*/ 1875734 w 4499610"/>
                <a:gd name="connsiteY12" fmla="*/ 1654578 h 2724154"/>
                <a:gd name="connsiteX13" fmla="*/ 2146241 w 4499610"/>
                <a:gd name="connsiteY13" fmla="*/ 1382684 h 2724154"/>
                <a:gd name="connsiteX14" fmla="*/ 2421858 w 4499610"/>
                <a:gd name="connsiteY14" fmla="*/ 1621675 h 2724154"/>
                <a:gd name="connsiteX15" fmla="*/ 2620760 w 4499610"/>
                <a:gd name="connsiteY15" fmla="*/ 1196687 h 2724154"/>
                <a:gd name="connsiteX16" fmla="*/ 2857500 w 4499610"/>
                <a:gd name="connsiteY16" fmla="*/ 1767840 h 2724154"/>
                <a:gd name="connsiteX17" fmla="*/ 3223260 w 4499610"/>
                <a:gd name="connsiteY17" fmla="*/ 0 h 2724154"/>
                <a:gd name="connsiteX18" fmla="*/ 3619500 w 4499610"/>
                <a:gd name="connsiteY18" fmla="*/ 1775460 h 2724154"/>
                <a:gd name="connsiteX19" fmla="*/ 3767570 w 4499610"/>
                <a:gd name="connsiteY19" fmla="*/ 1179714 h 2724154"/>
                <a:gd name="connsiteX20" fmla="*/ 4002323 w 4499610"/>
                <a:gd name="connsiteY20" fmla="*/ 1933402 h 2724154"/>
                <a:gd name="connsiteX21" fmla="*/ 4152900 w 4499610"/>
                <a:gd name="connsiteY21" fmla="*/ 1413510 h 2724154"/>
                <a:gd name="connsiteX22" fmla="*/ 4290842 w 4499610"/>
                <a:gd name="connsiteY22" fmla="*/ 1595697 h 2724154"/>
                <a:gd name="connsiteX23" fmla="*/ 4499610 w 4499610"/>
                <a:gd name="connsiteY23" fmla="*/ 1535430 h 2724154"/>
                <a:gd name="connsiteX0" fmla="*/ 0 w 4499610"/>
                <a:gd name="connsiteY0" fmla="*/ 1520190 h 2724154"/>
                <a:gd name="connsiteX1" fmla="*/ 64770 w 4499610"/>
                <a:gd name="connsiteY1" fmla="*/ 1446069 h 2724154"/>
                <a:gd name="connsiteX2" fmla="*/ 171449 w 4499610"/>
                <a:gd name="connsiteY2" fmla="*/ 1588078 h 2724154"/>
                <a:gd name="connsiteX3" fmla="*/ 289560 w 4499610"/>
                <a:gd name="connsiteY3" fmla="*/ 1436370 h 2724154"/>
                <a:gd name="connsiteX4" fmla="*/ 384810 w 4499610"/>
                <a:gd name="connsiteY4" fmla="*/ 1608859 h 2724154"/>
                <a:gd name="connsiteX5" fmla="*/ 491230 w 4499610"/>
                <a:gd name="connsiteY5" fmla="*/ 1439487 h 2724154"/>
                <a:gd name="connsiteX6" fmla="*/ 640080 w 4499610"/>
                <a:gd name="connsiteY6" fmla="*/ 1601239 h 2724154"/>
                <a:gd name="connsiteX7" fmla="*/ 735330 w 4499610"/>
                <a:gd name="connsiteY7" fmla="*/ 1371600 h 2724154"/>
                <a:gd name="connsiteX8" fmla="*/ 941070 w 4499610"/>
                <a:gd name="connsiteY8" fmla="*/ 2724150 h 2724154"/>
                <a:gd name="connsiteX9" fmla="*/ 1208942 w 4499610"/>
                <a:gd name="connsiteY9" fmla="*/ 40871 h 2724154"/>
                <a:gd name="connsiteX10" fmla="*/ 1466533 w 4499610"/>
                <a:gd name="connsiteY10" fmla="*/ 2693324 h 2724154"/>
                <a:gd name="connsiteX11" fmla="*/ 1679517 w 4499610"/>
                <a:gd name="connsiteY11" fmla="*/ 1369868 h 2724154"/>
                <a:gd name="connsiteX12" fmla="*/ 1875734 w 4499610"/>
                <a:gd name="connsiteY12" fmla="*/ 1654578 h 2724154"/>
                <a:gd name="connsiteX13" fmla="*/ 2146241 w 4499610"/>
                <a:gd name="connsiteY13" fmla="*/ 1382684 h 2724154"/>
                <a:gd name="connsiteX14" fmla="*/ 2421858 w 4499610"/>
                <a:gd name="connsiteY14" fmla="*/ 1621675 h 2724154"/>
                <a:gd name="connsiteX15" fmla="*/ 2620760 w 4499610"/>
                <a:gd name="connsiteY15" fmla="*/ 1196687 h 2724154"/>
                <a:gd name="connsiteX16" fmla="*/ 2857500 w 4499610"/>
                <a:gd name="connsiteY16" fmla="*/ 1767840 h 2724154"/>
                <a:gd name="connsiteX17" fmla="*/ 3223260 w 4499610"/>
                <a:gd name="connsiteY17" fmla="*/ 0 h 2724154"/>
                <a:gd name="connsiteX18" fmla="*/ 3619500 w 4499610"/>
                <a:gd name="connsiteY18" fmla="*/ 1775460 h 2724154"/>
                <a:gd name="connsiteX19" fmla="*/ 3767570 w 4499610"/>
                <a:gd name="connsiteY19" fmla="*/ 1179714 h 2724154"/>
                <a:gd name="connsiteX20" fmla="*/ 4002323 w 4499610"/>
                <a:gd name="connsiteY20" fmla="*/ 1933402 h 2724154"/>
                <a:gd name="connsiteX21" fmla="*/ 4152900 w 4499610"/>
                <a:gd name="connsiteY21" fmla="*/ 1413510 h 2724154"/>
                <a:gd name="connsiteX22" fmla="*/ 4290842 w 4499610"/>
                <a:gd name="connsiteY22" fmla="*/ 1595697 h 2724154"/>
                <a:gd name="connsiteX23" fmla="*/ 4499610 w 4499610"/>
                <a:gd name="connsiteY23" fmla="*/ 1535430 h 2724154"/>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679517 w 4499610"/>
                <a:gd name="connsiteY11" fmla="*/ 1329005 h 2683291"/>
                <a:gd name="connsiteX12" fmla="*/ 1875734 w 4499610"/>
                <a:gd name="connsiteY12" fmla="*/ 1613715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592832 w 4499610"/>
                <a:gd name="connsiteY11" fmla="*/ 338405 h 2683291"/>
                <a:gd name="connsiteX12" fmla="*/ 1875734 w 4499610"/>
                <a:gd name="connsiteY12" fmla="*/ 1613715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592832 w 4499610"/>
                <a:gd name="connsiteY11" fmla="*/ 338405 h 2683291"/>
                <a:gd name="connsiteX12" fmla="*/ 1875734 w 4499610"/>
                <a:gd name="connsiteY12" fmla="*/ 1613715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592832 w 4499610"/>
                <a:gd name="connsiteY11" fmla="*/ 338405 h 2683291"/>
                <a:gd name="connsiteX12" fmla="*/ 1875734 w 4499610"/>
                <a:gd name="connsiteY12" fmla="*/ 1613715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744531 w 4499610"/>
                <a:gd name="connsiteY11" fmla="*/ 386030 h 2683291"/>
                <a:gd name="connsiteX12" fmla="*/ 1875734 w 4499610"/>
                <a:gd name="connsiteY12" fmla="*/ 1613715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744531 w 4499610"/>
                <a:gd name="connsiteY11" fmla="*/ 386030 h 2683291"/>
                <a:gd name="connsiteX12" fmla="*/ 1875734 w 4499610"/>
                <a:gd name="connsiteY12" fmla="*/ 1613715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744531 w 4499610"/>
                <a:gd name="connsiteY11" fmla="*/ 386030 h 2683291"/>
                <a:gd name="connsiteX12" fmla="*/ 1973255 w 4499610"/>
                <a:gd name="connsiteY12" fmla="*/ 1604190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744531 w 4499610"/>
                <a:gd name="connsiteY11" fmla="*/ 386030 h 2683291"/>
                <a:gd name="connsiteX12" fmla="*/ 1973255 w 4499610"/>
                <a:gd name="connsiteY12" fmla="*/ 1604190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744531 w 4499610"/>
                <a:gd name="connsiteY11" fmla="*/ 386030 h 2683291"/>
                <a:gd name="connsiteX12" fmla="*/ 1973255 w 4499610"/>
                <a:gd name="connsiteY12" fmla="*/ 1604190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27 h 2683291"/>
                <a:gd name="connsiteX1" fmla="*/ 64770 w 4499610"/>
                <a:gd name="connsiteY1" fmla="*/ 1405206 h 2683291"/>
                <a:gd name="connsiteX2" fmla="*/ 171449 w 4499610"/>
                <a:gd name="connsiteY2" fmla="*/ 1547215 h 2683291"/>
                <a:gd name="connsiteX3" fmla="*/ 289560 w 4499610"/>
                <a:gd name="connsiteY3" fmla="*/ 1395507 h 2683291"/>
                <a:gd name="connsiteX4" fmla="*/ 384810 w 4499610"/>
                <a:gd name="connsiteY4" fmla="*/ 1567996 h 2683291"/>
                <a:gd name="connsiteX5" fmla="*/ 491230 w 4499610"/>
                <a:gd name="connsiteY5" fmla="*/ 1398624 h 2683291"/>
                <a:gd name="connsiteX6" fmla="*/ 640080 w 4499610"/>
                <a:gd name="connsiteY6" fmla="*/ 1560376 h 2683291"/>
                <a:gd name="connsiteX7" fmla="*/ 735330 w 4499610"/>
                <a:gd name="connsiteY7" fmla="*/ 1330737 h 2683291"/>
                <a:gd name="connsiteX8" fmla="*/ 941070 w 4499610"/>
                <a:gd name="connsiteY8" fmla="*/ 2683287 h 2683291"/>
                <a:gd name="connsiteX9" fmla="*/ 1208942 w 4499610"/>
                <a:gd name="connsiteY9" fmla="*/ 8 h 2683291"/>
                <a:gd name="connsiteX10" fmla="*/ 1466533 w 4499610"/>
                <a:gd name="connsiteY10" fmla="*/ 2652461 h 2683291"/>
                <a:gd name="connsiteX11" fmla="*/ 1744531 w 4499610"/>
                <a:gd name="connsiteY11" fmla="*/ 386030 h 2683291"/>
                <a:gd name="connsiteX12" fmla="*/ 1973255 w 4499610"/>
                <a:gd name="connsiteY12" fmla="*/ 1604190 h 2683291"/>
                <a:gd name="connsiteX13" fmla="*/ 2146241 w 4499610"/>
                <a:gd name="connsiteY13" fmla="*/ 1341821 h 2683291"/>
                <a:gd name="connsiteX14" fmla="*/ 2421858 w 4499610"/>
                <a:gd name="connsiteY14" fmla="*/ 1580812 h 2683291"/>
                <a:gd name="connsiteX15" fmla="*/ 2620760 w 4499610"/>
                <a:gd name="connsiteY15" fmla="*/ 1155824 h 2683291"/>
                <a:gd name="connsiteX16" fmla="*/ 2857500 w 4499610"/>
                <a:gd name="connsiteY16" fmla="*/ 1726977 h 2683291"/>
                <a:gd name="connsiteX17" fmla="*/ 3255768 w 4499610"/>
                <a:gd name="connsiteY17" fmla="*/ 759237 h 2683291"/>
                <a:gd name="connsiteX18" fmla="*/ 3619500 w 4499610"/>
                <a:gd name="connsiteY18" fmla="*/ 1734597 h 2683291"/>
                <a:gd name="connsiteX19" fmla="*/ 3767570 w 4499610"/>
                <a:gd name="connsiteY19" fmla="*/ 1138851 h 2683291"/>
                <a:gd name="connsiteX20" fmla="*/ 4002323 w 4499610"/>
                <a:gd name="connsiteY20" fmla="*/ 1892539 h 2683291"/>
                <a:gd name="connsiteX21" fmla="*/ 4152900 w 4499610"/>
                <a:gd name="connsiteY21" fmla="*/ 1372647 h 2683291"/>
                <a:gd name="connsiteX22" fmla="*/ 4290842 w 4499610"/>
                <a:gd name="connsiteY22" fmla="*/ 1554834 h 2683291"/>
                <a:gd name="connsiteX23" fmla="*/ 4499610 w 4499610"/>
                <a:gd name="connsiteY23" fmla="*/ 1494567 h 2683291"/>
                <a:gd name="connsiteX0" fmla="*/ 0 w 4499610"/>
                <a:gd name="connsiteY0" fmla="*/ 1479331 h 2683295"/>
                <a:gd name="connsiteX1" fmla="*/ 64770 w 4499610"/>
                <a:gd name="connsiteY1" fmla="*/ 1405210 h 2683295"/>
                <a:gd name="connsiteX2" fmla="*/ 171449 w 4499610"/>
                <a:gd name="connsiteY2" fmla="*/ 1547219 h 2683295"/>
                <a:gd name="connsiteX3" fmla="*/ 289560 w 4499610"/>
                <a:gd name="connsiteY3" fmla="*/ 1395511 h 2683295"/>
                <a:gd name="connsiteX4" fmla="*/ 384810 w 4499610"/>
                <a:gd name="connsiteY4" fmla="*/ 1568000 h 2683295"/>
                <a:gd name="connsiteX5" fmla="*/ 491230 w 4499610"/>
                <a:gd name="connsiteY5" fmla="*/ 1398628 h 2683295"/>
                <a:gd name="connsiteX6" fmla="*/ 640080 w 4499610"/>
                <a:gd name="connsiteY6" fmla="*/ 1560380 h 2683295"/>
                <a:gd name="connsiteX7" fmla="*/ 735330 w 4499610"/>
                <a:gd name="connsiteY7" fmla="*/ 1330741 h 2683295"/>
                <a:gd name="connsiteX8" fmla="*/ 941070 w 4499610"/>
                <a:gd name="connsiteY8" fmla="*/ 2683291 h 2683295"/>
                <a:gd name="connsiteX9" fmla="*/ 1208942 w 4499610"/>
                <a:gd name="connsiteY9" fmla="*/ 12 h 2683295"/>
                <a:gd name="connsiteX10" fmla="*/ 1499040 w 4499610"/>
                <a:gd name="connsiteY10" fmla="*/ 2642940 h 2683295"/>
                <a:gd name="connsiteX11" fmla="*/ 1744531 w 4499610"/>
                <a:gd name="connsiteY11" fmla="*/ 386034 h 2683295"/>
                <a:gd name="connsiteX12" fmla="*/ 1973255 w 4499610"/>
                <a:gd name="connsiteY12" fmla="*/ 1604194 h 2683295"/>
                <a:gd name="connsiteX13" fmla="*/ 2146241 w 4499610"/>
                <a:gd name="connsiteY13" fmla="*/ 1341825 h 2683295"/>
                <a:gd name="connsiteX14" fmla="*/ 2421858 w 4499610"/>
                <a:gd name="connsiteY14" fmla="*/ 1580816 h 2683295"/>
                <a:gd name="connsiteX15" fmla="*/ 2620760 w 4499610"/>
                <a:gd name="connsiteY15" fmla="*/ 1155828 h 2683295"/>
                <a:gd name="connsiteX16" fmla="*/ 2857500 w 4499610"/>
                <a:gd name="connsiteY16" fmla="*/ 1726981 h 2683295"/>
                <a:gd name="connsiteX17" fmla="*/ 3255768 w 4499610"/>
                <a:gd name="connsiteY17" fmla="*/ 759241 h 2683295"/>
                <a:gd name="connsiteX18" fmla="*/ 3619500 w 4499610"/>
                <a:gd name="connsiteY18" fmla="*/ 1734601 h 2683295"/>
                <a:gd name="connsiteX19" fmla="*/ 3767570 w 4499610"/>
                <a:gd name="connsiteY19" fmla="*/ 1138855 h 2683295"/>
                <a:gd name="connsiteX20" fmla="*/ 4002323 w 4499610"/>
                <a:gd name="connsiteY20" fmla="*/ 1892543 h 2683295"/>
                <a:gd name="connsiteX21" fmla="*/ 4152900 w 4499610"/>
                <a:gd name="connsiteY21" fmla="*/ 1372651 h 2683295"/>
                <a:gd name="connsiteX22" fmla="*/ 4290842 w 4499610"/>
                <a:gd name="connsiteY22" fmla="*/ 1554838 h 2683295"/>
                <a:gd name="connsiteX23" fmla="*/ 4499610 w 4499610"/>
                <a:gd name="connsiteY23" fmla="*/ 1494571 h 2683295"/>
                <a:gd name="connsiteX0" fmla="*/ 0 w 4499610"/>
                <a:gd name="connsiteY0" fmla="*/ 1479331 h 2683295"/>
                <a:gd name="connsiteX1" fmla="*/ 64770 w 4499610"/>
                <a:gd name="connsiteY1" fmla="*/ 1405210 h 2683295"/>
                <a:gd name="connsiteX2" fmla="*/ 171449 w 4499610"/>
                <a:gd name="connsiteY2" fmla="*/ 1547219 h 2683295"/>
                <a:gd name="connsiteX3" fmla="*/ 289560 w 4499610"/>
                <a:gd name="connsiteY3" fmla="*/ 1395511 h 2683295"/>
                <a:gd name="connsiteX4" fmla="*/ 384810 w 4499610"/>
                <a:gd name="connsiteY4" fmla="*/ 1568000 h 2683295"/>
                <a:gd name="connsiteX5" fmla="*/ 491230 w 4499610"/>
                <a:gd name="connsiteY5" fmla="*/ 1398628 h 2683295"/>
                <a:gd name="connsiteX6" fmla="*/ 640080 w 4499610"/>
                <a:gd name="connsiteY6" fmla="*/ 1560380 h 2683295"/>
                <a:gd name="connsiteX7" fmla="*/ 735330 w 4499610"/>
                <a:gd name="connsiteY7" fmla="*/ 1330741 h 2683295"/>
                <a:gd name="connsiteX8" fmla="*/ 941070 w 4499610"/>
                <a:gd name="connsiteY8" fmla="*/ 2683291 h 2683295"/>
                <a:gd name="connsiteX9" fmla="*/ 1208942 w 4499610"/>
                <a:gd name="connsiteY9" fmla="*/ 12 h 2683295"/>
                <a:gd name="connsiteX10" fmla="*/ 1499040 w 4499610"/>
                <a:gd name="connsiteY10" fmla="*/ 2642940 h 2683295"/>
                <a:gd name="connsiteX11" fmla="*/ 1744531 w 4499610"/>
                <a:gd name="connsiteY11" fmla="*/ 386034 h 2683295"/>
                <a:gd name="connsiteX12" fmla="*/ 1973255 w 4499610"/>
                <a:gd name="connsiteY12" fmla="*/ 1604194 h 2683295"/>
                <a:gd name="connsiteX13" fmla="*/ 2146241 w 4499610"/>
                <a:gd name="connsiteY13" fmla="*/ 1341825 h 2683295"/>
                <a:gd name="connsiteX14" fmla="*/ 2421858 w 4499610"/>
                <a:gd name="connsiteY14" fmla="*/ 1580816 h 2683295"/>
                <a:gd name="connsiteX15" fmla="*/ 2620760 w 4499610"/>
                <a:gd name="connsiteY15" fmla="*/ 1155828 h 2683295"/>
                <a:gd name="connsiteX16" fmla="*/ 2857500 w 4499610"/>
                <a:gd name="connsiteY16" fmla="*/ 1726981 h 2683295"/>
                <a:gd name="connsiteX17" fmla="*/ 3255768 w 4499610"/>
                <a:gd name="connsiteY17" fmla="*/ 759241 h 2683295"/>
                <a:gd name="connsiteX18" fmla="*/ 3619500 w 4499610"/>
                <a:gd name="connsiteY18" fmla="*/ 1734601 h 2683295"/>
                <a:gd name="connsiteX19" fmla="*/ 3767570 w 4499610"/>
                <a:gd name="connsiteY19" fmla="*/ 1138855 h 2683295"/>
                <a:gd name="connsiteX20" fmla="*/ 4002323 w 4499610"/>
                <a:gd name="connsiteY20" fmla="*/ 1892543 h 2683295"/>
                <a:gd name="connsiteX21" fmla="*/ 4152900 w 4499610"/>
                <a:gd name="connsiteY21" fmla="*/ 1372651 h 2683295"/>
                <a:gd name="connsiteX22" fmla="*/ 4290842 w 4499610"/>
                <a:gd name="connsiteY22" fmla="*/ 1554838 h 2683295"/>
                <a:gd name="connsiteX23" fmla="*/ 4499610 w 4499610"/>
                <a:gd name="connsiteY23" fmla="*/ 1494571 h 2683295"/>
                <a:gd name="connsiteX0" fmla="*/ 0 w 4499610"/>
                <a:gd name="connsiteY0" fmla="*/ 1479331 h 2683295"/>
                <a:gd name="connsiteX1" fmla="*/ 64770 w 4499610"/>
                <a:gd name="connsiteY1" fmla="*/ 1405210 h 2683295"/>
                <a:gd name="connsiteX2" fmla="*/ 171449 w 4499610"/>
                <a:gd name="connsiteY2" fmla="*/ 1547219 h 2683295"/>
                <a:gd name="connsiteX3" fmla="*/ 289560 w 4499610"/>
                <a:gd name="connsiteY3" fmla="*/ 1395511 h 2683295"/>
                <a:gd name="connsiteX4" fmla="*/ 384810 w 4499610"/>
                <a:gd name="connsiteY4" fmla="*/ 1568000 h 2683295"/>
                <a:gd name="connsiteX5" fmla="*/ 491230 w 4499610"/>
                <a:gd name="connsiteY5" fmla="*/ 1398628 h 2683295"/>
                <a:gd name="connsiteX6" fmla="*/ 640080 w 4499610"/>
                <a:gd name="connsiteY6" fmla="*/ 1560380 h 2683295"/>
                <a:gd name="connsiteX7" fmla="*/ 735330 w 4499610"/>
                <a:gd name="connsiteY7" fmla="*/ 1330741 h 2683295"/>
                <a:gd name="connsiteX8" fmla="*/ 941070 w 4499610"/>
                <a:gd name="connsiteY8" fmla="*/ 2683291 h 2683295"/>
                <a:gd name="connsiteX9" fmla="*/ 1208942 w 4499610"/>
                <a:gd name="connsiteY9" fmla="*/ 12 h 2683295"/>
                <a:gd name="connsiteX10" fmla="*/ 1499040 w 4499610"/>
                <a:gd name="connsiteY10" fmla="*/ 2642940 h 2683295"/>
                <a:gd name="connsiteX11" fmla="*/ 1744531 w 4499610"/>
                <a:gd name="connsiteY11" fmla="*/ 386034 h 2683295"/>
                <a:gd name="connsiteX12" fmla="*/ 1973255 w 4499610"/>
                <a:gd name="connsiteY12" fmla="*/ 1604194 h 2683295"/>
                <a:gd name="connsiteX13" fmla="*/ 2146241 w 4499610"/>
                <a:gd name="connsiteY13" fmla="*/ 1341825 h 2683295"/>
                <a:gd name="connsiteX14" fmla="*/ 2421858 w 4499610"/>
                <a:gd name="connsiteY14" fmla="*/ 1580816 h 2683295"/>
                <a:gd name="connsiteX15" fmla="*/ 2620760 w 4499610"/>
                <a:gd name="connsiteY15" fmla="*/ 1155828 h 2683295"/>
                <a:gd name="connsiteX16" fmla="*/ 2857500 w 4499610"/>
                <a:gd name="connsiteY16" fmla="*/ 1726981 h 2683295"/>
                <a:gd name="connsiteX17" fmla="*/ 3255768 w 4499610"/>
                <a:gd name="connsiteY17" fmla="*/ 759241 h 2683295"/>
                <a:gd name="connsiteX18" fmla="*/ 3619500 w 4499610"/>
                <a:gd name="connsiteY18" fmla="*/ 1734601 h 2683295"/>
                <a:gd name="connsiteX19" fmla="*/ 3767570 w 4499610"/>
                <a:gd name="connsiteY19" fmla="*/ 1138855 h 2683295"/>
                <a:gd name="connsiteX20" fmla="*/ 4002323 w 4499610"/>
                <a:gd name="connsiteY20" fmla="*/ 1892543 h 2683295"/>
                <a:gd name="connsiteX21" fmla="*/ 4152900 w 4499610"/>
                <a:gd name="connsiteY21" fmla="*/ 1372651 h 2683295"/>
                <a:gd name="connsiteX22" fmla="*/ 4290842 w 4499610"/>
                <a:gd name="connsiteY22" fmla="*/ 1554838 h 2683295"/>
                <a:gd name="connsiteX23" fmla="*/ 4499610 w 4499610"/>
                <a:gd name="connsiteY23" fmla="*/ 1494571 h 2683295"/>
                <a:gd name="connsiteX0" fmla="*/ 0 w 4499610"/>
                <a:gd name="connsiteY0" fmla="*/ 1479916 h 2922005"/>
                <a:gd name="connsiteX1" fmla="*/ 64770 w 4499610"/>
                <a:gd name="connsiteY1" fmla="*/ 1405795 h 2922005"/>
                <a:gd name="connsiteX2" fmla="*/ 171449 w 4499610"/>
                <a:gd name="connsiteY2" fmla="*/ 1547804 h 2922005"/>
                <a:gd name="connsiteX3" fmla="*/ 289560 w 4499610"/>
                <a:gd name="connsiteY3" fmla="*/ 1396096 h 2922005"/>
                <a:gd name="connsiteX4" fmla="*/ 384810 w 4499610"/>
                <a:gd name="connsiteY4" fmla="*/ 1568585 h 2922005"/>
                <a:gd name="connsiteX5" fmla="*/ 491230 w 4499610"/>
                <a:gd name="connsiteY5" fmla="*/ 1399213 h 2922005"/>
                <a:gd name="connsiteX6" fmla="*/ 640080 w 4499610"/>
                <a:gd name="connsiteY6" fmla="*/ 1560965 h 2922005"/>
                <a:gd name="connsiteX7" fmla="*/ 735330 w 4499610"/>
                <a:gd name="connsiteY7" fmla="*/ 1331326 h 2922005"/>
                <a:gd name="connsiteX8" fmla="*/ 941070 w 4499610"/>
                <a:gd name="connsiteY8" fmla="*/ 2922001 h 2922005"/>
                <a:gd name="connsiteX9" fmla="*/ 1208942 w 4499610"/>
                <a:gd name="connsiteY9" fmla="*/ 597 h 2922005"/>
                <a:gd name="connsiteX10" fmla="*/ 1499040 w 4499610"/>
                <a:gd name="connsiteY10" fmla="*/ 2643525 h 2922005"/>
                <a:gd name="connsiteX11" fmla="*/ 1744531 w 4499610"/>
                <a:gd name="connsiteY11" fmla="*/ 386619 h 2922005"/>
                <a:gd name="connsiteX12" fmla="*/ 1973255 w 4499610"/>
                <a:gd name="connsiteY12" fmla="*/ 1604779 h 2922005"/>
                <a:gd name="connsiteX13" fmla="*/ 2146241 w 4499610"/>
                <a:gd name="connsiteY13" fmla="*/ 1342410 h 2922005"/>
                <a:gd name="connsiteX14" fmla="*/ 2421858 w 4499610"/>
                <a:gd name="connsiteY14" fmla="*/ 1581401 h 2922005"/>
                <a:gd name="connsiteX15" fmla="*/ 2620760 w 4499610"/>
                <a:gd name="connsiteY15" fmla="*/ 1156413 h 2922005"/>
                <a:gd name="connsiteX16" fmla="*/ 2857500 w 4499610"/>
                <a:gd name="connsiteY16" fmla="*/ 1727566 h 2922005"/>
                <a:gd name="connsiteX17" fmla="*/ 3255768 w 4499610"/>
                <a:gd name="connsiteY17" fmla="*/ 759826 h 2922005"/>
                <a:gd name="connsiteX18" fmla="*/ 3619500 w 4499610"/>
                <a:gd name="connsiteY18" fmla="*/ 1735186 h 2922005"/>
                <a:gd name="connsiteX19" fmla="*/ 3767570 w 4499610"/>
                <a:gd name="connsiteY19" fmla="*/ 1139440 h 2922005"/>
                <a:gd name="connsiteX20" fmla="*/ 4002323 w 4499610"/>
                <a:gd name="connsiteY20" fmla="*/ 1893128 h 2922005"/>
                <a:gd name="connsiteX21" fmla="*/ 4152900 w 4499610"/>
                <a:gd name="connsiteY21" fmla="*/ 1373236 h 2922005"/>
                <a:gd name="connsiteX22" fmla="*/ 4290842 w 4499610"/>
                <a:gd name="connsiteY22" fmla="*/ 1555423 h 2922005"/>
                <a:gd name="connsiteX23" fmla="*/ 4499610 w 4499610"/>
                <a:gd name="connsiteY23" fmla="*/ 1495156 h 2922005"/>
                <a:gd name="connsiteX0" fmla="*/ 0 w 4499610"/>
                <a:gd name="connsiteY0" fmla="*/ 1479320 h 2921409"/>
                <a:gd name="connsiteX1" fmla="*/ 64770 w 4499610"/>
                <a:gd name="connsiteY1" fmla="*/ 1405199 h 2921409"/>
                <a:gd name="connsiteX2" fmla="*/ 171449 w 4499610"/>
                <a:gd name="connsiteY2" fmla="*/ 1547208 h 2921409"/>
                <a:gd name="connsiteX3" fmla="*/ 289560 w 4499610"/>
                <a:gd name="connsiteY3" fmla="*/ 1395500 h 2921409"/>
                <a:gd name="connsiteX4" fmla="*/ 384810 w 4499610"/>
                <a:gd name="connsiteY4" fmla="*/ 1567989 h 2921409"/>
                <a:gd name="connsiteX5" fmla="*/ 491230 w 4499610"/>
                <a:gd name="connsiteY5" fmla="*/ 1398617 h 2921409"/>
                <a:gd name="connsiteX6" fmla="*/ 640080 w 4499610"/>
                <a:gd name="connsiteY6" fmla="*/ 1560369 h 2921409"/>
                <a:gd name="connsiteX7" fmla="*/ 735330 w 4499610"/>
                <a:gd name="connsiteY7" fmla="*/ 1330730 h 2921409"/>
                <a:gd name="connsiteX8" fmla="*/ 941070 w 4499610"/>
                <a:gd name="connsiteY8" fmla="*/ 2921405 h 2921409"/>
                <a:gd name="connsiteX9" fmla="*/ 1208942 w 4499610"/>
                <a:gd name="connsiteY9" fmla="*/ 1 h 2921409"/>
                <a:gd name="connsiteX10" fmla="*/ 1509875 w 4499610"/>
                <a:gd name="connsiteY10" fmla="*/ 2919154 h 2921409"/>
                <a:gd name="connsiteX11" fmla="*/ 1744531 w 4499610"/>
                <a:gd name="connsiteY11" fmla="*/ 386023 h 2921409"/>
                <a:gd name="connsiteX12" fmla="*/ 1973255 w 4499610"/>
                <a:gd name="connsiteY12" fmla="*/ 1604183 h 2921409"/>
                <a:gd name="connsiteX13" fmla="*/ 2146241 w 4499610"/>
                <a:gd name="connsiteY13" fmla="*/ 1341814 h 2921409"/>
                <a:gd name="connsiteX14" fmla="*/ 2421858 w 4499610"/>
                <a:gd name="connsiteY14" fmla="*/ 1580805 h 2921409"/>
                <a:gd name="connsiteX15" fmla="*/ 2620760 w 4499610"/>
                <a:gd name="connsiteY15" fmla="*/ 1155817 h 2921409"/>
                <a:gd name="connsiteX16" fmla="*/ 2857500 w 4499610"/>
                <a:gd name="connsiteY16" fmla="*/ 1726970 h 2921409"/>
                <a:gd name="connsiteX17" fmla="*/ 3255768 w 4499610"/>
                <a:gd name="connsiteY17" fmla="*/ 759230 h 2921409"/>
                <a:gd name="connsiteX18" fmla="*/ 3619500 w 4499610"/>
                <a:gd name="connsiteY18" fmla="*/ 1734590 h 2921409"/>
                <a:gd name="connsiteX19" fmla="*/ 3767570 w 4499610"/>
                <a:gd name="connsiteY19" fmla="*/ 1138844 h 2921409"/>
                <a:gd name="connsiteX20" fmla="*/ 4002323 w 4499610"/>
                <a:gd name="connsiteY20" fmla="*/ 1892532 h 2921409"/>
                <a:gd name="connsiteX21" fmla="*/ 4152900 w 4499610"/>
                <a:gd name="connsiteY21" fmla="*/ 1372640 h 2921409"/>
                <a:gd name="connsiteX22" fmla="*/ 4290842 w 4499610"/>
                <a:gd name="connsiteY22" fmla="*/ 1554827 h 2921409"/>
                <a:gd name="connsiteX23" fmla="*/ 4499610 w 4499610"/>
                <a:gd name="connsiteY23" fmla="*/ 1494560 h 2921409"/>
                <a:gd name="connsiteX0" fmla="*/ 0 w 4499610"/>
                <a:gd name="connsiteY0" fmla="*/ 1707919 h 3178084"/>
                <a:gd name="connsiteX1" fmla="*/ 64770 w 4499610"/>
                <a:gd name="connsiteY1" fmla="*/ 1633798 h 3178084"/>
                <a:gd name="connsiteX2" fmla="*/ 171449 w 4499610"/>
                <a:gd name="connsiteY2" fmla="*/ 1775807 h 3178084"/>
                <a:gd name="connsiteX3" fmla="*/ 289560 w 4499610"/>
                <a:gd name="connsiteY3" fmla="*/ 1624099 h 3178084"/>
                <a:gd name="connsiteX4" fmla="*/ 384810 w 4499610"/>
                <a:gd name="connsiteY4" fmla="*/ 1796588 h 3178084"/>
                <a:gd name="connsiteX5" fmla="*/ 491230 w 4499610"/>
                <a:gd name="connsiteY5" fmla="*/ 1627216 h 3178084"/>
                <a:gd name="connsiteX6" fmla="*/ 640080 w 4499610"/>
                <a:gd name="connsiteY6" fmla="*/ 1788968 h 3178084"/>
                <a:gd name="connsiteX7" fmla="*/ 735330 w 4499610"/>
                <a:gd name="connsiteY7" fmla="*/ 1559329 h 3178084"/>
                <a:gd name="connsiteX8" fmla="*/ 941070 w 4499610"/>
                <a:gd name="connsiteY8" fmla="*/ 3150004 h 3178084"/>
                <a:gd name="connsiteX9" fmla="*/ 1208942 w 4499610"/>
                <a:gd name="connsiteY9" fmla="*/ 0 h 3178084"/>
                <a:gd name="connsiteX10" fmla="*/ 1509875 w 4499610"/>
                <a:gd name="connsiteY10" fmla="*/ 3147753 h 3178084"/>
                <a:gd name="connsiteX11" fmla="*/ 1744531 w 4499610"/>
                <a:gd name="connsiteY11" fmla="*/ 614622 h 3178084"/>
                <a:gd name="connsiteX12" fmla="*/ 1973255 w 4499610"/>
                <a:gd name="connsiteY12" fmla="*/ 1832782 h 3178084"/>
                <a:gd name="connsiteX13" fmla="*/ 2146241 w 4499610"/>
                <a:gd name="connsiteY13" fmla="*/ 1570413 h 3178084"/>
                <a:gd name="connsiteX14" fmla="*/ 2421858 w 4499610"/>
                <a:gd name="connsiteY14" fmla="*/ 1809404 h 3178084"/>
                <a:gd name="connsiteX15" fmla="*/ 2620760 w 4499610"/>
                <a:gd name="connsiteY15" fmla="*/ 1384416 h 3178084"/>
                <a:gd name="connsiteX16" fmla="*/ 2857500 w 4499610"/>
                <a:gd name="connsiteY16" fmla="*/ 1955569 h 3178084"/>
                <a:gd name="connsiteX17" fmla="*/ 3255768 w 4499610"/>
                <a:gd name="connsiteY17" fmla="*/ 987829 h 3178084"/>
                <a:gd name="connsiteX18" fmla="*/ 3619500 w 4499610"/>
                <a:gd name="connsiteY18" fmla="*/ 1963189 h 3178084"/>
                <a:gd name="connsiteX19" fmla="*/ 3767570 w 4499610"/>
                <a:gd name="connsiteY19" fmla="*/ 1367443 h 3178084"/>
                <a:gd name="connsiteX20" fmla="*/ 4002323 w 4499610"/>
                <a:gd name="connsiteY20" fmla="*/ 2121131 h 3178084"/>
                <a:gd name="connsiteX21" fmla="*/ 4152900 w 4499610"/>
                <a:gd name="connsiteY21" fmla="*/ 1601239 h 3178084"/>
                <a:gd name="connsiteX22" fmla="*/ 4290842 w 4499610"/>
                <a:gd name="connsiteY22" fmla="*/ 1783426 h 3178084"/>
                <a:gd name="connsiteX23" fmla="*/ 4499610 w 4499610"/>
                <a:gd name="connsiteY23" fmla="*/ 1723159 h 3178084"/>
                <a:gd name="connsiteX0" fmla="*/ 0 w 4499610"/>
                <a:gd name="connsiteY0" fmla="*/ 1707919 h 3178084"/>
                <a:gd name="connsiteX1" fmla="*/ 64770 w 4499610"/>
                <a:gd name="connsiteY1" fmla="*/ 1633798 h 3178084"/>
                <a:gd name="connsiteX2" fmla="*/ 171449 w 4499610"/>
                <a:gd name="connsiteY2" fmla="*/ 1775807 h 3178084"/>
                <a:gd name="connsiteX3" fmla="*/ 289560 w 4499610"/>
                <a:gd name="connsiteY3" fmla="*/ 1624099 h 3178084"/>
                <a:gd name="connsiteX4" fmla="*/ 384810 w 4499610"/>
                <a:gd name="connsiteY4" fmla="*/ 1796588 h 3178084"/>
                <a:gd name="connsiteX5" fmla="*/ 491230 w 4499610"/>
                <a:gd name="connsiteY5" fmla="*/ 1627216 h 3178084"/>
                <a:gd name="connsiteX6" fmla="*/ 640080 w 4499610"/>
                <a:gd name="connsiteY6" fmla="*/ 1788968 h 3178084"/>
                <a:gd name="connsiteX7" fmla="*/ 735330 w 4499610"/>
                <a:gd name="connsiteY7" fmla="*/ 1559329 h 3178084"/>
                <a:gd name="connsiteX8" fmla="*/ 941070 w 4499610"/>
                <a:gd name="connsiteY8" fmla="*/ 3150004 h 3178084"/>
                <a:gd name="connsiteX9" fmla="*/ 1208942 w 4499610"/>
                <a:gd name="connsiteY9" fmla="*/ 0 h 3178084"/>
                <a:gd name="connsiteX10" fmla="*/ 1509875 w 4499610"/>
                <a:gd name="connsiteY10" fmla="*/ 3147753 h 3178084"/>
                <a:gd name="connsiteX11" fmla="*/ 1777037 w 4499610"/>
                <a:gd name="connsiteY11" fmla="*/ 443172 h 3178084"/>
                <a:gd name="connsiteX12" fmla="*/ 1973255 w 4499610"/>
                <a:gd name="connsiteY12" fmla="*/ 1832782 h 3178084"/>
                <a:gd name="connsiteX13" fmla="*/ 2146241 w 4499610"/>
                <a:gd name="connsiteY13" fmla="*/ 1570413 h 3178084"/>
                <a:gd name="connsiteX14" fmla="*/ 2421858 w 4499610"/>
                <a:gd name="connsiteY14" fmla="*/ 1809404 h 3178084"/>
                <a:gd name="connsiteX15" fmla="*/ 2620760 w 4499610"/>
                <a:gd name="connsiteY15" fmla="*/ 1384416 h 3178084"/>
                <a:gd name="connsiteX16" fmla="*/ 2857500 w 4499610"/>
                <a:gd name="connsiteY16" fmla="*/ 1955569 h 3178084"/>
                <a:gd name="connsiteX17" fmla="*/ 3255768 w 4499610"/>
                <a:gd name="connsiteY17" fmla="*/ 987829 h 3178084"/>
                <a:gd name="connsiteX18" fmla="*/ 3619500 w 4499610"/>
                <a:gd name="connsiteY18" fmla="*/ 1963189 h 3178084"/>
                <a:gd name="connsiteX19" fmla="*/ 3767570 w 4499610"/>
                <a:gd name="connsiteY19" fmla="*/ 1367443 h 3178084"/>
                <a:gd name="connsiteX20" fmla="*/ 4002323 w 4499610"/>
                <a:gd name="connsiteY20" fmla="*/ 2121131 h 3178084"/>
                <a:gd name="connsiteX21" fmla="*/ 4152900 w 4499610"/>
                <a:gd name="connsiteY21" fmla="*/ 1601239 h 3178084"/>
                <a:gd name="connsiteX22" fmla="*/ 4290842 w 4499610"/>
                <a:gd name="connsiteY22" fmla="*/ 1783426 h 3178084"/>
                <a:gd name="connsiteX23" fmla="*/ 4499610 w 4499610"/>
                <a:gd name="connsiteY23" fmla="*/ 1723159 h 3178084"/>
                <a:gd name="connsiteX0" fmla="*/ 0 w 4499610"/>
                <a:gd name="connsiteY0" fmla="*/ 1707919 h 3178084"/>
                <a:gd name="connsiteX1" fmla="*/ 64770 w 4499610"/>
                <a:gd name="connsiteY1" fmla="*/ 1633798 h 3178084"/>
                <a:gd name="connsiteX2" fmla="*/ 171449 w 4499610"/>
                <a:gd name="connsiteY2" fmla="*/ 1775807 h 3178084"/>
                <a:gd name="connsiteX3" fmla="*/ 289560 w 4499610"/>
                <a:gd name="connsiteY3" fmla="*/ 1624099 h 3178084"/>
                <a:gd name="connsiteX4" fmla="*/ 384810 w 4499610"/>
                <a:gd name="connsiteY4" fmla="*/ 1796588 h 3178084"/>
                <a:gd name="connsiteX5" fmla="*/ 491230 w 4499610"/>
                <a:gd name="connsiteY5" fmla="*/ 1627216 h 3178084"/>
                <a:gd name="connsiteX6" fmla="*/ 640080 w 4499610"/>
                <a:gd name="connsiteY6" fmla="*/ 1788968 h 3178084"/>
                <a:gd name="connsiteX7" fmla="*/ 735330 w 4499610"/>
                <a:gd name="connsiteY7" fmla="*/ 1559329 h 3178084"/>
                <a:gd name="connsiteX8" fmla="*/ 941070 w 4499610"/>
                <a:gd name="connsiteY8" fmla="*/ 3150004 h 3178084"/>
                <a:gd name="connsiteX9" fmla="*/ 1208942 w 4499610"/>
                <a:gd name="connsiteY9" fmla="*/ 0 h 3178084"/>
                <a:gd name="connsiteX10" fmla="*/ 1509875 w 4499610"/>
                <a:gd name="connsiteY10" fmla="*/ 3147753 h 3178084"/>
                <a:gd name="connsiteX11" fmla="*/ 1777037 w 4499610"/>
                <a:gd name="connsiteY11" fmla="*/ 443172 h 3178084"/>
                <a:gd name="connsiteX12" fmla="*/ 1973255 w 4499610"/>
                <a:gd name="connsiteY12" fmla="*/ 1832782 h 3178084"/>
                <a:gd name="connsiteX13" fmla="*/ 2146241 w 4499610"/>
                <a:gd name="connsiteY13" fmla="*/ 1570413 h 3178084"/>
                <a:gd name="connsiteX14" fmla="*/ 2421858 w 4499610"/>
                <a:gd name="connsiteY14" fmla="*/ 1809404 h 3178084"/>
                <a:gd name="connsiteX15" fmla="*/ 2620760 w 4499610"/>
                <a:gd name="connsiteY15" fmla="*/ 1384416 h 3178084"/>
                <a:gd name="connsiteX16" fmla="*/ 2857500 w 4499610"/>
                <a:gd name="connsiteY16" fmla="*/ 1955569 h 3178084"/>
                <a:gd name="connsiteX17" fmla="*/ 3255768 w 4499610"/>
                <a:gd name="connsiteY17" fmla="*/ 987829 h 3178084"/>
                <a:gd name="connsiteX18" fmla="*/ 3619500 w 4499610"/>
                <a:gd name="connsiteY18" fmla="*/ 1963189 h 3178084"/>
                <a:gd name="connsiteX19" fmla="*/ 3767570 w 4499610"/>
                <a:gd name="connsiteY19" fmla="*/ 1367443 h 3178084"/>
                <a:gd name="connsiteX20" fmla="*/ 4002323 w 4499610"/>
                <a:gd name="connsiteY20" fmla="*/ 2121131 h 3178084"/>
                <a:gd name="connsiteX21" fmla="*/ 4152900 w 4499610"/>
                <a:gd name="connsiteY21" fmla="*/ 1601239 h 3178084"/>
                <a:gd name="connsiteX22" fmla="*/ 4290842 w 4499610"/>
                <a:gd name="connsiteY22" fmla="*/ 1783426 h 3178084"/>
                <a:gd name="connsiteX23" fmla="*/ 4499610 w 4499610"/>
                <a:gd name="connsiteY23" fmla="*/ 1723159 h 3178084"/>
                <a:gd name="connsiteX0" fmla="*/ 0 w 4499610"/>
                <a:gd name="connsiteY0" fmla="*/ 1707919 h 3178084"/>
                <a:gd name="connsiteX1" fmla="*/ 64770 w 4499610"/>
                <a:gd name="connsiteY1" fmla="*/ 1633798 h 3178084"/>
                <a:gd name="connsiteX2" fmla="*/ 171449 w 4499610"/>
                <a:gd name="connsiteY2" fmla="*/ 1775807 h 3178084"/>
                <a:gd name="connsiteX3" fmla="*/ 289560 w 4499610"/>
                <a:gd name="connsiteY3" fmla="*/ 1624099 h 3178084"/>
                <a:gd name="connsiteX4" fmla="*/ 384810 w 4499610"/>
                <a:gd name="connsiteY4" fmla="*/ 1796588 h 3178084"/>
                <a:gd name="connsiteX5" fmla="*/ 491230 w 4499610"/>
                <a:gd name="connsiteY5" fmla="*/ 1627216 h 3178084"/>
                <a:gd name="connsiteX6" fmla="*/ 640080 w 4499610"/>
                <a:gd name="connsiteY6" fmla="*/ 1788968 h 3178084"/>
                <a:gd name="connsiteX7" fmla="*/ 735330 w 4499610"/>
                <a:gd name="connsiteY7" fmla="*/ 1559329 h 3178084"/>
                <a:gd name="connsiteX8" fmla="*/ 941070 w 4499610"/>
                <a:gd name="connsiteY8" fmla="*/ 3150004 h 3178084"/>
                <a:gd name="connsiteX9" fmla="*/ 1208942 w 4499610"/>
                <a:gd name="connsiteY9" fmla="*/ 0 h 3178084"/>
                <a:gd name="connsiteX10" fmla="*/ 1509875 w 4499610"/>
                <a:gd name="connsiteY10" fmla="*/ 3147753 h 3178084"/>
                <a:gd name="connsiteX11" fmla="*/ 1777037 w 4499610"/>
                <a:gd name="connsiteY11" fmla="*/ 443172 h 3178084"/>
                <a:gd name="connsiteX12" fmla="*/ 1973255 w 4499610"/>
                <a:gd name="connsiteY12" fmla="*/ 1832782 h 3178084"/>
                <a:gd name="connsiteX13" fmla="*/ 2146241 w 4499610"/>
                <a:gd name="connsiteY13" fmla="*/ 1570413 h 3178084"/>
                <a:gd name="connsiteX14" fmla="*/ 2421858 w 4499610"/>
                <a:gd name="connsiteY14" fmla="*/ 1809404 h 3178084"/>
                <a:gd name="connsiteX15" fmla="*/ 2620760 w 4499610"/>
                <a:gd name="connsiteY15" fmla="*/ 1384416 h 3178084"/>
                <a:gd name="connsiteX16" fmla="*/ 2857500 w 4499610"/>
                <a:gd name="connsiteY16" fmla="*/ 1955569 h 3178084"/>
                <a:gd name="connsiteX17" fmla="*/ 3255768 w 4499610"/>
                <a:gd name="connsiteY17" fmla="*/ 987829 h 3178084"/>
                <a:gd name="connsiteX18" fmla="*/ 3619500 w 4499610"/>
                <a:gd name="connsiteY18" fmla="*/ 1963189 h 3178084"/>
                <a:gd name="connsiteX19" fmla="*/ 3767570 w 4499610"/>
                <a:gd name="connsiteY19" fmla="*/ 1367443 h 3178084"/>
                <a:gd name="connsiteX20" fmla="*/ 4002323 w 4499610"/>
                <a:gd name="connsiteY20" fmla="*/ 2121131 h 3178084"/>
                <a:gd name="connsiteX21" fmla="*/ 4152900 w 4499610"/>
                <a:gd name="connsiteY21" fmla="*/ 1601239 h 3178084"/>
                <a:gd name="connsiteX22" fmla="*/ 4290842 w 4499610"/>
                <a:gd name="connsiteY22" fmla="*/ 1783426 h 3178084"/>
                <a:gd name="connsiteX23" fmla="*/ 4499610 w 4499610"/>
                <a:gd name="connsiteY23" fmla="*/ 1723159 h 317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99610" h="3178084">
                  <a:moveTo>
                    <a:pt x="0" y="1707919"/>
                  </a:moveTo>
                  <a:cubicBezTo>
                    <a:pt x="18097" y="1631719"/>
                    <a:pt x="36195" y="1622483"/>
                    <a:pt x="64770" y="1633798"/>
                  </a:cubicBezTo>
                  <a:cubicBezTo>
                    <a:pt x="93345" y="1645113"/>
                    <a:pt x="133984" y="1777423"/>
                    <a:pt x="171449" y="1775807"/>
                  </a:cubicBezTo>
                  <a:cubicBezTo>
                    <a:pt x="208914" y="1774191"/>
                    <a:pt x="254000" y="1620636"/>
                    <a:pt x="289560" y="1624099"/>
                  </a:cubicBezTo>
                  <a:cubicBezTo>
                    <a:pt x="325120" y="1627562"/>
                    <a:pt x="351198" y="1796069"/>
                    <a:pt x="384810" y="1796588"/>
                  </a:cubicBezTo>
                  <a:cubicBezTo>
                    <a:pt x="418422" y="1797108"/>
                    <a:pt x="448685" y="1628486"/>
                    <a:pt x="491230" y="1627216"/>
                  </a:cubicBezTo>
                  <a:cubicBezTo>
                    <a:pt x="533775" y="1625946"/>
                    <a:pt x="599397" y="1800282"/>
                    <a:pt x="640080" y="1788968"/>
                  </a:cubicBezTo>
                  <a:cubicBezTo>
                    <a:pt x="680763" y="1777654"/>
                    <a:pt x="685165" y="1332490"/>
                    <a:pt x="735330" y="1559329"/>
                  </a:cubicBezTo>
                  <a:cubicBezTo>
                    <a:pt x="785495" y="1786168"/>
                    <a:pt x="862135" y="3409892"/>
                    <a:pt x="941070" y="3150004"/>
                  </a:cubicBezTo>
                  <a:cubicBezTo>
                    <a:pt x="1020005" y="2890116"/>
                    <a:pt x="1114141" y="375"/>
                    <a:pt x="1208942" y="0"/>
                  </a:cubicBezTo>
                  <a:cubicBezTo>
                    <a:pt x="1303743" y="-375"/>
                    <a:pt x="1415193" y="3073891"/>
                    <a:pt x="1509875" y="3147753"/>
                  </a:cubicBezTo>
                  <a:cubicBezTo>
                    <a:pt x="1604557" y="3221615"/>
                    <a:pt x="1688972" y="443259"/>
                    <a:pt x="1777037" y="443172"/>
                  </a:cubicBezTo>
                  <a:cubicBezTo>
                    <a:pt x="1865102" y="443085"/>
                    <a:pt x="1911721" y="1644909"/>
                    <a:pt x="1973255" y="1832782"/>
                  </a:cubicBezTo>
                  <a:cubicBezTo>
                    <a:pt x="2034789" y="2020656"/>
                    <a:pt x="2071474" y="1574309"/>
                    <a:pt x="2146241" y="1570413"/>
                  </a:cubicBezTo>
                  <a:cubicBezTo>
                    <a:pt x="2221008" y="1566517"/>
                    <a:pt x="2342772" y="1840404"/>
                    <a:pt x="2421858" y="1809404"/>
                  </a:cubicBezTo>
                  <a:cubicBezTo>
                    <a:pt x="2500945" y="1778405"/>
                    <a:pt x="2548153" y="1360055"/>
                    <a:pt x="2620760" y="1384416"/>
                  </a:cubicBezTo>
                  <a:cubicBezTo>
                    <a:pt x="2693367" y="1408777"/>
                    <a:pt x="2751665" y="2021667"/>
                    <a:pt x="2857500" y="1955569"/>
                  </a:cubicBezTo>
                  <a:cubicBezTo>
                    <a:pt x="2963335" y="1889471"/>
                    <a:pt x="3128768" y="986559"/>
                    <a:pt x="3255768" y="987829"/>
                  </a:cubicBezTo>
                  <a:cubicBezTo>
                    <a:pt x="3382768" y="989099"/>
                    <a:pt x="3534200" y="1899920"/>
                    <a:pt x="3619500" y="1963189"/>
                  </a:cubicBezTo>
                  <a:cubicBezTo>
                    <a:pt x="3704800" y="2026458"/>
                    <a:pt x="3703766" y="1341119"/>
                    <a:pt x="3767570" y="1367443"/>
                  </a:cubicBezTo>
                  <a:cubicBezTo>
                    <a:pt x="3831374" y="1393767"/>
                    <a:pt x="3938101" y="2082165"/>
                    <a:pt x="4002323" y="2121131"/>
                  </a:cubicBezTo>
                  <a:cubicBezTo>
                    <a:pt x="4066545" y="2160097"/>
                    <a:pt x="4104814" y="1657523"/>
                    <a:pt x="4152900" y="1601239"/>
                  </a:cubicBezTo>
                  <a:cubicBezTo>
                    <a:pt x="4200987" y="1544955"/>
                    <a:pt x="4233057" y="1763106"/>
                    <a:pt x="4290842" y="1783426"/>
                  </a:cubicBezTo>
                  <a:cubicBezTo>
                    <a:pt x="4348627" y="1803746"/>
                    <a:pt x="4412297" y="1798089"/>
                    <a:pt x="4499610" y="1723159"/>
                  </a:cubicBezTo>
                </a:path>
              </a:pathLst>
            </a:cu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6032E717-4D74-72BD-0C88-0C3A6BC9A6A5}"/>
                </a:ext>
              </a:extLst>
            </p:cNvPr>
            <p:cNvCxnSpPr>
              <a:cxnSpLocks/>
            </p:cNvCxnSpPr>
            <p:nvPr/>
          </p:nvCxnSpPr>
          <p:spPr>
            <a:xfrm>
              <a:off x="7400091" y="1879734"/>
              <a:ext cx="0" cy="332613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BF60381-1392-3F0B-8CAC-32084622390E}"/>
                </a:ext>
              </a:extLst>
            </p:cNvPr>
            <p:cNvCxnSpPr>
              <a:cxnSpLocks/>
            </p:cNvCxnSpPr>
            <p:nvPr/>
          </p:nvCxnSpPr>
          <p:spPr>
            <a:xfrm>
              <a:off x="7396915" y="3654857"/>
              <a:ext cx="415277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4E5F62F-2155-1628-1285-2BCF9D5B7454}"/>
                </a:ext>
              </a:extLst>
            </p:cNvPr>
            <p:cNvCxnSpPr>
              <a:cxnSpLocks/>
            </p:cNvCxnSpPr>
            <p:nvPr/>
          </p:nvCxnSpPr>
          <p:spPr>
            <a:xfrm>
              <a:off x="7396909" y="3063540"/>
              <a:ext cx="4152776" cy="0"/>
            </a:xfrm>
            <a:prstGeom prst="line">
              <a:avLst/>
            </a:prstGeom>
            <a:ln w="12700">
              <a:solidFill>
                <a:schemeClr val="accent3">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F203993-C202-4934-CDCB-C34DA5B8242D}"/>
                </a:ext>
              </a:extLst>
            </p:cNvPr>
            <p:cNvSpPr txBox="1"/>
            <p:nvPr/>
          </p:nvSpPr>
          <p:spPr>
            <a:xfrm>
              <a:off x="5824802" y="3432061"/>
              <a:ext cx="1366200" cy="430887"/>
            </a:xfrm>
            <a:prstGeom prst="rect">
              <a:avLst/>
            </a:prstGeom>
            <a:noFill/>
          </p:spPr>
          <p:txBody>
            <a:bodyPr wrap="square" rtlCol="0">
              <a:spAutoFit/>
            </a:bodyPr>
            <a:lstStyle/>
            <a:p>
              <a:pPr algn="r"/>
              <a:r>
                <a:rPr lang="en-GB" sz="1100" b="1">
                  <a:solidFill>
                    <a:schemeClr val="tx2"/>
                  </a:solidFill>
                </a:rPr>
                <a:t>Subthreshold </a:t>
              </a:r>
              <a:br>
                <a:rPr lang="en-GB" sz="1100" b="1">
                  <a:solidFill>
                    <a:schemeClr val="tx2"/>
                  </a:solidFill>
                </a:rPr>
              </a:br>
              <a:r>
                <a:rPr lang="en-GB" sz="1100" b="1">
                  <a:solidFill>
                    <a:schemeClr val="tx2"/>
                  </a:solidFill>
                </a:rPr>
                <a:t>zone</a:t>
              </a:r>
              <a:endParaRPr lang="en-GB" sz="1100">
                <a:solidFill>
                  <a:schemeClr val="tx2"/>
                </a:solidFill>
              </a:endParaRPr>
            </a:p>
          </p:txBody>
        </p:sp>
        <p:sp>
          <p:nvSpPr>
            <p:cNvPr id="19" name="Left Brace 18">
              <a:extLst>
                <a:ext uri="{FF2B5EF4-FFF2-40B4-BE49-F238E27FC236}">
                  <a16:creationId xmlns:a16="http://schemas.microsoft.com/office/drawing/2014/main" id="{EDC4A914-1B04-94FA-4179-35C8FDB859B7}"/>
                </a:ext>
              </a:extLst>
            </p:cNvPr>
            <p:cNvSpPr/>
            <p:nvPr/>
          </p:nvSpPr>
          <p:spPr>
            <a:xfrm>
              <a:off x="7200532" y="3063540"/>
              <a:ext cx="156608" cy="1128630"/>
            </a:xfrm>
            <a:prstGeom prst="leftBrac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0" name="Straight Arrow Connector 19">
              <a:extLst>
                <a:ext uri="{FF2B5EF4-FFF2-40B4-BE49-F238E27FC236}">
                  <a16:creationId xmlns:a16="http://schemas.microsoft.com/office/drawing/2014/main" id="{E1B9B3E7-6467-B87E-DD5C-6D2D1C1EA6FC}"/>
                </a:ext>
              </a:extLst>
            </p:cNvPr>
            <p:cNvCxnSpPr/>
            <p:nvPr/>
          </p:nvCxnSpPr>
          <p:spPr>
            <a:xfrm>
              <a:off x="8642638" y="5382491"/>
              <a:ext cx="1932709"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1DB00B4-D332-0886-B175-C8F783DE7AA9}"/>
                </a:ext>
              </a:extLst>
            </p:cNvPr>
            <p:cNvSpPr txBox="1"/>
            <p:nvPr/>
          </p:nvSpPr>
          <p:spPr>
            <a:xfrm>
              <a:off x="9352351" y="5382491"/>
              <a:ext cx="513282" cy="261610"/>
            </a:xfrm>
            <a:prstGeom prst="rect">
              <a:avLst/>
            </a:prstGeom>
            <a:noFill/>
          </p:spPr>
          <p:txBody>
            <a:bodyPr wrap="none" rtlCol="0">
              <a:spAutoFit/>
            </a:bodyPr>
            <a:lstStyle/>
            <a:p>
              <a:r>
                <a:rPr lang="en-GB" sz="1100" b="1">
                  <a:solidFill>
                    <a:schemeClr val="tx2"/>
                  </a:solidFill>
                </a:rPr>
                <a:t>Time</a:t>
              </a:r>
            </a:p>
          </p:txBody>
        </p:sp>
      </p:grpSp>
    </p:spTree>
    <p:extLst>
      <p:ext uri="{BB962C8B-B14F-4D97-AF65-F5344CB8AC3E}">
        <p14:creationId xmlns:p14="http://schemas.microsoft.com/office/powerpoint/2010/main" val="978172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FA549A-A24B-1495-F52D-3EB505D7CB58}"/>
              </a:ext>
            </a:extLst>
          </p:cNvPr>
          <p:cNvSpPr>
            <a:spLocks noGrp="1"/>
          </p:cNvSpPr>
          <p:nvPr>
            <p:ph type="body" sz="quarter" idx="17"/>
          </p:nvPr>
        </p:nvSpPr>
        <p:spPr/>
        <p:txBody>
          <a:bodyPr/>
          <a:lstStyle/>
          <a:p>
            <a:r>
              <a:rPr lang="en-US" dirty="0"/>
              <a:t>Bipolar disorder – Course, natural history, and prognosis</a:t>
            </a:r>
            <a:endParaRPr lang="en-GB" dirty="0"/>
          </a:p>
        </p:txBody>
      </p:sp>
      <p:sp>
        <p:nvSpPr>
          <p:cNvPr id="3" name="Title 2">
            <a:extLst>
              <a:ext uri="{FF2B5EF4-FFF2-40B4-BE49-F238E27FC236}">
                <a16:creationId xmlns:a16="http://schemas.microsoft.com/office/drawing/2014/main" id="{C2AA60C7-498E-3677-8B68-41DBA024E018}"/>
              </a:ext>
            </a:extLst>
          </p:cNvPr>
          <p:cNvSpPr>
            <a:spLocks noGrp="1"/>
          </p:cNvSpPr>
          <p:nvPr>
            <p:ph type="title"/>
          </p:nvPr>
        </p:nvSpPr>
        <p:spPr/>
        <p:txBody>
          <a:bodyPr/>
          <a:lstStyle/>
          <a:p>
            <a:r>
              <a:rPr lang="en-GB" dirty="0"/>
              <a:t>Bipolar disorder course specifiers: type of </a:t>
            </a:r>
            <a:r>
              <a:rPr lang="en-GB" dirty="0">
                <a:solidFill>
                  <a:schemeClr val="tx1"/>
                </a:solidFill>
              </a:rPr>
              <a:t>cycles</a:t>
            </a:r>
          </a:p>
        </p:txBody>
      </p:sp>
      <p:sp>
        <p:nvSpPr>
          <p:cNvPr id="4" name="Content Placeholder 3">
            <a:extLst>
              <a:ext uri="{FF2B5EF4-FFF2-40B4-BE49-F238E27FC236}">
                <a16:creationId xmlns:a16="http://schemas.microsoft.com/office/drawing/2014/main" id="{01BF7D0B-A863-3132-5F3A-88DE89FB683D}"/>
              </a:ext>
            </a:extLst>
          </p:cNvPr>
          <p:cNvSpPr>
            <a:spLocks noGrp="1"/>
          </p:cNvSpPr>
          <p:nvPr>
            <p:ph idx="19"/>
          </p:nvPr>
        </p:nvSpPr>
        <p:spPr/>
        <p:txBody>
          <a:bodyPr/>
          <a:lstStyle/>
          <a:p>
            <a:r>
              <a:rPr lang="en-GB"/>
              <a:t>BD can be specified based on the nature of the cycles, including the order of mood episodes</a:t>
            </a:r>
            <a:r>
              <a:rPr lang="en-GB" baseline="30000"/>
              <a:t>1,2</a:t>
            </a:r>
            <a:endParaRPr lang="en-GB"/>
          </a:p>
          <a:p>
            <a:r>
              <a:rPr lang="en-GB"/>
              <a:t>A disease course of episodes of depression before episodes of mania (compared with episodes of mania before depression) has been associated with greater morbidity, and poorer treatment response</a:t>
            </a:r>
            <a:r>
              <a:rPr lang="en-GB" baseline="30000"/>
              <a:t>1</a:t>
            </a:r>
            <a:endParaRPr lang="en-GB"/>
          </a:p>
          <a:p>
            <a:r>
              <a:rPr lang="en-GB"/>
              <a:t>One study compared the type of cycling in a sample of 855 people with BD, and found two predominant types of cycling:</a:t>
            </a:r>
            <a:r>
              <a:rPr lang="en-GB" baseline="30000"/>
              <a:t>1</a:t>
            </a:r>
            <a:endParaRPr lang="en-GB"/>
          </a:p>
          <a:p>
            <a:pPr lvl="1"/>
            <a:r>
              <a:rPr lang="en-GB" b="1"/>
              <a:t>Depression </a:t>
            </a:r>
            <a:r>
              <a:rPr lang="en-GB" b="1" i="1"/>
              <a:t>before </a:t>
            </a:r>
            <a:r>
              <a:rPr lang="en-GB" b="1"/>
              <a:t>mania</a:t>
            </a:r>
          </a:p>
          <a:p>
            <a:pPr lvl="1"/>
            <a:r>
              <a:rPr lang="en-GB"/>
              <a:t>15.0% of patients experienced major depression then hypomania </a:t>
            </a:r>
          </a:p>
          <a:p>
            <a:pPr lvl="1"/>
            <a:r>
              <a:rPr lang="en-GB"/>
              <a:t>11.6% of patients experienced major depression then mania</a:t>
            </a:r>
          </a:p>
          <a:p>
            <a:pPr lvl="1"/>
            <a:r>
              <a:rPr lang="en-GB" b="1"/>
              <a:t>Depression </a:t>
            </a:r>
            <a:r>
              <a:rPr lang="en-GB" b="1" i="1"/>
              <a:t>after </a:t>
            </a:r>
            <a:r>
              <a:rPr lang="en-GB" b="1"/>
              <a:t>mania</a:t>
            </a:r>
          </a:p>
          <a:p>
            <a:pPr lvl="1"/>
            <a:r>
              <a:rPr lang="en-GB"/>
              <a:t>14.6% of patients experienced mania then major depression</a:t>
            </a:r>
          </a:p>
          <a:p>
            <a:r>
              <a:rPr lang="en-GB"/>
              <a:t>These data were validated by the results of a meta-analysis, which suggested that a disease course with depression first was associated with a </a:t>
            </a:r>
            <a:r>
              <a:rPr lang="en-GB" b="1"/>
              <a:t>poorer treatment response </a:t>
            </a:r>
            <a:r>
              <a:rPr lang="en-GB"/>
              <a:t>than a course with mania first – risk difference: </a:t>
            </a:r>
            <a:r>
              <a:rPr lang="en-GB" b="1"/>
              <a:t>29% </a:t>
            </a:r>
            <a:r>
              <a:rPr lang="en-GB"/>
              <a:t>(95% CI: 18, 40)</a:t>
            </a:r>
            <a:r>
              <a:rPr lang="en-GB" baseline="30000"/>
              <a:t>1</a:t>
            </a:r>
            <a:endParaRPr lang="en-GB"/>
          </a:p>
        </p:txBody>
      </p:sp>
      <p:sp>
        <p:nvSpPr>
          <p:cNvPr id="6" name="Text Placeholder 5">
            <a:extLst>
              <a:ext uri="{FF2B5EF4-FFF2-40B4-BE49-F238E27FC236}">
                <a16:creationId xmlns:a16="http://schemas.microsoft.com/office/drawing/2014/main" id="{2C090795-0400-74B2-F876-F89E4696B23B}"/>
              </a:ext>
            </a:extLst>
          </p:cNvPr>
          <p:cNvSpPr>
            <a:spLocks noGrp="1"/>
          </p:cNvSpPr>
          <p:nvPr>
            <p:ph type="body" sz="quarter" idx="18"/>
          </p:nvPr>
        </p:nvSpPr>
        <p:spPr/>
        <p:txBody>
          <a:bodyPr/>
          <a:lstStyle/>
          <a:p>
            <a:r>
              <a:rPr lang="en-US" dirty="0"/>
              <a:t>BD=bipolar disorder; CI=confidence interval</a:t>
            </a:r>
          </a:p>
          <a:p>
            <a:endParaRPr lang="en-US" dirty="0"/>
          </a:p>
          <a:p>
            <a:r>
              <a:rPr lang="en-US" dirty="0"/>
              <a:t>1. </a:t>
            </a:r>
            <a:r>
              <a:rPr lang="en-US" dirty="0" err="1"/>
              <a:t>Koukopoulos</a:t>
            </a:r>
            <a:r>
              <a:rPr lang="en-US" dirty="0"/>
              <a:t> et al. J Affect </a:t>
            </a:r>
            <a:r>
              <a:rPr lang="en-US" dirty="0" err="1"/>
              <a:t>Disord</a:t>
            </a:r>
            <a:r>
              <a:rPr lang="en-US" dirty="0"/>
              <a:t> 2013;151(1):105–110; 2. Carvalho et al. J Clin Psychiatry 2014;75(6):e578–586</a:t>
            </a:r>
            <a:endParaRPr lang="en-GB" dirty="0"/>
          </a:p>
        </p:txBody>
      </p:sp>
      <p:sp>
        <p:nvSpPr>
          <p:cNvPr id="7" name="Slide Number Placeholder 6">
            <a:extLst>
              <a:ext uri="{FF2B5EF4-FFF2-40B4-BE49-F238E27FC236}">
                <a16:creationId xmlns:a16="http://schemas.microsoft.com/office/drawing/2014/main" id="{8BF6E139-4A03-203A-4F6E-8C9436C2C335}"/>
              </a:ext>
            </a:extLst>
          </p:cNvPr>
          <p:cNvSpPr>
            <a:spLocks noGrp="1"/>
          </p:cNvSpPr>
          <p:nvPr>
            <p:ph type="sldNum" sz="quarter" idx="4"/>
          </p:nvPr>
        </p:nvSpPr>
        <p:spPr/>
        <p:txBody>
          <a:bodyPr/>
          <a:lstStyle/>
          <a:p>
            <a:fld id="{C5E73D8C-6D1C-4360-8101-83ED279A0FF1}" type="slidenum">
              <a:rPr lang="en-GB" smtClean="0"/>
              <a:pPr/>
              <a:t>23</a:t>
            </a:fld>
            <a:endParaRPr lang="en-GB"/>
          </a:p>
        </p:txBody>
      </p:sp>
      <p:sp>
        <p:nvSpPr>
          <p:cNvPr id="5" name="Right Bracket 4">
            <a:extLst>
              <a:ext uri="{FF2B5EF4-FFF2-40B4-BE49-F238E27FC236}">
                <a16:creationId xmlns:a16="http://schemas.microsoft.com/office/drawing/2014/main" id="{8FAC7C6D-B8AE-4319-5E84-4F627B6E057D}"/>
              </a:ext>
            </a:extLst>
          </p:cNvPr>
          <p:cNvSpPr/>
          <p:nvPr/>
        </p:nvSpPr>
        <p:spPr>
          <a:xfrm>
            <a:off x="6315075" y="3686774"/>
            <a:ext cx="114300" cy="971550"/>
          </a:xfrm>
          <a:prstGeom prst="rightBracket">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5" name="Group 14">
            <a:extLst>
              <a:ext uri="{FF2B5EF4-FFF2-40B4-BE49-F238E27FC236}">
                <a16:creationId xmlns:a16="http://schemas.microsoft.com/office/drawing/2014/main" id="{E3AA398D-91C6-1B0A-095A-39596D9A61AA}"/>
              </a:ext>
            </a:extLst>
          </p:cNvPr>
          <p:cNvGrpSpPr/>
          <p:nvPr/>
        </p:nvGrpSpPr>
        <p:grpSpPr>
          <a:xfrm>
            <a:off x="7119937" y="3451989"/>
            <a:ext cx="4093368" cy="1441121"/>
            <a:chOff x="7119937" y="3394839"/>
            <a:chExt cx="4093368" cy="1441121"/>
          </a:xfrm>
        </p:grpSpPr>
        <p:sp>
          <p:nvSpPr>
            <p:cNvPr id="11" name="Rectangle: Rounded Corners 10">
              <a:extLst>
                <a:ext uri="{FF2B5EF4-FFF2-40B4-BE49-F238E27FC236}">
                  <a16:creationId xmlns:a16="http://schemas.microsoft.com/office/drawing/2014/main" id="{19881B7C-1C1A-1354-BACF-E7755068E674}"/>
                </a:ext>
              </a:extLst>
            </p:cNvPr>
            <p:cNvSpPr/>
            <p:nvPr/>
          </p:nvSpPr>
          <p:spPr>
            <a:xfrm>
              <a:off x="7119937" y="3394840"/>
              <a:ext cx="4093368" cy="1441120"/>
            </a:xfrm>
            <a:prstGeom prst="roundRect">
              <a:avLst>
                <a:gd name="adj" fmla="val 7612"/>
              </a:avLst>
            </a:prstGeom>
            <a:solidFill>
              <a:schemeClr val="accent5">
                <a:lumMod val="20000"/>
                <a:lumOff val="8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50000"/>
                  </a:schemeClr>
                </a:solidFill>
              </a:endParaRPr>
            </a:p>
          </p:txBody>
        </p:sp>
        <p:sp>
          <p:nvSpPr>
            <p:cNvPr id="9" name="TextBox 8">
              <a:extLst>
                <a:ext uri="{FF2B5EF4-FFF2-40B4-BE49-F238E27FC236}">
                  <a16:creationId xmlns:a16="http://schemas.microsoft.com/office/drawing/2014/main" id="{50F953F1-5A9E-3A32-8A9A-D6509529B0FF}"/>
                </a:ext>
              </a:extLst>
            </p:cNvPr>
            <p:cNvSpPr txBox="1"/>
            <p:nvPr/>
          </p:nvSpPr>
          <p:spPr>
            <a:xfrm>
              <a:off x="7119937" y="3394839"/>
              <a:ext cx="3324224" cy="738664"/>
            </a:xfrm>
            <a:prstGeom prst="rect">
              <a:avLst/>
            </a:prstGeom>
            <a:noFill/>
          </p:spPr>
          <p:txBody>
            <a:bodyPr wrap="square" rtlCol="0">
              <a:spAutoFit/>
            </a:bodyPr>
            <a:lstStyle/>
            <a:p>
              <a:r>
                <a:rPr lang="en-GB" sz="1400" dirty="0">
                  <a:solidFill>
                    <a:schemeClr val="accent5">
                      <a:lumMod val="50000"/>
                    </a:schemeClr>
                  </a:solidFill>
                </a:rPr>
                <a:t>When compared, patients with depression </a:t>
              </a:r>
              <a:r>
                <a:rPr lang="en-GB" sz="1400" i="1" dirty="0">
                  <a:solidFill>
                    <a:schemeClr val="accent5">
                      <a:lumMod val="50000"/>
                    </a:schemeClr>
                  </a:solidFill>
                </a:rPr>
                <a:t>before </a:t>
              </a:r>
              <a:r>
                <a:rPr lang="en-GB" sz="1400" dirty="0">
                  <a:solidFill>
                    <a:schemeClr val="accent5">
                      <a:lumMod val="50000"/>
                    </a:schemeClr>
                  </a:solidFill>
                </a:rPr>
                <a:t>mania were more likely to be women, and to have BD-II…</a:t>
              </a:r>
            </a:p>
          </p:txBody>
        </p:sp>
        <p:sp>
          <p:nvSpPr>
            <p:cNvPr id="10" name="TextBox 9">
              <a:extLst>
                <a:ext uri="{FF2B5EF4-FFF2-40B4-BE49-F238E27FC236}">
                  <a16:creationId xmlns:a16="http://schemas.microsoft.com/office/drawing/2014/main" id="{F3933C16-FB4C-7C70-CC12-4A21D2595246}"/>
                </a:ext>
              </a:extLst>
            </p:cNvPr>
            <p:cNvSpPr txBox="1"/>
            <p:nvPr/>
          </p:nvSpPr>
          <p:spPr>
            <a:xfrm>
              <a:off x="8141493" y="4097295"/>
              <a:ext cx="3071812" cy="738664"/>
            </a:xfrm>
            <a:prstGeom prst="rect">
              <a:avLst/>
            </a:prstGeom>
            <a:noFill/>
          </p:spPr>
          <p:txBody>
            <a:bodyPr wrap="square" rtlCol="0">
              <a:spAutoFit/>
            </a:bodyPr>
            <a:lstStyle/>
            <a:p>
              <a:pPr algn="r"/>
              <a:r>
                <a:rPr lang="en-GB" sz="1400">
                  <a:solidFill>
                    <a:schemeClr val="accent5">
                      <a:lumMod val="50000"/>
                    </a:schemeClr>
                  </a:solidFill>
                </a:rPr>
                <a:t>…whereas patients with depression </a:t>
              </a:r>
              <a:r>
                <a:rPr lang="en-GB" sz="1400" i="1">
                  <a:solidFill>
                    <a:schemeClr val="accent5">
                      <a:lumMod val="50000"/>
                    </a:schemeClr>
                  </a:solidFill>
                </a:rPr>
                <a:t>after </a:t>
              </a:r>
              <a:r>
                <a:rPr lang="en-GB" sz="1400">
                  <a:solidFill>
                    <a:schemeClr val="accent5">
                      <a:lumMod val="50000"/>
                    </a:schemeClr>
                  </a:solidFill>
                </a:rPr>
                <a:t>mania were more likely to experience substance-use disorders</a:t>
              </a:r>
              <a:endParaRPr lang="en-GB" sz="1400" i="1">
                <a:solidFill>
                  <a:schemeClr val="accent5">
                    <a:lumMod val="50000"/>
                  </a:schemeClr>
                </a:solidFill>
              </a:endParaRPr>
            </a:p>
          </p:txBody>
        </p:sp>
      </p:grpSp>
      <p:cxnSp>
        <p:nvCxnSpPr>
          <p:cNvPr id="13" name="Straight Connector 12">
            <a:extLst>
              <a:ext uri="{FF2B5EF4-FFF2-40B4-BE49-F238E27FC236}">
                <a16:creationId xmlns:a16="http://schemas.microsoft.com/office/drawing/2014/main" id="{478C0666-E1B7-7216-85B9-AA46EA74E10B}"/>
              </a:ext>
            </a:extLst>
          </p:cNvPr>
          <p:cNvCxnSpPr>
            <a:cxnSpLocks/>
          </p:cNvCxnSpPr>
          <p:nvPr/>
        </p:nvCxnSpPr>
        <p:spPr>
          <a:xfrm>
            <a:off x="6429375" y="4172549"/>
            <a:ext cx="676275" cy="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334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4FA71F88-124A-38AB-AE74-F51987816E21}"/>
              </a:ext>
            </a:extLst>
          </p:cNvPr>
          <p:cNvCxnSpPr>
            <a:cxnSpLocks/>
          </p:cNvCxnSpPr>
          <p:nvPr/>
        </p:nvCxnSpPr>
        <p:spPr>
          <a:xfrm>
            <a:off x="1862864" y="3667370"/>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31FC121-4B88-58B4-37C6-42EEBC3442FB}"/>
              </a:ext>
            </a:extLst>
          </p:cNvPr>
          <p:cNvCxnSpPr>
            <a:cxnSpLocks/>
          </p:cNvCxnSpPr>
          <p:nvPr/>
        </p:nvCxnSpPr>
        <p:spPr>
          <a:xfrm>
            <a:off x="1852407" y="2764998"/>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96DF92-511A-288C-0EC8-9B74DA6876D2}"/>
              </a:ext>
            </a:extLst>
          </p:cNvPr>
          <p:cNvCxnSpPr>
            <a:cxnSpLocks/>
          </p:cNvCxnSpPr>
          <p:nvPr/>
        </p:nvCxnSpPr>
        <p:spPr>
          <a:xfrm>
            <a:off x="1852406" y="2330697"/>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40A7361-C2F7-8BBD-EB17-F9F20740ED5C}"/>
              </a:ext>
            </a:extLst>
          </p:cNvPr>
          <p:cNvCxnSpPr>
            <a:cxnSpLocks/>
          </p:cNvCxnSpPr>
          <p:nvPr/>
        </p:nvCxnSpPr>
        <p:spPr>
          <a:xfrm>
            <a:off x="1862864" y="4128708"/>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BC30C260-3DF6-51BF-B0FD-79804292C8EA}"/>
              </a:ext>
            </a:extLst>
          </p:cNvPr>
          <p:cNvSpPr/>
          <p:nvPr/>
        </p:nvSpPr>
        <p:spPr>
          <a:xfrm>
            <a:off x="2475393" y="2332658"/>
            <a:ext cx="2541341" cy="1807666"/>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34282 w 3598984"/>
              <a:gd name="connsiteY18" fmla="*/ 3781018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34282 w 3598984"/>
              <a:gd name="connsiteY18" fmla="*/ 3781018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598984"/>
              <a:gd name="connsiteY0" fmla="*/ 1928771 h 2895049"/>
              <a:gd name="connsiteX1" fmla="*/ 134815 w 3598984"/>
              <a:gd name="connsiteY1" fmla="*/ 1893602 h 2895049"/>
              <a:gd name="connsiteX2" fmla="*/ 216877 w 3598984"/>
              <a:gd name="connsiteY2" fmla="*/ 2022556 h 2895049"/>
              <a:gd name="connsiteX3" fmla="*/ 328246 w 3598984"/>
              <a:gd name="connsiteY3" fmla="*/ 1870156 h 2895049"/>
              <a:gd name="connsiteX4" fmla="*/ 398584 w 3598984"/>
              <a:gd name="connsiteY4" fmla="*/ 1963940 h 2895049"/>
              <a:gd name="connsiteX5" fmla="*/ 439615 w 3598984"/>
              <a:gd name="connsiteY5" fmla="*/ 1899463 h 2895049"/>
              <a:gd name="connsiteX6" fmla="*/ 504092 w 3598984"/>
              <a:gd name="connsiteY6" fmla="*/ 1975663 h 2895049"/>
              <a:gd name="connsiteX7" fmla="*/ 574430 w 3598984"/>
              <a:gd name="connsiteY7" fmla="*/ 1893602 h 2895049"/>
              <a:gd name="connsiteX8" fmla="*/ 662353 w 3598984"/>
              <a:gd name="connsiteY8" fmla="*/ 1969802 h 2895049"/>
              <a:gd name="connsiteX9" fmla="*/ 732692 w 3598984"/>
              <a:gd name="connsiteY9" fmla="*/ 1887740 h 2895049"/>
              <a:gd name="connsiteX10" fmla="*/ 791307 w 3598984"/>
              <a:gd name="connsiteY10" fmla="*/ 1981525 h 2895049"/>
              <a:gd name="connsiteX11" fmla="*/ 949569 w 3598984"/>
              <a:gd name="connsiteY11" fmla="*/ 908863 h 2895049"/>
              <a:gd name="connsiteX12" fmla="*/ 1143000 w 3598984"/>
              <a:gd name="connsiteY12" fmla="*/ 1975663 h 2895049"/>
              <a:gd name="connsiteX13" fmla="*/ 1184030 w 3598984"/>
              <a:gd name="connsiteY13" fmla="*/ 1876017 h 2895049"/>
              <a:gd name="connsiteX14" fmla="*/ 1260230 w 3598984"/>
              <a:gd name="connsiteY14" fmla="*/ 1999109 h 2895049"/>
              <a:gd name="connsiteX15" fmla="*/ 1277815 w 3598984"/>
              <a:gd name="connsiteY15" fmla="*/ 1887740 h 2895049"/>
              <a:gd name="connsiteX16" fmla="*/ 1336430 w 3598984"/>
              <a:gd name="connsiteY16" fmla="*/ 1987386 h 2895049"/>
              <a:gd name="connsiteX17" fmla="*/ 1395046 w 3598984"/>
              <a:gd name="connsiteY17" fmla="*/ 1887740 h 2895049"/>
              <a:gd name="connsiteX18" fmla="*/ 1696182 w 3598984"/>
              <a:gd name="connsiteY18" fmla="*/ 2088667 h 2895049"/>
              <a:gd name="connsiteX19" fmla="*/ 2004646 w 3598984"/>
              <a:gd name="connsiteY19" fmla="*/ 1946356 h 2895049"/>
              <a:gd name="connsiteX20" fmla="*/ 2080846 w 3598984"/>
              <a:gd name="connsiteY20" fmla="*/ 2069448 h 2895049"/>
              <a:gd name="connsiteX21" fmla="*/ 2332892 w 3598984"/>
              <a:gd name="connsiteY21" fmla="*/ 6186 h 2895049"/>
              <a:gd name="connsiteX22" fmla="*/ 2725615 w 3598984"/>
              <a:gd name="connsiteY22" fmla="*/ 2831448 h 2895049"/>
              <a:gd name="connsiteX23" fmla="*/ 2813538 w 3598984"/>
              <a:gd name="connsiteY23" fmla="*/ 1922909 h 2895049"/>
              <a:gd name="connsiteX24" fmla="*/ 2895600 w 3598984"/>
              <a:gd name="connsiteY24" fmla="*/ 1313309 h 2895049"/>
              <a:gd name="connsiteX25" fmla="*/ 3036277 w 3598984"/>
              <a:gd name="connsiteY25" fmla="*/ 2022556 h 2895049"/>
              <a:gd name="connsiteX26" fmla="*/ 3112477 w 3598984"/>
              <a:gd name="connsiteY26" fmla="*/ 1823263 h 2895049"/>
              <a:gd name="connsiteX27" fmla="*/ 3364523 w 3598984"/>
              <a:gd name="connsiteY27" fmla="*/ 2802140 h 2895049"/>
              <a:gd name="connsiteX28" fmla="*/ 3540369 w 3598984"/>
              <a:gd name="connsiteY28" fmla="*/ 1840848 h 2895049"/>
              <a:gd name="connsiteX29" fmla="*/ 3598984 w 3598984"/>
              <a:gd name="connsiteY29" fmla="*/ 1934633 h 2895049"/>
              <a:gd name="connsiteX0" fmla="*/ 0 w 3598984"/>
              <a:gd name="connsiteY0" fmla="*/ 1928752 h 2895030"/>
              <a:gd name="connsiteX1" fmla="*/ 134815 w 3598984"/>
              <a:gd name="connsiteY1" fmla="*/ 1893583 h 2895030"/>
              <a:gd name="connsiteX2" fmla="*/ 216877 w 3598984"/>
              <a:gd name="connsiteY2" fmla="*/ 2022537 h 2895030"/>
              <a:gd name="connsiteX3" fmla="*/ 328246 w 3598984"/>
              <a:gd name="connsiteY3" fmla="*/ 1870137 h 2895030"/>
              <a:gd name="connsiteX4" fmla="*/ 398584 w 3598984"/>
              <a:gd name="connsiteY4" fmla="*/ 1963921 h 2895030"/>
              <a:gd name="connsiteX5" fmla="*/ 439615 w 3598984"/>
              <a:gd name="connsiteY5" fmla="*/ 1899444 h 2895030"/>
              <a:gd name="connsiteX6" fmla="*/ 504092 w 3598984"/>
              <a:gd name="connsiteY6" fmla="*/ 1975644 h 2895030"/>
              <a:gd name="connsiteX7" fmla="*/ 574430 w 3598984"/>
              <a:gd name="connsiteY7" fmla="*/ 1893583 h 2895030"/>
              <a:gd name="connsiteX8" fmla="*/ 662353 w 3598984"/>
              <a:gd name="connsiteY8" fmla="*/ 1969783 h 2895030"/>
              <a:gd name="connsiteX9" fmla="*/ 732692 w 3598984"/>
              <a:gd name="connsiteY9" fmla="*/ 1887721 h 2895030"/>
              <a:gd name="connsiteX10" fmla="*/ 791307 w 3598984"/>
              <a:gd name="connsiteY10" fmla="*/ 1981506 h 2895030"/>
              <a:gd name="connsiteX11" fmla="*/ 949569 w 3598984"/>
              <a:gd name="connsiteY11" fmla="*/ 908844 h 2895030"/>
              <a:gd name="connsiteX12" fmla="*/ 1143000 w 3598984"/>
              <a:gd name="connsiteY12" fmla="*/ 1975644 h 2895030"/>
              <a:gd name="connsiteX13" fmla="*/ 1184030 w 3598984"/>
              <a:gd name="connsiteY13" fmla="*/ 1875998 h 2895030"/>
              <a:gd name="connsiteX14" fmla="*/ 1260230 w 3598984"/>
              <a:gd name="connsiteY14" fmla="*/ 1999090 h 2895030"/>
              <a:gd name="connsiteX15" fmla="*/ 1277815 w 3598984"/>
              <a:gd name="connsiteY15" fmla="*/ 1887721 h 2895030"/>
              <a:gd name="connsiteX16" fmla="*/ 1336430 w 3598984"/>
              <a:gd name="connsiteY16" fmla="*/ 1987367 h 2895030"/>
              <a:gd name="connsiteX17" fmla="*/ 1395046 w 3598984"/>
              <a:gd name="connsiteY17" fmla="*/ 1887721 h 2895030"/>
              <a:gd name="connsiteX18" fmla="*/ 1696182 w 3598984"/>
              <a:gd name="connsiteY18" fmla="*/ 2088648 h 2895030"/>
              <a:gd name="connsiteX19" fmla="*/ 1947496 w 3598984"/>
              <a:gd name="connsiteY19" fmla="*/ 1906163 h 2895030"/>
              <a:gd name="connsiteX20" fmla="*/ 2080846 w 3598984"/>
              <a:gd name="connsiteY20" fmla="*/ 2069429 h 2895030"/>
              <a:gd name="connsiteX21" fmla="*/ 2332892 w 3598984"/>
              <a:gd name="connsiteY21" fmla="*/ 6167 h 2895030"/>
              <a:gd name="connsiteX22" fmla="*/ 2725615 w 3598984"/>
              <a:gd name="connsiteY22" fmla="*/ 2831429 h 2895030"/>
              <a:gd name="connsiteX23" fmla="*/ 2813538 w 3598984"/>
              <a:gd name="connsiteY23" fmla="*/ 1922890 h 2895030"/>
              <a:gd name="connsiteX24" fmla="*/ 2895600 w 3598984"/>
              <a:gd name="connsiteY24" fmla="*/ 1313290 h 2895030"/>
              <a:gd name="connsiteX25" fmla="*/ 3036277 w 3598984"/>
              <a:gd name="connsiteY25" fmla="*/ 2022537 h 2895030"/>
              <a:gd name="connsiteX26" fmla="*/ 3112477 w 3598984"/>
              <a:gd name="connsiteY26" fmla="*/ 1823244 h 2895030"/>
              <a:gd name="connsiteX27" fmla="*/ 3364523 w 3598984"/>
              <a:gd name="connsiteY27" fmla="*/ 2802121 h 2895030"/>
              <a:gd name="connsiteX28" fmla="*/ 3540369 w 3598984"/>
              <a:gd name="connsiteY28" fmla="*/ 1840829 h 2895030"/>
              <a:gd name="connsiteX29" fmla="*/ 3598984 w 3598984"/>
              <a:gd name="connsiteY29" fmla="*/ 1934614 h 2895030"/>
              <a:gd name="connsiteX0" fmla="*/ 0 w 3598984"/>
              <a:gd name="connsiteY0" fmla="*/ 1928752 h 2895030"/>
              <a:gd name="connsiteX1" fmla="*/ 134815 w 3598984"/>
              <a:gd name="connsiteY1" fmla="*/ 1893583 h 2895030"/>
              <a:gd name="connsiteX2" fmla="*/ 216877 w 3598984"/>
              <a:gd name="connsiteY2" fmla="*/ 2022537 h 2895030"/>
              <a:gd name="connsiteX3" fmla="*/ 328246 w 3598984"/>
              <a:gd name="connsiteY3" fmla="*/ 1870137 h 2895030"/>
              <a:gd name="connsiteX4" fmla="*/ 398584 w 3598984"/>
              <a:gd name="connsiteY4" fmla="*/ 1963921 h 2895030"/>
              <a:gd name="connsiteX5" fmla="*/ 439615 w 3598984"/>
              <a:gd name="connsiteY5" fmla="*/ 1899444 h 2895030"/>
              <a:gd name="connsiteX6" fmla="*/ 504092 w 3598984"/>
              <a:gd name="connsiteY6" fmla="*/ 1975644 h 2895030"/>
              <a:gd name="connsiteX7" fmla="*/ 574430 w 3598984"/>
              <a:gd name="connsiteY7" fmla="*/ 1893583 h 2895030"/>
              <a:gd name="connsiteX8" fmla="*/ 662353 w 3598984"/>
              <a:gd name="connsiteY8" fmla="*/ 1969783 h 2895030"/>
              <a:gd name="connsiteX9" fmla="*/ 732692 w 3598984"/>
              <a:gd name="connsiteY9" fmla="*/ 1887721 h 2895030"/>
              <a:gd name="connsiteX10" fmla="*/ 791307 w 3598984"/>
              <a:gd name="connsiteY10" fmla="*/ 1981506 h 2895030"/>
              <a:gd name="connsiteX11" fmla="*/ 949569 w 3598984"/>
              <a:gd name="connsiteY11" fmla="*/ 908844 h 2895030"/>
              <a:gd name="connsiteX12" fmla="*/ 1143000 w 3598984"/>
              <a:gd name="connsiteY12" fmla="*/ 1975644 h 2895030"/>
              <a:gd name="connsiteX13" fmla="*/ 1184030 w 3598984"/>
              <a:gd name="connsiteY13" fmla="*/ 1875998 h 2895030"/>
              <a:gd name="connsiteX14" fmla="*/ 1260230 w 3598984"/>
              <a:gd name="connsiteY14" fmla="*/ 1999090 h 2895030"/>
              <a:gd name="connsiteX15" fmla="*/ 1277815 w 3598984"/>
              <a:gd name="connsiteY15" fmla="*/ 1887721 h 2895030"/>
              <a:gd name="connsiteX16" fmla="*/ 1336430 w 3598984"/>
              <a:gd name="connsiteY16" fmla="*/ 1987367 h 2895030"/>
              <a:gd name="connsiteX17" fmla="*/ 1395046 w 3598984"/>
              <a:gd name="connsiteY17" fmla="*/ 1887721 h 2895030"/>
              <a:gd name="connsiteX18" fmla="*/ 1696182 w 3598984"/>
              <a:gd name="connsiteY18" fmla="*/ 2088648 h 2895030"/>
              <a:gd name="connsiteX19" fmla="*/ 1947496 w 3598984"/>
              <a:gd name="connsiteY19" fmla="*/ 1906163 h 2895030"/>
              <a:gd name="connsiteX20" fmla="*/ 2080846 w 3598984"/>
              <a:gd name="connsiteY20" fmla="*/ 2069429 h 2895030"/>
              <a:gd name="connsiteX21" fmla="*/ 2332892 w 3598984"/>
              <a:gd name="connsiteY21" fmla="*/ 6167 h 2895030"/>
              <a:gd name="connsiteX22" fmla="*/ 2725615 w 3598984"/>
              <a:gd name="connsiteY22" fmla="*/ 2831429 h 2895030"/>
              <a:gd name="connsiteX23" fmla="*/ 2813538 w 3598984"/>
              <a:gd name="connsiteY23" fmla="*/ 1922890 h 2895030"/>
              <a:gd name="connsiteX24" fmla="*/ 2895600 w 3598984"/>
              <a:gd name="connsiteY24" fmla="*/ 1313290 h 2895030"/>
              <a:gd name="connsiteX25" fmla="*/ 3036277 w 3598984"/>
              <a:gd name="connsiteY25" fmla="*/ 2022537 h 2895030"/>
              <a:gd name="connsiteX26" fmla="*/ 3112477 w 3598984"/>
              <a:gd name="connsiteY26" fmla="*/ 1823244 h 2895030"/>
              <a:gd name="connsiteX27" fmla="*/ 3364523 w 3598984"/>
              <a:gd name="connsiteY27" fmla="*/ 2802121 h 2895030"/>
              <a:gd name="connsiteX28" fmla="*/ 3540369 w 3598984"/>
              <a:gd name="connsiteY28" fmla="*/ 1840829 h 2895030"/>
              <a:gd name="connsiteX29" fmla="*/ 3598984 w 3598984"/>
              <a:gd name="connsiteY29" fmla="*/ 1934614 h 2895030"/>
              <a:gd name="connsiteX0" fmla="*/ 0 w 3598984"/>
              <a:gd name="connsiteY0" fmla="*/ 1928752 h 2895030"/>
              <a:gd name="connsiteX1" fmla="*/ 134815 w 3598984"/>
              <a:gd name="connsiteY1" fmla="*/ 1893583 h 2895030"/>
              <a:gd name="connsiteX2" fmla="*/ 216877 w 3598984"/>
              <a:gd name="connsiteY2" fmla="*/ 2022537 h 2895030"/>
              <a:gd name="connsiteX3" fmla="*/ 328246 w 3598984"/>
              <a:gd name="connsiteY3" fmla="*/ 1870137 h 2895030"/>
              <a:gd name="connsiteX4" fmla="*/ 398584 w 3598984"/>
              <a:gd name="connsiteY4" fmla="*/ 1963921 h 2895030"/>
              <a:gd name="connsiteX5" fmla="*/ 439615 w 3598984"/>
              <a:gd name="connsiteY5" fmla="*/ 1899444 h 2895030"/>
              <a:gd name="connsiteX6" fmla="*/ 504092 w 3598984"/>
              <a:gd name="connsiteY6" fmla="*/ 1975644 h 2895030"/>
              <a:gd name="connsiteX7" fmla="*/ 574430 w 3598984"/>
              <a:gd name="connsiteY7" fmla="*/ 1893583 h 2895030"/>
              <a:gd name="connsiteX8" fmla="*/ 662353 w 3598984"/>
              <a:gd name="connsiteY8" fmla="*/ 1969783 h 2895030"/>
              <a:gd name="connsiteX9" fmla="*/ 732692 w 3598984"/>
              <a:gd name="connsiteY9" fmla="*/ 1887721 h 2895030"/>
              <a:gd name="connsiteX10" fmla="*/ 791307 w 3598984"/>
              <a:gd name="connsiteY10" fmla="*/ 1981506 h 2895030"/>
              <a:gd name="connsiteX11" fmla="*/ 949569 w 3598984"/>
              <a:gd name="connsiteY11" fmla="*/ 908844 h 2895030"/>
              <a:gd name="connsiteX12" fmla="*/ 1143000 w 3598984"/>
              <a:gd name="connsiteY12" fmla="*/ 1975644 h 2895030"/>
              <a:gd name="connsiteX13" fmla="*/ 1184030 w 3598984"/>
              <a:gd name="connsiteY13" fmla="*/ 1875998 h 2895030"/>
              <a:gd name="connsiteX14" fmla="*/ 1260230 w 3598984"/>
              <a:gd name="connsiteY14" fmla="*/ 1999090 h 2895030"/>
              <a:gd name="connsiteX15" fmla="*/ 1277815 w 3598984"/>
              <a:gd name="connsiteY15" fmla="*/ 1887721 h 2895030"/>
              <a:gd name="connsiteX16" fmla="*/ 1336430 w 3598984"/>
              <a:gd name="connsiteY16" fmla="*/ 1987367 h 2895030"/>
              <a:gd name="connsiteX17" fmla="*/ 1395046 w 3598984"/>
              <a:gd name="connsiteY17" fmla="*/ 1887721 h 2895030"/>
              <a:gd name="connsiteX18" fmla="*/ 1696182 w 3598984"/>
              <a:gd name="connsiteY18" fmla="*/ 2088648 h 2895030"/>
              <a:gd name="connsiteX19" fmla="*/ 1947496 w 3598984"/>
              <a:gd name="connsiteY19" fmla="*/ 1906163 h 2895030"/>
              <a:gd name="connsiteX20" fmla="*/ 2080846 w 3598984"/>
              <a:gd name="connsiteY20" fmla="*/ 2069429 h 2895030"/>
              <a:gd name="connsiteX21" fmla="*/ 2332892 w 3598984"/>
              <a:gd name="connsiteY21" fmla="*/ 6167 h 2895030"/>
              <a:gd name="connsiteX22" fmla="*/ 2725615 w 3598984"/>
              <a:gd name="connsiteY22" fmla="*/ 2831429 h 2895030"/>
              <a:gd name="connsiteX23" fmla="*/ 2813538 w 3598984"/>
              <a:gd name="connsiteY23" fmla="*/ 1922890 h 2895030"/>
              <a:gd name="connsiteX24" fmla="*/ 2895600 w 3598984"/>
              <a:gd name="connsiteY24" fmla="*/ 1313290 h 2895030"/>
              <a:gd name="connsiteX25" fmla="*/ 3036277 w 3598984"/>
              <a:gd name="connsiteY25" fmla="*/ 2022537 h 2895030"/>
              <a:gd name="connsiteX26" fmla="*/ 3112477 w 3598984"/>
              <a:gd name="connsiteY26" fmla="*/ 1823244 h 2895030"/>
              <a:gd name="connsiteX27" fmla="*/ 3364523 w 3598984"/>
              <a:gd name="connsiteY27" fmla="*/ 2802121 h 2895030"/>
              <a:gd name="connsiteX28" fmla="*/ 3540369 w 3598984"/>
              <a:gd name="connsiteY28" fmla="*/ 1840829 h 2895030"/>
              <a:gd name="connsiteX29" fmla="*/ 3598984 w 3598984"/>
              <a:gd name="connsiteY29" fmla="*/ 1934614 h 2895030"/>
              <a:gd name="connsiteX0" fmla="*/ 0 w 3598984"/>
              <a:gd name="connsiteY0" fmla="*/ 1927702 h 2893980"/>
              <a:gd name="connsiteX1" fmla="*/ 134815 w 3598984"/>
              <a:gd name="connsiteY1" fmla="*/ 1892533 h 2893980"/>
              <a:gd name="connsiteX2" fmla="*/ 216877 w 3598984"/>
              <a:gd name="connsiteY2" fmla="*/ 2021487 h 2893980"/>
              <a:gd name="connsiteX3" fmla="*/ 328246 w 3598984"/>
              <a:gd name="connsiteY3" fmla="*/ 1869087 h 2893980"/>
              <a:gd name="connsiteX4" fmla="*/ 398584 w 3598984"/>
              <a:gd name="connsiteY4" fmla="*/ 1962871 h 2893980"/>
              <a:gd name="connsiteX5" fmla="*/ 439615 w 3598984"/>
              <a:gd name="connsiteY5" fmla="*/ 1898394 h 2893980"/>
              <a:gd name="connsiteX6" fmla="*/ 504092 w 3598984"/>
              <a:gd name="connsiteY6" fmla="*/ 1974594 h 2893980"/>
              <a:gd name="connsiteX7" fmla="*/ 574430 w 3598984"/>
              <a:gd name="connsiteY7" fmla="*/ 1892533 h 2893980"/>
              <a:gd name="connsiteX8" fmla="*/ 662353 w 3598984"/>
              <a:gd name="connsiteY8" fmla="*/ 1968733 h 2893980"/>
              <a:gd name="connsiteX9" fmla="*/ 732692 w 3598984"/>
              <a:gd name="connsiteY9" fmla="*/ 1886671 h 2893980"/>
              <a:gd name="connsiteX10" fmla="*/ 791307 w 3598984"/>
              <a:gd name="connsiteY10" fmla="*/ 1980456 h 2893980"/>
              <a:gd name="connsiteX11" fmla="*/ 949569 w 3598984"/>
              <a:gd name="connsiteY11" fmla="*/ 907794 h 2893980"/>
              <a:gd name="connsiteX12" fmla="*/ 1143000 w 3598984"/>
              <a:gd name="connsiteY12" fmla="*/ 1974594 h 2893980"/>
              <a:gd name="connsiteX13" fmla="*/ 1184030 w 3598984"/>
              <a:gd name="connsiteY13" fmla="*/ 1874948 h 2893980"/>
              <a:gd name="connsiteX14" fmla="*/ 1260230 w 3598984"/>
              <a:gd name="connsiteY14" fmla="*/ 1998040 h 2893980"/>
              <a:gd name="connsiteX15" fmla="*/ 1277815 w 3598984"/>
              <a:gd name="connsiteY15" fmla="*/ 1886671 h 2893980"/>
              <a:gd name="connsiteX16" fmla="*/ 1336430 w 3598984"/>
              <a:gd name="connsiteY16" fmla="*/ 1986317 h 2893980"/>
              <a:gd name="connsiteX17" fmla="*/ 1395046 w 3598984"/>
              <a:gd name="connsiteY17" fmla="*/ 1886671 h 2893980"/>
              <a:gd name="connsiteX18" fmla="*/ 1696182 w 3598984"/>
              <a:gd name="connsiteY18" fmla="*/ 2087598 h 2893980"/>
              <a:gd name="connsiteX19" fmla="*/ 1947496 w 3598984"/>
              <a:gd name="connsiteY19" fmla="*/ 1905113 h 2893980"/>
              <a:gd name="connsiteX20" fmla="*/ 2064177 w 3598984"/>
              <a:gd name="connsiteY20" fmla="*/ 2128642 h 2893980"/>
              <a:gd name="connsiteX21" fmla="*/ 2332892 w 3598984"/>
              <a:gd name="connsiteY21" fmla="*/ 5117 h 2893980"/>
              <a:gd name="connsiteX22" fmla="*/ 2725615 w 3598984"/>
              <a:gd name="connsiteY22" fmla="*/ 2830379 h 2893980"/>
              <a:gd name="connsiteX23" fmla="*/ 2813538 w 3598984"/>
              <a:gd name="connsiteY23" fmla="*/ 1921840 h 2893980"/>
              <a:gd name="connsiteX24" fmla="*/ 2895600 w 3598984"/>
              <a:gd name="connsiteY24" fmla="*/ 1312240 h 2893980"/>
              <a:gd name="connsiteX25" fmla="*/ 3036277 w 3598984"/>
              <a:gd name="connsiteY25" fmla="*/ 2021487 h 2893980"/>
              <a:gd name="connsiteX26" fmla="*/ 3112477 w 3598984"/>
              <a:gd name="connsiteY26" fmla="*/ 1822194 h 2893980"/>
              <a:gd name="connsiteX27" fmla="*/ 3364523 w 3598984"/>
              <a:gd name="connsiteY27" fmla="*/ 2801071 h 2893980"/>
              <a:gd name="connsiteX28" fmla="*/ 3540369 w 3598984"/>
              <a:gd name="connsiteY28" fmla="*/ 1839779 h 2893980"/>
              <a:gd name="connsiteX29" fmla="*/ 3598984 w 3598984"/>
              <a:gd name="connsiteY29" fmla="*/ 1933564 h 2893980"/>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696182 w 3598984"/>
              <a:gd name="connsiteY18" fmla="*/ 2086906 h 2893288"/>
              <a:gd name="connsiteX19" fmla="*/ 1947496 w 3598984"/>
              <a:gd name="connsiteY19" fmla="*/ 1904421 h 2893288"/>
              <a:gd name="connsiteX20" fmla="*/ 2064177 w 3598984"/>
              <a:gd name="connsiteY20" fmla="*/ 2127950 h 2893288"/>
              <a:gd name="connsiteX21" fmla="*/ 2332892 w 3598984"/>
              <a:gd name="connsiteY21" fmla="*/ 4425 h 2893288"/>
              <a:gd name="connsiteX22" fmla="*/ 2725615 w 3598984"/>
              <a:gd name="connsiteY22" fmla="*/ 2829687 h 2893288"/>
              <a:gd name="connsiteX23" fmla="*/ 2813538 w 3598984"/>
              <a:gd name="connsiteY23" fmla="*/ 1921148 h 2893288"/>
              <a:gd name="connsiteX24" fmla="*/ 2895600 w 3598984"/>
              <a:gd name="connsiteY24" fmla="*/ 1311548 h 2893288"/>
              <a:gd name="connsiteX25" fmla="*/ 3036277 w 3598984"/>
              <a:gd name="connsiteY25" fmla="*/ 2020795 h 2893288"/>
              <a:gd name="connsiteX26" fmla="*/ 3112477 w 3598984"/>
              <a:gd name="connsiteY26" fmla="*/ 1821502 h 2893288"/>
              <a:gd name="connsiteX27" fmla="*/ 3364523 w 3598984"/>
              <a:gd name="connsiteY27" fmla="*/ 2800379 h 2893288"/>
              <a:gd name="connsiteX28" fmla="*/ 3540369 w 3598984"/>
              <a:gd name="connsiteY28" fmla="*/ 1839087 h 2893288"/>
              <a:gd name="connsiteX29" fmla="*/ 3598984 w 3598984"/>
              <a:gd name="connsiteY29"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696182 w 3598984"/>
              <a:gd name="connsiteY18" fmla="*/ 2086906 h 2893288"/>
              <a:gd name="connsiteX19" fmla="*/ 1947496 w 3598984"/>
              <a:gd name="connsiteY19" fmla="*/ 1904421 h 2893288"/>
              <a:gd name="connsiteX20" fmla="*/ 2054652 w 3598984"/>
              <a:gd name="connsiteY20" fmla="*/ 2127950 h 2893288"/>
              <a:gd name="connsiteX21" fmla="*/ 2332892 w 3598984"/>
              <a:gd name="connsiteY21" fmla="*/ 4425 h 2893288"/>
              <a:gd name="connsiteX22" fmla="*/ 2725615 w 3598984"/>
              <a:gd name="connsiteY22" fmla="*/ 2829687 h 2893288"/>
              <a:gd name="connsiteX23" fmla="*/ 2813538 w 3598984"/>
              <a:gd name="connsiteY23" fmla="*/ 1921148 h 2893288"/>
              <a:gd name="connsiteX24" fmla="*/ 2895600 w 3598984"/>
              <a:gd name="connsiteY24" fmla="*/ 1311548 h 2893288"/>
              <a:gd name="connsiteX25" fmla="*/ 3036277 w 3598984"/>
              <a:gd name="connsiteY25" fmla="*/ 2020795 h 2893288"/>
              <a:gd name="connsiteX26" fmla="*/ 3112477 w 3598984"/>
              <a:gd name="connsiteY26" fmla="*/ 1821502 h 2893288"/>
              <a:gd name="connsiteX27" fmla="*/ 3364523 w 3598984"/>
              <a:gd name="connsiteY27" fmla="*/ 2800379 h 2893288"/>
              <a:gd name="connsiteX28" fmla="*/ 3540369 w 3598984"/>
              <a:gd name="connsiteY28" fmla="*/ 1839087 h 2893288"/>
              <a:gd name="connsiteX29" fmla="*/ 3598984 w 3598984"/>
              <a:gd name="connsiteY29"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696182 w 3598984"/>
              <a:gd name="connsiteY19" fmla="*/ 2086906 h 2893288"/>
              <a:gd name="connsiteX20" fmla="*/ 1947496 w 3598984"/>
              <a:gd name="connsiteY20" fmla="*/ 1904421 h 2893288"/>
              <a:gd name="connsiteX21" fmla="*/ 2054652 w 3598984"/>
              <a:gd name="connsiteY21" fmla="*/ 2127950 h 2893288"/>
              <a:gd name="connsiteX22" fmla="*/ 2332892 w 3598984"/>
              <a:gd name="connsiteY22" fmla="*/ 4425 h 2893288"/>
              <a:gd name="connsiteX23" fmla="*/ 2725615 w 3598984"/>
              <a:gd name="connsiteY23" fmla="*/ 2829687 h 2893288"/>
              <a:gd name="connsiteX24" fmla="*/ 2813538 w 3598984"/>
              <a:gd name="connsiteY24" fmla="*/ 1921148 h 2893288"/>
              <a:gd name="connsiteX25" fmla="*/ 2895600 w 3598984"/>
              <a:gd name="connsiteY25" fmla="*/ 1311548 h 2893288"/>
              <a:gd name="connsiteX26" fmla="*/ 3036277 w 3598984"/>
              <a:gd name="connsiteY26" fmla="*/ 2020795 h 2893288"/>
              <a:gd name="connsiteX27" fmla="*/ 3112477 w 3598984"/>
              <a:gd name="connsiteY27" fmla="*/ 1821502 h 2893288"/>
              <a:gd name="connsiteX28" fmla="*/ 3364523 w 3598984"/>
              <a:gd name="connsiteY28" fmla="*/ 2800379 h 2893288"/>
              <a:gd name="connsiteX29" fmla="*/ 3540369 w 3598984"/>
              <a:gd name="connsiteY29" fmla="*/ 1839087 h 2893288"/>
              <a:gd name="connsiteX30" fmla="*/ 3598984 w 3598984"/>
              <a:gd name="connsiteY30"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684276 w 3598984"/>
              <a:gd name="connsiteY19" fmla="*/ 2046732 h 2893288"/>
              <a:gd name="connsiteX20" fmla="*/ 1947496 w 3598984"/>
              <a:gd name="connsiteY20" fmla="*/ 1904421 h 2893288"/>
              <a:gd name="connsiteX21" fmla="*/ 2054652 w 3598984"/>
              <a:gd name="connsiteY21" fmla="*/ 2127950 h 2893288"/>
              <a:gd name="connsiteX22" fmla="*/ 2332892 w 3598984"/>
              <a:gd name="connsiteY22" fmla="*/ 4425 h 2893288"/>
              <a:gd name="connsiteX23" fmla="*/ 2725615 w 3598984"/>
              <a:gd name="connsiteY23" fmla="*/ 2829687 h 2893288"/>
              <a:gd name="connsiteX24" fmla="*/ 2813538 w 3598984"/>
              <a:gd name="connsiteY24" fmla="*/ 1921148 h 2893288"/>
              <a:gd name="connsiteX25" fmla="*/ 2895600 w 3598984"/>
              <a:gd name="connsiteY25" fmla="*/ 1311548 h 2893288"/>
              <a:gd name="connsiteX26" fmla="*/ 3036277 w 3598984"/>
              <a:gd name="connsiteY26" fmla="*/ 2020795 h 2893288"/>
              <a:gd name="connsiteX27" fmla="*/ 3112477 w 3598984"/>
              <a:gd name="connsiteY27" fmla="*/ 1821502 h 2893288"/>
              <a:gd name="connsiteX28" fmla="*/ 3364523 w 3598984"/>
              <a:gd name="connsiteY28" fmla="*/ 2800379 h 2893288"/>
              <a:gd name="connsiteX29" fmla="*/ 3540369 w 3598984"/>
              <a:gd name="connsiteY29" fmla="*/ 1839087 h 2893288"/>
              <a:gd name="connsiteX30" fmla="*/ 3598984 w 3598984"/>
              <a:gd name="connsiteY30"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84276 w 3598984"/>
              <a:gd name="connsiteY20" fmla="*/ 2046732 h 2893288"/>
              <a:gd name="connsiteX21" fmla="*/ 1947496 w 3598984"/>
              <a:gd name="connsiteY21" fmla="*/ 1904421 h 2893288"/>
              <a:gd name="connsiteX22" fmla="*/ 2054652 w 3598984"/>
              <a:gd name="connsiteY22" fmla="*/ 2127950 h 2893288"/>
              <a:gd name="connsiteX23" fmla="*/ 2332892 w 3598984"/>
              <a:gd name="connsiteY23" fmla="*/ 4425 h 2893288"/>
              <a:gd name="connsiteX24" fmla="*/ 2725615 w 3598984"/>
              <a:gd name="connsiteY24" fmla="*/ 2829687 h 2893288"/>
              <a:gd name="connsiteX25" fmla="*/ 2813538 w 3598984"/>
              <a:gd name="connsiteY25" fmla="*/ 1921148 h 2893288"/>
              <a:gd name="connsiteX26" fmla="*/ 2895600 w 3598984"/>
              <a:gd name="connsiteY26" fmla="*/ 1311548 h 2893288"/>
              <a:gd name="connsiteX27" fmla="*/ 3036277 w 3598984"/>
              <a:gd name="connsiteY27" fmla="*/ 2020795 h 2893288"/>
              <a:gd name="connsiteX28" fmla="*/ 3112477 w 3598984"/>
              <a:gd name="connsiteY28" fmla="*/ 1821502 h 2893288"/>
              <a:gd name="connsiteX29" fmla="*/ 3364523 w 3598984"/>
              <a:gd name="connsiteY29" fmla="*/ 2800379 h 2893288"/>
              <a:gd name="connsiteX30" fmla="*/ 3540369 w 3598984"/>
              <a:gd name="connsiteY30" fmla="*/ 1839087 h 2893288"/>
              <a:gd name="connsiteX31" fmla="*/ 3598984 w 3598984"/>
              <a:gd name="connsiteY31"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947496 w 3598984"/>
              <a:gd name="connsiteY21" fmla="*/ 1904421 h 2893288"/>
              <a:gd name="connsiteX22" fmla="*/ 2054652 w 3598984"/>
              <a:gd name="connsiteY22" fmla="*/ 2127950 h 2893288"/>
              <a:gd name="connsiteX23" fmla="*/ 2332892 w 3598984"/>
              <a:gd name="connsiteY23" fmla="*/ 4425 h 2893288"/>
              <a:gd name="connsiteX24" fmla="*/ 2725615 w 3598984"/>
              <a:gd name="connsiteY24" fmla="*/ 2829687 h 2893288"/>
              <a:gd name="connsiteX25" fmla="*/ 2813538 w 3598984"/>
              <a:gd name="connsiteY25" fmla="*/ 1921148 h 2893288"/>
              <a:gd name="connsiteX26" fmla="*/ 2895600 w 3598984"/>
              <a:gd name="connsiteY26" fmla="*/ 1311548 h 2893288"/>
              <a:gd name="connsiteX27" fmla="*/ 3036277 w 3598984"/>
              <a:gd name="connsiteY27" fmla="*/ 2020795 h 2893288"/>
              <a:gd name="connsiteX28" fmla="*/ 3112477 w 3598984"/>
              <a:gd name="connsiteY28" fmla="*/ 1821502 h 2893288"/>
              <a:gd name="connsiteX29" fmla="*/ 3364523 w 3598984"/>
              <a:gd name="connsiteY29" fmla="*/ 2800379 h 2893288"/>
              <a:gd name="connsiteX30" fmla="*/ 3540369 w 3598984"/>
              <a:gd name="connsiteY30" fmla="*/ 1839087 h 2893288"/>
              <a:gd name="connsiteX31" fmla="*/ 3598984 w 3598984"/>
              <a:gd name="connsiteY31"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876798 w 3598984"/>
              <a:gd name="connsiteY21" fmla="*/ 2018935 h 2893288"/>
              <a:gd name="connsiteX22" fmla="*/ 1947496 w 3598984"/>
              <a:gd name="connsiteY22" fmla="*/ 1904421 h 2893288"/>
              <a:gd name="connsiteX23" fmla="*/ 2054652 w 3598984"/>
              <a:gd name="connsiteY23" fmla="*/ 2127950 h 2893288"/>
              <a:gd name="connsiteX24" fmla="*/ 2332892 w 3598984"/>
              <a:gd name="connsiteY24" fmla="*/ 4425 h 2893288"/>
              <a:gd name="connsiteX25" fmla="*/ 2725615 w 3598984"/>
              <a:gd name="connsiteY25" fmla="*/ 2829687 h 2893288"/>
              <a:gd name="connsiteX26" fmla="*/ 2813538 w 3598984"/>
              <a:gd name="connsiteY26" fmla="*/ 1921148 h 2893288"/>
              <a:gd name="connsiteX27" fmla="*/ 2895600 w 3598984"/>
              <a:gd name="connsiteY27" fmla="*/ 1311548 h 2893288"/>
              <a:gd name="connsiteX28" fmla="*/ 3036277 w 3598984"/>
              <a:gd name="connsiteY28" fmla="*/ 2020795 h 2893288"/>
              <a:gd name="connsiteX29" fmla="*/ 3112477 w 3598984"/>
              <a:gd name="connsiteY29" fmla="*/ 1821502 h 2893288"/>
              <a:gd name="connsiteX30" fmla="*/ 3364523 w 3598984"/>
              <a:gd name="connsiteY30" fmla="*/ 2800379 h 2893288"/>
              <a:gd name="connsiteX31" fmla="*/ 3540369 w 3598984"/>
              <a:gd name="connsiteY31" fmla="*/ 1839087 h 2893288"/>
              <a:gd name="connsiteX32" fmla="*/ 3598984 w 3598984"/>
              <a:gd name="connsiteY32"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76786 w 3598984"/>
              <a:gd name="connsiteY21" fmla="*/ 1938586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200698 w 3598984"/>
              <a:gd name="connsiteY13" fmla="*/ 1869232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200698 w 3598984"/>
              <a:gd name="connsiteY13" fmla="*/ 1869232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50143 w 3598984"/>
              <a:gd name="connsiteY12" fmla="*/ 2029140 h 2893288"/>
              <a:gd name="connsiteX13" fmla="*/ 1200698 w 3598984"/>
              <a:gd name="connsiteY13" fmla="*/ 1869232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50143 w 3598984"/>
              <a:gd name="connsiteY12" fmla="*/ 2029140 h 2893288"/>
              <a:gd name="connsiteX13" fmla="*/ 1200698 w 3598984"/>
              <a:gd name="connsiteY13" fmla="*/ 1869232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50143 w 3598984"/>
              <a:gd name="connsiteY12" fmla="*/ 2029140 h 2893288"/>
              <a:gd name="connsiteX13" fmla="*/ 1200698 w 3598984"/>
              <a:gd name="connsiteY13" fmla="*/ 1869232 h 2893288"/>
              <a:gd name="connsiteX14" fmla="*/ 1260230 w 3598984"/>
              <a:gd name="connsiteY14" fmla="*/ 1997348 h 2893288"/>
              <a:gd name="connsiteX15" fmla="*/ 1287340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50143 w 3598984"/>
              <a:gd name="connsiteY12" fmla="*/ 2029140 h 2893288"/>
              <a:gd name="connsiteX13" fmla="*/ 1200698 w 3598984"/>
              <a:gd name="connsiteY13" fmla="*/ 1869232 h 2893288"/>
              <a:gd name="connsiteX14" fmla="*/ 1253087 w 3598984"/>
              <a:gd name="connsiteY14" fmla="*/ 2037522 h 2893288"/>
              <a:gd name="connsiteX15" fmla="*/ 1287340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464169"/>
              <a:gd name="connsiteY0" fmla="*/ 1891841 h 2893288"/>
              <a:gd name="connsiteX1" fmla="*/ 82062 w 3464169"/>
              <a:gd name="connsiteY1" fmla="*/ 2020795 h 2893288"/>
              <a:gd name="connsiteX2" fmla="*/ 193431 w 3464169"/>
              <a:gd name="connsiteY2" fmla="*/ 1868395 h 2893288"/>
              <a:gd name="connsiteX3" fmla="*/ 263769 w 3464169"/>
              <a:gd name="connsiteY3" fmla="*/ 1962179 h 2893288"/>
              <a:gd name="connsiteX4" fmla="*/ 304800 w 3464169"/>
              <a:gd name="connsiteY4" fmla="*/ 1897702 h 2893288"/>
              <a:gd name="connsiteX5" fmla="*/ 369277 w 3464169"/>
              <a:gd name="connsiteY5" fmla="*/ 1973902 h 2893288"/>
              <a:gd name="connsiteX6" fmla="*/ 439615 w 3464169"/>
              <a:gd name="connsiteY6" fmla="*/ 1891841 h 2893288"/>
              <a:gd name="connsiteX7" fmla="*/ 527538 w 3464169"/>
              <a:gd name="connsiteY7" fmla="*/ 1968041 h 2893288"/>
              <a:gd name="connsiteX8" fmla="*/ 597877 w 3464169"/>
              <a:gd name="connsiteY8" fmla="*/ 1885979 h 2893288"/>
              <a:gd name="connsiteX9" fmla="*/ 656492 w 3464169"/>
              <a:gd name="connsiteY9" fmla="*/ 1979764 h 2893288"/>
              <a:gd name="connsiteX10" fmla="*/ 814754 w 3464169"/>
              <a:gd name="connsiteY10" fmla="*/ 907102 h 2893288"/>
              <a:gd name="connsiteX11" fmla="*/ 1015328 w 3464169"/>
              <a:gd name="connsiteY11" fmla="*/ 2029140 h 2893288"/>
              <a:gd name="connsiteX12" fmla="*/ 1065883 w 3464169"/>
              <a:gd name="connsiteY12" fmla="*/ 1869232 h 2893288"/>
              <a:gd name="connsiteX13" fmla="*/ 1118272 w 3464169"/>
              <a:gd name="connsiteY13" fmla="*/ 2037522 h 2893288"/>
              <a:gd name="connsiteX14" fmla="*/ 1152525 w 3464169"/>
              <a:gd name="connsiteY14" fmla="*/ 1885979 h 2893288"/>
              <a:gd name="connsiteX15" fmla="*/ 1201615 w 3464169"/>
              <a:gd name="connsiteY15" fmla="*/ 1985625 h 2893288"/>
              <a:gd name="connsiteX16" fmla="*/ 1260231 w 3464169"/>
              <a:gd name="connsiteY16" fmla="*/ 1885979 h 2893288"/>
              <a:gd name="connsiteX17" fmla="*/ 1346696 w 3464169"/>
              <a:gd name="connsiteY17" fmla="*/ 2008890 h 2893288"/>
              <a:gd name="connsiteX18" fmla="*/ 1453852 w 3464169"/>
              <a:gd name="connsiteY18" fmla="*/ 1908454 h 2893288"/>
              <a:gd name="connsiteX19" fmla="*/ 1539936 w 3464169"/>
              <a:gd name="connsiteY19" fmla="*/ 2021623 h 2893288"/>
              <a:gd name="connsiteX20" fmla="*/ 1646733 w 3464169"/>
              <a:gd name="connsiteY20" fmla="*/ 1903432 h 2893288"/>
              <a:gd name="connsiteX21" fmla="*/ 1741983 w 3464169"/>
              <a:gd name="connsiteY21" fmla="*/ 2018935 h 2893288"/>
              <a:gd name="connsiteX22" fmla="*/ 1812681 w 3464169"/>
              <a:gd name="connsiteY22" fmla="*/ 1904421 h 2893288"/>
              <a:gd name="connsiteX23" fmla="*/ 1919837 w 3464169"/>
              <a:gd name="connsiteY23" fmla="*/ 2127950 h 2893288"/>
              <a:gd name="connsiteX24" fmla="*/ 2198077 w 3464169"/>
              <a:gd name="connsiteY24" fmla="*/ 4425 h 2893288"/>
              <a:gd name="connsiteX25" fmla="*/ 2590800 w 3464169"/>
              <a:gd name="connsiteY25" fmla="*/ 2829687 h 2893288"/>
              <a:gd name="connsiteX26" fmla="*/ 2678723 w 3464169"/>
              <a:gd name="connsiteY26" fmla="*/ 1921148 h 2893288"/>
              <a:gd name="connsiteX27" fmla="*/ 2760785 w 3464169"/>
              <a:gd name="connsiteY27" fmla="*/ 1311548 h 2893288"/>
              <a:gd name="connsiteX28" fmla="*/ 2901462 w 3464169"/>
              <a:gd name="connsiteY28" fmla="*/ 2020795 h 2893288"/>
              <a:gd name="connsiteX29" fmla="*/ 2977662 w 3464169"/>
              <a:gd name="connsiteY29" fmla="*/ 1821502 h 2893288"/>
              <a:gd name="connsiteX30" fmla="*/ 3229708 w 3464169"/>
              <a:gd name="connsiteY30" fmla="*/ 2800379 h 2893288"/>
              <a:gd name="connsiteX31" fmla="*/ 3405554 w 3464169"/>
              <a:gd name="connsiteY31" fmla="*/ 1839087 h 2893288"/>
              <a:gd name="connsiteX32" fmla="*/ 3464169 w 3464169"/>
              <a:gd name="connsiteY32" fmla="*/ 1932872 h 2893288"/>
              <a:gd name="connsiteX0" fmla="*/ 0 w 3382107"/>
              <a:gd name="connsiteY0" fmla="*/ 2020795 h 2893288"/>
              <a:gd name="connsiteX1" fmla="*/ 111369 w 3382107"/>
              <a:gd name="connsiteY1" fmla="*/ 1868395 h 2893288"/>
              <a:gd name="connsiteX2" fmla="*/ 181707 w 3382107"/>
              <a:gd name="connsiteY2" fmla="*/ 1962179 h 2893288"/>
              <a:gd name="connsiteX3" fmla="*/ 222738 w 3382107"/>
              <a:gd name="connsiteY3" fmla="*/ 1897702 h 2893288"/>
              <a:gd name="connsiteX4" fmla="*/ 287215 w 3382107"/>
              <a:gd name="connsiteY4" fmla="*/ 1973902 h 2893288"/>
              <a:gd name="connsiteX5" fmla="*/ 357553 w 3382107"/>
              <a:gd name="connsiteY5" fmla="*/ 1891841 h 2893288"/>
              <a:gd name="connsiteX6" fmla="*/ 445476 w 3382107"/>
              <a:gd name="connsiteY6" fmla="*/ 1968041 h 2893288"/>
              <a:gd name="connsiteX7" fmla="*/ 515815 w 3382107"/>
              <a:gd name="connsiteY7" fmla="*/ 1885979 h 2893288"/>
              <a:gd name="connsiteX8" fmla="*/ 574430 w 3382107"/>
              <a:gd name="connsiteY8" fmla="*/ 1979764 h 2893288"/>
              <a:gd name="connsiteX9" fmla="*/ 732692 w 3382107"/>
              <a:gd name="connsiteY9" fmla="*/ 907102 h 2893288"/>
              <a:gd name="connsiteX10" fmla="*/ 933266 w 3382107"/>
              <a:gd name="connsiteY10" fmla="*/ 2029140 h 2893288"/>
              <a:gd name="connsiteX11" fmla="*/ 983821 w 3382107"/>
              <a:gd name="connsiteY11" fmla="*/ 1869232 h 2893288"/>
              <a:gd name="connsiteX12" fmla="*/ 1036210 w 3382107"/>
              <a:gd name="connsiteY12" fmla="*/ 2037522 h 2893288"/>
              <a:gd name="connsiteX13" fmla="*/ 1070463 w 3382107"/>
              <a:gd name="connsiteY13" fmla="*/ 1885979 h 2893288"/>
              <a:gd name="connsiteX14" fmla="*/ 1119553 w 3382107"/>
              <a:gd name="connsiteY14" fmla="*/ 1985625 h 2893288"/>
              <a:gd name="connsiteX15" fmla="*/ 1178169 w 3382107"/>
              <a:gd name="connsiteY15" fmla="*/ 1885979 h 2893288"/>
              <a:gd name="connsiteX16" fmla="*/ 1264634 w 3382107"/>
              <a:gd name="connsiteY16" fmla="*/ 2008890 h 2893288"/>
              <a:gd name="connsiteX17" fmla="*/ 1371790 w 3382107"/>
              <a:gd name="connsiteY17" fmla="*/ 1908454 h 2893288"/>
              <a:gd name="connsiteX18" fmla="*/ 1457874 w 3382107"/>
              <a:gd name="connsiteY18" fmla="*/ 2021623 h 2893288"/>
              <a:gd name="connsiteX19" fmla="*/ 1564671 w 3382107"/>
              <a:gd name="connsiteY19" fmla="*/ 1903432 h 2893288"/>
              <a:gd name="connsiteX20" fmla="*/ 1659921 w 3382107"/>
              <a:gd name="connsiteY20" fmla="*/ 2018935 h 2893288"/>
              <a:gd name="connsiteX21" fmla="*/ 1730619 w 3382107"/>
              <a:gd name="connsiteY21" fmla="*/ 1904421 h 2893288"/>
              <a:gd name="connsiteX22" fmla="*/ 1837775 w 3382107"/>
              <a:gd name="connsiteY22" fmla="*/ 2127950 h 2893288"/>
              <a:gd name="connsiteX23" fmla="*/ 2116015 w 3382107"/>
              <a:gd name="connsiteY23" fmla="*/ 4425 h 2893288"/>
              <a:gd name="connsiteX24" fmla="*/ 2508738 w 3382107"/>
              <a:gd name="connsiteY24" fmla="*/ 2829687 h 2893288"/>
              <a:gd name="connsiteX25" fmla="*/ 2596661 w 3382107"/>
              <a:gd name="connsiteY25" fmla="*/ 1921148 h 2893288"/>
              <a:gd name="connsiteX26" fmla="*/ 2678723 w 3382107"/>
              <a:gd name="connsiteY26" fmla="*/ 1311548 h 2893288"/>
              <a:gd name="connsiteX27" fmla="*/ 2819400 w 3382107"/>
              <a:gd name="connsiteY27" fmla="*/ 2020795 h 2893288"/>
              <a:gd name="connsiteX28" fmla="*/ 2895600 w 3382107"/>
              <a:gd name="connsiteY28" fmla="*/ 1821502 h 2893288"/>
              <a:gd name="connsiteX29" fmla="*/ 3147646 w 3382107"/>
              <a:gd name="connsiteY29" fmla="*/ 2800379 h 2893288"/>
              <a:gd name="connsiteX30" fmla="*/ 3323492 w 3382107"/>
              <a:gd name="connsiteY30" fmla="*/ 1839087 h 2893288"/>
              <a:gd name="connsiteX31" fmla="*/ 3382107 w 3382107"/>
              <a:gd name="connsiteY31" fmla="*/ 1932872 h 2893288"/>
              <a:gd name="connsiteX0" fmla="*/ 0 w 3270738"/>
              <a:gd name="connsiteY0" fmla="*/ 1868395 h 2893288"/>
              <a:gd name="connsiteX1" fmla="*/ 70338 w 3270738"/>
              <a:gd name="connsiteY1" fmla="*/ 1962179 h 2893288"/>
              <a:gd name="connsiteX2" fmla="*/ 111369 w 3270738"/>
              <a:gd name="connsiteY2" fmla="*/ 1897702 h 2893288"/>
              <a:gd name="connsiteX3" fmla="*/ 175846 w 3270738"/>
              <a:gd name="connsiteY3" fmla="*/ 1973902 h 2893288"/>
              <a:gd name="connsiteX4" fmla="*/ 246184 w 3270738"/>
              <a:gd name="connsiteY4" fmla="*/ 1891841 h 2893288"/>
              <a:gd name="connsiteX5" fmla="*/ 334107 w 3270738"/>
              <a:gd name="connsiteY5" fmla="*/ 1968041 h 2893288"/>
              <a:gd name="connsiteX6" fmla="*/ 404446 w 3270738"/>
              <a:gd name="connsiteY6" fmla="*/ 1885979 h 2893288"/>
              <a:gd name="connsiteX7" fmla="*/ 463061 w 3270738"/>
              <a:gd name="connsiteY7" fmla="*/ 1979764 h 2893288"/>
              <a:gd name="connsiteX8" fmla="*/ 621323 w 3270738"/>
              <a:gd name="connsiteY8" fmla="*/ 907102 h 2893288"/>
              <a:gd name="connsiteX9" fmla="*/ 821897 w 3270738"/>
              <a:gd name="connsiteY9" fmla="*/ 2029140 h 2893288"/>
              <a:gd name="connsiteX10" fmla="*/ 872452 w 3270738"/>
              <a:gd name="connsiteY10" fmla="*/ 1869232 h 2893288"/>
              <a:gd name="connsiteX11" fmla="*/ 924841 w 3270738"/>
              <a:gd name="connsiteY11" fmla="*/ 2037522 h 2893288"/>
              <a:gd name="connsiteX12" fmla="*/ 959094 w 3270738"/>
              <a:gd name="connsiteY12" fmla="*/ 1885979 h 2893288"/>
              <a:gd name="connsiteX13" fmla="*/ 1008184 w 3270738"/>
              <a:gd name="connsiteY13" fmla="*/ 1985625 h 2893288"/>
              <a:gd name="connsiteX14" fmla="*/ 1066800 w 3270738"/>
              <a:gd name="connsiteY14" fmla="*/ 1885979 h 2893288"/>
              <a:gd name="connsiteX15" fmla="*/ 1153265 w 3270738"/>
              <a:gd name="connsiteY15" fmla="*/ 2008890 h 2893288"/>
              <a:gd name="connsiteX16" fmla="*/ 1260421 w 3270738"/>
              <a:gd name="connsiteY16" fmla="*/ 1908454 h 2893288"/>
              <a:gd name="connsiteX17" fmla="*/ 1346505 w 3270738"/>
              <a:gd name="connsiteY17" fmla="*/ 2021623 h 2893288"/>
              <a:gd name="connsiteX18" fmla="*/ 1453302 w 3270738"/>
              <a:gd name="connsiteY18" fmla="*/ 1903432 h 2893288"/>
              <a:gd name="connsiteX19" fmla="*/ 1548552 w 3270738"/>
              <a:gd name="connsiteY19" fmla="*/ 2018935 h 2893288"/>
              <a:gd name="connsiteX20" fmla="*/ 1619250 w 3270738"/>
              <a:gd name="connsiteY20" fmla="*/ 1904421 h 2893288"/>
              <a:gd name="connsiteX21" fmla="*/ 1726406 w 3270738"/>
              <a:gd name="connsiteY21" fmla="*/ 2127950 h 2893288"/>
              <a:gd name="connsiteX22" fmla="*/ 2004646 w 3270738"/>
              <a:gd name="connsiteY22" fmla="*/ 4425 h 2893288"/>
              <a:gd name="connsiteX23" fmla="*/ 2397369 w 3270738"/>
              <a:gd name="connsiteY23" fmla="*/ 2829687 h 2893288"/>
              <a:gd name="connsiteX24" fmla="*/ 2485292 w 3270738"/>
              <a:gd name="connsiteY24" fmla="*/ 1921148 h 2893288"/>
              <a:gd name="connsiteX25" fmla="*/ 2567354 w 3270738"/>
              <a:gd name="connsiteY25" fmla="*/ 1311548 h 2893288"/>
              <a:gd name="connsiteX26" fmla="*/ 2708031 w 3270738"/>
              <a:gd name="connsiteY26" fmla="*/ 2020795 h 2893288"/>
              <a:gd name="connsiteX27" fmla="*/ 2784231 w 3270738"/>
              <a:gd name="connsiteY27" fmla="*/ 1821502 h 2893288"/>
              <a:gd name="connsiteX28" fmla="*/ 3036277 w 3270738"/>
              <a:gd name="connsiteY28" fmla="*/ 2800379 h 2893288"/>
              <a:gd name="connsiteX29" fmla="*/ 3212123 w 3270738"/>
              <a:gd name="connsiteY29" fmla="*/ 1839087 h 2893288"/>
              <a:gd name="connsiteX30" fmla="*/ 3270738 w 3270738"/>
              <a:gd name="connsiteY30" fmla="*/ 1932872 h 2893288"/>
              <a:gd name="connsiteX0" fmla="*/ 0 w 3200400"/>
              <a:gd name="connsiteY0" fmla="*/ 1962179 h 2893288"/>
              <a:gd name="connsiteX1" fmla="*/ 41031 w 3200400"/>
              <a:gd name="connsiteY1" fmla="*/ 1897702 h 2893288"/>
              <a:gd name="connsiteX2" fmla="*/ 105508 w 3200400"/>
              <a:gd name="connsiteY2" fmla="*/ 1973902 h 2893288"/>
              <a:gd name="connsiteX3" fmla="*/ 175846 w 3200400"/>
              <a:gd name="connsiteY3" fmla="*/ 1891841 h 2893288"/>
              <a:gd name="connsiteX4" fmla="*/ 263769 w 3200400"/>
              <a:gd name="connsiteY4" fmla="*/ 1968041 h 2893288"/>
              <a:gd name="connsiteX5" fmla="*/ 334108 w 3200400"/>
              <a:gd name="connsiteY5" fmla="*/ 1885979 h 2893288"/>
              <a:gd name="connsiteX6" fmla="*/ 392723 w 3200400"/>
              <a:gd name="connsiteY6" fmla="*/ 1979764 h 2893288"/>
              <a:gd name="connsiteX7" fmla="*/ 550985 w 3200400"/>
              <a:gd name="connsiteY7" fmla="*/ 907102 h 2893288"/>
              <a:gd name="connsiteX8" fmla="*/ 751559 w 3200400"/>
              <a:gd name="connsiteY8" fmla="*/ 2029140 h 2893288"/>
              <a:gd name="connsiteX9" fmla="*/ 802114 w 3200400"/>
              <a:gd name="connsiteY9" fmla="*/ 1869232 h 2893288"/>
              <a:gd name="connsiteX10" fmla="*/ 854503 w 3200400"/>
              <a:gd name="connsiteY10" fmla="*/ 2037522 h 2893288"/>
              <a:gd name="connsiteX11" fmla="*/ 888756 w 3200400"/>
              <a:gd name="connsiteY11" fmla="*/ 1885979 h 2893288"/>
              <a:gd name="connsiteX12" fmla="*/ 937846 w 3200400"/>
              <a:gd name="connsiteY12" fmla="*/ 1985625 h 2893288"/>
              <a:gd name="connsiteX13" fmla="*/ 996462 w 3200400"/>
              <a:gd name="connsiteY13" fmla="*/ 1885979 h 2893288"/>
              <a:gd name="connsiteX14" fmla="*/ 1082927 w 3200400"/>
              <a:gd name="connsiteY14" fmla="*/ 2008890 h 2893288"/>
              <a:gd name="connsiteX15" fmla="*/ 1190083 w 3200400"/>
              <a:gd name="connsiteY15" fmla="*/ 1908454 h 2893288"/>
              <a:gd name="connsiteX16" fmla="*/ 1276167 w 3200400"/>
              <a:gd name="connsiteY16" fmla="*/ 2021623 h 2893288"/>
              <a:gd name="connsiteX17" fmla="*/ 1382964 w 3200400"/>
              <a:gd name="connsiteY17" fmla="*/ 1903432 h 2893288"/>
              <a:gd name="connsiteX18" fmla="*/ 1478214 w 3200400"/>
              <a:gd name="connsiteY18" fmla="*/ 2018935 h 2893288"/>
              <a:gd name="connsiteX19" fmla="*/ 1548912 w 3200400"/>
              <a:gd name="connsiteY19" fmla="*/ 1904421 h 2893288"/>
              <a:gd name="connsiteX20" fmla="*/ 1656068 w 3200400"/>
              <a:gd name="connsiteY20" fmla="*/ 2127950 h 2893288"/>
              <a:gd name="connsiteX21" fmla="*/ 1934308 w 3200400"/>
              <a:gd name="connsiteY21" fmla="*/ 4425 h 2893288"/>
              <a:gd name="connsiteX22" fmla="*/ 2327031 w 3200400"/>
              <a:gd name="connsiteY22" fmla="*/ 2829687 h 2893288"/>
              <a:gd name="connsiteX23" fmla="*/ 2414954 w 3200400"/>
              <a:gd name="connsiteY23" fmla="*/ 1921148 h 2893288"/>
              <a:gd name="connsiteX24" fmla="*/ 2497016 w 3200400"/>
              <a:gd name="connsiteY24" fmla="*/ 1311548 h 2893288"/>
              <a:gd name="connsiteX25" fmla="*/ 2637693 w 3200400"/>
              <a:gd name="connsiteY25" fmla="*/ 2020795 h 2893288"/>
              <a:gd name="connsiteX26" fmla="*/ 2713893 w 3200400"/>
              <a:gd name="connsiteY26" fmla="*/ 1821502 h 2893288"/>
              <a:gd name="connsiteX27" fmla="*/ 2965939 w 3200400"/>
              <a:gd name="connsiteY27" fmla="*/ 2800379 h 2893288"/>
              <a:gd name="connsiteX28" fmla="*/ 3141785 w 3200400"/>
              <a:gd name="connsiteY28" fmla="*/ 1839087 h 2893288"/>
              <a:gd name="connsiteX29" fmla="*/ 3200400 w 3200400"/>
              <a:gd name="connsiteY29" fmla="*/ 1932872 h 2893288"/>
              <a:gd name="connsiteX0" fmla="*/ 0 w 3159369"/>
              <a:gd name="connsiteY0" fmla="*/ 1897702 h 2893288"/>
              <a:gd name="connsiteX1" fmla="*/ 64477 w 3159369"/>
              <a:gd name="connsiteY1" fmla="*/ 1973902 h 2893288"/>
              <a:gd name="connsiteX2" fmla="*/ 134815 w 3159369"/>
              <a:gd name="connsiteY2" fmla="*/ 1891841 h 2893288"/>
              <a:gd name="connsiteX3" fmla="*/ 222738 w 3159369"/>
              <a:gd name="connsiteY3" fmla="*/ 1968041 h 2893288"/>
              <a:gd name="connsiteX4" fmla="*/ 293077 w 3159369"/>
              <a:gd name="connsiteY4" fmla="*/ 1885979 h 2893288"/>
              <a:gd name="connsiteX5" fmla="*/ 351692 w 3159369"/>
              <a:gd name="connsiteY5" fmla="*/ 1979764 h 2893288"/>
              <a:gd name="connsiteX6" fmla="*/ 509954 w 3159369"/>
              <a:gd name="connsiteY6" fmla="*/ 907102 h 2893288"/>
              <a:gd name="connsiteX7" fmla="*/ 710528 w 3159369"/>
              <a:gd name="connsiteY7" fmla="*/ 2029140 h 2893288"/>
              <a:gd name="connsiteX8" fmla="*/ 761083 w 3159369"/>
              <a:gd name="connsiteY8" fmla="*/ 1869232 h 2893288"/>
              <a:gd name="connsiteX9" fmla="*/ 813472 w 3159369"/>
              <a:gd name="connsiteY9" fmla="*/ 2037522 h 2893288"/>
              <a:gd name="connsiteX10" fmla="*/ 847725 w 3159369"/>
              <a:gd name="connsiteY10" fmla="*/ 1885979 h 2893288"/>
              <a:gd name="connsiteX11" fmla="*/ 896815 w 3159369"/>
              <a:gd name="connsiteY11" fmla="*/ 1985625 h 2893288"/>
              <a:gd name="connsiteX12" fmla="*/ 955431 w 3159369"/>
              <a:gd name="connsiteY12" fmla="*/ 1885979 h 2893288"/>
              <a:gd name="connsiteX13" fmla="*/ 1041896 w 3159369"/>
              <a:gd name="connsiteY13" fmla="*/ 2008890 h 2893288"/>
              <a:gd name="connsiteX14" fmla="*/ 1149052 w 3159369"/>
              <a:gd name="connsiteY14" fmla="*/ 1908454 h 2893288"/>
              <a:gd name="connsiteX15" fmla="*/ 1235136 w 3159369"/>
              <a:gd name="connsiteY15" fmla="*/ 2021623 h 2893288"/>
              <a:gd name="connsiteX16" fmla="*/ 1341933 w 3159369"/>
              <a:gd name="connsiteY16" fmla="*/ 1903432 h 2893288"/>
              <a:gd name="connsiteX17" fmla="*/ 1437183 w 3159369"/>
              <a:gd name="connsiteY17" fmla="*/ 2018935 h 2893288"/>
              <a:gd name="connsiteX18" fmla="*/ 1507881 w 3159369"/>
              <a:gd name="connsiteY18" fmla="*/ 1904421 h 2893288"/>
              <a:gd name="connsiteX19" fmla="*/ 1615037 w 3159369"/>
              <a:gd name="connsiteY19" fmla="*/ 2127950 h 2893288"/>
              <a:gd name="connsiteX20" fmla="*/ 1893277 w 3159369"/>
              <a:gd name="connsiteY20" fmla="*/ 4425 h 2893288"/>
              <a:gd name="connsiteX21" fmla="*/ 2286000 w 3159369"/>
              <a:gd name="connsiteY21" fmla="*/ 2829687 h 2893288"/>
              <a:gd name="connsiteX22" fmla="*/ 2373923 w 3159369"/>
              <a:gd name="connsiteY22" fmla="*/ 1921148 h 2893288"/>
              <a:gd name="connsiteX23" fmla="*/ 2455985 w 3159369"/>
              <a:gd name="connsiteY23" fmla="*/ 1311548 h 2893288"/>
              <a:gd name="connsiteX24" fmla="*/ 2596662 w 3159369"/>
              <a:gd name="connsiteY24" fmla="*/ 2020795 h 2893288"/>
              <a:gd name="connsiteX25" fmla="*/ 2672862 w 3159369"/>
              <a:gd name="connsiteY25" fmla="*/ 1821502 h 2893288"/>
              <a:gd name="connsiteX26" fmla="*/ 2924908 w 3159369"/>
              <a:gd name="connsiteY26" fmla="*/ 2800379 h 2893288"/>
              <a:gd name="connsiteX27" fmla="*/ 3100754 w 3159369"/>
              <a:gd name="connsiteY27" fmla="*/ 1839087 h 2893288"/>
              <a:gd name="connsiteX28" fmla="*/ 3159369 w 3159369"/>
              <a:gd name="connsiteY28"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28600 w 3094892"/>
              <a:gd name="connsiteY3" fmla="*/ 1885979 h 2893288"/>
              <a:gd name="connsiteX4" fmla="*/ 287215 w 3094892"/>
              <a:gd name="connsiteY4" fmla="*/ 1979764 h 2893288"/>
              <a:gd name="connsiteX5" fmla="*/ 445477 w 3094892"/>
              <a:gd name="connsiteY5" fmla="*/ 907102 h 2893288"/>
              <a:gd name="connsiteX6" fmla="*/ 646051 w 3094892"/>
              <a:gd name="connsiteY6" fmla="*/ 2029140 h 2893288"/>
              <a:gd name="connsiteX7" fmla="*/ 696606 w 3094892"/>
              <a:gd name="connsiteY7" fmla="*/ 1869232 h 2893288"/>
              <a:gd name="connsiteX8" fmla="*/ 748995 w 3094892"/>
              <a:gd name="connsiteY8" fmla="*/ 2037522 h 2893288"/>
              <a:gd name="connsiteX9" fmla="*/ 783248 w 3094892"/>
              <a:gd name="connsiteY9" fmla="*/ 1885979 h 2893288"/>
              <a:gd name="connsiteX10" fmla="*/ 832338 w 3094892"/>
              <a:gd name="connsiteY10" fmla="*/ 1985625 h 2893288"/>
              <a:gd name="connsiteX11" fmla="*/ 890954 w 3094892"/>
              <a:gd name="connsiteY11" fmla="*/ 1885979 h 2893288"/>
              <a:gd name="connsiteX12" fmla="*/ 977419 w 3094892"/>
              <a:gd name="connsiteY12" fmla="*/ 2008890 h 2893288"/>
              <a:gd name="connsiteX13" fmla="*/ 1084575 w 3094892"/>
              <a:gd name="connsiteY13" fmla="*/ 1908454 h 2893288"/>
              <a:gd name="connsiteX14" fmla="*/ 1170659 w 3094892"/>
              <a:gd name="connsiteY14" fmla="*/ 2021623 h 2893288"/>
              <a:gd name="connsiteX15" fmla="*/ 1277456 w 3094892"/>
              <a:gd name="connsiteY15" fmla="*/ 1903432 h 2893288"/>
              <a:gd name="connsiteX16" fmla="*/ 1372706 w 3094892"/>
              <a:gd name="connsiteY16" fmla="*/ 2018935 h 2893288"/>
              <a:gd name="connsiteX17" fmla="*/ 1443404 w 3094892"/>
              <a:gd name="connsiteY17" fmla="*/ 1904421 h 2893288"/>
              <a:gd name="connsiteX18" fmla="*/ 1550560 w 3094892"/>
              <a:gd name="connsiteY18" fmla="*/ 2127950 h 2893288"/>
              <a:gd name="connsiteX19" fmla="*/ 1828800 w 3094892"/>
              <a:gd name="connsiteY19" fmla="*/ 4425 h 2893288"/>
              <a:gd name="connsiteX20" fmla="*/ 2221523 w 3094892"/>
              <a:gd name="connsiteY20" fmla="*/ 2829687 h 2893288"/>
              <a:gd name="connsiteX21" fmla="*/ 2309446 w 3094892"/>
              <a:gd name="connsiteY21" fmla="*/ 1921148 h 2893288"/>
              <a:gd name="connsiteX22" fmla="*/ 2391508 w 3094892"/>
              <a:gd name="connsiteY22" fmla="*/ 1311548 h 2893288"/>
              <a:gd name="connsiteX23" fmla="*/ 2532185 w 3094892"/>
              <a:gd name="connsiteY23" fmla="*/ 2020795 h 2893288"/>
              <a:gd name="connsiteX24" fmla="*/ 2608385 w 3094892"/>
              <a:gd name="connsiteY24" fmla="*/ 1821502 h 2893288"/>
              <a:gd name="connsiteX25" fmla="*/ 2860431 w 3094892"/>
              <a:gd name="connsiteY25" fmla="*/ 2800379 h 2893288"/>
              <a:gd name="connsiteX26" fmla="*/ 3036277 w 3094892"/>
              <a:gd name="connsiteY26" fmla="*/ 1839087 h 2893288"/>
              <a:gd name="connsiteX27" fmla="*/ 3094892 w 3094892"/>
              <a:gd name="connsiteY27"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28600 w 3094892"/>
              <a:gd name="connsiteY3" fmla="*/ 1885979 h 2893288"/>
              <a:gd name="connsiteX4" fmla="*/ 287215 w 3094892"/>
              <a:gd name="connsiteY4" fmla="*/ 1979764 h 2893288"/>
              <a:gd name="connsiteX5" fmla="*/ 459764 w 3094892"/>
              <a:gd name="connsiteY5" fmla="*/ 133742 h 2893288"/>
              <a:gd name="connsiteX6" fmla="*/ 646051 w 3094892"/>
              <a:gd name="connsiteY6" fmla="*/ 2029140 h 2893288"/>
              <a:gd name="connsiteX7" fmla="*/ 696606 w 3094892"/>
              <a:gd name="connsiteY7" fmla="*/ 1869232 h 2893288"/>
              <a:gd name="connsiteX8" fmla="*/ 748995 w 3094892"/>
              <a:gd name="connsiteY8" fmla="*/ 2037522 h 2893288"/>
              <a:gd name="connsiteX9" fmla="*/ 783248 w 3094892"/>
              <a:gd name="connsiteY9" fmla="*/ 1885979 h 2893288"/>
              <a:gd name="connsiteX10" fmla="*/ 832338 w 3094892"/>
              <a:gd name="connsiteY10" fmla="*/ 1985625 h 2893288"/>
              <a:gd name="connsiteX11" fmla="*/ 890954 w 3094892"/>
              <a:gd name="connsiteY11" fmla="*/ 1885979 h 2893288"/>
              <a:gd name="connsiteX12" fmla="*/ 977419 w 3094892"/>
              <a:gd name="connsiteY12" fmla="*/ 2008890 h 2893288"/>
              <a:gd name="connsiteX13" fmla="*/ 1084575 w 3094892"/>
              <a:gd name="connsiteY13" fmla="*/ 1908454 h 2893288"/>
              <a:gd name="connsiteX14" fmla="*/ 1170659 w 3094892"/>
              <a:gd name="connsiteY14" fmla="*/ 2021623 h 2893288"/>
              <a:gd name="connsiteX15" fmla="*/ 1277456 w 3094892"/>
              <a:gd name="connsiteY15" fmla="*/ 1903432 h 2893288"/>
              <a:gd name="connsiteX16" fmla="*/ 1372706 w 3094892"/>
              <a:gd name="connsiteY16" fmla="*/ 2018935 h 2893288"/>
              <a:gd name="connsiteX17" fmla="*/ 1443404 w 3094892"/>
              <a:gd name="connsiteY17" fmla="*/ 1904421 h 2893288"/>
              <a:gd name="connsiteX18" fmla="*/ 1550560 w 3094892"/>
              <a:gd name="connsiteY18" fmla="*/ 2127950 h 2893288"/>
              <a:gd name="connsiteX19" fmla="*/ 1828800 w 3094892"/>
              <a:gd name="connsiteY19" fmla="*/ 4425 h 2893288"/>
              <a:gd name="connsiteX20" fmla="*/ 2221523 w 3094892"/>
              <a:gd name="connsiteY20" fmla="*/ 2829687 h 2893288"/>
              <a:gd name="connsiteX21" fmla="*/ 2309446 w 3094892"/>
              <a:gd name="connsiteY21" fmla="*/ 1921148 h 2893288"/>
              <a:gd name="connsiteX22" fmla="*/ 2391508 w 3094892"/>
              <a:gd name="connsiteY22" fmla="*/ 1311548 h 2893288"/>
              <a:gd name="connsiteX23" fmla="*/ 2532185 w 3094892"/>
              <a:gd name="connsiteY23" fmla="*/ 2020795 h 2893288"/>
              <a:gd name="connsiteX24" fmla="*/ 2608385 w 3094892"/>
              <a:gd name="connsiteY24" fmla="*/ 1821502 h 2893288"/>
              <a:gd name="connsiteX25" fmla="*/ 2860431 w 3094892"/>
              <a:gd name="connsiteY25" fmla="*/ 2800379 h 2893288"/>
              <a:gd name="connsiteX26" fmla="*/ 3036277 w 3094892"/>
              <a:gd name="connsiteY26" fmla="*/ 1839087 h 2893288"/>
              <a:gd name="connsiteX27" fmla="*/ 3094892 w 3094892"/>
              <a:gd name="connsiteY27"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28600 w 3094892"/>
              <a:gd name="connsiteY3" fmla="*/ 1885979 h 2893288"/>
              <a:gd name="connsiteX4" fmla="*/ 459764 w 3094892"/>
              <a:gd name="connsiteY4" fmla="*/ 133742 h 2893288"/>
              <a:gd name="connsiteX5" fmla="*/ 646051 w 3094892"/>
              <a:gd name="connsiteY5" fmla="*/ 2029140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66700 w 3094892"/>
              <a:gd name="connsiteY3" fmla="*/ 1665019 h 2893288"/>
              <a:gd name="connsiteX4" fmla="*/ 459764 w 3094892"/>
              <a:gd name="connsiteY4" fmla="*/ 133742 h 2893288"/>
              <a:gd name="connsiteX5" fmla="*/ 646051 w 3094892"/>
              <a:gd name="connsiteY5" fmla="*/ 2029140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61937 w 3094892"/>
              <a:gd name="connsiteY3" fmla="*/ 1634890 h 2893288"/>
              <a:gd name="connsiteX4" fmla="*/ 459764 w 3094892"/>
              <a:gd name="connsiteY4" fmla="*/ 133742 h 2893288"/>
              <a:gd name="connsiteX5" fmla="*/ 646051 w 3094892"/>
              <a:gd name="connsiteY5" fmla="*/ 2029140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61937 w 3094892"/>
              <a:gd name="connsiteY3" fmla="*/ 1634890 h 2893288"/>
              <a:gd name="connsiteX4" fmla="*/ 459764 w 3094892"/>
              <a:gd name="connsiteY4" fmla="*/ 133742 h 2893288"/>
              <a:gd name="connsiteX5" fmla="*/ 64605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61937 w 3094892"/>
              <a:gd name="connsiteY3" fmla="*/ 1634890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38124 w 3094892"/>
              <a:gd name="connsiteY3" fmla="*/ 1584672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38124 w 3094892"/>
              <a:gd name="connsiteY3" fmla="*/ 1584672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977419 w 3094892"/>
              <a:gd name="connsiteY10" fmla="*/ 2008890 h 2893288"/>
              <a:gd name="connsiteX11" fmla="*/ 1084575 w 3094892"/>
              <a:gd name="connsiteY11" fmla="*/ 1908454 h 2893288"/>
              <a:gd name="connsiteX12" fmla="*/ 1170659 w 3094892"/>
              <a:gd name="connsiteY12" fmla="*/ 2021623 h 2893288"/>
              <a:gd name="connsiteX13" fmla="*/ 1277456 w 3094892"/>
              <a:gd name="connsiteY13" fmla="*/ 1903432 h 2893288"/>
              <a:gd name="connsiteX14" fmla="*/ 1372706 w 3094892"/>
              <a:gd name="connsiteY14" fmla="*/ 2018935 h 2893288"/>
              <a:gd name="connsiteX15" fmla="*/ 1443404 w 3094892"/>
              <a:gd name="connsiteY15" fmla="*/ 1904421 h 2893288"/>
              <a:gd name="connsiteX16" fmla="*/ 1550560 w 3094892"/>
              <a:gd name="connsiteY16" fmla="*/ 2127950 h 2893288"/>
              <a:gd name="connsiteX17" fmla="*/ 1828800 w 3094892"/>
              <a:gd name="connsiteY17" fmla="*/ 4425 h 2893288"/>
              <a:gd name="connsiteX18" fmla="*/ 2221523 w 3094892"/>
              <a:gd name="connsiteY18" fmla="*/ 2829687 h 2893288"/>
              <a:gd name="connsiteX19" fmla="*/ 2309446 w 3094892"/>
              <a:gd name="connsiteY19" fmla="*/ 1921148 h 2893288"/>
              <a:gd name="connsiteX20" fmla="*/ 2391508 w 3094892"/>
              <a:gd name="connsiteY20" fmla="*/ 1311548 h 2893288"/>
              <a:gd name="connsiteX21" fmla="*/ 2532185 w 3094892"/>
              <a:gd name="connsiteY21" fmla="*/ 2020795 h 2893288"/>
              <a:gd name="connsiteX22" fmla="*/ 2608385 w 3094892"/>
              <a:gd name="connsiteY22" fmla="*/ 1821502 h 2893288"/>
              <a:gd name="connsiteX23" fmla="*/ 2860431 w 3094892"/>
              <a:gd name="connsiteY23" fmla="*/ 2800379 h 2893288"/>
              <a:gd name="connsiteX24" fmla="*/ 3036277 w 3094892"/>
              <a:gd name="connsiteY24" fmla="*/ 1839087 h 2893288"/>
              <a:gd name="connsiteX25" fmla="*/ 3094892 w 3094892"/>
              <a:gd name="connsiteY25"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38124 w 3094892"/>
              <a:gd name="connsiteY3" fmla="*/ 1584672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977419 w 3094892"/>
              <a:gd name="connsiteY9" fmla="*/ 2008890 h 2893288"/>
              <a:gd name="connsiteX10" fmla="*/ 1084575 w 3094892"/>
              <a:gd name="connsiteY10" fmla="*/ 1908454 h 2893288"/>
              <a:gd name="connsiteX11" fmla="*/ 1170659 w 3094892"/>
              <a:gd name="connsiteY11" fmla="*/ 2021623 h 2893288"/>
              <a:gd name="connsiteX12" fmla="*/ 1277456 w 3094892"/>
              <a:gd name="connsiteY12" fmla="*/ 1903432 h 2893288"/>
              <a:gd name="connsiteX13" fmla="*/ 1372706 w 3094892"/>
              <a:gd name="connsiteY13" fmla="*/ 2018935 h 2893288"/>
              <a:gd name="connsiteX14" fmla="*/ 1443404 w 3094892"/>
              <a:gd name="connsiteY14" fmla="*/ 1904421 h 2893288"/>
              <a:gd name="connsiteX15" fmla="*/ 1550560 w 3094892"/>
              <a:gd name="connsiteY15" fmla="*/ 2127950 h 2893288"/>
              <a:gd name="connsiteX16" fmla="*/ 1828800 w 3094892"/>
              <a:gd name="connsiteY16" fmla="*/ 4425 h 2893288"/>
              <a:gd name="connsiteX17" fmla="*/ 2221523 w 3094892"/>
              <a:gd name="connsiteY17" fmla="*/ 2829687 h 2893288"/>
              <a:gd name="connsiteX18" fmla="*/ 2309446 w 3094892"/>
              <a:gd name="connsiteY18" fmla="*/ 1921148 h 2893288"/>
              <a:gd name="connsiteX19" fmla="*/ 2391508 w 3094892"/>
              <a:gd name="connsiteY19" fmla="*/ 1311548 h 2893288"/>
              <a:gd name="connsiteX20" fmla="*/ 2532185 w 3094892"/>
              <a:gd name="connsiteY20" fmla="*/ 2020795 h 2893288"/>
              <a:gd name="connsiteX21" fmla="*/ 2608385 w 3094892"/>
              <a:gd name="connsiteY21" fmla="*/ 1821502 h 2893288"/>
              <a:gd name="connsiteX22" fmla="*/ 2860431 w 3094892"/>
              <a:gd name="connsiteY22" fmla="*/ 2800379 h 2893288"/>
              <a:gd name="connsiteX23" fmla="*/ 3036277 w 3094892"/>
              <a:gd name="connsiteY23" fmla="*/ 1839087 h 2893288"/>
              <a:gd name="connsiteX24" fmla="*/ 3094892 w 3094892"/>
              <a:gd name="connsiteY24"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38124 w 3094892"/>
              <a:gd name="connsiteY3" fmla="*/ 1584672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977419 w 3094892"/>
              <a:gd name="connsiteY8" fmla="*/ 2008890 h 2893288"/>
              <a:gd name="connsiteX9" fmla="*/ 1084575 w 3094892"/>
              <a:gd name="connsiteY9" fmla="*/ 1908454 h 2893288"/>
              <a:gd name="connsiteX10" fmla="*/ 1170659 w 3094892"/>
              <a:gd name="connsiteY10" fmla="*/ 2021623 h 2893288"/>
              <a:gd name="connsiteX11" fmla="*/ 1277456 w 3094892"/>
              <a:gd name="connsiteY11" fmla="*/ 1903432 h 2893288"/>
              <a:gd name="connsiteX12" fmla="*/ 1372706 w 3094892"/>
              <a:gd name="connsiteY12" fmla="*/ 2018935 h 2893288"/>
              <a:gd name="connsiteX13" fmla="*/ 1443404 w 3094892"/>
              <a:gd name="connsiteY13" fmla="*/ 1904421 h 2893288"/>
              <a:gd name="connsiteX14" fmla="*/ 1550560 w 3094892"/>
              <a:gd name="connsiteY14" fmla="*/ 2127950 h 2893288"/>
              <a:gd name="connsiteX15" fmla="*/ 1828800 w 3094892"/>
              <a:gd name="connsiteY15" fmla="*/ 4425 h 2893288"/>
              <a:gd name="connsiteX16" fmla="*/ 2221523 w 3094892"/>
              <a:gd name="connsiteY16" fmla="*/ 2829687 h 2893288"/>
              <a:gd name="connsiteX17" fmla="*/ 2309446 w 3094892"/>
              <a:gd name="connsiteY17" fmla="*/ 1921148 h 2893288"/>
              <a:gd name="connsiteX18" fmla="*/ 2391508 w 3094892"/>
              <a:gd name="connsiteY18" fmla="*/ 1311548 h 2893288"/>
              <a:gd name="connsiteX19" fmla="*/ 2532185 w 3094892"/>
              <a:gd name="connsiteY19" fmla="*/ 2020795 h 2893288"/>
              <a:gd name="connsiteX20" fmla="*/ 2608385 w 3094892"/>
              <a:gd name="connsiteY20" fmla="*/ 1821502 h 2893288"/>
              <a:gd name="connsiteX21" fmla="*/ 2860431 w 3094892"/>
              <a:gd name="connsiteY21" fmla="*/ 2800379 h 2893288"/>
              <a:gd name="connsiteX22" fmla="*/ 3036277 w 3094892"/>
              <a:gd name="connsiteY22" fmla="*/ 1839087 h 2893288"/>
              <a:gd name="connsiteX23" fmla="*/ 3094892 w 3094892"/>
              <a:gd name="connsiteY23" fmla="*/ 1932872 h 2893288"/>
              <a:gd name="connsiteX0" fmla="*/ 0 w 3094892"/>
              <a:gd name="connsiteY0" fmla="*/ 1973902 h 4006314"/>
              <a:gd name="connsiteX1" fmla="*/ 70338 w 3094892"/>
              <a:gd name="connsiteY1" fmla="*/ 1891841 h 4006314"/>
              <a:gd name="connsiteX2" fmla="*/ 158261 w 3094892"/>
              <a:gd name="connsiteY2" fmla="*/ 1968041 h 4006314"/>
              <a:gd name="connsiteX3" fmla="*/ 238124 w 3094892"/>
              <a:gd name="connsiteY3" fmla="*/ 1584672 h 4006314"/>
              <a:gd name="connsiteX4" fmla="*/ 459764 w 3094892"/>
              <a:gd name="connsiteY4" fmla="*/ 133742 h 4006314"/>
              <a:gd name="connsiteX5" fmla="*/ 627001 w 3094892"/>
              <a:gd name="connsiteY5" fmla="*/ 1958833 h 4006314"/>
              <a:gd name="connsiteX6" fmla="*/ 696606 w 3094892"/>
              <a:gd name="connsiteY6" fmla="*/ 1869232 h 4006314"/>
              <a:gd name="connsiteX7" fmla="*/ 868057 w 3094892"/>
              <a:gd name="connsiteY7" fmla="*/ 4006073 h 4006314"/>
              <a:gd name="connsiteX8" fmla="*/ 977419 w 3094892"/>
              <a:gd name="connsiteY8" fmla="*/ 2008890 h 4006314"/>
              <a:gd name="connsiteX9" fmla="*/ 1084575 w 3094892"/>
              <a:gd name="connsiteY9" fmla="*/ 1908454 h 4006314"/>
              <a:gd name="connsiteX10" fmla="*/ 1170659 w 3094892"/>
              <a:gd name="connsiteY10" fmla="*/ 2021623 h 4006314"/>
              <a:gd name="connsiteX11" fmla="*/ 1277456 w 3094892"/>
              <a:gd name="connsiteY11" fmla="*/ 1903432 h 4006314"/>
              <a:gd name="connsiteX12" fmla="*/ 1372706 w 3094892"/>
              <a:gd name="connsiteY12" fmla="*/ 2018935 h 4006314"/>
              <a:gd name="connsiteX13" fmla="*/ 1443404 w 3094892"/>
              <a:gd name="connsiteY13" fmla="*/ 1904421 h 4006314"/>
              <a:gd name="connsiteX14" fmla="*/ 1550560 w 3094892"/>
              <a:gd name="connsiteY14" fmla="*/ 2127950 h 4006314"/>
              <a:gd name="connsiteX15" fmla="*/ 1828800 w 3094892"/>
              <a:gd name="connsiteY15" fmla="*/ 4425 h 4006314"/>
              <a:gd name="connsiteX16" fmla="*/ 2221523 w 3094892"/>
              <a:gd name="connsiteY16" fmla="*/ 2829687 h 4006314"/>
              <a:gd name="connsiteX17" fmla="*/ 2309446 w 3094892"/>
              <a:gd name="connsiteY17" fmla="*/ 1921148 h 4006314"/>
              <a:gd name="connsiteX18" fmla="*/ 2391508 w 3094892"/>
              <a:gd name="connsiteY18" fmla="*/ 1311548 h 4006314"/>
              <a:gd name="connsiteX19" fmla="*/ 2532185 w 3094892"/>
              <a:gd name="connsiteY19" fmla="*/ 2020795 h 4006314"/>
              <a:gd name="connsiteX20" fmla="*/ 2608385 w 3094892"/>
              <a:gd name="connsiteY20" fmla="*/ 1821502 h 4006314"/>
              <a:gd name="connsiteX21" fmla="*/ 2860431 w 3094892"/>
              <a:gd name="connsiteY21" fmla="*/ 2800379 h 4006314"/>
              <a:gd name="connsiteX22" fmla="*/ 3036277 w 3094892"/>
              <a:gd name="connsiteY22" fmla="*/ 1839087 h 4006314"/>
              <a:gd name="connsiteX23" fmla="*/ 3094892 w 3094892"/>
              <a:gd name="connsiteY23" fmla="*/ 1932872 h 4006314"/>
              <a:gd name="connsiteX0" fmla="*/ 0 w 3094892"/>
              <a:gd name="connsiteY0" fmla="*/ 1973902 h 4006209"/>
              <a:gd name="connsiteX1" fmla="*/ 70338 w 3094892"/>
              <a:gd name="connsiteY1" fmla="*/ 1891841 h 4006209"/>
              <a:gd name="connsiteX2" fmla="*/ 158261 w 3094892"/>
              <a:gd name="connsiteY2" fmla="*/ 1968041 h 4006209"/>
              <a:gd name="connsiteX3" fmla="*/ 238124 w 3094892"/>
              <a:gd name="connsiteY3" fmla="*/ 1584672 h 4006209"/>
              <a:gd name="connsiteX4" fmla="*/ 459764 w 3094892"/>
              <a:gd name="connsiteY4" fmla="*/ 133742 h 4006209"/>
              <a:gd name="connsiteX5" fmla="*/ 627001 w 3094892"/>
              <a:gd name="connsiteY5" fmla="*/ 1958833 h 4006209"/>
              <a:gd name="connsiteX6" fmla="*/ 729944 w 3094892"/>
              <a:gd name="connsiteY6" fmla="*/ 2110280 h 4006209"/>
              <a:gd name="connsiteX7" fmla="*/ 868057 w 3094892"/>
              <a:gd name="connsiteY7" fmla="*/ 4006073 h 4006209"/>
              <a:gd name="connsiteX8" fmla="*/ 977419 w 3094892"/>
              <a:gd name="connsiteY8" fmla="*/ 2008890 h 4006209"/>
              <a:gd name="connsiteX9" fmla="*/ 1084575 w 3094892"/>
              <a:gd name="connsiteY9" fmla="*/ 1908454 h 4006209"/>
              <a:gd name="connsiteX10" fmla="*/ 1170659 w 3094892"/>
              <a:gd name="connsiteY10" fmla="*/ 2021623 h 4006209"/>
              <a:gd name="connsiteX11" fmla="*/ 1277456 w 3094892"/>
              <a:gd name="connsiteY11" fmla="*/ 1903432 h 4006209"/>
              <a:gd name="connsiteX12" fmla="*/ 1372706 w 3094892"/>
              <a:gd name="connsiteY12" fmla="*/ 2018935 h 4006209"/>
              <a:gd name="connsiteX13" fmla="*/ 1443404 w 3094892"/>
              <a:gd name="connsiteY13" fmla="*/ 1904421 h 4006209"/>
              <a:gd name="connsiteX14" fmla="*/ 1550560 w 3094892"/>
              <a:gd name="connsiteY14" fmla="*/ 2127950 h 4006209"/>
              <a:gd name="connsiteX15" fmla="*/ 1828800 w 3094892"/>
              <a:gd name="connsiteY15" fmla="*/ 4425 h 4006209"/>
              <a:gd name="connsiteX16" fmla="*/ 2221523 w 3094892"/>
              <a:gd name="connsiteY16" fmla="*/ 2829687 h 4006209"/>
              <a:gd name="connsiteX17" fmla="*/ 2309446 w 3094892"/>
              <a:gd name="connsiteY17" fmla="*/ 1921148 h 4006209"/>
              <a:gd name="connsiteX18" fmla="*/ 2391508 w 3094892"/>
              <a:gd name="connsiteY18" fmla="*/ 1311548 h 4006209"/>
              <a:gd name="connsiteX19" fmla="*/ 2532185 w 3094892"/>
              <a:gd name="connsiteY19" fmla="*/ 2020795 h 4006209"/>
              <a:gd name="connsiteX20" fmla="*/ 2608385 w 3094892"/>
              <a:gd name="connsiteY20" fmla="*/ 1821502 h 4006209"/>
              <a:gd name="connsiteX21" fmla="*/ 2860431 w 3094892"/>
              <a:gd name="connsiteY21" fmla="*/ 2800379 h 4006209"/>
              <a:gd name="connsiteX22" fmla="*/ 3036277 w 3094892"/>
              <a:gd name="connsiteY22" fmla="*/ 1839087 h 4006209"/>
              <a:gd name="connsiteX23" fmla="*/ 3094892 w 3094892"/>
              <a:gd name="connsiteY23" fmla="*/ 1932872 h 4006209"/>
              <a:gd name="connsiteX0" fmla="*/ 0 w 3094892"/>
              <a:gd name="connsiteY0" fmla="*/ 1973902 h 4006106"/>
              <a:gd name="connsiteX1" fmla="*/ 70338 w 3094892"/>
              <a:gd name="connsiteY1" fmla="*/ 1891841 h 4006106"/>
              <a:gd name="connsiteX2" fmla="*/ 158261 w 3094892"/>
              <a:gd name="connsiteY2" fmla="*/ 1968041 h 4006106"/>
              <a:gd name="connsiteX3" fmla="*/ 238124 w 3094892"/>
              <a:gd name="connsiteY3" fmla="*/ 1584672 h 4006106"/>
              <a:gd name="connsiteX4" fmla="*/ 459764 w 3094892"/>
              <a:gd name="connsiteY4" fmla="*/ 133742 h 4006106"/>
              <a:gd name="connsiteX5" fmla="*/ 627001 w 3094892"/>
              <a:gd name="connsiteY5" fmla="*/ 1958833 h 4006106"/>
              <a:gd name="connsiteX6" fmla="*/ 701369 w 3094892"/>
              <a:gd name="connsiteY6" fmla="*/ 2060063 h 4006106"/>
              <a:gd name="connsiteX7" fmla="*/ 868057 w 3094892"/>
              <a:gd name="connsiteY7" fmla="*/ 4006073 h 4006106"/>
              <a:gd name="connsiteX8" fmla="*/ 977419 w 3094892"/>
              <a:gd name="connsiteY8" fmla="*/ 2008890 h 4006106"/>
              <a:gd name="connsiteX9" fmla="*/ 1084575 w 3094892"/>
              <a:gd name="connsiteY9" fmla="*/ 1908454 h 4006106"/>
              <a:gd name="connsiteX10" fmla="*/ 1170659 w 3094892"/>
              <a:gd name="connsiteY10" fmla="*/ 2021623 h 4006106"/>
              <a:gd name="connsiteX11" fmla="*/ 1277456 w 3094892"/>
              <a:gd name="connsiteY11" fmla="*/ 1903432 h 4006106"/>
              <a:gd name="connsiteX12" fmla="*/ 1372706 w 3094892"/>
              <a:gd name="connsiteY12" fmla="*/ 2018935 h 4006106"/>
              <a:gd name="connsiteX13" fmla="*/ 1443404 w 3094892"/>
              <a:gd name="connsiteY13" fmla="*/ 1904421 h 4006106"/>
              <a:gd name="connsiteX14" fmla="*/ 1550560 w 3094892"/>
              <a:gd name="connsiteY14" fmla="*/ 2127950 h 4006106"/>
              <a:gd name="connsiteX15" fmla="*/ 1828800 w 3094892"/>
              <a:gd name="connsiteY15" fmla="*/ 4425 h 4006106"/>
              <a:gd name="connsiteX16" fmla="*/ 2221523 w 3094892"/>
              <a:gd name="connsiteY16" fmla="*/ 2829687 h 4006106"/>
              <a:gd name="connsiteX17" fmla="*/ 2309446 w 3094892"/>
              <a:gd name="connsiteY17" fmla="*/ 1921148 h 4006106"/>
              <a:gd name="connsiteX18" fmla="*/ 2391508 w 3094892"/>
              <a:gd name="connsiteY18" fmla="*/ 1311548 h 4006106"/>
              <a:gd name="connsiteX19" fmla="*/ 2532185 w 3094892"/>
              <a:gd name="connsiteY19" fmla="*/ 2020795 h 4006106"/>
              <a:gd name="connsiteX20" fmla="*/ 2608385 w 3094892"/>
              <a:gd name="connsiteY20" fmla="*/ 1821502 h 4006106"/>
              <a:gd name="connsiteX21" fmla="*/ 2860431 w 3094892"/>
              <a:gd name="connsiteY21" fmla="*/ 2800379 h 4006106"/>
              <a:gd name="connsiteX22" fmla="*/ 3036277 w 3094892"/>
              <a:gd name="connsiteY22" fmla="*/ 1839087 h 4006106"/>
              <a:gd name="connsiteX23" fmla="*/ 3094892 w 3094892"/>
              <a:gd name="connsiteY23" fmla="*/ 1932872 h 4006106"/>
              <a:gd name="connsiteX0" fmla="*/ 0 w 3094892"/>
              <a:gd name="connsiteY0" fmla="*/ 1973902 h 4006072"/>
              <a:gd name="connsiteX1" fmla="*/ 70338 w 3094892"/>
              <a:gd name="connsiteY1" fmla="*/ 1891841 h 4006072"/>
              <a:gd name="connsiteX2" fmla="*/ 158261 w 3094892"/>
              <a:gd name="connsiteY2" fmla="*/ 1968041 h 4006072"/>
              <a:gd name="connsiteX3" fmla="*/ 238124 w 3094892"/>
              <a:gd name="connsiteY3" fmla="*/ 1584672 h 4006072"/>
              <a:gd name="connsiteX4" fmla="*/ 459764 w 3094892"/>
              <a:gd name="connsiteY4" fmla="*/ 133742 h 4006072"/>
              <a:gd name="connsiteX5" fmla="*/ 627001 w 3094892"/>
              <a:gd name="connsiteY5" fmla="*/ 1958833 h 4006072"/>
              <a:gd name="connsiteX6" fmla="*/ 691844 w 3094892"/>
              <a:gd name="connsiteY6" fmla="*/ 2009844 h 4006072"/>
              <a:gd name="connsiteX7" fmla="*/ 868057 w 3094892"/>
              <a:gd name="connsiteY7" fmla="*/ 4006073 h 4006072"/>
              <a:gd name="connsiteX8" fmla="*/ 977419 w 3094892"/>
              <a:gd name="connsiteY8" fmla="*/ 2008890 h 4006072"/>
              <a:gd name="connsiteX9" fmla="*/ 1084575 w 3094892"/>
              <a:gd name="connsiteY9" fmla="*/ 1908454 h 4006072"/>
              <a:gd name="connsiteX10" fmla="*/ 1170659 w 3094892"/>
              <a:gd name="connsiteY10" fmla="*/ 2021623 h 4006072"/>
              <a:gd name="connsiteX11" fmla="*/ 1277456 w 3094892"/>
              <a:gd name="connsiteY11" fmla="*/ 1903432 h 4006072"/>
              <a:gd name="connsiteX12" fmla="*/ 1372706 w 3094892"/>
              <a:gd name="connsiteY12" fmla="*/ 2018935 h 4006072"/>
              <a:gd name="connsiteX13" fmla="*/ 1443404 w 3094892"/>
              <a:gd name="connsiteY13" fmla="*/ 1904421 h 4006072"/>
              <a:gd name="connsiteX14" fmla="*/ 1550560 w 3094892"/>
              <a:gd name="connsiteY14" fmla="*/ 2127950 h 4006072"/>
              <a:gd name="connsiteX15" fmla="*/ 1828800 w 3094892"/>
              <a:gd name="connsiteY15" fmla="*/ 4425 h 4006072"/>
              <a:gd name="connsiteX16" fmla="*/ 2221523 w 3094892"/>
              <a:gd name="connsiteY16" fmla="*/ 2829687 h 4006072"/>
              <a:gd name="connsiteX17" fmla="*/ 2309446 w 3094892"/>
              <a:gd name="connsiteY17" fmla="*/ 1921148 h 4006072"/>
              <a:gd name="connsiteX18" fmla="*/ 2391508 w 3094892"/>
              <a:gd name="connsiteY18" fmla="*/ 1311548 h 4006072"/>
              <a:gd name="connsiteX19" fmla="*/ 2532185 w 3094892"/>
              <a:gd name="connsiteY19" fmla="*/ 2020795 h 4006072"/>
              <a:gd name="connsiteX20" fmla="*/ 2608385 w 3094892"/>
              <a:gd name="connsiteY20" fmla="*/ 1821502 h 4006072"/>
              <a:gd name="connsiteX21" fmla="*/ 2860431 w 3094892"/>
              <a:gd name="connsiteY21" fmla="*/ 2800379 h 4006072"/>
              <a:gd name="connsiteX22" fmla="*/ 3036277 w 3094892"/>
              <a:gd name="connsiteY22" fmla="*/ 1839087 h 4006072"/>
              <a:gd name="connsiteX23" fmla="*/ 3094892 w 3094892"/>
              <a:gd name="connsiteY23" fmla="*/ 1932872 h 4006072"/>
              <a:gd name="connsiteX0" fmla="*/ 0 w 3094892"/>
              <a:gd name="connsiteY0" fmla="*/ 1973902 h 4006201"/>
              <a:gd name="connsiteX1" fmla="*/ 70338 w 3094892"/>
              <a:gd name="connsiteY1" fmla="*/ 1891841 h 4006201"/>
              <a:gd name="connsiteX2" fmla="*/ 158261 w 3094892"/>
              <a:gd name="connsiteY2" fmla="*/ 1968041 h 4006201"/>
              <a:gd name="connsiteX3" fmla="*/ 238124 w 3094892"/>
              <a:gd name="connsiteY3" fmla="*/ 1584672 h 4006201"/>
              <a:gd name="connsiteX4" fmla="*/ 459764 w 3094892"/>
              <a:gd name="connsiteY4" fmla="*/ 133742 h 4006201"/>
              <a:gd name="connsiteX5" fmla="*/ 627001 w 3094892"/>
              <a:gd name="connsiteY5" fmla="*/ 1958833 h 4006201"/>
              <a:gd name="connsiteX6" fmla="*/ 691844 w 3094892"/>
              <a:gd name="connsiteY6" fmla="*/ 2009844 h 4006201"/>
              <a:gd name="connsiteX7" fmla="*/ 868057 w 3094892"/>
              <a:gd name="connsiteY7" fmla="*/ 4006073 h 4006201"/>
              <a:gd name="connsiteX8" fmla="*/ 1084575 w 3094892"/>
              <a:gd name="connsiteY8" fmla="*/ 1908454 h 4006201"/>
              <a:gd name="connsiteX9" fmla="*/ 1170659 w 3094892"/>
              <a:gd name="connsiteY9" fmla="*/ 2021623 h 4006201"/>
              <a:gd name="connsiteX10" fmla="*/ 1277456 w 3094892"/>
              <a:gd name="connsiteY10" fmla="*/ 1903432 h 4006201"/>
              <a:gd name="connsiteX11" fmla="*/ 1372706 w 3094892"/>
              <a:gd name="connsiteY11" fmla="*/ 2018935 h 4006201"/>
              <a:gd name="connsiteX12" fmla="*/ 1443404 w 3094892"/>
              <a:gd name="connsiteY12" fmla="*/ 1904421 h 4006201"/>
              <a:gd name="connsiteX13" fmla="*/ 1550560 w 3094892"/>
              <a:gd name="connsiteY13" fmla="*/ 2127950 h 4006201"/>
              <a:gd name="connsiteX14" fmla="*/ 1828800 w 3094892"/>
              <a:gd name="connsiteY14" fmla="*/ 4425 h 4006201"/>
              <a:gd name="connsiteX15" fmla="*/ 2221523 w 3094892"/>
              <a:gd name="connsiteY15" fmla="*/ 2829687 h 4006201"/>
              <a:gd name="connsiteX16" fmla="*/ 2309446 w 3094892"/>
              <a:gd name="connsiteY16" fmla="*/ 1921148 h 4006201"/>
              <a:gd name="connsiteX17" fmla="*/ 2391508 w 3094892"/>
              <a:gd name="connsiteY17" fmla="*/ 1311548 h 4006201"/>
              <a:gd name="connsiteX18" fmla="*/ 2532185 w 3094892"/>
              <a:gd name="connsiteY18" fmla="*/ 2020795 h 4006201"/>
              <a:gd name="connsiteX19" fmla="*/ 2608385 w 3094892"/>
              <a:gd name="connsiteY19" fmla="*/ 1821502 h 4006201"/>
              <a:gd name="connsiteX20" fmla="*/ 2860431 w 3094892"/>
              <a:gd name="connsiteY20" fmla="*/ 2800379 h 4006201"/>
              <a:gd name="connsiteX21" fmla="*/ 3036277 w 3094892"/>
              <a:gd name="connsiteY21" fmla="*/ 1839087 h 4006201"/>
              <a:gd name="connsiteX22" fmla="*/ 3094892 w 3094892"/>
              <a:gd name="connsiteY22" fmla="*/ 1932872 h 4006201"/>
              <a:gd name="connsiteX0" fmla="*/ 0 w 3094892"/>
              <a:gd name="connsiteY0" fmla="*/ 1973902 h 4006074"/>
              <a:gd name="connsiteX1" fmla="*/ 70338 w 3094892"/>
              <a:gd name="connsiteY1" fmla="*/ 1891841 h 4006074"/>
              <a:gd name="connsiteX2" fmla="*/ 158261 w 3094892"/>
              <a:gd name="connsiteY2" fmla="*/ 1968041 h 4006074"/>
              <a:gd name="connsiteX3" fmla="*/ 238124 w 3094892"/>
              <a:gd name="connsiteY3" fmla="*/ 1584672 h 4006074"/>
              <a:gd name="connsiteX4" fmla="*/ 459764 w 3094892"/>
              <a:gd name="connsiteY4" fmla="*/ 133742 h 4006074"/>
              <a:gd name="connsiteX5" fmla="*/ 627001 w 3094892"/>
              <a:gd name="connsiteY5" fmla="*/ 1958833 h 4006074"/>
              <a:gd name="connsiteX6" fmla="*/ 691844 w 3094892"/>
              <a:gd name="connsiteY6" fmla="*/ 2009844 h 4006074"/>
              <a:gd name="connsiteX7" fmla="*/ 868057 w 3094892"/>
              <a:gd name="connsiteY7" fmla="*/ 4006073 h 4006074"/>
              <a:gd name="connsiteX8" fmla="*/ 1170659 w 3094892"/>
              <a:gd name="connsiteY8" fmla="*/ 2021623 h 4006074"/>
              <a:gd name="connsiteX9" fmla="*/ 1277456 w 3094892"/>
              <a:gd name="connsiteY9" fmla="*/ 1903432 h 4006074"/>
              <a:gd name="connsiteX10" fmla="*/ 1372706 w 3094892"/>
              <a:gd name="connsiteY10" fmla="*/ 2018935 h 4006074"/>
              <a:gd name="connsiteX11" fmla="*/ 1443404 w 3094892"/>
              <a:gd name="connsiteY11" fmla="*/ 1904421 h 4006074"/>
              <a:gd name="connsiteX12" fmla="*/ 1550560 w 3094892"/>
              <a:gd name="connsiteY12" fmla="*/ 2127950 h 4006074"/>
              <a:gd name="connsiteX13" fmla="*/ 1828800 w 3094892"/>
              <a:gd name="connsiteY13" fmla="*/ 4425 h 4006074"/>
              <a:gd name="connsiteX14" fmla="*/ 2221523 w 3094892"/>
              <a:gd name="connsiteY14" fmla="*/ 2829687 h 4006074"/>
              <a:gd name="connsiteX15" fmla="*/ 2309446 w 3094892"/>
              <a:gd name="connsiteY15" fmla="*/ 1921148 h 4006074"/>
              <a:gd name="connsiteX16" fmla="*/ 2391508 w 3094892"/>
              <a:gd name="connsiteY16" fmla="*/ 1311548 h 4006074"/>
              <a:gd name="connsiteX17" fmla="*/ 2532185 w 3094892"/>
              <a:gd name="connsiteY17" fmla="*/ 2020795 h 4006074"/>
              <a:gd name="connsiteX18" fmla="*/ 2608385 w 3094892"/>
              <a:gd name="connsiteY18" fmla="*/ 1821502 h 4006074"/>
              <a:gd name="connsiteX19" fmla="*/ 2860431 w 3094892"/>
              <a:gd name="connsiteY19" fmla="*/ 2800379 h 4006074"/>
              <a:gd name="connsiteX20" fmla="*/ 3036277 w 3094892"/>
              <a:gd name="connsiteY20" fmla="*/ 1839087 h 4006074"/>
              <a:gd name="connsiteX21" fmla="*/ 3094892 w 3094892"/>
              <a:gd name="connsiteY21" fmla="*/ 1932872 h 4006074"/>
              <a:gd name="connsiteX0" fmla="*/ 0 w 3094892"/>
              <a:gd name="connsiteY0" fmla="*/ 1973902 h 4006211"/>
              <a:gd name="connsiteX1" fmla="*/ 70338 w 3094892"/>
              <a:gd name="connsiteY1" fmla="*/ 1891841 h 4006211"/>
              <a:gd name="connsiteX2" fmla="*/ 158261 w 3094892"/>
              <a:gd name="connsiteY2" fmla="*/ 1968041 h 4006211"/>
              <a:gd name="connsiteX3" fmla="*/ 238124 w 3094892"/>
              <a:gd name="connsiteY3" fmla="*/ 1584672 h 4006211"/>
              <a:gd name="connsiteX4" fmla="*/ 459764 w 3094892"/>
              <a:gd name="connsiteY4" fmla="*/ 133742 h 4006211"/>
              <a:gd name="connsiteX5" fmla="*/ 627001 w 3094892"/>
              <a:gd name="connsiteY5" fmla="*/ 1958833 h 4006211"/>
              <a:gd name="connsiteX6" fmla="*/ 691844 w 3094892"/>
              <a:gd name="connsiteY6" fmla="*/ 2009844 h 4006211"/>
              <a:gd name="connsiteX7" fmla="*/ 868057 w 3094892"/>
              <a:gd name="connsiteY7" fmla="*/ 4006073 h 4006211"/>
              <a:gd name="connsiteX8" fmla="*/ 1277456 w 3094892"/>
              <a:gd name="connsiteY8" fmla="*/ 1903432 h 4006211"/>
              <a:gd name="connsiteX9" fmla="*/ 1372706 w 3094892"/>
              <a:gd name="connsiteY9" fmla="*/ 2018935 h 4006211"/>
              <a:gd name="connsiteX10" fmla="*/ 1443404 w 3094892"/>
              <a:gd name="connsiteY10" fmla="*/ 1904421 h 4006211"/>
              <a:gd name="connsiteX11" fmla="*/ 1550560 w 3094892"/>
              <a:gd name="connsiteY11" fmla="*/ 2127950 h 4006211"/>
              <a:gd name="connsiteX12" fmla="*/ 1828800 w 3094892"/>
              <a:gd name="connsiteY12" fmla="*/ 4425 h 4006211"/>
              <a:gd name="connsiteX13" fmla="*/ 2221523 w 3094892"/>
              <a:gd name="connsiteY13" fmla="*/ 2829687 h 4006211"/>
              <a:gd name="connsiteX14" fmla="*/ 2309446 w 3094892"/>
              <a:gd name="connsiteY14" fmla="*/ 1921148 h 4006211"/>
              <a:gd name="connsiteX15" fmla="*/ 2391508 w 3094892"/>
              <a:gd name="connsiteY15" fmla="*/ 1311548 h 4006211"/>
              <a:gd name="connsiteX16" fmla="*/ 2532185 w 3094892"/>
              <a:gd name="connsiteY16" fmla="*/ 2020795 h 4006211"/>
              <a:gd name="connsiteX17" fmla="*/ 2608385 w 3094892"/>
              <a:gd name="connsiteY17" fmla="*/ 1821502 h 4006211"/>
              <a:gd name="connsiteX18" fmla="*/ 2860431 w 3094892"/>
              <a:gd name="connsiteY18" fmla="*/ 2800379 h 4006211"/>
              <a:gd name="connsiteX19" fmla="*/ 3036277 w 3094892"/>
              <a:gd name="connsiteY19" fmla="*/ 1839087 h 4006211"/>
              <a:gd name="connsiteX20" fmla="*/ 3094892 w 3094892"/>
              <a:gd name="connsiteY20" fmla="*/ 1932872 h 4006211"/>
              <a:gd name="connsiteX0" fmla="*/ 0 w 3094892"/>
              <a:gd name="connsiteY0" fmla="*/ 1973902 h 3976083"/>
              <a:gd name="connsiteX1" fmla="*/ 70338 w 3094892"/>
              <a:gd name="connsiteY1" fmla="*/ 1891841 h 3976083"/>
              <a:gd name="connsiteX2" fmla="*/ 158261 w 3094892"/>
              <a:gd name="connsiteY2" fmla="*/ 1968041 h 3976083"/>
              <a:gd name="connsiteX3" fmla="*/ 238124 w 3094892"/>
              <a:gd name="connsiteY3" fmla="*/ 1584672 h 3976083"/>
              <a:gd name="connsiteX4" fmla="*/ 459764 w 3094892"/>
              <a:gd name="connsiteY4" fmla="*/ 133742 h 3976083"/>
              <a:gd name="connsiteX5" fmla="*/ 627001 w 3094892"/>
              <a:gd name="connsiteY5" fmla="*/ 1958833 h 3976083"/>
              <a:gd name="connsiteX6" fmla="*/ 691844 w 3094892"/>
              <a:gd name="connsiteY6" fmla="*/ 2009844 h 3976083"/>
              <a:gd name="connsiteX7" fmla="*/ 996645 w 3094892"/>
              <a:gd name="connsiteY7" fmla="*/ 3975942 h 3976083"/>
              <a:gd name="connsiteX8" fmla="*/ 1277456 w 3094892"/>
              <a:gd name="connsiteY8" fmla="*/ 1903432 h 3976083"/>
              <a:gd name="connsiteX9" fmla="*/ 1372706 w 3094892"/>
              <a:gd name="connsiteY9" fmla="*/ 2018935 h 3976083"/>
              <a:gd name="connsiteX10" fmla="*/ 1443404 w 3094892"/>
              <a:gd name="connsiteY10" fmla="*/ 1904421 h 3976083"/>
              <a:gd name="connsiteX11" fmla="*/ 1550560 w 3094892"/>
              <a:gd name="connsiteY11" fmla="*/ 2127950 h 3976083"/>
              <a:gd name="connsiteX12" fmla="*/ 1828800 w 3094892"/>
              <a:gd name="connsiteY12" fmla="*/ 4425 h 3976083"/>
              <a:gd name="connsiteX13" fmla="*/ 2221523 w 3094892"/>
              <a:gd name="connsiteY13" fmla="*/ 2829687 h 3976083"/>
              <a:gd name="connsiteX14" fmla="*/ 2309446 w 3094892"/>
              <a:gd name="connsiteY14" fmla="*/ 1921148 h 3976083"/>
              <a:gd name="connsiteX15" fmla="*/ 2391508 w 3094892"/>
              <a:gd name="connsiteY15" fmla="*/ 1311548 h 3976083"/>
              <a:gd name="connsiteX16" fmla="*/ 2532185 w 3094892"/>
              <a:gd name="connsiteY16" fmla="*/ 2020795 h 3976083"/>
              <a:gd name="connsiteX17" fmla="*/ 2608385 w 3094892"/>
              <a:gd name="connsiteY17" fmla="*/ 1821502 h 3976083"/>
              <a:gd name="connsiteX18" fmla="*/ 2860431 w 3094892"/>
              <a:gd name="connsiteY18" fmla="*/ 2800379 h 3976083"/>
              <a:gd name="connsiteX19" fmla="*/ 3036277 w 3094892"/>
              <a:gd name="connsiteY19" fmla="*/ 1839087 h 3976083"/>
              <a:gd name="connsiteX20" fmla="*/ 3094892 w 3094892"/>
              <a:gd name="connsiteY20" fmla="*/ 1932872 h 3976083"/>
              <a:gd name="connsiteX0" fmla="*/ 0 w 3094892"/>
              <a:gd name="connsiteY0" fmla="*/ 1973902 h 3945955"/>
              <a:gd name="connsiteX1" fmla="*/ 70338 w 3094892"/>
              <a:gd name="connsiteY1" fmla="*/ 1891841 h 3945955"/>
              <a:gd name="connsiteX2" fmla="*/ 158261 w 3094892"/>
              <a:gd name="connsiteY2" fmla="*/ 1968041 h 3945955"/>
              <a:gd name="connsiteX3" fmla="*/ 238124 w 3094892"/>
              <a:gd name="connsiteY3" fmla="*/ 1584672 h 3945955"/>
              <a:gd name="connsiteX4" fmla="*/ 459764 w 3094892"/>
              <a:gd name="connsiteY4" fmla="*/ 133742 h 3945955"/>
              <a:gd name="connsiteX5" fmla="*/ 627001 w 3094892"/>
              <a:gd name="connsiteY5" fmla="*/ 1958833 h 3945955"/>
              <a:gd name="connsiteX6" fmla="*/ 691844 w 3094892"/>
              <a:gd name="connsiteY6" fmla="*/ 2009844 h 3945955"/>
              <a:gd name="connsiteX7" fmla="*/ 991882 w 3094892"/>
              <a:gd name="connsiteY7" fmla="*/ 3945812 h 3945955"/>
              <a:gd name="connsiteX8" fmla="*/ 1277456 w 3094892"/>
              <a:gd name="connsiteY8" fmla="*/ 1903432 h 3945955"/>
              <a:gd name="connsiteX9" fmla="*/ 1372706 w 3094892"/>
              <a:gd name="connsiteY9" fmla="*/ 2018935 h 3945955"/>
              <a:gd name="connsiteX10" fmla="*/ 1443404 w 3094892"/>
              <a:gd name="connsiteY10" fmla="*/ 1904421 h 3945955"/>
              <a:gd name="connsiteX11" fmla="*/ 1550560 w 3094892"/>
              <a:gd name="connsiteY11" fmla="*/ 2127950 h 3945955"/>
              <a:gd name="connsiteX12" fmla="*/ 1828800 w 3094892"/>
              <a:gd name="connsiteY12" fmla="*/ 4425 h 3945955"/>
              <a:gd name="connsiteX13" fmla="*/ 2221523 w 3094892"/>
              <a:gd name="connsiteY13" fmla="*/ 2829687 h 3945955"/>
              <a:gd name="connsiteX14" fmla="*/ 2309446 w 3094892"/>
              <a:gd name="connsiteY14" fmla="*/ 1921148 h 3945955"/>
              <a:gd name="connsiteX15" fmla="*/ 2391508 w 3094892"/>
              <a:gd name="connsiteY15" fmla="*/ 1311548 h 3945955"/>
              <a:gd name="connsiteX16" fmla="*/ 2532185 w 3094892"/>
              <a:gd name="connsiteY16" fmla="*/ 2020795 h 3945955"/>
              <a:gd name="connsiteX17" fmla="*/ 2608385 w 3094892"/>
              <a:gd name="connsiteY17" fmla="*/ 1821502 h 3945955"/>
              <a:gd name="connsiteX18" fmla="*/ 2860431 w 3094892"/>
              <a:gd name="connsiteY18" fmla="*/ 2800379 h 3945955"/>
              <a:gd name="connsiteX19" fmla="*/ 3036277 w 3094892"/>
              <a:gd name="connsiteY19" fmla="*/ 1839087 h 3945955"/>
              <a:gd name="connsiteX20" fmla="*/ 3094892 w 3094892"/>
              <a:gd name="connsiteY20" fmla="*/ 1932872 h 3945955"/>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1443404 w 3094892"/>
              <a:gd name="connsiteY10" fmla="*/ 1773009 h 3814543"/>
              <a:gd name="connsiteX11" fmla="*/ 1550560 w 3094892"/>
              <a:gd name="connsiteY11" fmla="*/ 1996538 h 3814543"/>
              <a:gd name="connsiteX12" fmla="*/ 2221523 w 3094892"/>
              <a:gd name="connsiteY12" fmla="*/ 2698275 h 3814543"/>
              <a:gd name="connsiteX13" fmla="*/ 2309446 w 3094892"/>
              <a:gd name="connsiteY13" fmla="*/ 1789736 h 3814543"/>
              <a:gd name="connsiteX14" fmla="*/ 2391508 w 3094892"/>
              <a:gd name="connsiteY14" fmla="*/ 1180136 h 3814543"/>
              <a:gd name="connsiteX15" fmla="*/ 2532185 w 3094892"/>
              <a:gd name="connsiteY15" fmla="*/ 1889383 h 3814543"/>
              <a:gd name="connsiteX16" fmla="*/ 2608385 w 3094892"/>
              <a:gd name="connsiteY16" fmla="*/ 1690090 h 3814543"/>
              <a:gd name="connsiteX17" fmla="*/ 2860431 w 3094892"/>
              <a:gd name="connsiteY17" fmla="*/ 2668967 h 3814543"/>
              <a:gd name="connsiteX18" fmla="*/ 3036277 w 3094892"/>
              <a:gd name="connsiteY18" fmla="*/ 1707675 h 3814543"/>
              <a:gd name="connsiteX19" fmla="*/ 3094892 w 3094892"/>
              <a:gd name="connsiteY19"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1443404 w 3094892"/>
              <a:gd name="connsiteY10" fmla="*/ 1773009 h 3814543"/>
              <a:gd name="connsiteX11" fmla="*/ 2221523 w 3094892"/>
              <a:gd name="connsiteY11" fmla="*/ 2698275 h 3814543"/>
              <a:gd name="connsiteX12" fmla="*/ 2309446 w 3094892"/>
              <a:gd name="connsiteY12" fmla="*/ 1789736 h 3814543"/>
              <a:gd name="connsiteX13" fmla="*/ 2391508 w 3094892"/>
              <a:gd name="connsiteY13" fmla="*/ 1180136 h 3814543"/>
              <a:gd name="connsiteX14" fmla="*/ 2532185 w 3094892"/>
              <a:gd name="connsiteY14" fmla="*/ 1889383 h 3814543"/>
              <a:gd name="connsiteX15" fmla="*/ 2608385 w 3094892"/>
              <a:gd name="connsiteY15" fmla="*/ 1690090 h 3814543"/>
              <a:gd name="connsiteX16" fmla="*/ 2860431 w 3094892"/>
              <a:gd name="connsiteY16" fmla="*/ 2668967 h 3814543"/>
              <a:gd name="connsiteX17" fmla="*/ 3036277 w 3094892"/>
              <a:gd name="connsiteY17" fmla="*/ 1707675 h 3814543"/>
              <a:gd name="connsiteX18" fmla="*/ 3094892 w 3094892"/>
              <a:gd name="connsiteY18"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1443404 w 3094892"/>
              <a:gd name="connsiteY10" fmla="*/ 1773009 h 3814543"/>
              <a:gd name="connsiteX11" fmla="*/ 2309446 w 3094892"/>
              <a:gd name="connsiteY11" fmla="*/ 1789736 h 3814543"/>
              <a:gd name="connsiteX12" fmla="*/ 2391508 w 3094892"/>
              <a:gd name="connsiteY12" fmla="*/ 1180136 h 3814543"/>
              <a:gd name="connsiteX13" fmla="*/ 2532185 w 3094892"/>
              <a:gd name="connsiteY13" fmla="*/ 1889383 h 3814543"/>
              <a:gd name="connsiteX14" fmla="*/ 2608385 w 3094892"/>
              <a:gd name="connsiteY14" fmla="*/ 1690090 h 3814543"/>
              <a:gd name="connsiteX15" fmla="*/ 2860431 w 3094892"/>
              <a:gd name="connsiteY15" fmla="*/ 2668967 h 3814543"/>
              <a:gd name="connsiteX16" fmla="*/ 3036277 w 3094892"/>
              <a:gd name="connsiteY16" fmla="*/ 1707675 h 3814543"/>
              <a:gd name="connsiteX17" fmla="*/ 3094892 w 3094892"/>
              <a:gd name="connsiteY17"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1443404 w 3094892"/>
              <a:gd name="connsiteY10" fmla="*/ 1773009 h 3814543"/>
              <a:gd name="connsiteX11" fmla="*/ 2309446 w 3094892"/>
              <a:gd name="connsiteY11" fmla="*/ 1789736 h 3814543"/>
              <a:gd name="connsiteX12" fmla="*/ 2532185 w 3094892"/>
              <a:gd name="connsiteY12" fmla="*/ 1889383 h 3814543"/>
              <a:gd name="connsiteX13" fmla="*/ 2608385 w 3094892"/>
              <a:gd name="connsiteY13" fmla="*/ 1690090 h 3814543"/>
              <a:gd name="connsiteX14" fmla="*/ 2860431 w 3094892"/>
              <a:gd name="connsiteY14" fmla="*/ 2668967 h 3814543"/>
              <a:gd name="connsiteX15" fmla="*/ 3036277 w 3094892"/>
              <a:gd name="connsiteY15" fmla="*/ 1707675 h 3814543"/>
              <a:gd name="connsiteX16" fmla="*/ 3094892 w 3094892"/>
              <a:gd name="connsiteY16"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520344 w 3094892"/>
              <a:gd name="connsiteY9" fmla="*/ 185739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1119 w 3094892"/>
              <a:gd name="connsiteY9" fmla="*/ 190426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89363 w 3094892"/>
              <a:gd name="connsiteY8" fmla="*/ 1772020 h 3814543"/>
              <a:gd name="connsiteX9" fmla="*/ 1371119 w 3094892"/>
              <a:gd name="connsiteY9" fmla="*/ 190426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89363 w 3094892"/>
              <a:gd name="connsiteY8" fmla="*/ 1772020 h 3814543"/>
              <a:gd name="connsiteX9" fmla="*/ 1371119 w 3094892"/>
              <a:gd name="connsiteY9" fmla="*/ 190426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602"/>
              <a:gd name="connsiteX1" fmla="*/ 70338 w 3094892"/>
              <a:gd name="connsiteY1" fmla="*/ 1760429 h 3814602"/>
              <a:gd name="connsiteX2" fmla="*/ 158261 w 3094892"/>
              <a:gd name="connsiteY2" fmla="*/ 1836629 h 3814602"/>
              <a:gd name="connsiteX3" fmla="*/ 238124 w 3094892"/>
              <a:gd name="connsiteY3" fmla="*/ 1453260 h 3814602"/>
              <a:gd name="connsiteX4" fmla="*/ 459764 w 3094892"/>
              <a:gd name="connsiteY4" fmla="*/ 2330 h 3814602"/>
              <a:gd name="connsiteX5" fmla="*/ 627001 w 3094892"/>
              <a:gd name="connsiteY5" fmla="*/ 1827421 h 3814602"/>
              <a:gd name="connsiteX6" fmla="*/ 691844 w 3094892"/>
              <a:gd name="connsiteY6" fmla="*/ 1878432 h 3814602"/>
              <a:gd name="connsiteX7" fmla="*/ 991882 w 3094892"/>
              <a:gd name="connsiteY7" fmla="*/ 3814400 h 3814602"/>
              <a:gd name="connsiteX8" fmla="*/ 1275076 w 3094892"/>
              <a:gd name="connsiteY8" fmla="*/ 1751933 h 3814602"/>
              <a:gd name="connsiteX9" fmla="*/ 1371119 w 3094892"/>
              <a:gd name="connsiteY9" fmla="*/ 1904263 h 3814602"/>
              <a:gd name="connsiteX10" fmla="*/ 2309446 w 3094892"/>
              <a:gd name="connsiteY10" fmla="*/ 1789736 h 3814602"/>
              <a:gd name="connsiteX11" fmla="*/ 2532185 w 3094892"/>
              <a:gd name="connsiteY11" fmla="*/ 1889383 h 3814602"/>
              <a:gd name="connsiteX12" fmla="*/ 2608385 w 3094892"/>
              <a:gd name="connsiteY12" fmla="*/ 1690090 h 3814602"/>
              <a:gd name="connsiteX13" fmla="*/ 2860431 w 3094892"/>
              <a:gd name="connsiteY13" fmla="*/ 2668967 h 3814602"/>
              <a:gd name="connsiteX14" fmla="*/ 3036277 w 3094892"/>
              <a:gd name="connsiteY14" fmla="*/ 1707675 h 3814602"/>
              <a:gd name="connsiteX15" fmla="*/ 3094892 w 3094892"/>
              <a:gd name="connsiteY15" fmla="*/ 1801460 h 3814602"/>
              <a:gd name="connsiteX0" fmla="*/ 0 w 3094892"/>
              <a:gd name="connsiteY0" fmla="*/ 1842490 h 3814602"/>
              <a:gd name="connsiteX1" fmla="*/ 70338 w 3094892"/>
              <a:gd name="connsiteY1" fmla="*/ 1760429 h 3814602"/>
              <a:gd name="connsiteX2" fmla="*/ 158261 w 3094892"/>
              <a:gd name="connsiteY2" fmla="*/ 1836629 h 3814602"/>
              <a:gd name="connsiteX3" fmla="*/ 238124 w 3094892"/>
              <a:gd name="connsiteY3" fmla="*/ 1453260 h 3814602"/>
              <a:gd name="connsiteX4" fmla="*/ 459764 w 3094892"/>
              <a:gd name="connsiteY4" fmla="*/ 2330 h 3814602"/>
              <a:gd name="connsiteX5" fmla="*/ 627001 w 3094892"/>
              <a:gd name="connsiteY5" fmla="*/ 1827421 h 3814602"/>
              <a:gd name="connsiteX6" fmla="*/ 691844 w 3094892"/>
              <a:gd name="connsiteY6" fmla="*/ 1878432 h 3814602"/>
              <a:gd name="connsiteX7" fmla="*/ 991882 w 3094892"/>
              <a:gd name="connsiteY7" fmla="*/ 3814400 h 3814602"/>
              <a:gd name="connsiteX8" fmla="*/ 1275076 w 3094892"/>
              <a:gd name="connsiteY8" fmla="*/ 1751933 h 3814602"/>
              <a:gd name="connsiteX9" fmla="*/ 1371119 w 3094892"/>
              <a:gd name="connsiteY9" fmla="*/ 1904263 h 3814602"/>
              <a:gd name="connsiteX10" fmla="*/ 2309446 w 3094892"/>
              <a:gd name="connsiteY10" fmla="*/ 1789736 h 3814602"/>
              <a:gd name="connsiteX11" fmla="*/ 2532185 w 3094892"/>
              <a:gd name="connsiteY11" fmla="*/ 1889383 h 3814602"/>
              <a:gd name="connsiteX12" fmla="*/ 2608385 w 3094892"/>
              <a:gd name="connsiteY12" fmla="*/ 1690090 h 3814602"/>
              <a:gd name="connsiteX13" fmla="*/ 2860431 w 3094892"/>
              <a:gd name="connsiteY13" fmla="*/ 2668967 h 3814602"/>
              <a:gd name="connsiteX14" fmla="*/ 3036277 w 3094892"/>
              <a:gd name="connsiteY14" fmla="*/ 1707675 h 3814602"/>
              <a:gd name="connsiteX15" fmla="*/ 3094892 w 3094892"/>
              <a:gd name="connsiteY15" fmla="*/ 1801460 h 3814602"/>
              <a:gd name="connsiteX0" fmla="*/ 0 w 3094892"/>
              <a:gd name="connsiteY0" fmla="*/ 1842490 h 3814602"/>
              <a:gd name="connsiteX1" fmla="*/ 70338 w 3094892"/>
              <a:gd name="connsiteY1" fmla="*/ 1760429 h 3814602"/>
              <a:gd name="connsiteX2" fmla="*/ 158261 w 3094892"/>
              <a:gd name="connsiteY2" fmla="*/ 1836629 h 3814602"/>
              <a:gd name="connsiteX3" fmla="*/ 238124 w 3094892"/>
              <a:gd name="connsiteY3" fmla="*/ 1453260 h 3814602"/>
              <a:gd name="connsiteX4" fmla="*/ 459764 w 3094892"/>
              <a:gd name="connsiteY4" fmla="*/ 2330 h 3814602"/>
              <a:gd name="connsiteX5" fmla="*/ 627001 w 3094892"/>
              <a:gd name="connsiteY5" fmla="*/ 1827421 h 3814602"/>
              <a:gd name="connsiteX6" fmla="*/ 691844 w 3094892"/>
              <a:gd name="connsiteY6" fmla="*/ 1878432 h 3814602"/>
              <a:gd name="connsiteX7" fmla="*/ 991882 w 3094892"/>
              <a:gd name="connsiteY7" fmla="*/ 3814400 h 3814602"/>
              <a:gd name="connsiteX8" fmla="*/ 1275076 w 3094892"/>
              <a:gd name="connsiteY8" fmla="*/ 1751933 h 3814602"/>
              <a:gd name="connsiteX9" fmla="*/ 1371119 w 3094892"/>
              <a:gd name="connsiteY9" fmla="*/ 1904263 h 3814602"/>
              <a:gd name="connsiteX10" fmla="*/ 1477479 w 3094892"/>
              <a:gd name="connsiteY10" fmla="*/ 1792106 h 3814602"/>
              <a:gd name="connsiteX11" fmla="*/ 2309446 w 3094892"/>
              <a:gd name="connsiteY11" fmla="*/ 1789736 h 3814602"/>
              <a:gd name="connsiteX12" fmla="*/ 2532185 w 3094892"/>
              <a:gd name="connsiteY12" fmla="*/ 1889383 h 3814602"/>
              <a:gd name="connsiteX13" fmla="*/ 2608385 w 3094892"/>
              <a:gd name="connsiteY13" fmla="*/ 1690090 h 3814602"/>
              <a:gd name="connsiteX14" fmla="*/ 2860431 w 3094892"/>
              <a:gd name="connsiteY14" fmla="*/ 2668967 h 3814602"/>
              <a:gd name="connsiteX15" fmla="*/ 3036277 w 3094892"/>
              <a:gd name="connsiteY15" fmla="*/ 1707675 h 3814602"/>
              <a:gd name="connsiteX16" fmla="*/ 3094892 w 3094892"/>
              <a:gd name="connsiteY16" fmla="*/ 1801460 h 3814602"/>
              <a:gd name="connsiteX0" fmla="*/ 0 w 3094892"/>
              <a:gd name="connsiteY0" fmla="*/ 1842490 h 3814602"/>
              <a:gd name="connsiteX1" fmla="*/ 70338 w 3094892"/>
              <a:gd name="connsiteY1" fmla="*/ 1760429 h 3814602"/>
              <a:gd name="connsiteX2" fmla="*/ 158261 w 3094892"/>
              <a:gd name="connsiteY2" fmla="*/ 1836629 h 3814602"/>
              <a:gd name="connsiteX3" fmla="*/ 238124 w 3094892"/>
              <a:gd name="connsiteY3" fmla="*/ 1453260 h 3814602"/>
              <a:gd name="connsiteX4" fmla="*/ 459764 w 3094892"/>
              <a:gd name="connsiteY4" fmla="*/ 2330 h 3814602"/>
              <a:gd name="connsiteX5" fmla="*/ 627001 w 3094892"/>
              <a:gd name="connsiteY5" fmla="*/ 1827421 h 3814602"/>
              <a:gd name="connsiteX6" fmla="*/ 691844 w 3094892"/>
              <a:gd name="connsiteY6" fmla="*/ 1878432 h 3814602"/>
              <a:gd name="connsiteX7" fmla="*/ 991882 w 3094892"/>
              <a:gd name="connsiteY7" fmla="*/ 3814400 h 3814602"/>
              <a:gd name="connsiteX8" fmla="*/ 1275076 w 3094892"/>
              <a:gd name="connsiteY8" fmla="*/ 1751933 h 3814602"/>
              <a:gd name="connsiteX9" fmla="*/ 1371119 w 3094892"/>
              <a:gd name="connsiteY9" fmla="*/ 1904263 h 3814602"/>
              <a:gd name="connsiteX10" fmla="*/ 1477479 w 3094892"/>
              <a:gd name="connsiteY10" fmla="*/ 1792106 h 3814602"/>
              <a:gd name="connsiteX11" fmla="*/ 1510817 w 3094892"/>
              <a:gd name="connsiteY11" fmla="*/ 1897563 h 3814602"/>
              <a:gd name="connsiteX12" fmla="*/ 2309446 w 3094892"/>
              <a:gd name="connsiteY12" fmla="*/ 1789736 h 3814602"/>
              <a:gd name="connsiteX13" fmla="*/ 2532185 w 3094892"/>
              <a:gd name="connsiteY13" fmla="*/ 1889383 h 3814602"/>
              <a:gd name="connsiteX14" fmla="*/ 2608385 w 3094892"/>
              <a:gd name="connsiteY14" fmla="*/ 1690090 h 3814602"/>
              <a:gd name="connsiteX15" fmla="*/ 2860431 w 3094892"/>
              <a:gd name="connsiteY15" fmla="*/ 2668967 h 3814602"/>
              <a:gd name="connsiteX16" fmla="*/ 3036277 w 3094892"/>
              <a:gd name="connsiteY16" fmla="*/ 1707675 h 3814602"/>
              <a:gd name="connsiteX17" fmla="*/ 3094892 w 3094892"/>
              <a:gd name="connsiteY17" fmla="*/ 1801460 h 3814602"/>
              <a:gd name="connsiteX0" fmla="*/ 0 w 3036277"/>
              <a:gd name="connsiteY0" fmla="*/ 1842490 h 3814602"/>
              <a:gd name="connsiteX1" fmla="*/ 70338 w 3036277"/>
              <a:gd name="connsiteY1" fmla="*/ 1760429 h 3814602"/>
              <a:gd name="connsiteX2" fmla="*/ 158261 w 3036277"/>
              <a:gd name="connsiteY2" fmla="*/ 1836629 h 3814602"/>
              <a:gd name="connsiteX3" fmla="*/ 238124 w 3036277"/>
              <a:gd name="connsiteY3" fmla="*/ 1453260 h 3814602"/>
              <a:gd name="connsiteX4" fmla="*/ 459764 w 3036277"/>
              <a:gd name="connsiteY4" fmla="*/ 2330 h 3814602"/>
              <a:gd name="connsiteX5" fmla="*/ 627001 w 3036277"/>
              <a:gd name="connsiteY5" fmla="*/ 1827421 h 3814602"/>
              <a:gd name="connsiteX6" fmla="*/ 691844 w 3036277"/>
              <a:gd name="connsiteY6" fmla="*/ 1878432 h 3814602"/>
              <a:gd name="connsiteX7" fmla="*/ 991882 w 3036277"/>
              <a:gd name="connsiteY7" fmla="*/ 3814400 h 3814602"/>
              <a:gd name="connsiteX8" fmla="*/ 1275076 w 3036277"/>
              <a:gd name="connsiteY8" fmla="*/ 1751933 h 3814602"/>
              <a:gd name="connsiteX9" fmla="*/ 1371119 w 3036277"/>
              <a:gd name="connsiteY9" fmla="*/ 1904263 h 3814602"/>
              <a:gd name="connsiteX10" fmla="*/ 1477479 w 3036277"/>
              <a:gd name="connsiteY10" fmla="*/ 1792106 h 3814602"/>
              <a:gd name="connsiteX11" fmla="*/ 1510817 w 3036277"/>
              <a:gd name="connsiteY11" fmla="*/ 1897563 h 3814602"/>
              <a:gd name="connsiteX12" fmla="*/ 2309446 w 3036277"/>
              <a:gd name="connsiteY12" fmla="*/ 1789736 h 3814602"/>
              <a:gd name="connsiteX13" fmla="*/ 2532185 w 3036277"/>
              <a:gd name="connsiteY13" fmla="*/ 1889383 h 3814602"/>
              <a:gd name="connsiteX14" fmla="*/ 2608385 w 3036277"/>
              <a:gd name="connsiteY14" fmla="*/ 1690090 h 3814602"/>
              <a:gd name="connsiteX15" fmla="*/ 2860431 w 3036277"/>
              <a:gd name="connsiteY15" fmla="*/ 2668967 h 3814602"/>
              <a:gd name="connsiteX16" fmla="*/ 3036277 w 3036277"/>
              <a:gd name="connsiteY16" fmla="*/ 1707675 h 3814602"/>
              <a:gd name="connsiteX0" fmla="*/ 0 w 2860431"/>
              <a:gd name="connsiteY0" fmla="*/ 1842490 h 3814602"/>
              <a:gd name="connsiteX1" fmla="*/ 70338 w 2860431"/>
              <a:gd name="connsiteY1" fmla="*/ 1760429 h 3814602"/>
              <a:gd name="connsiteX2" fmla="*/ 158261 w 2860431"/>
              <a:gd name="connsiteY2" fmla="*/ 1836629 h 3814602"/>
              <a:gd name="connsiteX3" fmla="*/ 238124 w 2860431"/>
              <a:gd name="connsiteY3" fmla="*/ 1453260 h 3814602"/>
              <a:gd name="connsiteX4" fmla="*/ 459764 w 2860431"/>
              <a:gd name="connsiteY4" fmla="*/ 2330 h 3814602"/>
              <a:gd name="connsiteX5" fmla="*/ 627001 w 2860431"/>
              <a:gd name="connsiteY5" fmla="*/ 1827421 h 3814602"/>
              <a:gd name="connsiteX6" fmla="*/ 691844 w 2860431"/>
              <a:gd name="connsiteY6" fmla="*/ 1878432 h 3814602"/>
              <a:gd name="connsiteX7" fmla="*/ 991882 w 2860431"/>
              <a:gd name="connsiteY7" fmla="*/ 3814400 h 3814602"/>
              <a:gd name="connsiteX8" fmla="*/ 1275076 w 2860431"/>
              <a:gd name="connsiteY8" fmla="*/ 1751933 h 3814602"/>
              <a:gd name="connsiteX9" fmla="*/ 1371119 w 2860431"/>
              <a:gd name="connsiteY9" fmla="*/ 1904263 h 3814602"/>
              <a:gd name="connsiteX10" fmla="*/ 1477479 w 2860431"/>
              <a:gd name="connsiteY10" fmla="*/ 1792106 h 3814602"/>
              <a:gd name="connsiteX11" fmla="*/ 1510817 w 2860431"/>
              <a:gd name="connsiteY11" fmla="*/ 1897563 h 3814602"/>
              <a:gd name="connsiteX12" fmla="*/ 2309446 w 2860431"/>
              <a:gd name="connsiteY12" fmla="*/ 1789736 h 3814602"/>
              <a:gd name="connsiteX13" fmla="*/ 2532185 w 2860431"/>
              <a:gd name="connsiteY13" fmla="*/ 1889383 h 3814602"/>
              <a:gd name="connsiteX14" fmla="*/ 2608385 w 2860431"/>
              <a:gd name="connsiteY14" fmla="*/ 1690090 h 3814602"/>
              <a:gd name="connsiteX15" fmla="*/ 2860431 w 2860431"/>
              <a:gd name="connsiteY15" fmla="*/ 2668967 h 3814602"/>
              <a:gd name="connsiteX0" fmla="*/ 0 w 2608385"/>
              <a:gd name="connsiteY0" fmla="*/ 1842490 h 3814602"/>
              <a:gd name="connsiteX1" fmla="*/ 70338 w 2608385"/>
              <a:gd name="connsiteY1" fmla="*/ 1760429 h 3814602"/>
              <a:gd name="connsiteX2" fmla="*/ 158261 w 2608385"/>
              <a:gd name="connsiteY2" fmla="*/ 1836629 h 3814602"/>
              <a:gd name="connsiteX3" fmla="*/ 238124 w 2608385"/>
              <a:gd name="connsiteY3" fmla="*/ 1453260 h 3814602"/>
              <a:gd name="connsiteX4" fmla="*/ 459764 w 2608385"/>
              <a:gd name="connsiteY4" fmla="*/ 2330 h 3814602"/>
              <a:gd name="connsiteX5" fmla="*/ 627001 w 2608385"/>
              <a:gd name="connsiteY5" fmla="*/ 1827421 h 3814602"/>
              <a:gd name="connsiteX6" fmla="*/ 691844 w 2608385"/>
              <a:gd name="connsiteY6" fmla="*/ 1878432 h 3814602"/>
              <a:gd name="connsiteX7" fmla="*/ 991882 w 2608385"/>
              <a:gd name="connsiteY7" fmla="*/ 3814400 h 3814602"/>
              <a:gd name="connsiteX8" fmla="*/ 1275076 w 2608385"/>
              <a:gd name="connsiteY8" fmla="*/ 1751933 h 3814602"/>
              <a:gd name="connsiteX9" fmla="*/ 1371119 w 2608385"/>
              <a:gd name="connsiteY9" fmla="*/ 1904263 h 3814602"/>
              <a:gd name="connsiteX10" fmla="*/ 1477479 w 2608385"/>
              <a:gd name="connsiteY10" fmla="*/ 1792106 h 3814602"/>
              <a:gd name="connsiteX11" fmla="*/ 1510817 w 2608385"/>
              <a:gd name="connsiteY11" fmla="*/ 1897563 h 3814602"/>
              <a:gd name="connsiteX12" fmla="*/ 2309446 w 2608385"/>
              <a:gd name="connsiteY12" fmla="*/ 1789736 h 3814602"/>
              <a:gd name="connsiteX13" fmla="*/ 2532185 w 2608385"/>
              <a:gd name="connsiteY13" fmla="*/ 1889383 h 3814602"/>
              <a:gd name="connsiteX14" fmla="*/ 2608385 w 2608385"/>
              <a:gd name="connsiteY14" fmla="*/ 1690090 h 3814602"/>
              <a:gd name="connsiteX0" fmla="*/ 0 w 2532185"/>
              <a:gd name="connsiteY0" fmla="*/ 1842490 h 3814602"/>
              <a:gd name="connsiteX1" fmla="*/ 70338 w 2532185"/>
              <a:gd name="connsiteY1" fmla="*/ 1760429 h 3814602"/>
              <a:gd name="connsiteX2" fmla="*/ 158261 w 2532185"/>
              <a:gd name="connsiteY2" fmla="*/ 1836629 h 3814602"/>
              <a:gd name="connsiteX3" fmla="*/ 238124 w 2532185"/>
              <a:gd name="connsiteY3" fmla="*/ 1453260 h 3814602"/>
              <a:gd name="connsiteX4" fmla="*/ 459764 w 2532185"/>
              <a:gd name="connsiteY4" fmla="*/ 2330 h 3814602"/>
              <a:gd name="connsiteX5" fmla="*/ 627001 w 2532185"/>
              <a:gd name="connsiteY5" fmla="*/ 1827421 h 3814602"/>
              <a:gd name="connsiteX6" fmla="*/ 691844 w 2532185"/>
              <a:gd name="connsiteY6" fmla="*/ 1878432 h 3814602"/>
              <a:gd name="connsiteX7" fmla="*/ 991882 w 2532185"/>
              <a:gd name="connsiteY7" fmla="*/ 3814400 h 3814602"/>
              <a:gd name="connsiteX8" fmla="*/ 1275076 w 2532185"/>
              <a:gd name="connsiteY8" fmla="*/ 1751933 h 3814602"/>
              <a:gd name="connsiteX9" fmla="*/ 1371119 w 2532185"/>
              <a:gd name="connsiteY9" fmla="*/ 1904263 h 3814602"/>
              <a:gd name="connsiteX10" fmla="*/ 1477479 w 2532185"/>
              <a:gd name="connsiteY10" fmla="*/ 1792106 h 3814602"/>
              <a:gd name="connsiteX11" fmla="*/ 1510817 w 2532185"/>
              <a:gd name="connsiteY11" fmla="*/ 1897563 h 3814602"/>
              <a:gd name="connsiteX12" fmla="*/ 2309446 w 2532185"/>
              <a:gd name="connsiteY12" fmla="*/ 1789736 h 3814602"/>
              <a:gd name="connsiteX13" fmla="*/ 2532185 w 2532185"/>
              <a:gd name="connsiteY13" fmla="*/ 1889383 h 3814602"/>
              <a:gd name="connsiteX0" fmla="*/ 0 w 2309446"/>
              <a:gd name="connsiteY0" fmla="*/ 1842490 h 3814602"/>
              <a:gd name="connsiteX1" fmla="*/ 70338 w 2309446"/>
              <a:gd name="connsiteY1" fmla="*/ 1760429 h 3814602"/>
              <a:gd name="connsiteX2" fmla="*/ 158261 w 2309446"/>
              <a:gd name="connsiteY2" fmla="*/ 1836629 h 3814602"/>
              <a:gd name="connsiteX3" fmla="*/ 238124 w 2309446"/>
              <a:gd name="connsiteY3" fmla="*/ 1453260 h 3814602"/>
              <a:gd name="connsiteX4" fmla="*/ 459764 w 2309446"/>
              <a:gd name="connsiteY4" fmla="*/ 2330 h 3814602"/>
              <a:gd name="connsiteX5" fmla="*/ 627001 w 2309446"/>
              <a:gd name="connsiteY5" fmla="*/ 1827421 h 3814602"/>
              <a:gd name="connsiteX6" fmla="*/ 691844 w 2309446"/>
              <a:gd name="connsiteY6" fmla="*/ 1878432 h 3814602"/>
              <a:gd name="connsiteX7" fmla="*/ 991882 w 2309446"/>
              <a:gd name="connsiteY7" fmla="*/ 3814400 h 3814602"/>
              <a:gd name="connsiteX8" fmla="*/ 1275076 w 2309446"/>
              <a:gd name="connsiteY8" fmla="*/ 1751933 h 3814602"/>
              <a:gd name="connsiteX9" fmla="*/ 1371119 w 2309446"/>
              <a:gd name="connsiteY9" fmla="*/ 1904263 h 3814602"/>
              <a:gd name="connsiteX10" fmla="*/ 1477479 w 2309446"/>
              <a:gd name="connsiteY10" fmla="*/ 1792106 h 3814602"/>
              <a:gd name="connsiteX11" fmla="*/ 1510817 w 2309446"/>
              <a:gd name="connsiteY11" fmla="*/ 1897563 h 3814602"/>
              <a:gd name="connsiteX12" fmla="*/ 2309446 w 2309446"/>
              <a:gd name="connsiteY12" fmla="*/ 1789736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10817 w 1652221"/>
              <a:gd name="connsiteY11" fmla="*/ 1897563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10817 w 1652221"/>
              <a:gd name="connsiteY11" fmla="*/ 1897563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67932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67932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67932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18883"/>
              <a:gd name="connsiteY0" fmla="*/ 1842490 h 3814602"/>
              <a:gd name="connsiteX1" fmla="*/ 70338 w 1618883"/>
              <a:gd name="connsiteY1" fmla="*/ 1760429 h 3814602"/>
              <a:gd name="connsiteX2" fmla="*/ 158261 w 1618883"/>
              <a:gd name="connsiteY2" fmla="*/ 1836629 h 3814602"/>
              <a:gd name="connsiteX3" fmla="*/ 238124 w 1618883"/>
              <a:gd name="connsiteY3" fmla="*/ 1453260 h 3814602"/>
              <a:gd name="connsiteX4" fmla="*/ 459764 w 1618883"/>
              <a:gd name="connsiteY4" fmla="*/ 2330 h 3814602"/>
              <a:gd name="connsiteX5" fmla="*/ 627001 w 1618883"/>
              <a:gd name="connsiteY5" fmla="*/ 1827421 h 3814602"/>
              <a:gd name="connsiteX6" fmla="*/ 691844 w 1618883"/>
              <a:gd name="connsiteY6" fmla="*/ 1878432 h 3814602"/>
              <a:gd name="connsiteX7" fmla="*/ 991882 w 1618883"/>
              <a:gd name="connsiteY7" fmla="*/ 3814400 h 3814602"/>
              <a:gd name="connsiteX8" fmla="*/ 1267932 w 1618883"/>
              <a:gd name="connsiteY8" fmla="*/ 1751933 h 3814602"/>
              <a:gd name="connsiteX9" fmla="*/ 1371119 w 1618883"/>
              <a:gd name="connsiteY9" fmla="*/ 1904263 h 3814602"/>
              <a:gd name="connsiteX10" fmla="*/ 1448904 w 1618883"/>
              <a:gd name="connsiteY10" fmla="*/ 1772018 h 3814602"/>
              <a:gd name="connsiteX11" fmla="*/ 1522723 w 1618883"/>
              <a:gd name="connsiteY11" fmla="*/ 1892542 h 3814602"/>
              <a:gd name="connsiteX12" fmla="*/ 1618883 w 1618883"/>
              <a:gd name="connsiteY12" fmla="*/ 1844974 h 3814602"/>
              <a:gd name="connsiteX0" fmla="*/ 0 w 1618883"/>
              <a:gd name="connsiteY0" fmla="*/ 1842490 h 3814602"/>
              <a:gd name="connsiteX1" fmla="*/ 70338 w 1618883"/>
              <a:gd name="connsiteY1" fmla="*/ 1760429 h 3814602"/>
              <a:gd name="connsiteX2" fmla="*/ 158261 w 1618883"/>
              <a:gd name="connsiteY2" fmla="*/ 1836629 h 3814602"/>
              <a:gd name="connsiteX3" fmla="*/ 238124 w 1618883"/>
              <a:gd name="connsiteY3" fmla="*/ 1453260 h 3814602"/>
              <a:gd name="connsiteX4" fmla="*/ 459764 w 1618883"/>
              <a:gd name="connsiteY4" fmla="*/ 2330 h 3814602"/>
              <a:gd name="connsiteX5" fmla="*/ 627001 w 1618883"/>
              <a:gd name="connsiteY5" fmla="*/ 1827421 h 3814602"/>
              <a:gd name="connsiteX6" fmla="*/ 691844 w 1618883"/>
              <a:gd name="connsiteY6" fmla="*/ 1878432 h 3814602"/>
              <a:gd name="connsiteX7" fmla="*/ 991882 w 1618883"/>
              <a:gd name="connsiteY7" fmla="*/ 3814400 h 3814602"/>
              <a:gd name="connsiteX8" fmla="*/ 1267932 w 1618883"/>
              <a:gd name="connsiteY8" fmla="*/ 1751933 h 3814602"/>
              <a:gd name="connsiteX9" fmla="*/ 1371119 w 1618883"/>
              <a:gd name="connsiteY9" fmla="*/ 1904263 h 3814602"/>
              <a:gd name="connsiteX10" fmla="*/ 1448904 w 1618883"/>
              <a:gd name="connsiteY10" fmla="*/ 1772018 h 3814602"/>
              <a:gd name="connsiteX11" fmla="*/ 1522723 w 1618883"/>
              <a:gd name="connsiteY11" fmla="*/ 1892542 h 3814602"/>
              <a:gd name="connsiteX12" fmla="*/ 1618883 w 1618883"/>
              <a:gd name="connsiteY12" fmla="*/ 1844974 h 3814602"/>
              <a:gd name="connsiteX0" fmla="*/ 0 w 1595070"/>
              <a:gd name="connsiteY0" fmla="*/ 1842490 h 3814602"/>
              <a:gd name="connsiteX1" fmla="*/ 70338 w 1595070"/>
              <a:gd name="connsiteY1" fmla="*/ 1760429 h 3814602"/>
              <a:gd name="connsiteX2" fmla="*/ 158261 w 1595070"/>
              <a:gd name="connsiteY2" fmla="*/ 1836629 h 3814602"/>
              <a:gd name="connsiteX3" fmla="*/ 238124 w 1595070"/>
              <a:gd name="connsiteY3" fmla="*/ 1453260 h 3814602"/>
              <a:gd name="connsiteX4" fmla="*/ 459764 w 1595070"/>
              <a:gd name="connsiteY4" fmla="*/ 2330 h 3814602"/>
              <a:gd name="connsiteX5" fmla="*/ 627001 w 1595070"/>
              <a:gd name="connsiteY5" fmla="*/ 1827421 h 3814602"/>
              <a:gd name="connsiteX6" fmla="*/ 691844 w 1595070"/>
              <a:gd name="connsiteY6" fmla="*/ 1878432 h 3814602"/>
              <a:gd name="connsiteX7" fmla="*/ 991882 w 1595070"/>
              <a:gd name="connsiteY7" fmla="*/ 3814400 h 3814602"/>
              <a:gd name="connsiteX8" fmla="*/ 1267932 w 1595070"/>
              <a:gd name="connsiteY8" fmla="*/ 1751933 h 3814602"/>
              <a:gd name="connsiteX9" fmla="*/ 1371119 w 1595070"/>
              <a:gd name="connsiteY9" fmla="*/ 1904263 h 3814602"/>
              <a:gd name="connsiteX10" fmla="*/ 1448904 w 1595070"/>
              <a:gd name="connsiteY10" fmla="*/ 1772018 h 3814602"/>
              <a:gd name="connsiteX11" fmla="*/ 1522723 w 1595070"/>
              <a:gd name="connsiteY11" fmla="*/ 1892542 h 3814602"/>
              <a:gd name="connsiteX12" fmla="*/ 1595070 w 1595070"/>
              <a:gd name="connsiteY12" fmla="*/ 1844974 h 3814602"/>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59764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59764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59764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59764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26427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0191 h 3812244"/>
              <a:gd name="connsiteX1" fmla="*/ 70338 w 1595070"/>
              <a:gd name="connsiteY1" fmla="*/ 1758130 h 3812244"/>
              <a:gd name="connsiteX2" fmla="*/ 158261 w 1595070"/>
              <a:gd name="connsiteY2" fmla="*/ 1834330 h 3812244"/>
              <a:gd name="connsiteX3" fmla="*/ 238124 w 1595070"/>
              <a:gd name="connsiteY3" fmla="*/ 1450961 h 3812244"/>
              <a:gd name="connsiteX4" fmla="*/ 426427 w 1595070"/>
              <a:gd name="connsiteY4" fmla="*/ 31 h 3812244"/>
              <a:gd name="connsiteX5" fmla="*/ 627001 w 1595070"/>
              <a:gd name="connsiteY5" fmla="*/ 1825122 h 3812244"/>
              <a:gd name="connsiteX6" fmla="*/ 691844 w 1595070"/>
              <a:gd name="connsiteY6" fmla="*/ 1876133 h 3812244"/>
              <a:gd name="connsiteX7" fmla="*/ 991882 w 1595070"/>
              <a:gd name="connsiteY7" fmla="*/ 3812101 h 3812244"/>
              <a:gd name="connsiteX8" fmla="*/ 1286982 w 1595070"/>
              <a:gd name="connsiteY8" fmla="*/ 1769721 h 3812244"/>
              <a:gd name="connsiteX9" fmla="*/ 1371119 w 1595070"/>
              <a:gd name="connsiteY9" fmla="*/ 1901964 h 3812244"/>
              <a:gd name="connsiteX10" fmla="*/ 1448904 w 1595070"/>
              <a:gd name="connsiteY10" fmla="*/ 1769719 h 3812244"/>
              <a:gd name="connsiteX11" fmla="*/ 1522723 w 1595070"/>
              <a:gd name="connsiteY11" fmla="*/ 1890243 h 3812244"/>
              <a:gd name="connsiteX12" fmla="*/ 1595070 w 1595070"/>
              <a:gd name="connsiteY12" fmla="*/ 1842675 h 3812244"/>
              <a:gd name="connsiteX0" fmla="*/ 0 w 1522723"/>
              <a:gd name="connsiteY0" fmla="*/ 1840191 h 3812244"/>
              <a:gd name="connsiteX1" fmla="*/ 70338 w 1522723"/>
              <a:gd name="connsiteY1" fmla="*/ 1758130 h 3812244"/>
              <a:gd name="connsiteX2" fmla="*/ 158261 w 1522723"/>
              <a:gd name="connsiteY2" fmla="*/ 1834330 h 3812244"/>
              <a:gd name="connsiteX3" fmla="*/ 238124 w 1522723"/>
              <a:gd name="connsiteY3" fmla="*/ 1450961 h 3812244"/>
              <a:gd name="connsiteX4" fmla="*/ 426427 w 1522723"/>
              <a:gd name="connsiteY4" fmla="*/ 31 h 3812244"/>
              <a:gd name="connsiteX5" fmla="*/ 627001 w 1522723"/>
              <a:gd name="connsiteY5" fmla="*/ 1825122 h 3812244"/>
              <a:gd name="connsiteX6" fmla="*/ 691844 w 1522723"/>
              <a:gd name="connsiteY6" fmla="*/ 1876133 h 3812244"/>
              <a:gd name="connsiteX7" fmla="*/ 991882 w 1522723"/>
              <a:gd name="connsiteY7" fmla="*/ 3812101 h 3812244"/>
              <a:gd name="connsiteX8" fmla="*/ 1286982 w 1522723"/>
              <a:gd name="connsiteY8" fmla="*/ 1769721 h 3812244"/>
              <a:gd name="connsiteX9" fmla="*/ 1371119 w 1522723"/>
              <a:gd name="connsiteY9" fmla="*/ 1901964 h 3812244"/>
              <a:gd name="connsiteX10" fmla="*/ 1448904 w 1522723"/>
              <a:gd name="connsiteY10" fmla="*/ 1769719 h 3812244"/>
              <a:gd name="connsiteX11" fmla="*/ 1522723 w 1522723"/>
              <a:gd name="connsiteY11" fmla="*/ 1890243 h 3812244"/>
              <a:gd name="connsiteX0" fmla="*/ 0 w 1448904"/>
              <a:gd name="connsiteY0" fmla="*/ 1840191 h 3812244"/>
              <a:gd name="connsiteX1" fmla="*/ 70338 w 1448904"/>
              <a:gd name="connsiteY1" fmla="*/ 1758130 h 3812244"/>
              <a:gd name="connsiteX2" fmla="*/ 158261 w 1448904"/>
              <a:gd name="connsiteY2" fmla="*/ 1834330 h 3812244"/>
              <a:gd name="connsiteX3" fmla="*/ 238124 w 1448904"/>
              <a:gd name="connsiteY3" fmla="*/ 1450961 h 3812244"/>
              <a:gd name="connsiteX4" fmla="*/ 426427 w 1448904"/>
              <a:gd name="connsiteY4" fmla="*/ 31 h 3812244"/>
              <a:gd name="connsiteX5" fmla="*/ 627001 w 1448904"/>
              <a:gd name="connsiteY5" fmla="*/ 1825122 h 3812244"/>
              <a:gd name="connsiteX6" fmla="*/ 691844 w 1448904"/>
              <a:gd name="connsiteY6" fmla="*/ 1876133 h 3812244"/>
              <a:gd name="connsiteX7" fmla="*/ 991882 w 1448904"/>
              <a:gd name="connsiteY7" fmla="*/ 3812101 h 3812244"/>
              <a:gd name="connsiteX8" fmla="*/ 1286982 w 1448904"/>
              <a:gd name="connsiteY8" fmla="*/ 1769721 h 3812244"/>
              <a:gd name="connsiteX9" fmla="*/ 1371119 w 1448904"/>
              <a:gd name="connsiteY9" fmla="*/ 1901964 h 3812244"/>
              <a:gd name="connsiteX10" fmla="*/ 1448904 w 1448904"/>
              <a:gd name="connsiteY10" fmla="*/ 1769719 h 3812244"/>
              <a:gd name="connsiteX0" fmla="*/ 0 w 1371119"/>
              <a:gd name="connsiteY0" fmla="*/ 1840191 h 3812244"/>
              <a:gd name="connsiteX1" fmla="*/ 70338 w 1371119"/>
              <a:gd name="connsiteY1" fmla="*/ 1758130 h 3812244"/>
              <a:gd name="connsiteX2" fmla="*/ 158261 w 1371119"/>
              <a:gd name="connsiteY2" fmla="*/ 1834330 h 3812244"/>
              <a:gd name="connsiteX3" fmla="*/ 238124 w 1371119"/>
              <a:gd name="connsiteY3" fmla="*/ 1450961 h 3812244"/>
              <a:gd name="connsiteX4" fmla="*/ 426427 w 1371119"/>
              <a:gd name="connsiteY4" fmla="*/ 31 h 3812244"/>
              <a:gd name="connsiteX5" fmla="*/ 627001 w 1371119"/>
              <a:gd name="connsiteY5" fmla="*/ 1825122 h 3812244"/>
              <a:gd name="connsiteX6" fmla="*/ 691844 w 1371119"/>
              <a:gd name="connsiteY6" fmla="*/ 1876133 h 3812244"/>
              <a:gd name="connsiteX7" fmla="*/ 991882 w 1371119"/>
              <a:gd name="connsiteY7" fmla="*/ 3812101 h 3812244"/>
              <a:gd name="connsiteX8" fmla="*/ 1286982 w 1371119"/>
              <a:gd name="connsiteY8" fmla="*/ 1769721 h 3812244"/>
              <a:gd name="connsiteX9" fmla="*/ 1371119 w 1371119"/>
              <a:gd name="connsiteY9" fmla="*/ 1901964 h 3812244"/>
              <a:gd name="connsiteX0" fmla="*/ 0 w 1867883"/>
              <a:gd name="connsiteY0" fmla="*/ 1840191 h 3812244"/>
              <a:gd name="connsiteX1" fmla="*/ 70338 w 1867883"/>
              <a:gd name="connsiteY1" fmla="*/ 1758130 h 3812244"/>
              <a:gd name="connsiteX2" fmla="*/ 158261 w 1867883"/>
              <a:gd name="connsiteY2" fmla="*/ 1834330 h 3812244"/>
              <a:gd name="connsiteX3" fmla="*/ 238124 w 1867883"/>
              <a:gd name="connsiteY3" fmla="*/ 1450961 h 3812244"/>
              <a:gd name="connsiteX4" fmla="*/ 426427 w 1867883"/>
              <a:gd name="connsiteY4" fmla="*/ 31 h 3812244"/>
              <a:gd name="connsiteX5" fmla="*/ 627001 w 1867883"/>
              <a:gd name="connsiteY5" fmla="*/ 1825122 h 3812244"/>
              <a:gd name="connsiteX6" fmla="*/ 691844 w 1867883"/>
              <a:gd name="connsiteY6" fmla="*/ 1876133 h 3812244"/>
              <a:gd name="connsiteX7" fmla="*/ 991882 w 1867883"/>
              <a:gd name="connsiteY7" fmla="*/ 3812101 h 3812244"/>
              <a:gd name="connsiteX8" fmla="*/ 1286982 w 1867883"/>
              <a:gd name="connsiteY8" fmla="*/ 1769721 h 3812244"/>
              <a:gd name="connsiteX9" fmla="*/ 1867883 w 1867883"/>
              <a:gd name="connsiteY9" fmla="*/ 1928747 h 3812244"/>
              <a:gd name="connsiteX0" fmla="*/ 0 w 1867883"/>
              <a:gd name="connsiteY0" fmla="*/ 1840191 h 3812244"/>
              <a:gd name="connsiteX1" fmla="*/ 70338 w 1867883"/>
              <a:gd name="connsiteY1" fmla="*/ 1758130 h 3812244"/>
              <a:gd name="connsiteX2" fmla="*/ 158261 w 1867883"/>
              <a:gd name="connsiteY2" fmla="*/ 1834330 h 3812244"/>
              <a:gd name="connsiteX3" fmla="*/ 238124 w 1867883"/>
              <a:gd name="connsiteY3" fmla="*/ 1450961 h 3812244"/>
              <a:gd name="connsiteX4" fmla="*/ 426427 w 1867883"/>
              <a:gd name="connsiteY4" fmla="*/ 31 h 3812244"/>
              <a:gd name="connsiteX5" fmla="*/ 627001 w 1867883"/>
              <a:gd name="connsiteY5" fmla="*/ 1825122 h 3812244"/>
              <a:gd name="connsiteX6" fmla="*/ 691844 w 1867883"/>
              <a:gd name="connsiteY6" fmla="*/ 1876133 h 3812244"/>
              <a:gd name="connsiteX7" fmla="*/ 991882 w 1867883"/>
              <a:gd name="connsiteY7" fmla="*/ 3812101 h 3812244"/>
              <a:gd name="connsiteX8" fmla="*/ 1286982 w 1867883"/>
              <a:gd name="connsiteY8" fmla="*/ 1769721 h 3812244"/>
              <a:gd name="connsiteX9" fmla="*/ 1377880 w 1867883"/>
              <a:gd name="connsiteY9" fmla="*/ 1917026 h 3812244"/>
              <a:gd name="connsiteX10" fmla="*/ 1867883 w 1867883"/>
              <a:gd name="connsiteY10" fmla="*/ 1928747 h 3812244"/>
              <a:gd name="connsiteX0" fmla="*/ 0 w 1867883"/>
              <a:gd name="connsiteY0" fmla="*/ 1840191 h 3812244"/>
              <a:gd name="connsiteX1" fmla="*/ 70338 w 1867883"/>
              <a:gd name="connsiteY1" fmla="*/ 1758130 h 3812244"/>
              <a:gd name="connsiteX2" fmla="*/ 158261 w 1867883"/>
              <a:gd name="connsiteY2" fmla="*/ 1834330 h 3812244"/>
              <a:gd name="connsiteX3" fmla="*/ 238124 w 1867883"/>
              <a:gd name="connsiteY3" fmla="*/ 1450961 h 3812244"/>
              <a:gd name="connsiteX4" fmla="*/ 426427 w 1867883"/>
              <a:gd name="connsiteY4" fmla="*/ 31 h 3812244"/>
              <a:gd name="connsiteX5" fmla="*/ 627001 w 1867883"/>
              <a:gd name="connsiteY5" fmla="*/ 1825122 h 3812244"/>
              <a:gd name="connsiteX6" fmla="*/ 691844 w 1867883"/>
              <a:gd name="connsiteY6" fmla="*/ 1876133 h 3812244"/>
              <a:gd name="connsiteX7" fmla="*/ 991882 w 1867883"/>
              <a:gd name="connsiteY7" fmla="*/ 3812101 h 3812244"/>
              <a:gd name="connsiteX8" fmla="*/ 1286982 w 1867883"/>
              <a:gd name="connsiteY8" fmla="*/ 1769721 h 3812244"/>
              <a:gd name="connsiteX9" fmla="*/ 1377880 w 1867883"/>
              <a:gd name="connsiteY9" fmla="*/ 1917026 h 3812244"/>
              <a:gd name="connsiteX10" fmla="*/ 1502649 w 1867883"/>
              <a:gd name="connsiteY10" fmla="*/ 1729545 h 3812244"/>
              <a:gd name="connsiteX11" fmla="*/ 1867883 w 1867883"/>
              <a:gd name="connsiteY11" fmla="*/ 1928747 h 3812244"/>
              <a:gd name="connsiteX0" fmla="*/ 0 w 1867883"/>
              <a:gd name="connsiteY0" fmla="*/ 1840191 h 3812244"/>
              <a:gd name="connsiteX1" fmla="*/ 70338 w 1867883"/>
              <a:gd name="connsiteY1" fmla="*/ 1758130 h 3812244"/>
              <a:gd name="connsiteX2" fmla="*/ 158261 w 1867883"/>
              <a:gd name="connsiteY2" fmla="*/ 1834330 h 3812244"/>
              <a:gd name="connsiteX3" fmla="*/ 238124 w 1867883"/>
              <a:gd name="connsiteY3" fmla="*/ 1450961 h 3812244"/>
              <a:gd name="connsiteX4" fmla="*/ 426427 w 1867883"/>
              <a:gd name="connsiteY4" fmla="*/ 31 h 3812244"/>
              <a:gd name="connsiteX5" fmla="*/ 627001 w 1867883"/>
              <a:gd name="connsiteY5" fmla="*/ 1825122 h 3812244"/>
              <a:gd name="connsiteX6" fmla="*/ 691844 w 1867883"/>
              <a:gd name="connsiteY6" fmla="*/ 1876133 h 3812244"/>
              <a:gd name="connsiteX7" fmla="*/ 991882 w 1867883"/>
              <a:gd name="connsiteY7" fmla="*/ 3812101 h 3812244"/>
              <a:gd name="connsiteX8" fmla="*/ 1286982 w 1867883"/>
              <a:gd name="connsiteY8" fmla="*/ 1769721 h 3812244"/>
              <a:gd name="connsiteX9" fmla="*/ 1377880 w 1867883"/>
              <a:gd name="connsiteY9" fmla="*/ 1917026 h 3812244"/>
              <a:gd name="connsiteX10" fmla="*/ 1502649 w 1867883"/>
              <a:gd name="connsiteY10" fmla="*/ 1729545 h 3812244"/>
              <a:gd name="connsiteX11" fmla="*/ 1620486 w 1867883"/>
              <a:gd name="connsiteY11" fmla="*/ 1943809 h 3812244"/>
              <a:gd name="connsiteX12" fmla="*/ 1867883 w 1867883"/>
              <a:gd name="connsiteY12" fmla="*/ 1928747 h 3812244"/>
              <a:gd name="connsiteX0" fmla="*/ 0 w 1867883"/>
              <a:gd name="connsiteY0" fmla="*/ 1840191 h 3812244"/>
              <a:gd name="connsiteX1" fmla="*/ 70338 w 1867883"/>
              <a:gd name="connsiteY1" fmla="*/ 1758130 h 3812244"/>
              <a:gd name="connsiteX2" fmla="*/ 158261 w 1867883"/>
              <a:gd name="connsiteY2" fmla="*/ 1834330 h 3812244"/>
              <a:gd name="connsiteX3" fmla="*/ 238124 w 1867883"/>
              <a:gd name="connsiteY3" fmla="*/ 1450961 h 3812244"/>
              <a:gd name="connsiteX4" fmla="*/ 426427 w 1867883"/>
              <a:gd name="connsiteY4" fmla="*/ 31 h 3812244"/>
              <a:gd name="connsiteX5" fmla="*/ 627001 w 1867883"/>
              <a:gd name="connsiteY5" fmla="*/ 1825122 h 3812244"/>
              <a:gd name="connsiteX6" fmla="*/ 691844 w 1867883"/>
              <a:gd name="connsiteY6" fmla="*/ 1876133 h 3812244"/>
              <a:gd name="connsiteX7" fmla="*/ 991882 w 1867883"/>
              <a:gd name="connsiteY7" fmla="*/ 3812101 h 3812244"/>
              <a:gd name="connsiteX8" fmla="*/ 1286982 w 1867883"/>
              <a:gd name="connsiteY8" fmla="*/ 1769721 h 3812244"/>
              <a:gd name="connsiteX9" fmla="*/ 1377880 w 1867883"/>
              <a:gd name="connsiteY9" fmla="*/ 1917026 h 3812244"/>
              <a:gd name="connsiteX10" fmla="*/ 1502649 w 1867883"/>
              <a:gd name="connsiteY10" fmla="*/ 1729545 h 3812244"/>
              <a:gd name="connsiteX11" fmla="*/ 1620486 w 1867883"/>
              <a:gd name="connsiteY11" fmla="*/ 1943809 h 3812244"/>
              <a:gd name="connsiteX12" fmla="*/ 1701355 w 1867883"/>
              <a:gd name="connsiteY12" fmla="*/ 1716154 h 3812244"/>
              <a:gd name="connsiteX13" fmla="*/ 1867883 w 1867883"/>
              <a:gd name="connsiteY13" fmla="*/ 1928747 h 3812244"/>
              <a:gd name="connsiteX0" fmla="*/ 0 w 1932578"/>
              <a:gd name="connsiteY0" fmla="*/ 1840191 h 3812244"/>
              <a:gd name="connsiteX1" fmla="*/ 70338 w 1932578"/>
              <a:gd name="connsiteY1" fmla="*/ 1758130 h 3812244"/>
              <a:gd name="connsiteX2" fmla="*/ 158261 w 1932578"/>
              <a:gd name="connsiteY2" fmla="*/ 1834330 h 3812244"/>
              <a:gd name="connsiteX3" fmla="*/ 238124 w 1932578"/>
              <a:gd name="connsiteY3" fmla="*/ 1450961 h 3812244"/>
              <a:gd name="connsiteX4" fmla="*/ 426427 w 1932578"/>
              <a:gd name="connsiteY4" fmla="*/ 31 h 3812244"/>
              <a:gd name="connsiteX5" fmla="*/ 627001 w 1932578"/>
              <a:gd name="connsiteY5" fmla="*/ 1825122 h 3812244"/>
              <a:gd name="connsiteX6" fmla="*/ 691844 w 1932578"/>
              <a:gd name="connsiteY6" fmla="*/ 1876133 h 3812244"/>
              <a:gd name="connsiteX7" fmla="*/ 991882 w 1932578"/>
              <a:gd name="connsiteY7" fmla="*/ 3812101 h 3812244"/>
              <a:gd name="connsiteX8" fmla="*/ 1286982 w 1932578"/>
              <a:gd name="connsiteY8" fmla="*/ 1769721 h 3812244"/>
              <a:gd name="connsiteX9" fmla="*/ 1377880 w 1932578"/>
              <a:gd name="connsiteY9" fmla="*/ 1917026 h 3812244"/>
              <a:gd name="connsiteX10" fmla="*/ 1502649 w 1932578"/>
              <a:gd name="connsiteY10" fmla="*/ 1729545 h 3812244"/>
              <a:gd name="connsiteX11" fmla="*/ 1620486 w 1932578"/>
              <a:gd name="connsiteY11" fmla="*/ 1943809 h 3812244"/>
              <a:gd name="connsiteX12" fmla="*/ 1701355 w 1932578"/>
              <a:gd name="connsiteY12" fmla="*/ 1716154 h 3812244"/>
              <a:gd name="connsiteX13" fmla="*/ 1932578 w 1932578"/>
              <a:gd name="connsiteY13" fmla="*/ 1922052 h 3812244"/>
              <a:gd name="connsiteX0" fmla="*/ 0 w 1932578"/>
              <a:gd name="connsiteY0" fmla="*/ 1840191 h 3812244"/>
              <a:gd name="connsiteX1" fmla="*/ 70338 w 1932578"/>
              <a:gd name="connsiteY1" fmla="*/ 1758130 h 3812244"/>
              <a:gd name="connsiteX2" fmla="*/ 158261 w 1932578"/>
              <a:gd name="connsiteY2" fmla="*/ 1834330 h 3812244"/>
              <a:gd name="connsiteX3" fmla="*/ 238124 w 1932578"/>
              <a:gd name="connsiteY3" fmla="*/ 1450961 h 3812244"/>
              <a:gd name="connsiteX4" fmla="*/ 426427 w 1932578"/>
              <a:gd name="connsiteY4" fmla="*/ 31 h 3812244"/>
              <a:gd name="connsiteX5" fmla="*/ 627001 w 1932578"/>
              <a:gd name="connsiteY5" fmla="*/ 1825122 h 3812244"/>
              <a:gd name="connsiteX6" fmla="*/ 691844 w 1932578"/>
              <a:gd name="connsiteY6" fmla="*/ 1876133 h 3812244"/>
              <a:gd name="connsiteX7" fmla="*/ 991882 w 1932578"/>
              <a:gd name="connsiteY7" fmla="*/ 3812101 h 3812244"/>
              <a:gd name="connsiteX8" fmla="*/ 1286982 w 1932578"/>
              <a:gd name="connsiteY8" fmla="*/ 1769721 h 3812244"/>
              <a:gd name="connsiteX9" fmla="*/ 1377880 w 1932578"/>
              <a:gd name="connsiteY9" fmla="*/ 1917026 h 3812244"/>
              <a:gd name="connsiteX10" fmla="*/ 1502649 w 1932578"/>
              <a:gd name="connsiteY10" fmla="*/ 1729545 h 3812244"/>
              <a:gd name="connsiteX11" fmla="*/ 1620486 w 1932578"/>
              <a:gd name="connsiteY11" fmla="*/ 1943809 h 3812244"/>
              <a:gd name="connsiteX12" fmla="*/ 1701355 w 1932578"/>
              <a:gd name="connsiteY12" fmla="*/ 1716154 h 3812244"/>
              <a:gd name="connsiteX13" fmla="*/ 1789155 w 1932578"/>
              <a:gd name="connsiteY13" fmla="*/ 1883547 h 3812244"/>
              <a:gd name="connsiteX14" fmla="*/ 1932578 w 1932578"/>
              <a:gd name="connsiteY14" fmla="*/ 1922052 h 3812244"/>
              <a:gd name="connsiteX0" fmla="*/ 0 w 1932578"/>
              <a:gd name="connsiteY0" fmla="*/ 1840191 h 3812244"/>
              <a:gd name="connsiteX1" fmla="*/ 70338 w 1932578"/>
              <a:gd name="connsiteY1" fmla="*/ 1758130 h 3812244"/>
              <a:gd name="connsiteX2" fmla="*/ 158261 w 1932578"/>
              <a:gd name="connsiteY2" fmla="*/ 1834330 h 3812244"/>
              <a:gd name="connsiteX3" fmla="*/ 238124 w 1932578"/>
              <a:gd name="connsiteY3" fmla="*/ 1450961 h 3812244"/>
              <a:gd name="connsiteX4" fmla="*/ 426427 w 1932578"/>
              <a:gd name="connsiteY4" fmla="*/ 31 h 3812244"/>
              <a:gd name="connsiteX5" fmla="*/ 627001 w 1932578"/>
              <a:gd name="connsiteY5" fmla="*/ 1825122 h 3812244"/>
              <a:gd name="connsiteX6" fmla="*/ 691844 w 1932578"/>
              <a:gd name="connsiteY6" fmla="*/ 1876133 h 3812244"/>
              <a:gd name="connsiteX7" fmla="*/ 991882 w 1932578"/>
              <a:gd name="connsiteY7" fmla="*/ 3812101 h 3812244"/>
              <a:gd name="connsiteX8" fmla="*/ 1286982 w 1932578"/>
              <a:gd name="connsiteY8" fmla="*/ 1769721 h 3812244"/>
              <a:gd name="connsiteX9" fmla="*/ 1377880 w 1932578"/>
              <a:gd name="connsiteY9" fmla="*/ 1917026 h 3812244"/>
              <a:gd name="connsiteX10" fmla="*/ 1502649 w 1932578"/>
              <a:gd name="connsiteY10" fmla="*/ 1729545 h 3812244"/>
              <a:gd name="connsiteX11" fmla="*/ 1620486 w 1932578"/>
              <a:gd name="connsiteY11" fmla="*/ 1943809 h 3812244"/>
              <a:gd name="connsiteX12" fmla="*/ 1701355 w 1932578"/>
              <a:gd name="connsiteY12" fmla="*/ 1716154 h 3812244"/>
              <a:gd name="connsiteX13" fmla="*/ 1789155 w 1932578"/>
              <a:gd name="connsiteY13" fmla="*/ 1883547 h 3812244"/>
              <a:gd name="connsiteX14" fmla="*/ 1863092 w 1932578"/>
              <a:gd name="connsiteY14" fmla="*/ 1716154 h 3812244"/>
              <a:gd name="connsiteX15" fmla="*/ 1932578 w 1932578"/>
              <a:gd name="connsiteY15" fmla="*/ 1922052 h 3812244"/>
              <a:gd name="connsiteX0" fmla="*/ 0 w 1934889"/>
              <a:gd name="connsiteY0" fmla="*/ 1840191 h 3812244"/>
              <a:gd name="connsiteX1" fmla="*/ 70338 w 1934889"/>
              <a:gd name="connsiteY1" fmla="*/ 1758130 h 3812244"/>
              <a:gd name="connsiteX2" fmla="*/ 158261 w 1934889"/>
              <a:gd name="connsiteY2" fmla="*/ 1834330 h 3812244"/>
              <a:gd name="connsiteX3" fmla="*/ 238124 w 1934889"/>
              <a:gd name="connsiteY3" fmla="*/ 1450961 h 3812244"/>
              <a:gd name="connsiteX4" fmla="*/ 426427 w 1934889"/>
              <a:gd name="connsiteY4" fmla="*/ 31 h 3812244"/>
              <a:gd name="connsiteX5" fmla="*/ 627001 w 1934889"/>
              <a:gd name="connsiteY5" fmla="*/ 1825122 h 3812244"/>
              <a:gd name="connsiteX6" fmla="*/ 691844 w 1934889"/>
              <a:gd name="connsiteY6" fmla="*/ 1876133 h 3812244"/>
              <a:gd name="connsiteX7" fmla="*/ 991882 w 1934889"/>
              <a:gd name="connsiteY7" fmla="*/ 3812101 h 3812244"/>
              <a:gd name="connsiteX8" fmla="*/ 1286982 w 1934889"/>
              <a:gd name="connsiteY8" fmla="*/ 1769721 h 3812244"/>
              <a:gd name="connsiteX9" fmla="*/ 1377880 w 1934889"/>
              <a:gd name="connsiteY9" fmla="*/ 1917026 h 3812244"/>
              <a:gd name="connsiteX10" fmla="*/ 1502649 w 1934889"/>
              <a:gd name="connsiteY10" fmla="*/ 1729545 h 3812244"/>
              <a:gd name="connsiteX11" fmla="*/ 1620486 w 1934889"/>
              <a:gd name="connsiteY11" fmla="*/ 1943809 h 3812244"/>
              <a:gd name="connsiteX12" fmla="*/ 1701355 w 1934889"/>
              <a:gd name="connsiteY12" fmla="*/ 1716154 h 3812244"/>
              <a:gd name="connsiteX13" fmla="*/ 1789155 w 1934889"/>
              <a:gd name="connsiteY13" fmla="*/ 1883547 h 3812244"/>
              <a:gd name="connsiteX14" fmla="*/ 1863092 w 1934889"/>
              <a:gd name="connsiteY14" fmla="*/ 1716154 h 3812244"/>
              <a:gd name="connsiteX15" fmla="*/ 1934889 w 1934889"/>
              <a:gd name="connsiteY15" fmla="*/ 1888573 h 3812244"/>
              <a:gd name="connsiteX0" fmla="*/ 0 w 1934889"/>
              <a:gd name="connsiteY0" fmla="*/ 1840191 h 3812244"/>
              <a:gd name="connsiteX1" fmla="*/ 70338 w 1934889"/>
              <a:gd name="connsiteY1" fmla="*/ 1758130 h 3812244"/>
              <a:gd name="connsiteX2" fmla="*/ 158261 w 1934889"/>
              <a:gd name="connsiteY2" fmla="*/ 1834330 h 3812244"/>
              <a:gd name="connsiteX3" fmla="*/ 238124 w 1934889"/>
              <a:gd name="connsiteY3" fmla="*/ 1450961 h 3812244"/>
              <a:gd name="connsiteX4" fmla="*/ 426427 w 1934889"/>
              <a:gd name="connsiteY4" fmla="*/ 31 h 3812244"/>
              <a:gd name="connsiteX5" fmla="*/ 627001 w 1934889"/>
              <a:gd name="connsiteY5" fmla="*/ 1825122 h 3812244"/>
              <a:gd name="connsiteX6" fmla="*/ 691844 w 1934889"/>
              <a:gd name="connsiteY6" fmla="*/ 1876133 h 3812244"/>
              <a:gd name="connsiteX7" fmla="*/ 991882 w 1934889"/>
              <a:gd name="connsiteY7" fmla="*/ 3812101 h 3812244"/>
              <a:gd name="connsiteX8" fmla="*/ 1286982 w 1934889"/>
              <a:gd name="connsiteY8" fmla="*/ 1769721 h 3812244"/>
              <a:gd name="connsiteX9" fmla="*/ 1377880 w 1934889"/>
              <a:gd name="connsiteY9" fmla="*/ 1917026 h 3812244"/>
              <a:gd name="connsiteX10" fmla="*/ 1502649 w 1934889"/>
              <a:gd name="connsiteY10" fmla="*/ 1729545 h 3812244"/>
              <a:gd name="connsiteX11" fmla="*/ 1592760 w 1934889"/>
              <a:gd name="connsiteY11" fmla="*/ 1910330 h 3812244"/>
              <a:gd name="connsiteX12" fmla="*/ 1701355 w 1934889"/>
              <a:gd name="connsiteY12" fmla="*/ 1716154 h 3812244"/>
              <a:gd name="connsiteX13" fmla="*/ 1789155 w 1934889"/>
              <a:gd name="connsiteY13" fmla="*/ 1883547 h 3812244"/>
              <a:gd name="connsiteX14" fmla="*/ 1863092 w 1934889"/>
              <a:gd name="connsiteY14" fmla="*/ 1716154 h 3812244"/>
              <a:gd name="connsiteX15" fmla="*/ 1934889 w 1934889"/>
              <a:gd name="connsiteY15" fmla="*/ 1888573 h 3812244"/>
              <a:gd name="connsiteX0" fmla="*/ 0 w 1934889"/>
              <a:gd name="connsiteY0" fmla="*/ 1840191 h 3812244"/>
              <a:gd name="connsiteX1" fmla="*/ 70338 w 1934889"/>
              <a:gd name="connsiteY1" fmla="*/ 1758130 h 3812244"/>
              <a:gd name="connsiteX2" fmla="*/ 158261 w 1934889"/>
              <a:gd name="connsiteY2" fmla="*/ 1834330 h 3812244"/>
              <a:gd name="connsiteX3" fmla="*/ 238124 w 1934889"/>
              <a:gd name="connsiteY3" fmla="*/ 1450961 h 3812244"/>
              <a:gd name="connsiteX4" fmla="*/ 426427 w 1934889"/>
              <a:gd name="connsiteY4" fmla="*/ 31 h 3812244"/>
              <a:gd name="connsiteX5" fmla="*/ 627001 w 1934889"/>
              <a:gd name="connsiteY5" fmla="*/ 1825122 h 3812244"/>
              <a:gd name="connsiteX6" fmla="*/ 691844 w 1934889"/>
              <a:gd name="connsiteY6" fmla="*/ 1876133 h 3812244"/>
              <a:gd name="connsiteX7" fmla="*/ 991882 w 1934889"/>
              <a:gd name="connsiteY7" fmla="*/ 3812101 h 3812244"/>
              <a:gd name="connsiteX8" fmla="*/ 1286982 w 1934889"/>
              <a:gd name="connsiteY8" fmla="*/ 1769721 h 3812244"/>
              <a:gd name="connsiteX9" fmla="*/ 1377880 w 1934889"/>
              <a:gd name="connsiteY9" fmla="*/ 1917026 h 3812244"/>
              <a:gd name="connsiteX10" fmla="*/ 1493407 w 1934889"/>
              <a:gd name="connsiteY10" fmla="*/ 1729545 h 3812244"/>
              <a:gd name="connsiteX11" fmla="*/ 1592760 w 1934889"/>
              <a:gd name="connsiteY11" fmla="*/ 1910330 h 3812244"/>
              <a:gd name="connsiteX12" fmla="*/ 1701355 w 1934889"/>
              <a:gd name="connsiteY12" fmla="*/ 1716154 h 3812244"/>
              <a:gd name="connsiteX13" fmla="*/ 1789155 w 1934889"/>
              <a:gd name="connsiteY13" fmla="*/ 1883547 h 3812244"/>
              <a:gd name="connsiteX14" fmla="*/ 1863092 w 1934889"/>
              <a:gd name="connsiteY14" fmla="*/ 1716154 h 3812244"/>
              <a:gd name="connsiteX15" fmla="*/ 1934889 w 1934889"/>
              <a:gd name="connsiteY15" fmla="*/ 1888573 h 3812244"/>
              <a:gd name="connsiteX0" fmla="*/ 0 w 1934889"/>
              <a:gd name="connsiteY0" fmla="*/ 1840191 h 3812244"/>
              <a:gd name="connsiteX1" fmla="*/ 70338 w 1934889"/>
              <a:gd name="connsiteY1" fmla="*/ 1758130 h 3812244"/>
              <a:gd name="connsiteX2" fmla="*/ 158261 w 1934889"/>
              <a:gd name="connsiteY2" fmla="*/ 1834330 h 3812244"/>
              <a:gd name="connsiteX3" fmla="*/ 238124 w 1934889"/>
              <a:gd name="connsiteY3" fmla="*/ 1450961 h 3812244"/>
              <a:gd name="connsiteX4" fmla="*/ 426427 w 1934889"/>
              <a:gd name="connsiteY4" fmla="*/ 31 h 3812244"/>
              <a:gd name="connsiteX5" fmla="*/ 627001 w 1934889"/>
              <a:gd name="connsiteY5" fmla="*/ 1825122 h 3812244"/>
              <a:gd name="connsiteX6" fmla="*/ 691844 w 1934889"/>
              <a:gd name="connsiteY6" fmla="*/ 1876133 h 3812244"/>
              <a:gd name="connsiteX7" fmla="*/ 991882 w 1934889"/>
              <a:gd name="connsiteY7" fmla="*/ 3812101 h 3812244"/>
              <a:gd name="connsiteX8" fmla="*/ 1286982 w 1934889"/>
              <a:gd name="connsiteY8" fmla="*/ 1769721 h 3812244"/>
              <a:gd name="connsiteX9" fmla="*/ 1377880 w 1934889"/>
              <a:gd name="connsiteY9" fmla="*/ 1917026 h 3812244"/>
              <a:gd name="connsiteX10" fmla="*/ 1417159 w 1934889"/>
              <a:gd name="connsiteY10" fmla="*/ 1923722 h 3812244"/>
              <a:gd name="connsiteX11" fmla="*/ 1493407 w 1934889"/>
              <a:gd name="connsiteY11" fmla="*/ 1729545 h 3812244"/>
              <a:gd name="connsiteX12" fmla="*/ 1592760 w 1934889"/>
              <a:gd name="connsiteY12" fmla="*/ 1910330 h 3812244"/>
              <a:gd name="connsiteX13" fmla="*/ 1701355 w 1934889"/>
              <a:gd name="connsiteY13" fmla="*/ 1716154 h 3812244"/>
              <a:gd name="connsiteX14" fmla="*/ 1789155 w 1934889"/>
              <a:gd name="connsiteY14" fmla="*/ 1883547 h 3812244"/>
              <a:gd name="connsiteX15" fmla="*/ 1863092 w 1934889"/>
              <a:gd name="connsiteY15" fmla="*/ 1716154 h 3812244"/>
              <a:gd name="connsiteX16" fmla="*/ 1934889 w 1934889"/>
              <a:gd name="connsiteY16" fmla="*/ 1888573 h 3812244"/>
              <a:gd name="connsiteX0" fmla="*/ 0 w 1934889"/>
              <a:gd name="connsiteY0" fmla="*/ 1840191 h 3812244"/>
              <a:gd name="connsiteX1" fmla="*/ 70338 w 1934889"/>
              <a:gd name="connsiteY1" fmla="*/ 1758130 h 3812244"/>
              <a:gd name="connsiteX2" fmla="*/ 158261 w 1934889"/>
              <a:gd name="connsiteY2" fmla="*/ 1834330 h 3812244"/>
              <a:gd name="connsiteX3" fmla="*/ 238124 w 1934889"/>
              <a:gd name="connsiteY3" fmla="*/ 1450961 h 3812244"/>
              <a:gd name="connsiteX4" fmla="*/ 426427 w 1934889"/>
              <a:gd name="connsiteY4" fmla="*/ 31 h 3812244"/>
              <a:gd name="connsiteX5" fmla="*/ 627001 w 1934889"/>
              <a:gd name="connsiteY5" fmla="*/ 1825122 h 3812244"/>
              <a:gd name="connsiteX6" fmla="*/ 691844 w 1934889"/>
              <a:gd name="connsiteY6" fmla="*/ 1876133 h 3812244"/>
              <a:gd name="connsiteX7" fmla="*/ 991882 w 1934889"/>
              <a:gd name="connsiteY7" fmla="*/ 3812101 h 3812244"/>
              <a:gd name="connsiteX8" fmla="*/ 1286982 w 1934889"/>
              <a:gd name="connsiteY8" fmla="*/ 1769721 h 3812244"/>
              <a:gd name="connsiteX9" fmla="*/ 1377880 w 1934889"/>
              <a:gd name="connsiteY9" fmla="*/ 1917026 h 3812244"/>
              <a:gd name="connsiteX10" fmla="*/ 1417159 w 1934889"/>
              <a:gd name="connsiteY10" fmla="*/ 1923722 h 3812244"/>
              <a:gd name="connsiteX11" fmla="*/ 1493407 w 1934889"/>
              <a:gd name="connsiteY11" fmla="*/ 1729545 h 3812244"/>
              <a:gd name="connsiteX12" fmla="*/ 1592760 w 1934889"/>
              <a:gd name="connsiteY12" fmla="*/ 1910330 h 3812244"/>
              <a:gd name="connsiteX13" fmla="*/ 1701355 w 1934889"/>
              <a:gd name="connsiteY13" fmla="*/ 1716154 h 3812244"/>
              <a:gd name="connsiteX14" fmla="*/ 1789155 w 1934889"/>
              <a:gd name="connsiteY14" fmla="*/ 1883547 h 3812244"/>
              <a:gd name="connsiteX15" fmla="*/ 1863092 w 1934889"/>
              <a:gd name="connsiteY15" fmla="*/ 1716154 h 3812244"/>
              <a:gd name="connsiteX16" fmla="*/ 1934889 w 1934889"/>
              <a:gd name="connsiteY16" fmla="*/ 1888573 h 3812244"/>
              <a:gd name="connsiteX0" fmla="*/ 0 w 1934889"/>
              <a:gd name="connsiteY0" fmla="*/ 1840191 h 3812244"/>
              <a:gd name="connsiteX1" fmla="*/ 70338 w 1934889"/>
              <a:gd name="connsiteY1" fmla="*/ 1758130 h 3812244"/>
              <a:gd name="connsiteX2" fmla="*/ 158261 w 1934889"/>
              <a:gd name="connsiteY2" fmla="*/ 1834330 h 3812244"/>
              <a:gd name="connsiteX3" fmla="*/ 238124 w 1934889"/>
              <a:gd name="connsiteY3" fmla="*/ 1450961 h 3812244"/>
              <a:gd name="connsiteX4" fmla="*/ 426427 w 1934889"/>
              <a:gd name="connsiteY4" fmla="*/ 31 h 3812244"/>
              <a:gd name="connsiteX5" fmla="*/ 627001 w 1934889"/>
              <a:gd name="connsiteY5" fmla="*/ 1825122 h 3812244"/>
              <a:gd name="connsiteX6" fmla="*/ 691844 w 1934889"/>
              <a:gd name="connsiteY6" fmla="*/ 1876133 h 3812244"/>
              <a:gd name="connsiteX7" fmla="*/ 991882 w 1934889"/>
              <a:gd name="connsiteY7" fmla="*/ 3812101 h 3812244"/>
              <a:gd name="connsiteX8" fmla="*/ 1286982 w 1934889"/>
              <a:gd name="connsiteY8" fmla="*/ 1769721 h 3812244"/>
              <a:gd name="connsiteX9" fmla="*/ 1377880 w 1934889"/>
              <a:gd name="connsiteY9" fmla="*/ 1917026 h 3812244"/>
              <a:gd name="connsiteX10" fmla="*/ 1417159 w 1934889"/>
              <a:gd name="connsiteY10" fmla="*/ 1923722 h 3812244"/>
              <a:gd name="connsiteX11" fmla="*/ 1493407 w 1934889"/>
              <a:gd name="connsiteY11" fmla="*/ 1729545 h 3812244"/>
              <a:gd name="connsiteX12" fmla="*/ 1592760 w 1934889"/>
              <a:gd name="connsiteY12" fmla="*/ 1910330 h 3812244"/>
              <a:gd name="connsiteX13" fmla="*/ 1701355 w 1934889"/>
              <a:gd name="connsiteY13" fmla="*/ 1716154 h 3812244"/>
              <a:gd name="connsiteX14" fmla="*/ 1789155 w 1934889"/>
              <a:gd name="connsiteY14" fmla="*/ 1883547 h 3812244"/>
              <a:gd name="connsiteX15" fmla="*/ 1863092 w 1934889"/>
              <a:gd name="connsiteY15" fmla="*/ 1716154 h 3812244"/>
              <a:gd name="connsiteX16" fmla="*/ 1934889 w 1934889"/>
              <a:gd name="connsiteY16" fmla="*/ 1888573 h 3812244"/>
              <a:gd name="connsiteX0" fmla="*/ 0 w 1934889"/>
              <a:gd name="connsiteY0" fmla="*/ 1840191 h 3812244"/>
              <a:gd name="connsiteX1" fmla="*/ 70338 w 1934889"/>
              <a:gd name="connsiteY1" fmla="*/ 1758130 h 3812244"/>
              <a:gd name="connsiteX2" fmla="*/ 158261 w 1934889"/>
              <a:gd name="connsiteY2" fmla="*/ 1834330 h 3812244"/>
              <a:gd name="connsiteX3" fmla="*/ 238124 w 1934889"/>
              <a:gd name="connsiteY3" fmla="*/ 1450961 h 3812244"/>
              <a:gd name="connsiteX4" fmla="*/ 426427 w 1934889"/>
              <a:gd name="connsiteY4" fmla="*/ 31 h 3812244"/>
              <a:gd name="connsiteX5" fmla="*/ 627001 w 1934889"/>
              <a:gd name="connsiteY5" fmla="*/ 1825122 h 3812244"/>
              <a:gd name="connsiteX6" fmla="*/ 691844 w 1934889"/>
              <a:gd name="connsiteY6" fmla="*/ 1876133 h 3812244"/>
              <a:gd name="connsiteX7" fmla="*/ 991882 w 1934889"/>
              <a:gd name="connsiteY7" fmla="*/ 3812101 h 3812244"/>
              <a:gd name="connsiteX8" fmla="*/ 1286982 w 1934889"/>
              <a:gd name="connsiteY8" fmla="*/ 1769721 h 3812244"/>
              <a:gd name="connsiteX9" fmla="*/ 1377880 w 1934889"/>
              <a:gd name="connsiteY9" fmla="*/ 1917026 h 3812244"/>
              <a:gd name="connsiteX10" fmla="*/ 1437954 w 1934889"/>
              <a:gd name="connsiteY10" fmla="*/ 2111203 h 3812244"/>
              <a:gd name="connsiteX11" fmla="*/ 1493407 w 1934889"/>
              <a:gd name="connsiteY11" fmla="*/ 1729545 h 3812244"/>
              <a:gd name="connsiteX12" fmla="*/ 1592760 w 1934889"/>
              <a:gd name="connsiteY12" fmla="*/ 1910330 h 3812244"/>
              <a:gd name="connsiteX13" fmla="*/ 1701355 w 1934889"/>
              <a:gd name="connsiteY13" fmla="*/ 1716154 h 3812244"/>
              <a:gd name="connsiteX14" fmla="*/ 1789155 w 1934889"/>
              <a:gd name="connsiteY14" fmla="*/ 1883547 h 3812244"/>
              <a:gd name="connsiteX15" fmla="*/ 1863092 w 1934889"/>
              <a:gd name="connsiteY15" fmla="*/ 1716154 h 3812244"/>
              <a:gd name="connsiteX16" fmla="*/ 1934889 w 1934889"/>
              <a:gd name="connsiteY16" fmla="*/ 1888573 h 3812244"/>
              <a:gd name="connsiteX0" fmla="*/ 0 w 1934889"/>
              <a:gd name="connsiteY0" fmla="*/ 1840191 h 3812244"/>
              <a:gd name="connsiteX1" fmla="*/ 70338 w 1934889"/>
              <a:gd name="connsiteY1" fmla="*/ 1758130 h 3812244"/>
              <a:gd name="connsiteX2" fmla="*/ 158261 w 1934889"/>
              <a:gd name="connsiteY2" fmla="*/ 1834330 h 3812244"/>
              <a:gd name="connsiteX3" fmla="*/ 238124 w 1934889"/>
              <a:gd name="connsiteY3" fmla="*/ 1450961 h 3812244"/>
              <a:gd name="connsiteX4" fmla="*/ 426427 w 1934889"/>
              <a:gd name="connsiteY4" fmla="*/ 31 h 3812244"/>
              <a:gd name="connsiteX5" fmla="*/ 627001 w 1934889"/>
              <a:gd name="connsiteY5" fmla="*/ 1825122 h 3812244"/>
              <a:gd name="connsiteX6" fmla="*/ 691844 w 1934889"/>
              <a:gd name="connsiteY6" fmla="*/ 1876133 h 3812244"/>
              <a:gd name="connsiteX7" fmla="*/ 991882 w 1934889"/>
              <a:gd name="connsiteY7" fmla="*/ 3812101 h 3812244"/>
              <a:gd name="connsiteX8" fmla="*/ 1286982 w 1934889"/>
              <a:gd name="connsiteY8" fmla="*/ 1769721 h 3812244"/>
              <a:gd name="connsiteX9" fmla="*/ 1437954 w 1934889"/>
              <a:gd name="connsiteY9" fmla="*/ 2111203 h 3812244"/>
              <a:gd name="connsiteX10" fmla="*/ 1493407 w 1934889"/>
              <a:gd name="connsiteY10" fmla="*/ 1729545 h 3812244"/>
              <a:gd name="connsiteX11" fmla="*/ 1592760 w 1934889"/>
              <a:gd name="connsiteY11" fmla="*/ 1910330 h 3812244"/>
              <a:gd name="connsiteX12" fmla="*/ 1701355 w 1934889"/>
              <a:gd name="connsiteY12" fmla="*/ 1716154 h 3812244"/>
              <a:gd name="connsiteX13" fmla="*/ 1789155 w 1934889"/>
              <a:gd name="connsiteY13" fmla="*/ 1883547 h 3812244"/>
              <a:gd name="connsiteX14" fmla="*/ 1863092 w 1934889"/>
              <a:gd name="connsiteY14" fmla="*/ 1716154 h 3812244"/>
              <a:gd name="connsiteX15" fmla="*/ 1934889 w 1934889"/>
              <a:gd name="connsiteY15" fmla="*/ 1888573 h 3812244"/>
              <a:gd name="connsiteX0" fmla="*/ 0 w 1934889"/>
              <a:gd name="connsiteY0" fmla="*/ 1840191 h 3812244"/>
              <a:gd name="connsiteX1" fmla="*/ 70338 w 1934889"/>
              <a:gd name="connsiteY1" fmla="*/ 1758130 h 3812244"/>
              <a:gd name="connsiteX2" fmla="*/ 158261 w 1934889"/>
              <a:gd name="connsiteY2" fmla="*/ 1834330 h 3812244"/>
              <a:gd name="connsiteX3" fmla="*/ 238124 w 1934889"/>
              <a:gd name="connsiteY3" fmla="*/ 1450961 h 3812244"/>
              <a:gd name="connsiteX4" fmla="*/ 426427 w 1934889"/>
              <a:gd name="connsiteY4" fmla="*/ 31 h 3812244"/>
              <a:gd name="connsiteX5" fmla="*/ 627001 w 1934889"/>
              <a:gd name="connsiteY5" fmla="*/ 1825122 h 3812244"/>
              <a:gd name="connsiteX6" fmla="*/ 691844 w 1934889"/>
              <a:gd name="connsiteY6" fmla="*/ 1876133 h 3812244"/>
              <a:gd name="connsiteX7" fmla="*/ 991882 w 1934889"/>
              <a:gd name="connsiteY7" fmla="*/ 3812101 h 3812244"/>
              <a:gd name="connsiteX8" fmla="*/ 1286982 w 1934889"/>
              <a:gd name="connsiteY8" fmla="*/ 1769721 h 3812244"/>
              <a:gd name="connsiteX9" fmla="*/ 1410228 w 1934889"/>
              <a:gd name="connsiteY9" fmla="*/ 1970592 h 3812244"/>
              <a:gd name="connsiteX10" fmla="*/ 1493407 w 1934889"/>
              <a:gd name="connsiteY10" fmla="*/ 1729545 h 3812244"/>
              <a:gd name="connsiteX11" fmla="*/ 1592760 w 1934889"/>
              <a:gd name="connsiteY11" fmla="*/ 1910330 h 3812244"/>
              <a:gd name="connsiteX12" fmla="*/ 1701355 w 1934889"/>
              <a:gd name="connsiteY12" fmla="*/ 1716154 h 3812244"/>
              <a:gd name="connsiteX13" fmla="*/ 1789155 w 1934889"/>
              <a:gd name="connsiteY13" fmla="*/ 1883547 h 3812244"/>
              <a:gd name="connsiteX14" fmla="*/ 1863092 w 1934889"/>
              <a:gd name="connsiteY14" fmla="*/ 1716154 h 3812244"/>
              <a:gd name="connsiteX15" fmla="*/ 1934889 w 1934889"/>
              <a:gd name="connsiteY15" fmla="*/ 1888573 h 3812244"/>
              <a:gd name="connsiteX0" fmla="*/ 0 w 1934889"/>
              <a:gd name="connsiteY0" fmla="*/ 1840191 h 3812326"/>
              <a:gd name="connsiteX1" fmla="*/ 70338 w 1934889"/>
              <a:gd name="connsiteY1" fmla="*/ 1758130 h 3812326"/>
              <a:gd name="connsiteX2" fmla="*/ 158261 w 1934889"/>
              <a:gd name="connsiteY2" fmla="*/ 1834330 h 3812326"/>
              <a:gd name="connsiteX3" fmla="*/ 238124 w 1934889"/>
              <a:gd name="connsiteY3" fmla="*/ 1450961 h 3812326"/>
              <a:gd name="connsiteX4" fmla="*/ 426427 w 1934889"/>
              <a:gd name="connsiteY4" fmla="*/ 31 h 3812326"/>
              <a:gd name="connsiteX5" fmla="*/ 627001 w 1934889"/>
              <a:gd name="connsiteY5" fmla="*/ 1825122 h 3812326"/>
              <a:gd name="connsiteX6" fmla="*/ 691844 w 1934889"/>
              <a:gd name="connsiteY6" fmla="*/ 1876133 h 3812326"/>
              <a:gd name="connsiteX7" fmla="*/ 991882 w 1934889"/>
              <a:gd name="connsiteY7" fmla="*/ 3812101 h 3812326"/>
              <a:gd name="connsiteX8" fmla="*/ 1284672 w 1934889"/>
              <a:gd name="connsiteY8" fmla="*/ 1742939 h 3812326"/>
              <a:gd name="connsiteX9" fmla="*/ 1410228 w 1934889"/>
              <a:gd name="connsiteY9" fmla="*/ 1970592 h 3812326"/>
              <a:gd name="connsiteX10" fmla="*/ 1493407 w 1934889"/>
              <a:gd name="connsiteY10" fmla="*/ 1729545 h 3812326"/>
              <a:gd name="connsiteX11" fmla="*/ 1592760 w 1934889"/>
              <a:gd name="connsiteY11" fmla="*/ 1910330 h 3812326"/>
              <a:gd name="connsiteX12" fmla="*/ 1701355 w 1934889"/>
              <a:gd name="connsiteY12" fmla="*/ 1716154 h 3812326"/>
              <a:gd name="connsiteX13" fmla="*/ 1789155 w 1934889"/>
              <a:gd name="connsiteY13" fmla="*/ 1883547 h 3812326"/>
              <a:gd name="connsiteX14" fmla="*/ 1863092 w 1934889"/>
              <a:gd name="connsiteY14" fmla="*/ 1716154 h 3812326"/>
              <a:gd name="connsiteX15" fmla="*/ 1934889 w 1934889"/>
              <a:gd name="connsiteY15" fmla="*/ 1888573 h 3812326"/>
              <a:gd name="connsiteX0" fmla="*/ 0 w 1934889"/>
              <a:gd name="connsiteY0" fmla="*/ 1840191 h 3812326"/>
              <a:gd name="connsiteX1" fmla="*/ 70338 w 1934889"/>
              <a:gd name="connsiteY1" fmla="*/ 1758130 h 3812326"/>
              <a:gd name="connsiteX2" fmla="*/ 158261 w 1934889"/>
              <a:gd name="connsiteY2" fmla="*/ 1834330 h 3812326"/>
              <a:gd name="connsiteX3" fmla="*/ 238124 w 1934889"/>
              <a:gd name="connsiteY3" fmla="*/ 1450961 h 3812326"/>
              <a:gd name="connsiteX4" fmla="*/ 426427 w 1934889"/>
              <a:gd name="connsiteY4" fmla="*/ 31 h 3812326"/>
              <a:gd name="connsiteX5" fmla="*/ 627001 w 1934889"/>
              <a:gd name="connsiteY5" fmla="*/ 1825122 h 3812326"/>
              <a:gd name="connsiteX6" fmla="*/ 691844 w 1934889"/>
              <a:gd name="connsiteY6" fmla="*/ 1876133 h 3812326"/>
              <a:gd name="connsiteX7" fmla="*/ 991882 w 1934889"/>
              <a:gd name="connsiteY7" fmla="*/ 3812101 h 3812326"/>
              <a:gd name="connsiteX8" fmla="*/ 1284672 w 1934889"/>
              <a:gd name="connsiteY8" fmla="*/ 1742939 h 3812326"/>
              <a:gd name="connsiteX9" fmla="*/ 1410228 w 1934889"/>
              <a:gd name="connsiteY9" fmla="*/ 1970592 h 3812326"/>
              <a:gd name="connsiteX10" fmla="*/ 1493407 w 1934889"/>
              <a:gd name="connsiteY10" fmla="*/ 1729545 h 3812326"/>
              <a:gd name="connsiteX11" fmla="*/ 1592760 w 1934889"/>
              <a:gd name="connsiteY11" fmla="*/ 1910330 h 3812326"/>
              <a:gd name="connsiteX12" fmla="*/ 1701355 w 1934889"/>
              <a:gd name="connsiteY12" fmla="*/ 1716154 h 3812326"/>
              <a:gd name="connsiteX13" fmla="*/ 1789155 w 1934889"/>
              <a:gd name="connsiteY13" fmla="*/ 1883547 h 3812326"/>
              <a:gd name="connsiteX14" fmla="*/ 1863092 w 1934889"/>
              <a:gd name="connsiteY14" fmla="*/ 1716154 h 3812326"/>
              <a:gd name="connsiteX15" fmla="*/ 1934889 w 1934889"/>
              <a:gd name="connsiteY15" fmla="*/ 1888573 h 3812326"/>
              <a:gd name="connsiteX0" fmla="*/ 0 w 1934889"/>
              <a:gd name="connsiteY0" fmla="*/ 1840191 h 3812326"/>
              <a:gd name="connsiteX1" fmla="*/ 70338 w 1934889"/>
              <a:gd name="connsiteY1" fmla="*/ 1758130 h 3812326"/>
              <a:gd name="connsiteX2" fmla="*/ 158261 w 1934889"/>
              <a:gd name="connsiteY2" fmla="*/ 1834330 h 3812326"/>
              <a:gd name="connsiteX3" fmla="*/ 238124 w 1934889"/>
              <a:gd name="connsiteY3" fmla="*/ 1450961 h 3812326"/>
              <a:gd name="connsiteX4" fmla="*/ 426427 w 1934889"/>
              <a:gd name="connsiteY4" fmla="*/ 31 h 3812326"/>
              <a:gd name="connsiteX5" fmla="*/ 627001 w 1934889"/>
              <a:gd name="connsiteY5" fmla="*/ 1825122 h 3812326"/>
              <a:gd name="connsiteX6" fmla="*/ 691844 w 1934889"/>
              <a:gd name="connsiteY6" fmla="*/ 1876133 h 3812326"/>
              <a:gd name="connsiteX7" fmla="*/ 991882 w 1934889"/>
              <a:gd name="connsiteY7" fmla="*/ 3812101 h 3812326"/>
              <a:gd name="connsiteX8" fmla="*/ 1284672 w 1934889"/>
              <a:gd name="connsiteY8" fmla="*/ 1742939 h 3812326"/>
              <a:gd name="connsiteX9" fmla="*/ 1389433 w 1934889"/>
              <a:gd name="connsiteY9" fmla="*/ 1950505 h 3812326"/>
              <a:gd name="connsiteX10" fmla="*/ 1493407 w 1934889"/>
              <a:gd name="connsiteY10" fmla="*/ 1729545 h 3812326"/>
              <a:gd name="connsiteX11" fmla="*/ 1592760 w 1934889"/>
              <a:gd name="connsiteY11" fmla="*/ 1910330 h 3812326"/>
              <a:gd name="connsiteX12" fmla="*/ 1701355 w 1934889"/>
              <a:gd name="connsiteY12" fmla="*/ 1716154 h 3812326"/>
              <a:gd name="connsiteX13" fmla="*/ 1789155 w 1934889"/>
              <a:gd name="connsiteY13" fmla="*/ 1883547 h 3812326"/>
              <a:gd name="connsiteX14" fmla="*/ 1863092 w 1934889"/>
              <a:gd name="connsiteY14" fmla="*/ 1716154 h 3812326"/>
              <a:gd name="connsiteX15" fmla="*/ 1934889 w 1934889"/>
              <a:gd name="connsiteY15" fmla="*/ 1888573 h 3812326"/>
              <a:gd name="connsiteX0" fmla="*/ 0 w 1934889"/>
              <a:gd name="connsiteY0" fmla="*/ 1840191 h 3812326"/>
              <a:gd name="connsiteX1" fmla="*/ 70338 w 1934889"/>
              <a:gd name="connsiteY1" fmla="*/ 1758130 h 3812326"/>
              <a:gd name="connsiteX2" fmla="*/ 158261 w 1934889"/>
              <a:gd name="connsiteY2" fmla="*/ 1834330 h 3812326"/>
              <a:gd name="connsiteX3" fmla="*/ 238124 w 1934889"/>
              <a:gd name="connsiteY3" fmla="*/ 1450961 h 3812326"/>
              <a:gd name="connsiteX4" fmla="*/ 426427 w 1934889"/>
              <a:gd name="connsiteY4" fmla="*/ 31 h 3812326"/>
              <a:gd name="connsiteX5" fmla="*/ 627001 w 1934889"/>
              <a:gd name="connsiteY5" fmla="*/ 1825122 h 3812326"/>
              <a:gd name="connsiteX6" fmla="*/ 691844 w 1934889"/>
              <a:gd name="connsiteY6" fmla="*/ 1876133 h 3812326"/>
              <a:gd name="connsiteX7" fmla="*/ 991882 w 1934889"/>
              <a:gd name="connsiteY7" fmla="*/ 3812101 h 3812326"/>
              <a:gd name="connsiteX8" fmla="*/ 1284672 w 1934889"/>
              <a:gd name="connsiteY8" fmla="*/ 1742939 h 3812326"/>
              <a:gd name="connsiteX9" fmla="*/ 1389433 w 1934889"/>
              <a:gd name="connsiteY9" fmla="*/ 1950505 h 3812326"/>
              <a:gd name="connsiteX10" fmla="*/ 1474923 w 1934889"/>
              <a:gd name="connsiteY10" fmla="*/ 1696066 h 3812326"/>
              <a:gd name="connsiteX11" fmla="*/ 1592760 w 1934889"/>
              <a:gd name="connsiteY11" fmla="*/ 1910330 h 3812326"/>
              <a:gd name="connsiteX12" fmla="*/ 1701355 w 1934889"/>
              <a:gd name="connsiteY12" fmla="*/ 1716154 h 3812326"/>
              <a:gd name="connsiteX13" fmla="*/ 1789155 w 1934889"/>
              <a:gd name="connsiteY13" fmla="*/ 1883547 h 3812326"/>
              <a:gd name="connsiteX14" fmla="*/ 1863092 w 1934889"/>
              <a:gd name="connsiteY14" fmla="*/ 1716154 h 3812326"/>
              <a:gd name="connsiteX15" fmla="*/ 1934889 w 1934889"/>
              <a:gd name="connsiteY15" fmla="*/ 1888573 h 3812326"/>
              <a:gd name="connsiteX0" fmla="*/ 0 w 1934889"/>
              <a:gd name="connsiteY0" fmla="*/ 1840191 h 3812326"/>
              <a:gd name="connsiteX1" fmla="*/ 70338 w 1934889"/>
              <a:gd name="connsiteY1" fmla="*/ 1758130 h 3812326"/>
              <a:gd name="connsiteX2" fmla="*/ 158261 w 1934889"/>
              <a:gd name="connsiteY2" fmla="*/ 1834330 h 3812326"/>
              <a:gd name="connsiteX3" fmla="*/ 238124 w 1934889"/>
              <a:gd name="connsiteY3" fmla="*/ 1450961 h 3812326"/>
              <a:gd name="connsiteX4" fmla="*/ 426427 w 1934889"/>
              <a:gd name="connsiteY4" fmla="*/ 31 h 3812326"/>
              <a:gd name="connsiteX5" fmla="*/ 627001 w 1934889"/>
              <a:gd name="connsiteY5" fmla="*/ 1825122 h 3812326"/>
              <a:gd name="connsiteX6" fmla="*/ 691844 w 1934889"/>
              <a:gd name="connsiteY6" fmla="*/ 1876133 h 3812326"/>
              <a:gd name="connsiteX7" fmla="*/ 991882 w 1934889"/>
              <a:gd name="connsiteY7" fmla="*/ 3812101 h 3812326"/>
              <a:gd name="connsiteX8" fmla="*/ 1284672 w 1934889"/>
              <a:gd name="connsiteY8" fmla="*/ 1742939 h 3812326"/>
              <a:gd name="connsiteX9" fmla="*/ 1389433 w 1934889"/>
              <a:gd name="connsiteY9" fmla="*/ 1950505 h 3812326"/>
              <a:gd name="connsiteX10" fmla="*/ 1474923 w 1934889"/>
              <a:gd name="connsiteY10" fmla="*/ 1696066 h 3812326"/>
              <a:gd name="connsiteX11" fmla="*/ 1544239 w 1934889"/>
              <a:gd name="connsiteY11" fmla="*/ 1910330 h 3812326"/>
              <a:gd name="connsiteX12" fmla="*/ 1701355 w 1934889"/>
              <a:gd name="connsiteY12" fmla="*/ 1716154 h 3812326"/>
              <a:gd name="connsiteX13" fmla="*/ 1789155 w 1934889"/>
              <a:gd name="connsiteY13" fmla="*/ 1883547 h 3812326"/>
              <a:gd name="connsiteX14" fmla="*/ 1863092 w 1934889"/>
              <a:gd name="connsiteY14" fmla="*/ 1716154 h 3812326"/>
              <a:gd name="connsiteX15" fmla="*/ 1934889 w 1934889"/>
              <a:gd name="connsiteY15" fmla="*/ 1888573 h 3812326"/>
              <a:gd name="connsiteX0" fmla="*/ 0 w 1934889"/>
              <a:gd name="connsiteY0" fmla="*/ 1840191 h 3812326"/>
              <a:gd name="connsiteX1" fmla="*/ 70338 w 1934889"/>
              <a:gd name="connsiteY1" fmla="*/ 1758130 h 3812326"/>
              <a:gd name="connsiteX2" fmla="*/ 158261 w 1934889"/>
              <a:gd name="connsiteY2" fmla="*/ 1834330 h 3812326"/>
              <a:gd name="connsiteX3" fmla="*/ 238124 w 1934889"/>
              <a:gd name="connsiteY3" fmla="*/ 1450961 h 3812326"/>
              <a:gd name="connsiteX4" fmla="*/ 426427 w 1934889"/>
              <a:gd name="connsiteY4" fmla="*/ 31 h 3812326"/>
              <a:gd name="connsiteX5" fmla="*/ 627001 w 1934889"/>
              <a:gd name="connsiteY5" fmla="*/ 1825122 h 3812326"/>
              <a:gd name="connsiteX6" fmla="*/ 691844 w 1934889"/>
              <a:gd name="connsiteY6" fmla="*/ 1876133 h 3812326"/>
              <a:gd name="connsiteX7" fmla="*/ 991882 w 1934889"/>
              <a:gd name="connsiteY7" fmla="*/ 3812101 h 3812326"/>
              <a:gd name="connsiteX8" fmla="*/ 1284672 w 1934889"/>
              <a:gd name="connsiteY8" fmla="*/ 1742939 h 3812326"/>
              <a:gd name="connsiteX9" fmla="*/ 1389433 w 1934889"/>
              <a:gd name="connsiteY9" fmla="*/ 1950505 h 3812326"/>
              <a:gd name="connsiteX10" fmla="*/ 1474923 w 1934889"/>
              <a:gd name="connsiteY10" fmla="*/ 1696066 h 3812326"/>
              <a:gd name="connsiteX11" fmla="*/ 1544239 w 1934889"/>
              <a:gd name="connsiteY11" fmla="*/ 1910330 h 3812326"/>
              <a:gd name="connsiteX12" fmla="*/ 1650524 w 1934889"/>
              <a:gd name="connsiteY12" fmla="*/ 1702762 h 3812326"/>
              <a:gd name="connsiteX13" fmla="*/ 1789155 w 1934889"/>
              <a:gd name="connsiteY13" fmla="*/ 1883547 h 3812326"/>
              <a:gd name="connsiteX14" fmla="*/ 1863092 w 1934889"/>
              <a:gd name="connsiteY14" fmla="*/ 1716154 h 3812326"/>
              <a:gd name="connsiteX15" fmla="*/ 1934889 w 1934889"/>
              <a:gd name="connsiteY15" fmla="*/ 1888573 h 3812326"/>
              <a:gd name="connsiteX0" fmla="*/ 0 w 1934889"/>
              <a:gd name="connsiteY0" fmla="*/ 1840191 h 3812326"/>
              <a:gd name="connsiteX1" fmla="*/ 70338 w 1934889"/>
              <a:gd name="connsiteY1" fmla="*/ 1758130 h 3812326"/>
              <a:gd name="connsiteX2" fmla="*/ 158261 w 1934889"/>
              <a:gd name="connsiteY2" fmla="*/ 1834330 h 3812326"/>
              <a:gd name="connsiteX3" fmla="*/ 238124 w 1934889"/>
              <a:gd name="connsiteY3" fmla="*/ 1450961 h 3812326"/>
              <a:gd name="connsiteX4" fmla="*/ 426427 w 1934889"/>
              <a:gd name="connsiteY4" fmla="*/ 31 h 3812326"/>
              <a:gd name="connsiteX5" fmla="*/ 627001 w 1934889"/>
              <a:gd name="connsiteY5" fmla="*/ 1825122 h 3812326"/>
              <a:gd name="connsiteX6" fmla="*/ 691844 w 1934889"/>
              <a:gd name="connsiteY6" fmla="*/ 1876133 h 3812326"/>
              <a:gd name="connsiteX7" fmla="*/ 991882 w 1934889"/>
              <a:gd name="connsiteY7" fmla="*/ 3812101 h 3812326"/>
              <a:gd name="connsiteX8" fmla="*/ 1284672 w 1934889"/>
              <a:gd name="connsiteY8" fmla="*/ 1742939 h 3812326"/>
              <a:gd name="connsiteX9" fmla="*/ 1389433 w 1934889"/>
              <a:gd name="connsiteY9" fmla="*/ 1950505 h 3812326"/>
              <a:gd name="connsiteX10" fmla="*/ 1474923 w 1934889"/>
              <a:gd name="connsiteY10" fmla="*/ 1696066 h 3812326"/>
              <a:gd name="connsiteX11" fmla="*/ 1544239 w 1934889"/>
              <a:gd name="connsiteY11" fmla="*/ 1910330 h 3812326"/>
              <a:gd name="connsiteX12" fmla="*/ 1650524 w 1934889"/>
              <a:gd name="connsiteY12" fmla="*/ 1702762 h 3812326"/>
              <a:gd name="connsiteX13" fmla="*/ 1722150 w 1934889"/>
              <a:gd name="connsiteY13" fmla="*/ 1923722 h 3812326"/>
              <a:gd name="connsiteX14" fmla="*/ 1863092 w 1934889"/>
              <a:gd name="connsiteY14" fmla="*/ 1716154 h 3812326"/>
              <a:gd name="connsiteX15" fmla="*/ 1934889 w 1934889"/>
              <a:gd name="connsiteY15" fmla="*/ 1888573 h 3812326"/>
              <a:gd name="connsiteX0" fmla="*/ 0 w 1934889"/>
              <a:gd name="connsiteY0" fmla="*/ 1840191 h 3812326"/>
              <a:gd name="connsiteX1" fmla="*/ 70338 w 1934889"/>
              <a:gd name="connsiteY1" fmla="*/ 1758130 h 3812326"/>
              <a:gd name="connsiteX2" fmla="*/ 158261 w 1934889"/>
              <a:gd name="connsiteY2" fmla="*/ 1834330 h 3812326"/>
              <a:gd name="connsiteX3" fmla="*/ 238124 w 1934889"/>
              <a:gd name="connsiteY3" fmla="*/ 1450961 h 3812326"/>
              <a:gd name="connsiteX4" fmla="*/ 426427 w 1934889"/>
              <a:gd name="connsiteY4" fmla="*/ 31 h 3812326"/>
              <a:gd name="connsiteX5" fmla="*/ 627001 w 1934889"/>
              <a:gd name="connsiteY5" fmla="*/ 1825122 h 3812326"/>
              <a:gd name="connsiteX6" fmla="*/ 691844 w 1934889"/>
              <a:gd name="connsiteY6" fmla="*/ 1876133 h 3812326"/>
              <a:gd name="connsiteX7" fmla="*/ 991882 w 1934889"/>
              <a:gd name="connsiteY7" fmla="*/ 3812101 h 3812326"/>
              <a:gd name="connsiteX8" fmla="*/ 1284672 w 1934889"/>
              <a:gd name="connsiteY8" fmla="*/ 1742939 h 3812326"/>
              <a:gd name="connsiteX9" fmla="*/ 1389433 w 1934889"/>
              <a:gd name="connsiteY9" fmla="*/ 1950505 h 3812326"/>
              <a:gd name="connsiteX10" fmla="*/ 1474923 w 1934889"/>
              <a:gd name="connsiteY10" fmla="*/ 1696066 h 3812326"/>
              <a:gd name="connsiteX11" fmla="*/ 1544239 w 1934889"/>
              <a:gd name="connsiteY11" fmla="*/ 1910330 h 3812326"/>
              <a:gd name="connsiteX12" fmla="*/ 1650524 w 1934889"/>
              <a:gd name="connsiteY12" fmla="*/ 1702762 h 3812326"/>
              <a:gd name="connsiteX13" fmla="*/ 1722150 w 1934889"/>
              <a:gd name="connsiteY13" fmla="*/ 1923722 h 3812326"/>
              <a:gd name="connsiteX14" fmla="*/ 1784534 w 1934889"/>
              <a:gd name="connsiteY14" fmla="*/ 1716153 h 3812326"/>
              <a:gd name="connsiteX15" fmla="*/ 1934889 w 1934889"/>
              <a:gd name="connsiteY15" fmla="*/ 1888573 h 3812326"/>
              <a:gd name="connsiteX0" fmla="*/ 0 w 1877126"/>
              <a:gd name="connsiteY0" fmla="*/ 1840191 h 3812326"/>
              <a:gd name="connsiteX1" fmla="*/ 70338 w 1877126"/>
              <a:gd name="connsiteY1" fmla="*/ 1758130 h 3812326"/>
              <a:gd name="connsiteX2" fmla="*/ 158261 w 1877126"/>
              <a:gd name="connsiteY2" fmla="*/ 1834330 h 3812326"/>
              <a:gd name="connsiteX3" fmla="*/ 238124 w 1877126"/>
              <a:gd name="connsiteY3" fmla="*/ 1450961 h 3812326"/>
              <a:gd name="connsiteX4" fmla="*/ 426427 w 1877126"/>
              <a:gd name="connsiteY4" fmla="*/ 31 h 3812326"/>
              <a:gd name="connsiteX5" fmla="*/ 627001 w 1877126"/>
              <a:gd name="connsiteY5" fmla="*/ 1825122 h 3812326"/>
              <a:gd name="connsiteX6" fmla="*/ 691844 w 1877126"/>
              <a:gd name="connsiteY6" fmla="*/ 1876133 h 3812326"/>
              <a:gd name="connsiteX7" fmla="*/ 991882 w 1877126"/>
              <a:gd name="connsiteY7" fmla="*/ 3812101 h 3812326"/>
              <a:gd name="connsiteX8" fmla="*/ 1284672 w 1877126"/>
              <a:gd name="connsiteY8" fmla="*/ 1742939 h 3812326"/>
              <a:gd name="connsiteX9" fmla="*/ 1389433 w 1877126"/>
              <a:gd name="connsiteY9" fmla="*/ 1950505 h 3812326"/>
              <a:gd name="connsiteX10" fmla="*/ 1474923 w 1877126"/>
              <a:gd name="connsiteY10" fmla="*/ 1696066 h 3812326"/>
              <a:gd name="connsiteX11" fmla="*/ 1544239 w 1877126"/>
              <a:gd name="connsiteY11" fmla="*/ 1910330 h 3812326"/>
              <a:gd name="connsiteX12" fmla="*/ 1650524 w 1877126"/>
              <a:gd name="connsiteY12" fmla="*/ 1702762 h 3812326"/>
              <a:gd name="connsiteX13" fmla="*/ 1722150 w 1877126"/>
              <a:gd name="connsiteY13" fmla="*/ 1923722 h 3812326"/>
              <a:gd name="connsiteX14" fmla="*/ 1784534 w 1877126"/>
              <a:gd name="connsiteY14" fmla="*/ 1716153 h 3812326"/>
              <a:gd name="connsiteX15" fmla="*/ 1877126 w 1877126"/>
              <a:gd name="connsiteY15" fmla="*/ 1835007 h 3812326"/>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74923 w 1877126"/>
              <a:gd name="connsiteY10" fmla="*/ 1696066 h 3812183"/>
              <a:gd name="connsiteX11" fmla="*/ 1544239 w 1877126"/>
              <a:gd name="connsiteY11" fmla="*/ 1910330 h 3812183"/>
              <a:gd name="connsiteX12" fmla="*/ 1650524 w 1877126"/>
              <a:gd name="connsiteY12" fmla="*/ 1702762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44239 w 1877126"/>
              <a:gd name="connsiteY11" fmla="*/ 1910330 h 3812183"/>
              <a:gd name="connsiteX12" fmla="*/ 1650524 w 1877126"/>
              <a:gd name="connsiteY12" fmla="*/ 1702762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44239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44239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44239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44239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51171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51171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51171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51171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51171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51171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51171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77126"/>
              <a:gd name="connsiteY0" fmla="*/ 1840191 h 3812183"/>
              <a:gd name="connsiteX1" fmla="*/ 70338 w 1877126"/>
              <a:gd name="connsiteY1" fmla="*/ 1758130 h 3812183"/>
              <a:gd name="connsiteX2" fmla="*/ 158261 w 1877126"/>
              <a:gd name="connsiteY2" fmla="*/ 1834330 h 3812183"/>
              <a:gd name="connsiteX3" fmla="*/ 238124 w 1877126"/>
              <a:gd name="connsiteY3" fmla="*/ 1450961 h 3812183"/>
              <a:gd name="connsiteX4" fmla="*/ 426427 w 1877126"/>
              <a:gd name="connsiteY4" fmla="*/ 31 h 3812183"/>
              <a:gd name="connsiteX5" fmla="*/ 627001 w 1877126"/>
              <a:gd name="connsiteY5" fmla="*/ 1825122 h 3812183"/>
              <a:gd name="connsiteX6" fmla="*/ 691844 w 1877126"/>
              <a:gd name="connsiteY6" fmla="*/ 1876133 h 3812183"/>
              <a:gd name="connsiteX7" fmla="*/ 991882 w 1877126"/>
              <a:gd name="connsiteY7" fmla="*/ 3812101 h 3812183"/>
              <a:gd name="connsiteX8" fmla="*/ 1270809 w 1877126"/>
              <a:gd name="connsiteY8" fmla="*/ 1796505 h 3812183"/>
              <a:gd name="connsiteX9" fmla="*/ 1389433 w 1877126"/>
              <a:gd name="connsiteY9" fmla="*/ 1950505 h 3812183"/>
              <a:gd name="connsiteX10" fmla="*/ 1467991 w 1877126"/>
              <a:gd name="connsiteY10" fmla="*/ 1729545 h 3812183"/>
              <a:gd name="connsiteX11" fmla="*/ 1551171 w 1877126"/>
              <a:gd name="connsiteY11" fmla="*/ 1910330 h 3812183"/>
              <a:gd name="connsiteX12" fmla="*/ 1632040 w 1877126"/>
              <a:gd name="connsiteY12" fmla="*/ 1736241 h 3812183"/>
              <a:gd name="connsiteX13" fmla="*/ 1722150 w 1877126"/>
              <a:gd name="connsiteY13" fmla="*/ 1923722 h 3812183"/>
              <a:gd name="connsiteX14" fmla="*/ 1784534 w 1877126"/>
              <a:gd name="connsiteY14" fmla="*/ 1716153 h 3812183"/>
              <a:gd name="connsiteX15" fmla="*/ 1877126 w 1877126"/>
              <a:gd name="connsiteY15" fmla="*/ 1835007 h 3812183"/>
              <a:gd name="connsiteX0" fmla="*/ 0 w 1849400"/>
              <a:gd name="connsiteY0" fmla="*/ 1840191 h 3812183"/>
              <a:gd name="connsiteX1" fmla="*/ 70338 w 1849400"/>
              <a:gd name="connsiteY1" fmla="*/ 1758130 h 3812183"/>
              <a:gd name="connsiteX2" fmla="*/ 158261 w 1849400"/>
              <a:gd name="connsiteY2" fmla="*/ 1834330 h 3812183"/>
              <a:gd name="connsiteX3" fmla="*/ 238124 w 1849400"/>
              <a:gd name="connsiteY3" fmla="*/ 1450961 h 3812183"/>
              <a:gd name="connsiteX4" fmla="*/ 426427 w 1849400"/>
              <a:gd name="connsiteY4" fmla="*/ 31 h 3812183"/>
              <a:gd name="connsiteX5" fmla="*/ 627001 w 1849400"/>
              <a:gd name="connsiteY5" fmla="*/ 1825122 h 3812183"/>
              <a:gd name="connsiteX6" fmla="*/ 691844 w 1849400"/>
              <a:gd name="connsiteY6" fmla="*/ 1876133 h 3812183"/>
              <a:gd name="connsiteX7" fmla="*/ 991882 w 1849400"/>
              <a:gd name="connsiteY7" fmla="*/ 3812101 h 3812183"/>
              <a:gd name="connsiteX8" fmla="*/ 1270809 w 1849400"/>
              <a:gd name="connsiteY8" fmla="*/ 1796505 h 3812183"/>
              <a:gd name="connsiteX9" fmla="*/ 1389433 w 1849400"/>
              <a:gd name="connsiteY9" fmla="*/ 1950505 h 3812183"/>
              <a:gd name="connsiteX10" fmla="*/ 1467991 w 1849400"/>
              <a:gd name="connsiteY10" fmla="*/ 1729545 h 3812183"/>
              <a:gd name="connsiteX11" fmla="*/ 1551171 w 1849400"/>
              <a:gd name="connsiteY11" fmla="*/ 1910330 h 3812183"/>
              <a:gd name="connsiteX12" fmla="*/ 1632040 w 1849400"/>
              <a:gd name="connsiteY12" fmla="*/ 1736241 h 3812183"/>
              <a:gd name="connsiteX13" fmla="*/ 1722150 w 1849400"/>
              <a:gd name="connsiteY13" fmla="*/ 1923722 h 3812183"/>
              <a:gd name="connsiteX14" fmla="*/ 1784534 w 1849400"/>
              <a:gd name="connsiteY14" fmla="*/ 1716153 h 3812183"/>
              <a:gd name="connsiteX15" fmla="*/ 1849400 w 1849400"/>
              <a:gd name="connsiteY15" fmla="*/ 1861790 h 3812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49400" h="3812183">
                <a:moveTo>
                  <a:pt x="0" y="1840191"/>
                </a:moveTo>
                <a:cubicBezTo>
                  <a:pt x="22469" y="1839214"/>
                  <a:pt x="43961" y="1759107"/>
                  <a:pt x="70338" y="1758130"/>
                </a:cubicBezTo>
                <a:cubicBezTo>
                  <a:pt x="96715" y="1757153"/>
                  <a:pt x="130297" y="1885525"/>
                  <a:pt x="158261" y="1834330"/>
                </a:cubicBezTo>
                <a:cubicBezTo>
                  <a:pt x="186225" y="1783135"/>
                  <a:pt x="193430" y="1756677"/>
                  <a:pt x="238124" y="1450961"/>
                </a:cubicBezTo>
                <a:cubicBezTo>
                  <a:pt x="282818" y="1145245"/>
                  <a:pt x="330658" y="7975"/>
                  <a:pt x="426427" y="31"/>
                </a:cubicBezTo>
                <a:cubicBezTo>
                  <a:pt x="522196" y="-7913"/>
                  <a:pt x="582765" y="1512438"/>
                  <a:pt x="627001" y="1825122"/>
                </a:cubicBezTo>
                <a:cubicBezTo>
                  <a:pt x="671237" y="2137806"/>
                  <a:pt x="631031" y="1544970"/>
                  <a:pt x="691844" y="1876133"/>
                </a:cubicBezTo>
                <a:cubicBezTo>
                  <a:pt x="752657" y="2207296"/>
                  <a:pt x="895388" y="3825372"/>
                  <a:pt x="991882" y="3812101"/>
                </a:cubicBezTo>
                <a:cubicBezTo>
                  <a:pt x="1088376" y="3798830"/>
                  <a:pt x="1204551" y="2106771"/>
                  <a:pt x="1270809" y="1796505"/>
                </a:cubicBezTo>
                <a:cubicBezTo>
                  <a:pt x="1337067" y="1486239"/>
                  <a:pt x="1356570" y="1961665"/>
                  <a:pt x="1389433" y="1950505"/>
                </a:cubicBezTo>
                <a:cubicBezTo>
                  <a:pt x="1422296" y="1939345"/>
                  <a:pt x="1434873" y="1730661"/>
                  <a:pt x="1467991" y="1729545"/>
                </a:cubicBezTo>
                <a:cubicBezTo>
                  <a:pt x="1501109" y="1728429"/>
                  <a:pt x="1510351" y="1914794"/>
                  <a:pt x="1551171" y="1910330"/>
                </a:cubicBezTo>
                <a:cubicBezTo>
                  <a:pt x="1591991" y="1905866"/>
                  <a:pt x="1603544" y="1734009"/>
                  <a:pt x="1632040" y="1736241"/>
                </a:cubicBezTo>
                <a:cubicBezTo>
                  <a:pt x="1660537" y="1738473"/>
                  <a:pt x="1683641" y="1904750"/>
                  <a:pt x="1722150" y="1923722"/>
                </a:cubicBezTo>
                <a:cubicBezTo>
                  <a:pt x="1760659" y="1942694"/>
                  <a:pt x="1763326" y="1726475"/>
                  <a:pt x="1784534" y="1716153"/>
                </a:cubicBezTo>
                <a:cubicBezTo>
                  <a:pt x="1805742" y="1705831"/>
                  <a:pt x="1837819" y="1859836"/>
                  <a:pt x="1849400" y="1861790"/>
                </a:cubicBezTo>
              </a:path>
            </a:pathLst>
          </a:cu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619D4E81-C0AB-3F61-0FF9-C3D7B5427A3F}"/>
              </a:ext>
            </a:extLst>
          </p:cNvPr>
          <p:cNvSpPr>
            <a:spLocks noGrp="1"/>
          </p:cNvSpPr>
          <p:nvPr>
            <p:ph type="body" sz="quarter" idx="17"/>
          </p:nvPr>
        </p:nvSpPr>
        <p:spPr/>
        <p:txBody>
          <a:bodyPr/>
          <a:lstStyle/>
          <a:p>
            <a:r>
              <a:rPr lang="en-US" dirty="0"/>
              <a:t>Bipolar disorder – Course, natural history, and prognosis</a:t>
            </a:r>
            <a:endParaRPr lang="en-GB" dirty="0"/>
          </a:p>
        </p:txBody>
      </p:sp>
      <p:sp>
        <p:nvSpPr>
          <p:cNvPr id="7" name="Title 6">
            <a:extLst>
              <a:ext uri="{FF2B5EF4-FFF2-40B4-BE49-F238E27FC236}">
                <a16:creationId xmlns:a16="http://schemas.microsoft.com/office/drawing/2014/main" id="{6F9DCA08-F016-C0DA-9481-C2FE71D47A22}"/>
              </a:ext>
            </a:extLst>
          </p:cNvPr>
          <p:cNvSpPr>
            <a:spLocks noGrp="1"/>
          </p:cNvSpPr>
          <p:nvPr>
            <p:ph type="title"/>
          </p:nvPr>
        </p:nvSpPr>
        <p:spPr/>
        <p:txBody>
          <a:bodyPr/>
          <a:lstStyle/>
          <a:p>
            <a:r>
              <a:rPr lang="en-GB" dirty="0"/>
              <a:t>Type of cycles in bipolar disorder</a:t>
            </a:r>
          </a:p>
        </p:txBody>
      </p:sp>
      <p:sp>
        <p:nvSpPr>
          <p:cNvPr id="9" name="Text Placeholder 8">
            <a:extLst>
              <a:ext uri="{FF2B5EF4-FFF2-40B4-BE49-F238E27FC236}">
                <a16:creationId xmlns:a16="http://schemas.microsoft.com/office/drawing/2014/main" id="{98E8F198-3FFC-1245-9102-FFA83CA01C58}"/>
              </a:ext>
            </a:extLst>
          </p:cNvPr>
          <p:cNvSpPr>
            <a:spLocks noGrp="1"/>
          </p:cNvSpPr>
          <p:nvPr>
            <p:ph type="body" sz="quarter" idx="18"/>
          </p:nvPr>
        </p:nvSpPr>
        <p:spPr/>
        <p:txBody>
          <a:bodyPr/>
          <a:lstStyle/>
          <a:p>
            <a:r>
              <a:rPr lang="en-GB" dirty="0"/>
              <a:t>BD=bipolar disorder</a:t>
            </a:r>
          </a:p>
          <a:p>
            <a:endParaRPr lang="en-GB" dirty="0"/>
          </a:p>
          <a:p>
            <a:r>
              <a:rPr lang="en-GB" dirty="0"/>
              <a:t>Adapted from: </a:t>
            </a:r>
            <a:r>
              <a:rPr lang="en-US" dirty="0" err="1"/>
              <a:t>Koukopoulos</a:t>
            </a:r>
            <a:r>
              <a:rPr lang="en-US" dirty="0"/>
              <a:t> et al. J Affect </a:t>
            </a:r>
            <a:r>
              <a:rPr lang="en-US" dirty="0" err="1"/>
              <a:t>Disord</a:t>
            </a:r>
            <a:r>
              <a:rPr lang="en-US" dirty="0"/>
              <a:t> 2013;151(1):105–110</a:t>
            </a:r>
            <a:endParaRPr lang="en-GB" dirty="0"/>
          </a:p>
        </p:txBody>
      </p:sp>
      <p:sp>
        <p:nvSpPr>
          <p:cNvPr id="6" name="Slide Number Placeholder 5">
            <a:extLst>
              <a:ext uri="{FF2B5EF4-FFF2-40B4-BE49-F238E27FC236}">
                <a16:creationId xmlns:a16="http://schemas.microsoft.com/office/drawing/2014/main" id="{0C9A5FB4-8E34-6DD1-EC3C-DE695764B430}"/>
              </a:ext>
            </a:extLst>
          </p:cNvPr>
          <p:cNvSpPr>
            <a:spLocks noGrp="1"/>
          </p:cNvSpPr>
          <p:nvPr>
            <p:ph type="sldNum" sz="quarter" idx="4"/>
          </p:nvPr>
        </p:nvSpPr>
        <p:spPr/>
        <p:txBody>
          <a:bodyPr/>
          <a:lstStyle/>
          <a:p>
            <a:fld id="{C5E73D8C-6D1C-4360-8101-83ED279A0FF1}" type="slidenum">
              <a:rPr lang="en-GB" smtClean="0"/>
              <a:pPr/>
              <a:t>24</a:t>
            </a:fld>
            <a:endParaRPr lang="en-GB"/>
          </a:p>
        </p:txBody>
      </p:sp>
      <p:grpSp>
        <p:nvGrpSpPr>
          <p:cNvPr id="18" name="Group 17">
            <a:extLst>
              <a:ext uri="{FF2B5EF4-FFF2-40B4-BE49-F238E27FC236}">
                <a16:creationId xmlns:a16="http://schemas.microsoft.com/office/drawing/2014/main" id="{C9E08BF4-8731-2E1F-B8E2-20065AB1D542}"/>
              </a:ext>
            </a:extLst>
          </p:cNvPr>
          <p:cNvGrpSpPr/>
          <p:nvPr/>
        </p:nvGrpSpPr>
        <p:grpSpPr>
          <a:xfrm>
            <a:off x="539749" y="2207010"/>
            <a:ext cx="4955114" cy="2063807"/>
            <a:chOff x="6527902" y="1803052"/>
            <a:chExt cx="4955114" cy="4145161"/>
          </a:xfrm>
        </p:grpSpPr>
        <p:sp>
          <p:nvSpPr>
            <p:cNvPr id="19" name="TextBox 18">
              <a:extLst>
                <a:ext uri="{FF2B5EF4-FFF2-40B4-BE49-F238E27FC236}">
                  <a16:creationId xmlns:a16="http://schemas.microsoft.com/office/drawing/2014/main" id="{2289C5A5-465D-EA7D-6195-4E437AE1FD68}"/>
                </a:ext>
              </a:extLst>
            </p:cNvPr>
            <p:cNvSpPr txBox="1"/>
            <p:nvPr/>
          </p:nvSpPr>
          <p:spPr>
            <a:xfrm>
              <a:off x="7274711" y="1803052"/>
              <a:ext cx="583814" cy="525444"/>
            </a:xfrm>
            <a:prstGeom prst="rect">
              <a:avLst/>
            </a:prstGeom>
            <a:noFill/>
          </p:spPr>
          <p:txBody>
            <a:bodyPr wrap="square" rtlCol="0">
              <a:spAutoFit/>
            </a:bodyPr>
            <a:lstStyle/>
            <a:p>
              <a:pPr algn="r"/>
              <a:r>
                <a:rPr lang="en-GB" sz="1100" b="1">
                  <a:solidFill>
                    <a:schemeClr val="accent2">
                      <a:lumMod val="50000"/>
                    </a:schemeClr>
                  </a:solidFill>
                </a:rPr>
                <a:t>Mania</a:t>
              </a:r>
            </a:p>
          </p:txBody>
        </p:sp>
        <p:sp>
          <p:nvSpPr>
            <p:cNvPr id="20" name="TextBox 19">
              <a:extLst>
                <a:ext uri="{FF2B5EF4-FFF2-40B4-BE49-F238E27FC236}">
                  <a16:creationId xmlns:a16="http://schemas.microsoft.com/office/drawing/2014/main" id="{D44B2E8A-173B-5B34-4896-9F0BE95596BC}"/>
                </a:ext>
              </a:extLst>
            </p:cNvPr>
            <p:cNvSpPr txBox="1"/>
            <p:nvPr/>
          </p:nvSpPr>
          <p:spPr>
            <a:xfrm>
              <a:off x="6527902" y="5422769"/>
              <a:ext cx="1351652" cy="525444"/>
            </a:xfrm>
            <a:prstGeom prst="rect">
              <a:avLst/>
            </a:prstGeom>
            <a:noFill/>
          </p:spPr>
          <p:txBody>
            <a:bodyPr wrap="square" rtlCol="0" anchor="ctr">
              <a:spAutoFit/>
            </a:bodyPr>
            <a:lstStyle/>
            <a:p>
              <a:pPr algn="r"/>
              <a:r>
                <a:rPr lang="en-GB" sz="1100" b="1">
                  <a:solidFill>
                    <a:schemeClr val="accent2">
                      <a:lumMod val="50000"/>
                    </a:schemeClr>
                  </a:solidFill>
                </a:rPr>
                <a:t>Major depression</a:t>
              </a:r>
            </a:p>
          </p:txBody>
        </p:sp>
        <p:sp>
          <p:nvSpPr>
            <p:cNvPr id="21" name="TextBox 20">
              <a:extLst>
                <a:ext uri="{FF2B5EF4-FFF2-40B4-BE49-F238E27FC236}">
                  <a16:creationId xmlns:a16="http://schemas.microsoft.com/office/drawing/2014/main" id="{6F820CAA-E0B7-E0DC-9435-4ED6A11DC517}"/>
                </a:ext>
              </a:extLst>
            </p:cNvPr>
            <p:cNvSpPr txBox="1"/>
            <p:nvPr/>
          </p:nvSpPr>
          <p:spPr>
            <a:xfrm>
              <a:off x="7066668" y="3555251"/>
              <a:ext cx="812886" cy="525444"/>
            </a:xfrm>
            <a:prstGeom prst="rect">
              <a:avLst/>
            </a:prstGeom>
            <a:noFill/>
          </p:spPr>
          <p:txBody>
            <a:bodyPr wrap="square" rtlCol="0">
              <a:spAutoFit/>
            </a:bodyPr>
            <a:lstStyle/>
            <a:p>
              <a:pPr algn="r"/>
              <a:r>
                <a:rPr lang="en-GB" sz="1100" b="1">
                  <a:solidFill>
                    <a:schemeClr val="accent2">
                      <a:lumMod val="50000"/>
                    </a:schemeClr>
                  </a:solidFill>
                </a:rPr>
                <a:t>Euthymia</a:t>
              </a:r>
            </a:p>
          </p:txBody>
        </p:sp>
        <p:sp>
          <p:nvSpPr>
            <p:cNvPr id="22" name="TextBox 21">
              <a:extLst>
                <a:ext uri="{FF2B5EF4-FFF2-40B4-BE49-F238E27FC236}">
                  <a16:creationId xmlns:a16="http://schemas.microsoft.com/office/drawing/2014/main" id="{CC635850-C037-A6A4-7931-3A15D690681A}"/>
                </a:ext>
              </a:extLst>
            </p:cNvPr>
            <p:cNvSpPr txBox="1"/>
            <p:nvPr/>
          </p:nvSpPr>
          <p:spPr>
            <a:xfrm>
              <a:off x="6896100" y="2672049"/>
              <a:ext cx="983454" cy="525444"/>
            </a:xfrm>
            <a:prstGeom prst="rect">
              <a:avLst/>
            </a:prstGeom>
            <a:noFill/>
          </p:spPr>
          <p:txBody>
            <a:bodyPr wrap="square" rtlCol="0">
              <a:spAutoFit/>
            </a:bodyPr>
            <a:lstStyle/>
            <a:p>
              <a:pPr algn="r"/>
              <a:r>
                <a:rPr lang="en-GB" sz="1100" b="1">
                  <a:solidFill>
                    <a:schemeClr val="accent2">
                      <a:lumMod val="50000"/>
                    </a:schemeClr>
                  </a:solidFill>
                </a:rPr>
                <a:t>Hypomania</a:t>
              </a:r>
            </a:p>
          </p:txBody>
        </p:sp>
        <p:sp>
          <p:nvSpPr>
            <p:cNvPr id="23" name="TextBox 22">
              <a:extLst>
                <a:ext uri="{FF2B5EF4-FFF2-40B4-BE49-F238E27FC236}">
                  <a16:creationId xmlns:a16="http://schemas.microsoft.com/office/drawing/2014/main" id="{1C1C8CE3-2451-54CE-BFDF-94361D350DE0}"/>
                </a:ext>
              </a:extLst>
            </p:cNvPr>
            <p:cNvSpPr txBox="1"/>
            <p:nvPr/>
          </p:nvSpPr>
          <p:spPr>
            <a:xfrm>
              <a:off x="6753224" y="4343430"/>
              <a:ext cx="1126329" cy="865438"/>
            </a:xfrm>
            <a:prstGeom prst="rect">
              <a:avLst/>
            </a:prstGeom>
            <a:noFill/>
          </p:spPr>
          <p:txBody>
            <a:bodyPr wrap="square" rtlCol="0">
              <a:spAutoFit/>
            </a:bodyPr>
            <a:lstStyle/>
            <a:p>
              <a:pPr algn="r"/>
              <a:r>
                <a:rPr lang="en-GB" sz="1100" b="1">
                  <a:solidFill>
                    <a:schemeClr val="accent2">
                      <a:lumMod val="50000"/>
                    </a:schemeClr>
                  </a:solidFill>
                </a:rPr>
                <a:t>Subthreshold </a:t>
              </a:r>
              <a:br>
                <a:rPr lang="en-GB" sz="1100" b="1">
                  <a:solidFill>
                    <a:schemeClr val="accent2">
                      <a:lumMod val="50000"/>
                    </a:schemeClr>
                  </a:solidFill>
                </a:rPr>
              </a:br>
              <a:r>
                <a:rPr lang="en-GB" sz="1100" b="1">
                  <a:solidFill>
                    <a:schemeClr val="accent2">
                      <a:lumMod val="50000"/>
                    </a:schemeClr>
                  </a:solidFill>
                </a:rPr>
                <a:t>depression</a:t>
              </a:r>
            </a:p>
          </p:txBody>
        </p:sp>
        <p:cxnSp>
          <p:nvCxnSpPr>
            <p:cNvPr id="24" name="Straight Connector 23">
              <a:extLst>
                <a:ext uri="{FF2B5EF4-FFF2-40B4-BE49-F238E27FC236}">
                  <a16:creationId xmlns:a16="http://schemas.microsoft.com/office/drawing/2014/main" id="{2A8505E8-DEE7-8D80-5F52-4F6214C1BD1D}"/>
                </a:ext>
              </a:extLst>
            </p:cNvPr>
            <p:cNvCxnSpPr>
              <a:cxnSpLocks/>
            </p:cNvCxnSpPr>
            <p:nvPr/>
          </p:nvCxnSpPr>
          <p:spPr>
            <a:xfrm>
              <a:off x="7837494" y="1879734"/>
              <a:ext cx="0" cy="389484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EBDE7CF-4C77-05F8-F5A3-F844984F727F}"/>
                </a:ext>
              </a:extLst>
            </p:cNvPr>
            <p:cNvCxnSpPr>
              <a:cxnSpLocks/>
            </p:cNvCxnSpPr>
            <p:nvPr/>
          </p:nvCxnSpPr>
          <p:spPr>
            <a:xfrm>
              <a:off x="7834703" y="3810740"/>
              <a:ext cx="364831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26" name="Straight Arrow Connector 25">
            <a:extLst>
              <a:ext uri="{FF2B5EF4-FFF2-40B4-BE49-F238E27FC236}">
                <a16:creationId xmlns:a16="http://schemas.microsoft.com/office/drawing/2014/main" id="{2DD84484-E2B9-30E4-869E-352E2ADFCF27}"/>
              </a:ext>
            </a:extLst>
          </p:cNvPr>
          <p:cNvCxnSpPr/>
          <p:nvPr/>
        </p:nvCxnSpPr>
        <p:spPr>
          <a:xfrm>
            <a:off x="1891395" y="4230286"/>
            <a:ext cx="3708000"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2D702E6-020E-1E81-D902-27F87D228F1F}"/>
              </a:ext>
            </a:extLst>
          </p:cNvPr>
          <p:cNvSpPr txBox="1"/>
          <p:nvPr/>
        </p:nvSpPr>
        <p:spPr>
          <a:xfrm>
            <a:off x="1891395" y="4242705"/>
            <a:ext cx="3619782" cy="261610"/>
          </a:xfrm>
          <a:prstGeom prst="rect">
            <a:avLst/>
          </a:prstGeom>
          <a:noFill/>
        </p:spPr>
        <p:txBody>
          <a:bodyPr wrap="square" rtlCol="0">
            <a:spAutoFit/>
          </a:bodyPr>
          <a:lstStyle/>
          <a:p>
            <a:pPr algn="ctr"/>
            <a:r>
              <a:rPr lang="en-GB" sz="1100" b="1">
                <a:solidFill>
                  <a:schemeClr val="tx2"/>
                </a:solidFill>
              </a:rPr>
              <a:t>Time</a:t>
            </a:r>
          </a:p>
        </p:txBody>
      </p:sp>
      <p:sp>
        <p:nvSpPr>
          <p:cNvPr id="31" name="TextBox 30">
            <a:extLst>
              <a:ext uri="{FF2B5EF4-FFF2-40B4-BE49-F238E27FC236}">
                <a16:creationId xmlns:a16="http://schemas.microsoft.com/office/drawing/2014/main" id="{4F5E76BE-DDEA-719A-F173-373D17EB207B}"/>
              </a:ext>
            </a:extLst>
          </p:cNvPr>
          <p:cNvSpPr txBox="1"/>
          <p:nvPr/>
        </p:nvSpPr>
        <p:spPr>
          <a:xfrm>
            <a:off x="657225" y="1560880"/>
            <a:ext cx="4853952" cy="338554"/>
          </a:xfrm>
          <a:prstGeom prst="rect">
            <a:avLst/>
          </a:prstGeom>
          <a:noFill/>
        </p:spPr>
        <p:txBody>
          <a:bodyPr wrap="square">
            <a:spAutoFit/>
          </a:bodyPr>
          <a:lstStyle/>
          <a:p>
            <a:pPr algn="ctr"/>
            <a:r>
              <a:rPr lang="en-GB" sz="1600" b="1" dirty="0">
                <a:solidFill>
                  <a:schemeClr val="accent2">
                    <a:lumMod val="50000"/>
                  </a:schemeClr>
                </a:solidFill>
              </a:rPr>
              <a:t>The mania-depression-interval cycle </a:t>
            </a:r>
          </a:p>
        </p:txBody>
      </p:sp>
      <p:sp>
        <p:nvSpPr>
          <p:cNvPr id="35" name="TextBox 34">
            <a:extLst>
              <a:ext uri="{FF2B5EF4-FFF2-40B4-BE49-F238E27FC236}">
                <a16:creationId xmlns:a16="http://schemas.microsoft.com/office/drawing/2014/main" id="{95AA0424-CC7E-C978-FDF5-BA33760C7206}"/>
              </a:ext>
            </a:extLst>
          </p:cNvPr>
          <p:cNvSpPr txBox="1"/>
          <p:nvPr/>
        </p:nvSpPr>
        <p:spPr>
          <a:xfrm>
            <a:off x="6324599" y="1560880"/>
            <a:ext cx="4944892" cy="338554"/>
          </a:xfrm>
          <a:prstGeom prst="rect">
            <a:avLst/>
          </a:prstGeom>
          <a:noFill/>
        </p:spPr>
        <p:txBody>
          <a:bodyPr wrap="square">
            <a:spAutoFit/>
          </a:bodyPr>
          <a:lstStyle/>
          <a:p>
            <a:pPr algn="ctr"/>
            <a:r>
              <a:rPr lang="en-GB" sz="1600" b="1" dirty="0">
                <a:solidFill>
                  <a:schemeClr val="accent2">
                    <a:lumMod val="50000"/>
                  </a:schemeClr>
                </a:solidFill>
              </a:rPr>
              <a:t>The depression-mania-interval cycle</a:t>
            </a:r>
          </a:p>
        </p:txBody>
      </p:sp>
      <p:cxnSp>
        <p:nvCxnSpPr>
          <p:cNvPr id="36" name="Straight Connector 35">
            <a:extLst>
              <a:ext uri="{FF2B5EF4-FFF2-40B4-BE49-F238E27FC236}">
                <a16:creationId xmlns:a16="http://schemas.microsoft.com/office/drawing/2014/main" id="{F4FCFE37-7FA1-179B-CE6B-CD8384535922}"/>
              </a:ext>
            </a:extLst>
          </p:cNvPr>
          <p:cNvCxnSpPr>
            <a:cxnSpLocks/>
          </p:cNvCxnSpPr>
          <p:nvPr/>
        </p:nvCxnSpPr>
        <p:spPr>
          <a:xfrm>
            <a:off x="7532960" y="3667370"/>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394F750-59C2-0FDE-9021-EE135BCAA70E}"/>
              </a:ext>
            </a:extLst>
          </p:cNvPr>
          <p:cNvCxnSpPr>
            <a:cxnSpLocks/>
          </p:cNvCxnSpPr>
          <p:nvPr/>
        </p:nvCxnSpPr>
        <p:spPr>
          <a:xfrm>
            <a:off x="7522503" y="2764998"/>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3435FEC-322B-0B9B-4208-65A544158F85}"/>
              </a:ext>
            </a:extLst>
          </p:cNvPr>
          <p:cNvCxnSpPr>
            <a:cxnSpLocks/>
          </p:cNvCxnSpPr>
          <p:nvPr/>
        </p:nvCxnSpPr>
        <p:spPr>
          <a:xfrm>
            <a:off x="7522502" y="2330697"/>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EC4F8E0-6573-5A71-05A2-8C7ED60C9CD7}"/>
              </a:ext>
            </a:extLst>
          </p:cNvPr>
          <p:cNvCxnSpPr>
            <a:cxnSpLocks/>
          </p:cNvCxnSpPr>
          <p:nvPr/>
        </p:nvCxnSpPr>
        <p:spPr>
          <a:xfrm>
            <a:off x="7532960" y="4128708"/>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0" name="Freeform: Shape 39">
            <a:extLst>
              <a:ext uri="{FF2B5EF4-FFF2-40B4-BE49-F238E27FC236}">
                <a16:creationId xmlns:a16="http://schemas.microsoft.com/office/drawing/2014/main" id="{7109B3D7-C97A-BFBD-91C2-36F058CCFA68}"/>
              </a:ext>
            </a:extLst>
          </p:cNvPr>
          <p:cNvSpPr/>
          <p:nvPr/>
        </p:nvSpPr>
        <p:spPr>
          <a:xfrm flipH="1">
            <a:off x="8070118" y="2332657"/>
            <a:ext cx="2591079" cy="1807695"/>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34282 w 3598984"/>
              <a:gd name="connsiteY18" fmla="*/ 3781018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34282 w 3598984"/>
              <a:gd name="connsiteY18" fmla="*/ 3781018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598984"/>
              <a:gd name="connsiteY0" fmla="*/ 1928771 h 2895049"/>
              <a:gd name="connsiteX1" fmla="*/ 134815 w 3598984"/>
              <a:gd name="connsiteY1" fmla="*/ 1893602 h 2895049"/>
              <a:gd name="connsiteX2" fmla="*/ 216877 w 3598984"/>
              <a:gd name="connsiteY2" fmla="*/ 2022556 h 2895049"/>
              <a:gd name="connsiteX3" fmla="*/ 328246 w 3598984"/>
              <a:gd name="connsiteY3" fmla="*/ 1870156 h 2895049"/>
              <a:gd name="connsiteX4" fmla="*/ 398584 w 3598984"/>
              <a:gd name="connsiteY4" fmla="*/ 1963940 h 2895049"/>
              <a:gd name="connsiteX5" fmla="*/ 439615 w 3598984"/>
              <a:gd name="connsiteY5" fmla="*/ 1899463 h 2895049"/>
              <a:gd name="connsiteX6" fmla="*/ 504092 w 3598984"/>
              <a:gd name="connsiteY6" fmla="*/ 1975663 h 2895049"/>
              <a:gd name="connsiteX7" fmla="*/ 574430 w 3598984"/>
              <a:gd name="connsiteY7" fmla="*/ 1893602 h 2895049"/>
              <a:gd name="connsiteX8" fmla="*/ 662353 w 3598984"/>
              <a:gd name="connsiteY8" fmla="*/ 1969802 h 2895049"/>
              <a:gd name="connsiteX9" fmla="*/ 732692 w 3598984"/>
              <a:gd name="connsiteY9" fmla="*/ 1887740 h 2895049"/>
              <a:gd name="connsiteX10" fmla="*/ 791307 w 3598984"/>
              <a:gd name="connsiteY10" fmla="*/ 1981525 h 2895049"/>
              <a:gd name="connsiteX11" fmla="*/ 949569 w 3598984"/>
              <a:gd name="connsiteY11" fmla="*/ 908863 h 2895049"/>
              <a:gd name="connsiteX12" fmla="*/ 1143000 w 3598984"/>
              <a:gd name="connsiteY12" fmla="*/ 1975663 h 2895049"/>
              <a:gd name="connsiteX13" fmla="*/ 1184030 w 3598984"/>
              <a:gd name="connsiteY13" fmla="*/ 1876017 h 2895049"/>
              <a:gd name="connsiteX14" fmla="*/ 1260230 w 3598984"/>
              <a:gd name="connsiteY14" fmla="*/ 1999109 h 2895049"/>
              <a:gd name="connsiteX15" fmla="*/ 1277815 w 3598984"/>
              <a:gd name="connsiteY15" fmla="*/ 1887740 h 2895049"/>
              <a:gd name="connsiteX16" fmla="*/ 1336430 w 3598984"/>
              <a:gd name="connsiteY16" fmla="*/ 1987386 h 2895049"/>
              <a:gd name="connsiteX17" fmla="*/ 1395046 w 3598984"/>
              <a:gd name="connsiteY17" fmla="*/ 1887740 h 2895049"/>
              <a:gd name="connsiteX18" fmla="*/ 1696182 w 3598984"/>
              <a:gd name="connsiteY18" fmla="*/ 2088667 h 2895049"/>
              <a:gd name="connsiteX19" fmla="*/ 2004646 w 3598984"/>
              <a:gd name="connsiteY19" fmla="*/ 1946356 h 2895049"/>
              <a:gd name="connsiteX20" fmla="*/ 2080846 w 3598984"/>
              <a:gd name="connsiteY20" fmla="*/ 2069448 h 2895049"/>
              <a:gd name="connsiteX21" fmla="*/ 2332892 w 3598984"/>
              <a:gd name="connsiteY21" fmla="*/ 6186 h 2895049"/>
              <a:gd name="connsiteX22" fmla="*/ 2725615 w 3598984"/>
              <a:gd name="connsiteY22" fmla="*/ 2831448 h 2895049"/>
              <a:gd name="connsiteX23" fmla="*/ 2813538 w 3598984"/>
              <a:gd name="connsiteY23" fmla="*/ 1922909 h 2895049"/>
              <a:gd name="connsiteX24" fmla="*/ 2895600 w 3598984"/>
              <a:gd name="connsiteY24" fmla="*/ 1313309 h 2895049"/>
              <a:gd name="connsiteX25" fmla="*/ 3036277 w 3598984"/>
              <a:gd name="connsiteY25" fmla="*/ 2022556 h 2895049"/>
              <a:gd name="connsiteX26" fmla="*/ 3112477 w 3598984"/>
              <a:gd name="connsiteY26" fmla="*/ 1823263 h 2895049"/>
              <a:gd name="connsiteX27" fmla="*/ 3364523 w 3598984"/>
              <a:gd name="connsiteY27" fmla="*/ 2802140 h 2895049"/>
              <a:gd name="connsiteX28" fmla="*/ 3540369 w 3598984"/>
              <a:gd name="connsiteY28" fmla="*/ 1840848 h 2895049"/>
              <a:gd name="connsiteX29" fmla="*/ 3598984 w 3598984"/>
              <a:gd name="connsiteY29" fmla="*/ 1934633 h 2895049"/>
              <a:gd name="connsiteX0" fmla="*/ 0 w 3598984"/>
              <a:gd name="connsiteY0" fmla="*/ 1928752 h 2895030"/>
              <a:gd name="connsiteX1" fmla="*/ 134815 w 3598984"/>
              <a:gd name="connsiteY1" fmla="*/ 1893583 h 2895030"/>
              <a:gd name="connsiteX2" fmla="*/ 216877 w 3598984"/>
              <a:gd name="connsiteY2" fmla="*/ 2022537 h 2895030"/>
              <a:gd name="connsiteX3" fmla="*/ 328246 w 3598984"/>
              <a:gd name="connsiteY3" fmla="*/ 1870137 h 2895030"/>
              <a:gd name="connsiteX4" fmla="*/ 398584 w 3598984"/>
              <a:gd name="connsiteY4" fmla="*/ 1963921 h 2895030"/>
              <a:gd name="connsiteX5" fmla="*/ 439615 w 3598984"/>
              <a:gd name="connsiteY5" fmla="*/ 1899444 h 2895030"/>
              <a:gd name="connsiteX6" fmla="*/ 504092 w 3598984"/>
              <a:gd name="connsiteY6" fmla="*/ 1975644 h 2895030"/>
              <a:gd name="connsiteX7" fmla="*/ 574430 w 3598984"/>
              <a:gd name="connsiteY7" fmla="*/ 1893583 h 2895030"/>
              <a:gd name="connsiteX8" fmla="*/ 662353 w 3598984"/>
              <a:gd name="connsiteY8" fmla="*/ 1969783 h 2895030"/>
              <a:gd name="connsiteX9" fmla="*/ 732692 w 3598984"/>
              <a:gd name="connsiteY9" fmla="*/ 1887721 h 2895030"/>
              <a:gd name="connsiteX10" fmla="*/ 791307 w 3598984"/>
              <a:gd name="connsiteY10" fmla="*/ 1981506 h 2895030"/>
              <a:gd name="connsiteX11" fmla="*/ 949569 w 3598984"/>
              <a:gd name="connsiteY11" fmla="*/ 908844 h 2895030"/>
              <a:gd name="connsiteX12" fmla="*/ 1143000 w 3598984"/>
              <a:gd name="connsiteY12" fmla="*/ 1975644 h 2895030"/>
              <a:gd name="connsiteX13" fmla="*/ 1184030 w 3598984"/>
              <a:gd name="connsiteY13" fmla="*/ 1875998 h 2895030"/>
              <a:gd name="connsiteX14" fmla="*/ 1260230 w 3598984"/>
              <a:gd name="connsiteY14" fmla="*/ 1999090 h 2895030"/>
              <a:gd name="connsiteX15" fmla="*/ 1277815 w 3598984"/>
              <a:gd name="connsiteY15" fmla="*/ 1887721 h 2895030"/>
              <a:gd name="connsiteX16" fmla="*/ 1336430 w 3598984"/>
              <a:gd name="connsiteY16" fmla="*/ 1987367 h 2895030"/>
              <a:gd name="connsiteX17" fmla="*/ 1395046 w 3598984"/>
              <a:gd name="connsiteY17" fmla="*/ 1887721 h 2895030"/>
              <a:gd name="connsiteX18" fmla="*/ 1696182 w 3598984"/>
              <a:gd name="connsiteY18" fmla="*/ 2088648 h 2895030"/>
              <a:gd name="connsiteX19" fmla="*/ 1947496 w 3598984"/>
              <a:gd name="connsiteY19" fmla="*/ 1906163 h 2895030"/>
              <a:gd name="connsiteX20" fmla="*/ 2080846 w 3598984"/>
              <a:gd name="connsiteY20" fmla="*/ 2069429 h 2895030"/>
              <a:gd name="connsiteX21" fmla="*/ 2332892 w 3598984"/>
              <a:gd name="connsiteY21" fmla="*/ 6167 h 2895030"/>
              <a:gd name="connsiteX22" fmla="*/ 2725615 w 3598984"/>
              <a:gd name="connsiteY22" fmla="*/ 2831429 h 2895030"/>
              <a:gd name="connsiteX23" fmla="*/ 2813538 w 3598984"/>
              <a:gd name="connsiteY23" fmla="*/ 1922890 h 2895030"/>
              <a:gd name="connsiteX24" fmla="*/ 2895600 w 3598984"/>
              <a:gd name="connsiteY24" fmla="*/ 1313290 h 2895030"/>
              <a:gd name="connsiteX25" fmla="*/ 3036277 w 3598984"/>
              <a:gd name="connsiteY25" fmla="*/ 2022537 h 2895030"/>
              <a:gd name="connsiteX26" fmla="*/ 3112477 w 3598984"/>
              <a:gd name="connsiteY26" fmla="*/ 1823244 h 2895030"/>
              <a:gd name="connsiteX27" fmla="*/ 3364523 w 3598984"/>
              <a:gd name="connsiteY27" fmla="*/ 2802121 h 2895030"/>
              <a:gd name="connsiteX28" fmla="*/ 3540369 w 3598984"/>
              <a:gd name="connsiteY28" fmla="*/ 1840829 h 2895030"/>
              <a:gd name="connsiteX29" fmla="*/ 3598984 w 3598984"/>
              <a:gd name="connsiteY29" fmla="*/ 1934614 h 2895030"/>
              <a:gd name="connsiteX0" fmla="*/ 0 w 3598984"/>
              <a:gd name="connsiteY0" fmla="*/ 1928752 h 2895030"/>
              <a:gd name="connsiteX1" fmla="*/ 134815 w 3598984"/>
              <a:gd name="connsiteY1" fmla="*/ 1893583 h 2895030"/>
              <a:gd name="connsiteX2" fmla="*/ 216877 w 3598984"/>
              <a:gd name="connsiteY2" fmla="*/ 2022537 h 2895030"/>
              <a:gd name="connsiteX3" fmla="*/ 328246 w 3598984"/>
              <a:gd name="connsiteY3" fmla="*/ 1870137 h 2895030"/>
              <a:gd name="connsiteX4" fmla="*/ 398584 w 3598984"/>
              <a:gd name="connsiteY4" fmla="*/ 1963921 h 2895030"/>
              <a:gd name="connsiteX5" fmla="*/ 439615 w 3598984"/>
              <a:gd name="connsiteY5" fmla="*/ 1899444 h 2895030"/>
              <a:gd name="connsiteX6" fmla="*/ 504092 w 3598984"/>
              <a:gd name="connsiteY6" fmla="*/ 1975644 h 2895030"/>
              <a:gd name="connsiteX7" fmla="*/ 574430 w 3598984"/>
              <a:gd name="connsiteY7" fmla="*/ 1893583 h 2895030"/>
              <a:gd name="connsiteX8" fmla="*/ 662353 w 3598984"/>
              <a:gd name="connsiteY8" fmla="*/ 1969783 h 2895030"/>
              <a:gd name="connsiteX9" fmla="*/ 732692 w 3598984"/>
              <a:gd name="connsiteY9" fmla="*/ 1887721 h 2895030"/>
              <a:gd name="connsiteX10" fmla="*/ 791307 w 3598984"/>
              <a:gd name="connsiteY10" fmla="*/ 1981506 h 2895030"/>
              <a:gd name="connsiteX11" fmla="*/ 949569 w 3598984"/>
              <a:gd name="connsiteY11" fmla="*/ 908844 h 2895030"/>
              <a:gd name="connsiteX12" fmla="*/ 1143000 w 3598984"/>
              <a:gd name="connsiteY12" fmla="*/ 1975644 h 2895030"/>
              <a:gd name="connsiteX13" fmla="*/ 1184030 w 3598984"/>
              <a:gd name="connsiteY13" fmla="*/ 1875998 h 2895030"/>
              <a:gd name="connsiteX14" fmla="*/ 1260230 w 3598984"/>
              <a:gd name="connsiteY14" fmla="*/ 1999090 h 2895030"/>
              <a:gd name="connsiteX15" fmla="*/ 1277815 w 3598984"/>
              <a:gd name="connsiteY15" fmla="*/ 1887721 h 2895030"/>
              <a:gd name="connsiteX16" fmla="*/ 1336430 w 3598984"/>
              <a:gd name="connsiteY16" fmla="*/ 1987367 h 2895030"/>
              <a:gd name="connsiteX17" fmla="*/ 1395046 w 3598984"/>
              <a:gd name="connsiteY17" fmla="*/ 1887721 h 2895030"/>
              <a:gd name="connsiteX18" fmla="*/ 1696182 w 3598984"/>
              <a:gd name="connsiteY18" fmla="*/ 2088648 h 2895030"/>
              <a:gd name="connsiteX19" fmla="*/ 1947496 w 3598984"/>
              <a:gd name="connsiteY19" fmla="*/ 1906163 h 2895030"/>
              <a:gd name="connsiteX20" fmla="*/ 2080846 w 3598984"/>
              <a:gd name="connsiteY20" fmla="*/ 2069429 h 2895030"/>
              <a:gd name="connsiteX21" fmla="*/ 2332892 w 3598984"/>
              <a:gd name="connsiteY21" fmla="*/ 6167 h 2895030"/>
              <a:gd name="connsiteX22" fmla="*/ 2725615 w 3598984"/>
              <a:gd name="connsiteY22" fmla="*/ 2831429 h 2895030"/>
              <a:gd name="connsiteX23" fmla="*/ 2813538 w 3598984"/>
              <a:gd name="connsiteY23" fmla="*/ 1922890 h 2895030"/>
              <a:gd name="connsiteX24" fmla="*/ 2895600 w 3598984"/>
              <a:gd name="connsiteY24" fmla="*/ 1313290 h 2895030"/>
              <a:gd name="connsiteX25" fmla="*/ 3036277 w 3598984"/>
              <a:gd name="connsiteY25" fmla="*/ 2022537 h 2895030"/>
              <a:gd name="connsiteX26" fmla="*/ 3112477 w 3598984"/>
              <a:gd name="connsiteY26" fmla="*/ 1823244 h 2895030"/>
              <a:gd name="connsiteX27" fmla="*/ 3364523 w 3598984"/>
              <a:gd name="connsiteY27" fmla="*/ 2802121 h 2895030"/>
              <a:gd name="connsiteX28" fmla="*/ 3540369 w 3598984"/>
              <a:gd name="connsiteY28" fmla="*/ 1840829 h 2895030"/>
              <a:gd name="connsiteX29" fmla="*/ 3598984 w 3598984"/>
              <a:gd name="connsiteY29" fmla="*/ 1934614 h 2895030"/>
              <a:gd name="connsiteX0" fmla="*/ 0 w 3598984"/>
              <a:gd name="connsiteY0" fmla="*/ 1928752 h 2895030"/>
              <a:gd name="connsiteX1" fmla="*/ 134815 w 3598984"/>
              <a:gd name="connsiteY1" fmla="*/ 1893583 h 2895030"/>
              <a:gd name="connsiteX2" fmla="*/ 216877 w 3598984"/>
              <a:gd name="connsiteY2" fmla="*/ 2022537 h 2895030"/>
              <a:gd name="connsiteX3" fmla="*/ 328246 w 3598984"/>
              <a:gd name="connsiteY3" fmla="*/ 1870137 h 2895030"/>
              <a:gd name="connsiteX4" fmla="*/ 398584 w 3598984"/>
              <a:gd name="connsiteY4" fmla="*/ 1963921 h 2895030"/>
              <a:gd name="connsiteX5" fmla="*/ 439615 w 3598984"/>
              <a:gd name="connsiteY5" fmla="*/ 1899444 h 2895030"/>
              <a:gd name="connsiteX6" fmla="*/ 504092 w 3598984"/>
              <a:gd name="connsiteY6" fmla="*/ 1975644 h 2895030"/>
              <a:gd name="connsiteX7" fmla="*/ 574430 w 3598984"/>
              <a:gd name="connsiteY7" fmla="*/ 1893583 h 2895030"/>
              <a:gd name="connsiteX8" fmla="*/ 662353 w 3598984"/>
              <a:gd name="connsiteY8" fmla="*/ 1969783 h 2895030"/>
              <a:gd name="connsiteX9" fmla="*/ 732692 w 3598984"/>
              <a:gd name="connsiteY9" fmla="*/ 1887721 h 2895030"/>
              <a:gd name="connsiteX10" fmla="*/ 791307 w 3598984"/>
              <a:gd name="connsiteY10" fmla="*/ 1981506 h 2895030"/>
              <a:gd name="connsiteX11" fmla="*/ 949569 w 3598984"/>
              <a:gd name="connsiteY11" fmla="*/ 908844 h 2895030"/>
              <a:gd name="connsiteX12" fmla="*/ 1143000 w 3598984"/>
              <a:gd name="connsiteY12" fmla="*/ 1975644 h 2895030"/>
              <a:gd name="connsiteX13" fmla="*/ 1184030 w 3598984"/>
              <a:gd name="connsiteY13" fmla="*/ 1875998 h 2895030"/>
              <a:gd name="connsiteX14" fmla="*/ 1260230 w 3598984"/>
              <a:gd name="connsiteY14" fmla="*/ 1999090 h 2895030"/>
              <a:gd name="connsiteX15" fmla="*/ 1277815 w 3598984"/>
              <a:gd name="connsiteY15" fmla="*/ 1887721 h 2895030"/>
              <a:gd name="connsiteX16" fmla="*/ 1336430 w 3598984"/>
              <a:gd name="connsiteY16" fmla="*/ 1987367 h 2895030"/>
              <a:gd name="connsiteX17" fmla="*/ 1395046 w 3598984"/>
              <a:gd name="connsiteY17" fmla="*/ 1887721 h 2895030"/>
              <a:gd name="connsiteX18" fmla="*/ 1696182 w 3598984"/>
              <a:gd name="connsiteY18" fmla="*/ 2088648 h 2895030"/>
              <a:gd name="connsiteX19" fmla="*/ 1947496 w 3598984"/>
              <a:gd name="connsiteY19" fmla="*/ 1906163 h 2895030"/>
              <a:gd name="connsiteX20" fmla="*/ 2080846 w 3598984"/>
              <a:gd name="connsiteY20" fmla="*/ 2069429 h 2895030"/>
              <a:gd name="connsiteX21" fmla="*/ 2332892 w 3598984"/>
              <a:gd name="connsiteY21" fmla="*/ 6167 h 2895030"/>
              <a:gd name="connsiteX22" fmla="*/ 2725615 w 3598984"/>
              <a:gd name="connsiteY22" fmla="*/ 2831429 h 2895030"/>
              <a:gd name="connsiteX23" fmla="*/ 2813538 w 3598984"/>
              <a:gd name="connsiteY23" fmla="*/ 1922890 h 2895030"/>
              <a:gd name="connsiteX24" fmla="*/ 2895600 w 3598984"/>
              <a:gd name="connsiteY24" fmla="*/ 1313290 h 2895030"/>
              <a:gd name="connsiteX25" fmla="*/ 3036277 w 3598984"/>
              <a:gd name="connsiteY25" fmla="*/ 2022537 h 2895030"/>
              <a:gd name="connsiteX26" fmla="*/ 3112477 w 3598984"/>
              <a:gd name="connsiteY26" fmla="*/ 1823244 h 2895030"/>
              <a:gd name="connsiteX27" fmla="*/ 3364523 w 3598984"/>
              <a:gd name="connsiteY27" fmla="*/ 2802121 h 2895030"/>
              <a:gd name="connsiteX28" fmla="*/ 3540369 w 3598984"/>
              <a:gd name="connsiteY28" fmla="*/ 1840829 h 2895030"/>
              <a:gd name="connsiteX29" fmla="*/ 3598984 w 3598984"/>
              <a:gd name="connsiteY29" fmla="*/ 1934614 h 2895030"/>
              <a:gd name="connsiteX0" fmla="*/ 0 w 3598984"/>
              <a:gd name="connsiteY0" fmla="*/ 1927702 h 2893980"/>
              <a:gd name="connsiteX1" fmla="*/ 134815 w 3598984"/>
              <a:gd name="connsiteY1" fmla="*/ 1892533 h 2893980"/>
              <a:gd name="connsiteX2" fmla="*/ 216877 w 3598984"/>
              <a:gd name="connsiteY2" fmla="*/ 2021487 h 2893980"/>
              <a:gd name="connsiteX3" fmla="*/ 328246 w 3598984"/>
              <a:gd name="connsiteY3" fmla="*/ 1869087 h 2893980"/>
              <a:gd name="connsiteX4" fmla="*/ 398584 w 3598984"/>
              <a:gd name="connsiteY4" fmla="*/ 1962871 h 2893980"/>
              <a:gd name="connsiteX5" fmla="*/ 439615 w 3598984"/>
              <a:gd name="connsiteY5" fmla="*/ 1898394 h 2893980"/>
              <a:gd name="connsiteX6" fmla="*/ 504092 w 3598984"/>
              <a:gd name="connsiteY6" fmla="*/ 1974594 h 2893980"/>
              <a:gd name="connsiteX7" fmla="*/ 574430 w 3598984"/>
              <a:gd name="connsiteY7" fmla="*/ 1892533 h 2893980"/>
              <a:gd name="connsiteX8" fmla="*/ 662353 w 3598984"/>
              <a:gd name="connsiteY8" fmla="*/ 1968733 h 2893980"/>
              <a:gd name="connsiteX9" fmla="*/ 732692 w 3598984"/>
              <a:gd name="connsiteY9" fmla="*/ 1886671 h 2893980"/>
              <a:gd name="connsiteX10" fmla="*/ 791307 w 3598984"/>
              <a:gd name="connsiteY10" fmla="*/ 1980456 h 2893980"/>
              <a:gd name="connsiteX11" fmla="*/ 949569 w 3598984"/>
              <a:gd name="connsiteY11" fmla="*/ 907794 h 2893980"/>
              <a:gd name="connsiteX12" fmla="*/ 1143000 w 3598984"/>
              <a:gd name="connsiteY12" fmla="*/ 1974594 h 2893980"/>
              <a:gd name="connsiteX13" fmla="*/ 1184030 w 3598984"/>
              <a:gd name="connsiteY13" fmla="*/ 1874948 h 2893980"/>
              <a:gd name="connsiteX14" fmla="*/ 1260230 w 3598984"/>
              <a:gd name="connsiteY14" fmla="*/ 1998040 h 2893980"/>
              <a:gd name="connsiteX15" fmla="*/ 1277815 w 3598984"/>
              <a:gd name="connsiteY15" fmla="*/ 1886671 h 2893980"/>
              <a:gd name="connsiteX16" fmla="*/ 1336430 w 3598984"/>
              <a:gd name="connsiteY16" fmla="*/ 1986317 h 2893980"/>
              <a:gd name="connsiteX17" fmla="*/ 1395046 w 3598984"/>
              <a:gd name="connsiteY17" fmla="*/ 1886671 h 2893980"/>
              <a:gd name="connsiteX18" fmla="*/ 1696182 w 3598984"/>
              <a:gd name="connsiteY18" fmla="*/ 2087598 h 2893980"/>
              <a:gd name="connsiteX19" fmla="*/ 1947496 w 3598984"/>
              <a:gd name="connsiteY19" fmla="*/ 1905113 h 2893980"/>
              <a:gd name="connsiteX20" fmla="*/ 2064177 w 3598984"/>
              <a:gd name="connsiteY20" fmla="*/ 2128642 h 2893980"/>
              <a:gd name="connsiteX21" fmla="*/ 2332892 w 3598984"/>
              <a:gd name="connsiteY21" fmla="*/ 5117 h 2893980"/>
              <a:gd name="connsiteX22" fmla="*/ 2725615 w 3598984"/>
              <a:gd name="connsiteY22" fmla="*/ 2830379 h 2893980"/>
              <a:gd name="connsiteX23" fmla="*/ 2813538 w 3598984"/>
              <a:gd name="connsiteY23" fmla="*/ 1921840 h 2893980"/>
              <a:gd name="connsiteX24" fmla="*/ 2895600 w 3598984"/>
              <a:gd name="connsiteY24" fmla="*/ 1312240 h 2893980"/>
              <a:gd name="connsiteX25" fmla="*/ 3036277 w 3598984"/>
              <a:gd name="connsiteY25" fmla="*/ 2021487 h 2893980"/>
              <a:gd name="connsiteX26" fmla="*/ 3112477 w 3598984"/>
              <a:gd name="connsiteY26" fmla="*/ 1822194 h 2893980"/>
              <a:gd name="connsiteX27" fmla="*/ 3364523 w 3598984"/>
              <a:gd name="connsiteY27" fmla="*/ 2801071 h 2893980"/>
              <a:gd name="connsiteX28" fmla="*/ 3540369 w 3598984"/>
              <a:gd name="connsiteY28" fmla="*/ 1839779 h 2893980"/>
              <a:gd name="connsiteX29" fmla="*/ 3598984 w 3598984"/>
              <a:gd name="connsiteY29" fmla="*/ 1933564 h 2893980"/>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696182 w 3598984"/>
              <a:gd name="connsiteY18" fmla="*/ 2086906 h 2893288"/>
              <a:gd name="connsiteX19" fmla="*/ 1947496 w 3598984"/>
              <a:gd name="connsiteY19" fmla="*/ 1904421 h 2893288"/>
              <a:gd name="connsiteX20" fmla="*/ 2064177 w 3598984"/>
              <a:gd name="connsiteY20" fmla="*/ 2127950 h 2893288"/>
              <a:gd name="connsiteX21" fmla="*/ 2332892 w 3598984"/>
              <a:gd name="connsiteY21" fmla="*/ 4425 h 2893288"/>
              <a:gd name="connsiteX22" fmla="*/ 2725615 w 3598984"/>
              <a:gd name="connsiteY22" fmla="*/ 2829687 h 2893288"/>
              <a:gd name="connsiteX23" fmla="*/ 2813538 w 3598984"/>
              <a:gd name="connsiteY23" fmla="*/ 1921148 h 2893288"/>
              <a:gd name="connsiteX24" fmla="*/ 2895600 w 3598984"/>
              <a:gd name="connsiteY24" fmla="*/ 1311548 h 2893288"/>
              <a:gd name="connsiteX25" fmla="*/ 3036277 w 3598984"/>
              <a:gd name="connsiteY25" fmla="*/ 2020795 h 2893288"/>
              <a:gd name="connsiteX26" fmla="*/ 3112477 w 3598984"/>
              <a:gd name="connsiteY26" fmla="*/ 1821502 h 2893288"/>
              <a:gd name="connsiteX27" fmla="*/ 3364523 w 3598984"/>
              <a:gd name="connsiteY27" fmla="*/ 2800379 h 2893288"/>
              <a:gd name="connsiteX28" fmla="*/ 3540369 w 3598984"/>
              <a:gd name="connsiteY28" fmla="*/ 1839087 h 2893288"/>
              <a:gd name="connsiteX29" fmla="*/ 3598984 w 3598984"/>
              <a:gd name="connsiteY29"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696182 w 3598984"/>
              <a:gd name="connsiteY18" fmla="*/ 2086906 h 2893288"/>
              <a:gd name="connsiteX19" fmla="*/ 1947496 w 3598984"/>
              <a:gd name="connsiteY19" fmla="*/ 1904421 h 2893288"/>
              <a:gd name="connsiteX20" fmla="*/ 2054652 w 3598984"/>
              <a:gd name="connsiteY20" fmla="*/ 2127950 h 2893288"/>
              <a:gd name="connsiteX21" fmla="*/ 2332892 w 3598984"/>
              <a:gd name="connsiteY21" fmla="*/ 4425 h 2893288"/>
              <a:gd name="connsiteX22" fmla="*/ 2725615 w 3598984"/>
              <a:gd name="connsiteY22" fmla="*/ 2829687 h 2893288"/>
              <a:gd name="connsiteX23" fmla="*/ 2813538 w 3598984"/>
              <a:gd name="connsiteY23" fmla="*/ 1921148 h 2893288"/>
              <a:gd name="connsiteX24" fmla="*/ 2895600 w 3598984"/>
              <a:gd name="connsiteY24" fmla="*/ 1311548 h 2893288"/>
              <a:gd name="connsiteX25" fmla="*/ 3036277 w 3598984"/>
              <a:gd name="connsiteY25" fmla="*/ 2020795 h 2893288"/>
              <a:gd name="connsiteX26" fmla="*/ 3112477 w 3598984"/>
              <a:gd name="connsiteY26" fmla="*/ 1821502 h 2893288"/>
              <a:gd name="connsiteX27" fmla="*/ 3364523 w 3598984"/>
              <a:gd name="connsiteY27" fmla="*/ 2800379 h 2893288"/>
              <a:gd name="connsiteX28" fmla="*/ 3540369 w 3598984"/>
              <a:gd name="connsiteY28" fmla="*/ 1839087 h 2893288"/>
              <a:gd name="connsiteX29" fmla="*/ 3598984 w 3598984"/>
              <a:gd name="connsiteY29"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696182 w 3598984"/>
              <a:gd name="connsiteY19" fmla="*/ 2086906 h 2893288"/>
              <a:gd name="connsiteX20" fmla="*/ 1947496 w 3598984"/>
              <a:gd name="connsiteY20" fmla="*/ 1904421 h 2893288"/>
              <a:gd name="connsiteX21" fmla="*/ 2054652 w 3598984"/>
              <a:gd name="connsiteY21" fmla="*/ 2127950 h 2893288"/>
              <a:gd name="connsiteX22" fmla="*/ 2332892 w 3598984"/>
              <a:gd name="connsiteY22" fmla="*/ 4425 h 2893288"/>
              <a:gd name="connsiteX23" fmla="*/ 2725615 w 3598984"/>
              <a:gd name="connsiteY23" fmla="*/ 2829687 h 2893288"/>
              <a:gd name="connsiteX24" fmla="*/ 2813538 w 3598984"/>
              <a:gd name="connsiteY24" fmla="*/ 1921148 h 2893288"/>
              <a:gd name="connsiteX25" fmla="*/ 2895600 w 3598984"/>
              <a:gd name="connsiteY25" fmla="*/ 1311548 h 2893288"/>
              <a:gd name="connsiteX26" fmla="*/ 3036277 w 3598984"/>
              <a:gd name="connsiteY26" fmla="*/ 2020795 h 2893288"/>
              <a:gd name="connsiteX27" fmla="*/ 3112477 w 3598984"/>
              <a:gd name="connsiteY27" fmla="*/ 1821502 h 2893288"/>
              <a:gd name="connsiteX28" fmla="*/ 3364523 w 3598984"/>
              <a:gd name="connsiteY28" fmla="*/ 2800379 h 2893288"/>
              <a:gd name="connsiteX29" fmla="*/ 3540369 w 3598984"/>
              <a:gd name="connsiteY29" fmla="*/ 1839087 h 2893288"/>
              <a:gd name="connsiteX30" fmla="*/ 3598984 w 3598984"/>
              <a:gd name="connsiteY30"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684276 w 3598984"/>
              <a:gd name="connsiteY19" fmla="*/ 2046732 h 2893288"/>
              <a:gd name="connsiteX20" fmla="*/ 1947496 w 3598984"/>
              <a:gd name="connsiteY20" fmla="*/ 1904421 h 2893288"/>
              <a:gd name="connsiteX21" fmla="*/ 2054652 w 3598984"/>
              <a:gd name="connsiteY21" fmla="*/ 2127950 h 2893288"/>
              <a:gd name="connsiteX22" fmla="*/ 2332892 w 3598984"/>
              <a:gd name="connsiteY22" fmla="*/ 4425 h 2893288"/>
              <a:gd name="connsiteX23" fmla="*/ 2725615 w 3598984"/>
              <a:gd name="connsiteY23" fmla="*/ 2829687 h 2893288"/>
              <a:gd name="connsiteX24" fmla="*/ 2813538 w 3598984"/>
              <a:gd name="connsiteY24" fmla="*/ 1921148 h 2893288"/>
              <a:gd name="connsiteX25" fmla="*/ 2895600 w 3598984"/>
              <a:gd name="connsiteY25" fmla="*/ 1311548 h 2893288"/>
              <a:gd name="connsiteX26" fmla="*/ 3036277 w 3598984"/>
              <a:gd name="connsiteY26" fmla="*/ 2020795 h 2893288"/>
              <a:gd name="connsiteX27" fmla="*/ 3112477 w 3598984"/>
              <a:gd name="connsiteY27" fmla="*/ 1821502 h 2893288"/>
              <a:gd name="connsiteX28" fmla="*/ 3364523 w 3598984"/>
              <a:gd name="connsiteY28" fmla="*/ 2800379 h 2893288"/>
              <a:gd name="connsiteX29" fmla="*/ 3540369 w 3598984"/>
              <a:gd name="connsiteY29" fmla="*/ 1839087 h 2893288"/>
              <a:gd name="connsiteX30" fmla="*/ 3598984 w 3598984"/>
              <a:gd name="connsiteY30"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84276 w 3598984"/>
              <a:gd name="connsiteY20" fmla="*/ 2046732 h 2893288"/>
              <a:gd name="connsiteX21" fmla="*/ 1947496 w 3598984"/>
              <a:gd name="connsiteY21" fmla="*/ 1904421 h 2893288"/>
              <a:gd name="connsiteX22" fmla="*/ 2054652 w 3598984"/>
              <a:gd name="connsiteY22" fmla="*/ 2127950 h 2893288"/>
              <a:gd name="connsiteX23" fmla="*/ 2332892 w 3598984"/>
              <a:gd name="connsiteY23" fmla="*/ 4425 h 2893288"/>
              <a:gd name="connsiteX24" fmla="*/ 2725615 w 3598984"/>
              <a:gd name="connsiteY24" fmla="*/ 2829687 h 2893288"/>
              <a:gd name="connsiteX25" fmla="*/ 2813538 w 3598984"/>
              <a:gd name="connsiteY25" fmla="*/ 1921148 h 2893288"/>
              <a:gd name="connsiteX26" fmla="*/ 2895600 w 3598984"/>
              <a:gd name="connsiteY26" fmla="*/ 1311548 h 2893288"/>
              <a:gd name="connsiteX27" fmla="*/ 3036277 w 3598984"/>
              <a:gd name="connsiteY27" fmla="*/ 2020795 h 2893288"/>
              <a:gd name="connsiteX28" fmla="*/ 3112477 w 3598984"/>
              <a:gd name="connsiteY28" fmla="*/ 1821502 h 2893288"/>
              <a:gd name="connsiteX29" fmla="*/ 3364523 w 3598984"/>
              <a:gd name="connsiteY29" fmla="*/ 2800379 h 2893288"/>
              <a:gd name="connsiteX30" fmla="*/ 3540369 w 3598984"/>
              <a:gd name="connsiteY30" fmla="*/ 1839087 h 2893288"/>
              <a:gd name="connsiteX31" fmla="*/ 3598984 w 3598984"/>
              <a:gd name="connsiteY31"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947496 w 3598984"/>
              <a:gd name="connsiteY21" fmla="*/ 1904421 h 2893288"/>
              <a:gd name="connsiteX22" fmla="*/ 2054652 w 3598984"/>
              <a:gd name="connsiteY22" fmla="*/ 2127950 h 2893288"/>
              <a:gd name="connsiteX23" fmla="*/ 2332892 w 3598984"/>
              <a:gd name="connsiteY23" fmla="*/ 4425 h 2893288"/>
              <a:gd name="connsiteX24" fmla="*/ 2725615 w 3598984"/>
              <a:gd name="connsiteY24" fmla="*/ 2829687 h 2893288"/>
              <a:gd name="connsiteX25" fmla="*/ 2813538 w 3598984"/>
              <a:gd name="connsiteY25" fmla="*/ 1921148 h 2893288"/>
              <a:gd name="connsiteX26" fmla="*/ 2895600 w 3598984"/>
              <a:gd name="connsiteY26" fmla="*/ 1311548 h 2893288"/>
              <a:gd name="connsiteX27" fmla="*/ 3036277 w 3598984"/>
              <a:gd name="connsiteY27" fmla="*/ 2020795 h 2893288"/>
              <a:gd name="connsiteX28" fmla="*/ 3112477 w 3598984"/>
              <a:gd name="connsiteY28" fmla="*/ 1821502 h 2893288"/>
              <a:gd name="connsiteX29" fmla="*/ 3364523 w 3598984"/>
              <a:gd name="connsiteY29" fmla="*/ 2800379 h 2893288"/>
              <a:gd name="connsiteX30" fmla="*/ 3540369 w 3598984"/>
              <a:gd name="connsiteY30" fmla="*/ 1839087 h 2893288"/>
              <a:gd name="connsiteX31" fmla="*/ 3598984 w 3598984"/>
              <a:gd name="connsiteY31"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876798 w 3598984"/>
              <a:gd name="connsiteY21" fmla="*/ 2018935 h 2893288"/>
              <a:gd name="connsiteX22" fmla="*/ 1947496 w 3598984"/>
              <a:gd name="connsiteY22" fmla="*/ 1904421 h 2893288"/>
              <a:gd name="connsiteX23" fmla="*/ 2054652 w 3598984"/>
              <a:gd name="connsiteY23" fmla="*/ 2127950 h 2893288"/>
              <a:gd name="connsiteX24" fmla="*/ 2332892 w 3598984"/>
              <a:gd name="connsiteY24" fmla="*/ 4425 h 2893288"/>
              <a:gd name="connsiteX25" fmla="*/ 2725615 w 3598984"/>
              <a:gd name="connsiteY25" fmla="*/ 2829687 h 2893288"/>
              <a:gd name="connsiteX26" fmla="*/ 2813538 w 3598984"/>
              <a:gd name="connsiteY26" fmla="*/ 1921148 h 2893288"/>
              <a:gd name="connsiteX27" fmla="*/ 2895600 w 3598984"/>
              <a:gd name="connsiteY27" fmla="*/ 1311548 h 2893288"/>
              <a:gd name="connsiteX28" fmla="*/ 3036277 w 3598984"/>
              <a:gd name="connsiteY28" fmla="*/ 2020795 h 2893288"/>
              <a:gd name="connsiteX29" fmla="*/ 3112477 w 3598984"/>
              <a:gd name="connsiteY29" fmla="*/ 1821502 h 2893288"/>
              <a:gd name="connsiteX30" fmla="*/ 3364523 w 3598984"/>
              <a:gd name="connsiteY30" fmla="*/ 2800379 h 2893288"/>
              <a:gd name="connsiteX31" fmla="*/ 3540369 w 3598984"/>
              <a:gd name="connsiteY31" fmla="*/ 1839087 h 2893288"/>
              <a:gd name="connsiteX32" fmla="*/ 3598984 w 3598984"/>
              <a:gd name="connsiteY32"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76786 w 3598984"/>
              <a:gd name="connsiteY21" fmla="*/ 1938586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184030 w 3598984"/>
              <a:gd name="connsiteY13" fmla="*/ 1874256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200698 w 3598984"/>
              <a:gd name="connsiteY13" fmla="*/ 1869232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43000 w 3598984"/>
              <a:gd name="connsiteY12" fmla="*/ 1973902 h 2893288"/>
              <a:gd name="connsiteX13" fmla="*/ 1200698 w 3598984"/>
              <a:gd name="connsiteY13" fmla="*/ 1869232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50143 w 3598984"/>
              <a:gd name="connsiteY12" fmla="*/ 2029140 h 2893288"/>
              <a:gd name="connsiteX13" fmla="*/ 1200698 w 3598984"/>
              <a:gd name="connsiteY13" fmla="*/ 1869232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50143 w 3598984"/>
              <a:gd name="connsiteY12" fmla="*/ 2029140 h 2893288"/>
              <a:gd name="connsiteX13" fmla="*/ 1200698 w 3598984"/>
              <a:gd name="connsiteY13" fmla="*/ 1869232 h 2893288"/>
              <a:gd name="connsiteX14" fmla="*/ 1260230 w 3598984"/>
              <a:gd name="connsiteY14" fmla="*/ 1997348 h 2893288"/>
              <a:gd name="connsiteX15" fmla="*/ 1277815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50143 w 3598984"/>
              <a:gd name="connsiteY12" fmla="*/ 2029140 h 2893288"/>
              <a:gd name="connsiteX13" fmla="*/ 1200698 w 3598984"/>
              <a:gd name="connsiteY13" fmla="*/ 1869232 h 2893288"/>
              <a:gd name="connsiteX14" fmla="*/ 1260230 w 3598984"/>
              <a:gd name="connsiteY14" fmla="*/ 1997348 h 2893288"/>
              <a:gd name="connsiteX15" fmla="*/ 1287340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598984"/>
              <a:gd name="connsiteY0" fmla="*/ 1927010 h 2893288"/>
              <a:gd name="connsiteX1" fmla="*/ 134815 w 3598984"/>
              <a:gd name="connsiteY1" fmla="*/ 1891841 h 2893288"/>
              <a:gd name="connsiteX2" fmla="*/ 216877 w 3598984"/>
              <a:gd name="connsiteY2" fmla="*/ 2020795 h 2893288"/>
              <a:gd name="connsiteX3" fmla="*/ 328246 w 3598984"/>
              <a:gd name="connsiteY3" fmla="*/ 1868395 h 2893288"/>
              <a:gd name="connsiteX4" fmla="*/ 398584 w 3598984"/>
              <a:gd name="connsiteY4" fmla="*/ 1962179 h 2893288"/>
              <a:gd name="connsiteX5" fmla="*/ 439615 w 3598984"/>
              <a:gd name="connsiteY5" fmla="*/ 1897702 h 2893288"/>
              <a:gd name="connsiteX6" fmla="*/ 504092 w 3598984"/>
              <a:gd name="connsiteY6" fmla="*/ 1973902 h 2893288"/>
              <a:gd name="connsiteX7" fmla="*/ 574430 w 3598984"/>
              <a:gd name="connsiteY7" fmla="*/ 1891841 h 2893288"/>
              <a:gd name="connsiteX8" fmla="*/ 662353 w 3598984"/>
              <a:gd name="connsiteY8" fmla="*/ 1968041 h 2893288"/>
              <a:gd name="connsiteX9" fmla="*/ 732692 w 3598984"/>
              <a:gd name="connsiteY9" fmla="*/ 1885979 h 2893288"/>
              <a:gd name="connsiteX10" fmla="*/ 791307 w 3598984"/>
              <a:gd name="connsiteY10" fmla="*/ 1979764 h 2893288"/>
              <a:gd name="connsiteX11" fmla="*/ 949569 w 3598984"/>
              <a:gd name="connsiteY11" fmla="*/ 907102 h 2893288"/>
              <a:gd name="connsiteX12" fmla="*/ 1150143 w 3598984"/>
              <a:gd name="connsiteY12" fmla="*/ 2029140 h 2893288"/>
              <a:gd name="connsiteX13" fmla="*/ 1200698 w 3598984"/>
              <a:gd name="connsiteY13" fmla="*/ 1869232 h 2893288"/>
              <a:gd name="connsiteX14" fmla="*/ 1253087 w 3598984"/>
              <a:gd name="connsiteY14" fmla="*/ 2037522 h 2893288"/>
              <a:gd name="connsiteX15" fmla="*/ 1287340 w 3598984"/>
              <a:gd name="connsiteY15" fmla="*/ 1885979 h 2893288"/>
              <a:gd name="connsiteX16" fmla="*/ 1336430 w 3598984"/>
              <a:gd name="connsiteY16" fmla="*/ 1985625 h 2893288"/>
              <a:gd name="connsiteX17" fmla="*/ 1395046 w 3598984"/>
              <a:gd name="connsiteY17" fmla="*/ 1885979 h 2893288"/>
              <a:gd name="connsiteX18" fmla="*/ 1481511 w 3598984"/>
              <a:gd name="connsiteY18" fmla="*/ 2008890 h 2893288"/>
              <a:gd name="connsiteX19" fmla="*/ 1588667 w 3598984"/>
              <a:gd name="connsiteY19" fmla="*/ 1908454 h 2893288"/>
              <a:gd name="connsiteX20" fmla="*/ 1674751 w 3598984"/>
              <a:gd name="connsiteY20" fmla="*/ 2021623 h 2893288"/>
              <a:gd name="connsiteX21" fmla="*/ 1781548 w 3598984"/>
              <a:gd name="connsiteY21" fmla="*/ 1903432 h 2893288"/>
              <a:gd name="connsiteX22" fmla="*/ 1876798 w 3598984"/>
              <a:gd name="connsiteY22" fmla="*/ 2018935 h 2893288"/>
              <a:gd name="connsiteX23" fmla="*/ 1947496 w 3598984"/>
              <a:gd name="connsiteY23" fmla="*/ 1904421 h 2893288"/>
              <a:gd name="connsiteX24" fmla="*/ 2054652 w 3598984"/>
              <a:gd name="connsiteY24" fmla="*/ 2127950 h 2893288"/>
              <a:gd name="connsiteX25" fmla="*/ 2332892 w 3598984"/>
              <a:gd name="connsiteY25" fmla="*/ 4425 h 2893288"/>
              <a:gd name="connsiteX26" fmla="*/ 2725615 w 3598984"/>
              <a:gd name="connsiteY26" fmla="*/ 2829687 h 2893288"/>
              <a:gd name="connsiteX27" fmla="*/ 2813538 w 3598984"/>
              <a:gd name="connsiteY27" fmla="*/ 1921148 h 2893288"/>
              <a:gd name="connsiteX28" fmla="*/ 2895600 w 3598984"/>
              <a:gd name="connsiteY28" fmla="*/ 1311548 h 2893288"/>
              <a:gd name="connsiteX29" fmla="*/ 3036277 w 3598984"/>
              <a:gd name="connsiteY29" fmla="*/ 2020795 h 2893288"/>
              <a:gd name="connsiteX30" fmla="*/ 3112477 w 3598984"/>
              <a:gd name="connsiteY30" fmla="*/ 1821502 h 2893288"/>
              <a:gd name="connsiteX31" fmla="*/ 3364523 w 3598984"/>
              <a:gd name="connsiteY31" fmla="*/ 2800379 h 2893288"/>
              <a:gd name="connsiteX32" fmla="*/ 3540369 w 3598984"/>
              <a:gd name="connsiteY32" fmla="*/ 1839087 h 2893288"/>
              <a:gd name="connsiteX33" fmla="*/ 3598984 w 3598984"/>
              <a:gd name="connsiteY33" fmla="*/ 1932872 h 2893288"/>
              <a:gd name="connsiteX0" fmla="*/ 0 w 3464169"/>
              <a:gd name="connsiteY0" fmla="*/ 1891841 h 2893288"/>
              <a:gd name="connsiteX1" fmla="*/ 82062 w 3464169"/>
              <a:gd name="connsiteY1" fmla="*/ 2020795 h 2893288"/>
              <a:gd name="connsiteX2" fmla="*/ 193431 w 3464169"/>
              <a:gd name="connsiteY2" fmla="*/ 1868395 h 2893288"/>
              <a:gd name="connsiteX3" fmla="*/ 263769 w 3464169"/>
              <a:gd name="connsiteY3" fmla="*/ 1962179 h 2893288"/>
              <a:gd name="connsiteX4" fmla="*/ 304800 w 3464169"/>
              <a:gd name="connsiteY4" fmla="*/ 1897702 h 2893288"/>
              <a:gd name="connsiteX5" fmla="*/ 369277 w 3464169"/>
              <a:gd name="connsiteY5" fmla="*/ 1973902 h 2893288"/>
              <a:gd name="connsiteX6" fmla="*/ 439615 w 3464169"/>
              <a:gd name="connsiteY6" fmla="*/ 1891841 h 2893288"/>
              <a:gd name="connsiteX7" fmla="*/ 527538 w 3464169"/>
              <a:gd name="connsiteY7" fmla="*/ 1968041 h 2893288"/>
              <a:gd name="connsiteX8" fmla="*/ 597877 w 3464169"/>
              <a:gd name="connsiteY8" fmla="*/ 1885979 h 2893288"/>
              <a:gd name="connsiteX9" fmla="*/ 656492 w 3464169"/>
              <a:gd name="connsiteY9" fmla="*/ 1979764 h 2893288"/>
              <a:gd name="connsiteX10" fmla="*/ 814754 w 3464169"/>
              <a:gd name="connsiteY10" fmla="*/ 907102 h 2893288"/>
              <a:gd name="connsiteX11" fmla="*/ 1015328 w 3464169"/>
              <a:gd name="connsiteY11" fmla="*/ 2029140 h 2893288"/>
              <a:gd name="connsiteX12" fmla="*/ 1065883 w 3464169"/>
              <a:gd name="connsiteY12" fmla="*/ 1869232 h 2893288"/>
              <a:gd name="connsiteX13" fmla="*/ 1118272 w 3464169"/>
              <a:gd name="connsiteY13" fmla="*/ 2037522 h 2893288"/>
              <a:gd name="connsiteX14" fmla="*/ 1152525 w 3464169"/>
              <a:gd name="connsiteY14" fmla="*/ 1885979 h 2893288"/>
              <a:gd name="connsiteX15" fmla="*/ 1201615 w 3464169"/>
              <a:gd name="connsiteY15" fmla="*/ 1985625 h 2893288"/>
              <a:gd name="connsiteX16" fmla="*/ 1260231 w 3464169"/>
              <a:gd name="connsiteY16" fmla="*/ 1885979 h 2893288"/>
              <a:gd name="connsiteX17" fmla="*/ 1346696 w 3464169"/>
              <a:gd name="connsiteY17" fmla="*/ 2008890 h 2893288"/>
              <a:gd name="connsiteX18" fmla="*/ 1453852 w 3464169"/>
              <a:gd name="connsiteY18" fmla="*/ 1908454 h 2893288"/>
              <a:gd name="connsiteX19" fmla="*/ 1539936 w 3464169"/>
              <a:gd name="connsiteY19" fmla="*/ 2021623 h 2893288"/>
              <a:gd name="connsiteX20" fmla="*/ 1646733 w 3464169"/>
              <a:gd name="connsiteY20" fmla="*/ 1903432 h 2893288"/>
              <a:gd name="connsiteX21" fmla="*/ 1741983 w 3464169"/>
              <a:gd name="connsiteY21" fmla="*/ 2018935 h 2893288"/>
              <a:gd name="connsiteX22" fmla="*/ 1812681 w 3464169"/>
              <a:gd name="connsiteY22" fmla="*/ 1904421 h 2893288"/>
              <a:gd name="connsiteX23" fmla="*/ 1919837 w 3464169"/>
              <a:gd name="connsiteY23" fmla="*/ 2127950 h 2893288"/>
              <a:gd name="connsiteX24" fmla="*/ 2198077 w 3464169"/>
              <a:gd name="connsiteY24" fmla="*/ 4425 h 2893288"/>
              <a:gd name="connsiteX25" fmla="*/ 2590800 w 3464169"/>
              <a:gd name="connsiteY25" fmla="*/ 2829687 h 2893288"/>
              <a:gd name="connsiteX26" fmla="*/ 2678723 w 3464169"/>
              <a:gd name="connsiteY26" fmla="*/ 1921148 h 2893288"/>
              <a:gd name="connsiteX27" fmla="*/ 2760785 w 3464169"/>
              <a:gd name="connsiteY27" fmla="*/ 1311548 h 2893288"/>
              <a:gd name="connsiteX28" fmla="*/ 2901462 w 3464169"/>
              <a:gd name="connsiteY28" fmla="*/ 2020795 h 2893288"/>
              <a:gd name="connsiteX29" fmla="*/ 2977662 w 3464169"/>
              <a:gd name="connsiteY29" fmla="*/ 1821502 h 2893288"/>
              <a:gd name="connsiteX30" fmla="*/ 3229708 w 3464169"/>
              <a:gd name="connsiteY30" fmla="*/ 2800379 h 2893288"/>
              <a:gd name="connsiteX31" fmla="*/ 3405554 w 3464169"/>
              <a:gd name="connsiteY31" fmla="*/ 1839087 h 2893288"/>
              <a:gd name="connsiteX32" fmla="*/ 3464169 w 3464169"/>
              <a:gd name="connsiteY32" fmla="*/ 1932872 h 2893288"/>
              <a:gd name="connsiteX0" fmla="*/ 0 w 3382107"/>
              <a:gd name="connsiteY0" fmla="*/ 2020795 h 2893288"/>
              <a:gd name="connsiteX1" fmla="*/ 111369 w 3382107"/>
              <a:gd name="connsiteY1" fmla="*/ 1868395 h 2893288"/>
              <a:gd name="connsiteX2" fmla="*/ 181707 w 3382107"/>
              <a:gd name="connsiteY2" fmla="*/ 1962179 h 2893288"/>
              <a:gd name="connsiteX3" fmla="*/ 222738 w 3382107"/>
              <a:gd name="connsiteY3" fmla="*/ 1897702 h 2893288"/>
              <a:gd name="connsiteX4" fmla="*/ 287215 w 3382107"/>
              <a:gd name="connsiteY4" fmla="*/ 1973902 h 2893288"/>
              <a:gd name="connsiteX5" fmla="*/ 357553 w 3382107"/>
              <a:gd name="connsiteY5" fmla="*/ 1891841 h 2893288"/>
              <a:gd name="connsiteX6" fmla="*/ 445476 w 3382107"/>
              <a:gd name="connsiteY6" fmla="*/ 1968041 h 2893288"/>
              <a:gd name="connsiteX7" fmla="*/ 515815 w 3382107"/>
              <a:gd name="connsiteY7" fmla="*/ 1885979 h 2893288"/>
              <a:gd name="connsiteX8" fmla="*/ 574430 w 3382107"/>
              <a:gd name="connsiteY8" fmla="*/ 1979764 h 2893288"/>
              <a:gd name="connsiteX9" fmla="*/ 732692 w 3382107"/>
              <a:gd name="connsiteY9" fmla="*/ 907102 h 2893288"/>
              <a:gd name="connsiteX10" fmla="*/ 933266 w 3382107"/>
              <a:gd name="connsiteY10" fmla="*/ 2029140 h 2893288"/>
              <a:gd name="connsiteX11" fmla="*/ 983821 w 3382107"/>
              <a:gd name="connsiteY11" fmla="*/ 1869232 h 2893288"/>
              <a:gd name="connsiteX12" fmla="*/ 1036210 w 3382107"/>
              <a:gd name="connsiteY12" fmla="*/ 2037522 h 2893288"/>
              <a:gd name="connsiteX13" fmla="*/ 1070463 w 3382107"/>
              <a:gd name="connsiteY13" fmla="*/ 1885979 h 2893288"/>
              <a:gd name="connsiteX14" fmla="*/ 1119553 w 3382107"/>
              <a:gd name="connsiteY14" fmla="*/ 1985625 h 2893288"/>
              <a:gd name="connsiteX15" fmla="*/ 1178169 w 3382107"/>
              <a:gd name="connsiteY15" fmla="*/ 1885979 h 2893288"/>
              <a:gd name="connsiteX16" fmla="*/ 1264634 w 3382107"/>
              <a:gd name="connsiteY16" fmla="*/ 2008890 h 2893288"/>
              <a:gd name="connsiteX17" fmla="*/ 1371790 w 3382107"/>
              <a:gd name="connsiteY17" fmla="*/ 1908454 h 2893288"/>
              <a:gd name="connsiteX18" fmla="*/ 1457874 w 3382107"/>
              <a:gd name="connsiteY18" fmla="*/ 2021623 h 2893288"/>
              <a:gd name="connsiteX19" fmla="*/ 1564671 w 3382107"/>
              <a:gd name="connsiteY19" fmla="*/ 1903432 h 2893288"/>
              <a:gd name="connsiteX20" fmla="*/ 1659921 w 3382107"/>
              <a:gd name="connsiteY20" fmla="*/ 2018935 h 2893288"/>
              <a:gd name="connsiteX21" fmla="*/ 1730619 w 3382107"/>
              <a:gd name="connsiteY21" fmla="*/ 1904421 h 2893288"/>
              <a:gd name="connsiteX22" fmla="*/ 1837775 w 3382107"/>
              <a:gd name="connsiteY22" fmla="*/ 2127950 h 2893288"/>
              <a:gd name="connsiteX23" fmla="*/ 2116015 w 3382107"/>
              <a:gd name="connsiteY23" fmla="*/ 4425 h 2893288"/>
              <a:gd name="connsiteX24" fmla="*/ 2508738 w 3382107"/>
              <a:gd name="connsiteY24" fmla="*/ 2829687 h 2893288"/>
              <a:gd name="connsiteX25" fmla="*/ 2596661 w 3382107"/>
              <a:gd name="connsiteY25" fmla="*/ 1921148 h 2893288"/>
              <a:gd name="connsiteX26" fmla="*/ 2678723 w 3382107"/>
              <a:gd name="connsiteY26" fmla="*/ 1311548 h 2893288"/>
              <a:gd name="connsiteX27" fmla="*/ 2819400 w 3382107"/>
              <a:gd name="connsiteY27" fmla="*/ 2020795 h 2893288"/>
              <a:gd name="connsiteX28" fmla="*/ 2895600 w 3382107"/>
              <a:gd name="connsiteY28" fmla="*/ 1821502 h 2893288"/>
              <a:gd name="connsiteX29" fmla="*/ 3147646 w 3382107"/>
              <a:gd name="connsiteY29" fmla="*/ 2800379 h 2893288"/>
              <a:gd name="connsiteX30" fmla="*/ 3323492 w 3382107"/>
              <a:gd name="connsiteY30" fmla="*/ 1839087 h 2893288"/>
              <a:gd name="connsiteX31" fmla="*/ 3382107 w 3382107"/>
              <a:gd name="connsiteY31" fmla="*/ 1932872 h 2893288"/>
              <a:gd name="connsiteX0" fmla="*/ 0 w 3270738"/>
              <a:gd name="connsiteY0" fmla="*/ 1868395 h 2893288"/>
              <a:gd name="connsiteX1" fmla="*/ 70338 w 3270738"/>
              <a:gd name="connsiteY1" fmla="*/ 1962179 h 2893288"/>
              <a:gd name="connsiteX2" fmla="*/ 111369 w 3270738"/>
              <a:gd name="connsiteY2" fmla="*/ 1897702 h 2893288"/>
              <a:gd name="connsiteX3" fmla="*/ 175846 w 3270738"/>
              <a:gd name="connsiteY3" fmla="*/ 1973902 h 2893288"/>
              <a:gd name="connsiteX4" fmla="*/ 246184 w 3270738"/>
              <a:gd name="connsiteY4" fmla="*/ 1891841 h 2893288"/>
              <a:gd name="connsiteX5" fmla="*/ 334107 w 3270738"/>
              <a:gd name="connsiteY5" fmla="*/ 1968041 h 2893288"/>
              <a:gd name="connsiteX6" fmla="*/ 404446 w 3270738"/>
              <a:gd name="connsiteY6" fmla="*/ 1885979 h 2893288"/>
              <a:gd name="connsiteX7" fmla="*/ 463061 w 3270738"/>
              <a:gd name="connsiteY7" fmla="*/ 1979764 h 2893288"/>
              <a:gd name="connsiteX8" fmla="*/ 621323 w 3270738"/>
              <a:gd name="connsiteY8" fmla="*/ 907102 h 2893288"/>
              <a:gd name="connsiteX9" fmla="*/ 821897 w 3270738"/>
              <a:gd name="connsiteY9" fmla="*/ 2029140 h 2893288"/>
              <a:gd name="connsiteX10" fmla="*/ 872452 w 3270738"/>
              <a:gd name="connsiteY10" fmla="*/ 1869232 h 2893288"/>
              <a:gd name="connsiteX11" fmla="*/ 924841 w 3270738"/>
              <a:gd name="connsiteY11" fmla="*/ 2037522 h 2893288"/>
              <a:gd name="connsiteX12" fmla="*/ 959094 w 3270738"/>
              <a:gd name="connsiteY12" fmla="*/ 1885979 h 2893288"/>
              <a:gd name="connsiteX13" fmla="*/ 1008184 w 3270738"/>
              <a:gd name="connsiteY13" fmla="*/ 1985625 h 2893288"/>
              <a:gd name="connsiteX14" fmla="*/ 1066800 w 3270738"/>
              <a:gd name="connsiteY14" fmla="*/ 1885979 h 2893288"/>
              <a:gd name="connsiteX15" fmla="*/ 1153265 w 3270738"/>
              <a:gd name="connsiteY15" fmla="*/ 2008890 h 2893288"/>
              <a:gd name="connsiteX16" fmla="*/ 1260421 w 3270738"/>
              <a:gd name="connsiteY16" fmla="*/ 1908454 h 2893288"/>
              <a:gd name="connsiteX17" fmla="*/ 1346505 w 3270738"/>
              <a:gd name="connsiteY17" fmla="*/ 2021623 h 2893288"/>
              <a:gd name="connsiteX18" fmla="*/ 1453302 w 3270738"/>
              <a:gd name="connsiteY18" fmla="*/ 1903432 h 2893288"/>
              <a:gd name="connsiteX19" fmla="*/ 1548552 w 3270738"/>
              <a:gd name="connsiteY19" fmla="*/ 2018935 h 2893288"/>
              <a:gd name="connsiteX20" fmla="*/ 1619250 w 3270738"/>
              <a:gd name="connsiteY20" fmla="*/ 1904421 h 2893288"/>
              <a:gd name="connsiteX21" fmla="*/ 1726406 w 3270738"/>
              <a:gd name="connsiteY21" fmla="*/ 2127950 h 2893288"/>
              <a:gd name="connsiteX22" fmla="*/ 2004646 w 3270738"/>
              <a:gd name="connsiteY22" fmla="*/ 4425 h 2893288"/>
              <a:gd name="connsiteX23" fmla="*/ 2397369 w 3270738"/>
              <a:gd name="connsiteY23" fmla="*/ 2829687 h 2893288"/>
              <a:gd name="connsiteX24" fmla="*/ 2485292 w 3270738"/>
              <a:gd name="connsiteY24" fmla="*/ 1921148 h 2893288"/>
              <a:gd name="connsiteX25" fmla="*/ 2567354 w 3270738"/>
              <a:gd name="connsiteY25" fmla="*/ 1311548 h 2893288"/>
              <a:gd name="connsiteX26" fmla="*/ 2708031 w 3270738"/>
              <a:gd name="connsiteY26" fmla="*/ 2020795 h 2893288"/>
              <a:gd name="connsiteX27" fmla="*/ 2784231 w 3270738"/>
              <a:gd name="connsiteY27" fmla="*/ 1821502 h 2893288"/>
              <a:gd name="connsiteX28" fmla="*/ 3036277 w 3270738"/>
              <a:gd name="connsiteY28" fmla="*/ 2800379 h 2893288"/>
              <a:gd name="connsiteX29" fmla="*/ 3212123 w 3270738"/>
              <a:gd name="connsiteY29" fmla="*/ 1839087 h 2893288"/>
              <a:gd name="connsiteX30" fmla="*/ 3270738 w 3270738"/>
              <a:gd name="connsiteY30" fmla="*/ 1932872 h 2893288"/>
              <a:gd name="connsiteX0" fmla="*/ 0 w 3200400"/>
              <a:gd name="connsiteY0" fmla="*/ 1962179 h 2893288"/>
              <a:gd name="connsiteX1" fmla="*/ 41031 w 3200400"/>
              <a:gd name="connsiteY1" fmla="*/ 1897702 h 2893288"/>
              <a:gd name="connsiteX2" fmla="*/ 105508 w 3200400"/>
              <a:gd name="connsiteY2" fmla="*/ 1973902 h 2893288"/>
              <a:gd name="connsiteX3" fmla="*/ 175846 w 3200400"/>
              <a:gd name="connsiteY3" fmla="*/ 1891841 h 2893288"/>
              <a:gd name="connsiteX4" fmla="*/ 263769 w 3200400"/>
              <a:gd name="connsiteY4" fmla="*/ 1968041 h 2893288"/>
              <a:gd name="connsiteX5" fmla="*/ 334108 w 3200400"/>
              <a:gd name="connsiteY5" fmla="*/ 1885979 h 2893288"/>
              <a:gd name="connsiteX6" fmla="*/ 392723 w 3200400"/>
              <a:gd name="connsiteY6" fmla="*/ 1979764 h 2893288"/>
              <a:gd name="connsiteX7" fmla="*/ 550985 w 3200400"/>
              <a:gd name="connsiteY7" fmla="*/ 907102 h 2893288"/>
              <a:gd name="connsiteX8" fmla="*/ 751559 w 3200400"/>
              <a:gd name="connsiteY8" fmla="*/ 2029140 h 2893288"/>
              <a:gd name="connsiteX9" fmla="*/ 802114 w 3200400"/>
              <a:gd name="connsiteY9" fmla="*/ 1869232 h 2893288"/>
              <a:gd name="connsiteX10" fmla="*/ 854503 w 3200400"/>
              <a:gd name="connsiteY10" fmla="*/ 2037522 h 2893288"/>
              <a:gd name="connsiteX11" fmla="*/ 888756 w 3200400"/>
              <a:gd name="connsiteY11" fmla="*/ 1885979 h 2893288"/>
              <a:gd name="connsiteX12" fmla="*/ 937846 w 3200400"/>
              <a:gd name="connsiteY12" fmla="*/ 1985625 h 2893288"/>
              <a:gd name="connsiteX13" fmla="*/ 996462 w 3200400"/>
              <a:gd name="connsiteY13" fmla="*/ 1885979 h 2893288"/>
              <a:gd name="connsiteX14" fmla="*/ 1082927 w 3200400"/>
              <a:gd name="connsiteY14" fmla="*/ 2008890 h 2893288"/>
              <a:gd name="connsiteX15" fmla="*/ 1190083 w 3200400"/>
              <a:gd name="connsiteY15" fmla="*/ 1908454 h 2893288"/>
              <a:gd name="connsiteX16" fmla="*/ 1276167 w 3200400"/>
              <a:gd name="connsiteY16" fmla="*/ 2021623 h 2893288"/>
              <a:gd name="connsiteX17" fmla="*/ 1382964 w 3200400"/>
              <a:gd name="connsiteY17" fmla="*/ 1903432 h 2893288"/>
              <a:gd name="connsiteX18" fmla="*/ 1478214 w 3200400"/>
              <a:gd name="connsiteY18" fmla="*/ 2018935 h 2893288"/>
              <a:gd name="connsiteX19" fmla="*/ 1548912 w 3200400"/>
              <a:gd name="connsiteY19" fmla="*/ 1904421 h 2893288"/>
              <a:gd name="connsiteX20" fmla="*/ 1656068 w 3200400"/>
              <a:gd name="connsiteY20" fmla="*/ 2127950 h 2893288"/>
              <a:gd name="connsiteX21" fmla="*/ 1934308 w 3200400"/>
              <a:gd name="connsiteY21" fmla="*/ 4425 h 2893288"/>
              <a:gd name="connsiteX22" fmla="*/ 2327031 w 3200400"/>
              <a:gd name="connsiteY22" fmla="*/ 2829687 h 2893288"/>
              <a:gd name="connsiteX23" fmla="*/ 2414954 w 3200400"/>
              <a:gd name="connsiteY23" fmla="*/ 1921148 h 2893288"/>
              <a:gd name="connsiteX24" fmla="*/ 2497016 w 3200400"/>
              <a:gd name="connsiteY24" fmla="*/ 1311548 h 2893288"/>
              <a:gd name="connsiteX25" fmla="*/ 2637693 w 3200400"/>
              <a:gd name="connsiteY25" fmla="*/ 2020795 h 2893288"/>
              <a:gd name="connsiteX26" fmla="*/ 2713893 w 3200400"/>
              <a:gd name="connsiteY26" fmla="*/ 1821502 h 2893288"/>
              <a:gd name="connsiteX27" fmla="*/ 2965939 w 3200400"/>
              <a:gd name="connsiteY27" fmla="*/ 2800379 h 2893288"/>
              <a:gd name="connsiteX28" fmla="*/ 3141785 w 3200400"/>
              <a:gd name="connsiteY28" fmla="*/ 1839087 h 2893288"/>
              <a:gd name="connsiteX29" fmla="*/ 3200400 w 3200400"/>
              <a:gd name="connsiteY29" fmla="*/ 1932872 h 2893288"/>
              <a:gd name="connsiteX0" fmla="*/ 0 w 3159369"/>
              <a:gd name="connsiteY0" fmla="*/ 1897702 h 2893288"/>
              <a:gd name="connsiteX1" fmla="*/ 64477 w 3159369"/>
              <a:gd name="connsiteY1" fmla="*/ 1973902 h 2893288"/>
              <a:gd name="connsiteX2" fmla="*/ 134815 w 3159369"/>
              <a:gd name="connsiteY2" fmla="*/ 1891841 h 2893288"/>
              <a:gd name="connsiteX3" fmla="*/ 222738 w 3159369"/>
              <a:gd name="connsiteY3" fmla="*/ 1968041 h 2893288"/>
              <a:gd name="connsiteX4" fmla="*/ 293077 w 3159369"/>
              <a:gd name="connsiteY4" fmla="*/ 1885979 h 2893288"/>
              <a:gd name="connsiteX5" fmla="*/ 351692 w 3159369"/>
              <a:gd name="connsiteY5" fmla="*/ 1979764 h 2893288"/>
              <a:gd name="connsiteX6" fmla="*/ 509954 w 3159369"/>
              <a:gd name="connsiteY6" fmla="*/ 907102 h 2893288"/>
              <a:gd name="connsiteX7" fmla="*/ 710528 w 3159369"/>
              <a:gd name="connsiteY7" fmla="*/ 2029140 h 2893288"/>
              <a:gd name="connsiteX8" fmla="*/ 761083 w 3159369"/>
              <a:gd name="connsiteY8" fmla="*/ 1869232 h 2893288"/>
              <a:gd name="connsiteX9" fmla="*/ 813472 w 3159369"/>
              <a:gd name="connsiteY9" fmla="*/ 2037522 h 2893288"/>
              <a:gd name="connsiteX10" fmla="*/ 847725 w 3159369"/>
              <a:gd name="connsiteY10" fmla="*/ 1885979 h 2893288"/>
              <a:gd name="connsiteX11" fmla="*/ 896815 w 3159369"/>
              <a:gd name="connsiteY11" fmla="*/ 1985625 h 2893288"/>
              <a:gd name="connsiteX12" fmla="*/ 955431 w 3159369"/>
              <a:gd name="connsiteY12" fmla="*/ 1885979 h 2893288"/>
              <a:gd name="connsiteX13" fmla="*/ 1041896 w 3159369"/>
              <a:gd name="connsiteY13" fmla="*/ 2008890 h 2893288"/>
              <a:gd name="connsiteX14" fmla="*/ 1149052 w 3159369"/>
              <a:gd name="connsiteY14" fmla="*/ 1908454 h 2893288"/>
              <a:gd name="connsiteX15" fmla="*/ 1235136 w 3159369"/>
              <a:gd name="connsiteY15" fmla="*/ 2021623 h 2893288"/>
              <a:gd name="connsiteX16" fmla="*/ 1341933 w 3159369"/>
              <a:gd name="connsiteY16" fmla="*/ 1903432 h 2893288"/>
              <a:gd name="connsiteX17" fmla="*/ 1437183 w 3159369"/>
              <a:gd name="connsiteY17" fmla="*/ 2018935 h 2893288"/>
              <a:gd name="connsiteX18" fmla="*/ 1507881 w 3159369"/>
              <a:gd name="connsiteY18" fmla="*/ 1904421 h 2893288"/>
              <a:gd name="connsiteX19" fmla="*/ 1615037 w 3159369"/>
              <a:gd name="connsiteY19" fmla="*/ 2127950 h 2893288"/>
              <a:gd name="connsiteX20" fmla="*/ 1893277 w 3159369"/>
              <a:gd name="connsiteY20" fmla="*/ 4425 h 2893288"/>
              <a:gd name="connsiteX21" fmla="*/ 2286000 w 3159369"/>
              <a:gd name="connsiteY21" fmla="*/ 2829687 h 2893288"/>
              <a:gd name="connsiteX22" fmla="*/ 2373923 w 3159369"/>
              <a:gd name="connsiteY22" fmla="*/ 1921148 h 2893288"/>
              <a:gd name="connsiteX23" fmla="*/ 2455985 w 3159369"/>
              <a:gd name="connsiteY23" fmla="*/ 1311548 h 2893288"/>
              <a:gd name="connsiteX24" fmla="*/ 2596662 w 3159369"/>
              <a:gd name="connsiteY24" fmla="*/ 2020795 h 2893288"/>
              <a:gd name="connsiteX25" fmla="*/ 2672862 w 3159369"/>
              <a:gd name="connsiteY25" fmla="*/ 1821502 h 2893288"/>
              <a:gd name="connsiteX26" fmla="*/ 2924908 w 3159369"/>
              <a:gd name="connsiteY26" fmla="*/ 2800379 h 2893288"/>
              <a:gd name="connsiteX27" fmla="*/ 3100754 w 3159369"/>
              <a:gd name="connsiteY27" fmla="*/ 1839087 h 2893288"/>
              <a:gd name="connsiteX28" fmla="*/ 3159369 w 3159369"/>
              <a:gd name="connsiteY28"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28600 w 3094892"/>
              <a:gd name="connsiteY3" fmla="*/ 1885979 h 2893288"/>
              <a:gd name="connsiteX4" fmla="*/ 287215 w 3094892"/>
              <a:gd name="connsiteY4" fmla="*/ 1979764 h 2893288"/>
              <a:gd name="connsiteX5" fmla="*/ 445477 w 3094892"/>
              <a:gd name="connsiteY5" fmla="*/ 907102 h 2893288"/>
              <a:gd name="connsiteX6" fmla="*/ 646051 w 3094892"/>
              <a:gd name="connsiteY6" fmla="*/ 2029140 h 2893288"/>
              <a:gd name="connsiteX7" fmla="*/ 696606 w 3094892"/>
              <a:gd name="connsiteY7" fmla="*/ 1869232 h 2893288"/>
              <a:gd name="connsiteX8" fmla="*/ 748995 w 3094892"/>
              <a:gd name="connsiteY8" fmla="*/ 2037522 h 2893288"/>
              <a:gd name="connsiteX9" fmla="*/ 783248 w 3094892"/>
              <a:gd name="connsiteY9" fmla="*/ 1885979 h 2893288"/>
              <a:gd name="connsiteX10" fmla="*/ 832338 w 3094892"/>
              <a:gd name="connsiteY10" fmla="*/ 1985625 h 2893288"/>
              <a:gd name="connsiteX11" fmla="*/ 890954 w 3094892"/>
              <a:gd name="connsiteY11" fmla="*/ 1885979 h 2893288"/>
              <a:gd name="connsiteX12" fmla="*/ 977419 w 3094892"/>
              <a:gd name="connsiteY12" fmla="*/ 2008890 h 2893288"/>
              <a:gd name="connsiteX13" fmla="*/ 1084575 w 3094892"/>
              <a:gd name="connsiteY13" fmla="*/ 1908454 h 2893288"/>
              <a:gd name="connsiteX14" fmla="*/ 1170659 w 3094892"/>
              <a:gd name="connsiteY14" fmla="*/ 2021623 h 2893288"/>
              <a:gd name="connsiteX15" fmla="*/ 1277456 w 3094892"/>
              <a:gd name="connsiteY15" fmla="*/ 1903432 h 2893288"/>
              <a:gd name="connsiteX16" fmla="*/ 1372706 w 3094892"/>
              <a:gd name="connsiteY16" fmla="*/ 2018935 h 2893288"/>
              <a:gd name="connsiteX17" fmla="*/ 1443404 w 3094892"/>
              <a:gd name="connsiteY17" fmla="*/ 1904421 h 2893288"/>
              <a:gd name="connsiteX18" fmla="*/ 1550560 w 3094892"/>
              <a:gd name="connsiteY18" fmla="*/ 2127950 h 2893288"/>
              <a:gd name="connsiteX19" fmla="*/ 1828800 w 3094892"/>
              <a:gd name="connsiteY19" fmla="*/ 4425 h 2893288"/>
              <a:gd name="connsiteX20" fmla="*/ 2221523 w 3094892"/>
              <a:gd name="connsiteY20" fmla="*/ 2829687 h 2893288"/>
              <a:gd name="connsiteX21" fmla="*/ 2309446 w 3094892"/>
              <a:gd name="connsiteY21" fmla="*/ 1921148 h 2893288"/>
              <a:gd name="connsiteX22" fmla="*/ 2391508 w 3094892"/>
              <a:gd name="connsiteY22" fmla="*/ 1311548 h 2893288"/>
              <a:gd name="connsiteX23" fmla="*/ 2532185 w 3094892"/>
              <a:gd name="connsiteY23" fmla="*/ 2020795 h 2893288"/>
              <a:gd name="connsiteX24" fmla="*/ 2608385 w 3094892"/>
              <a:gd name="connsiteY24" fmla="*/ 1821502 h 2893288"/>
              <a:gd name="connsiteX25" fmla="*/ 2860431 w 3094892"/>
              <a:gd name="connsiteY25" fmla="*/ 2800379 h 2893288"/>
              <a:gd name="connsiteX26" fmla="*/ 3036277 w 3094892"/>
              <a:gd name="connsiteY26" fmla="*/ 1839087 h 2893288"/>
              <a:gd name="connsiteX27" fmla="*/ 3094892 w 3094892"/>
              <a:gd name="connsiteY27"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28600 w 3094892"/>
              <a:gd name="connsiteY3" fmla="*/ 1885979 h 2893288"/>
              <a:gd name="connsiteX4" fmla="*/ 287215 w 3094892"/>
              <a:gd name="connsiteY4" fmla="*/ 1979764 h 2893288"/>
              <a:gd name="connsiteX5" fmla="*/ 459764 w 3094892"/>
              <a:gd name="connsiteY5" fmla="*/ 133742 h 2893288"/>
              <a:gd name="connsiteX6" fmla="*/ 646051 w 3094892"/>
              <a:gd name="connsiteY6" fmla="*/ 2029140 h 2893288"/>
              <a:gd name="connsiteX7" fmla="*/ 696606 w 3094892"/>
              <a:gd name="connsiteY7" fmla="*/ 1869232 h 2893288"/>
              <a:gd name="connsiteX8" fmla="*/ 748995 w 3094892"/>
              <a:gd name="connsiteY8" fmla="*/ 2037522 h 2893288"/>
              <a:gd name="connsiteX9" fmla="*/ 783248 w 3094892"/>
              <a:gd name="connsiteY9" fmla="*/ 1885979 h 2893288"/>
              <a:gd name="connsiteX10" fmla="*/ 832338 w 3094892"/>
              <a:gd name="connsiteY10" fmla="*/ 1985625 h 2893288"/>
              <a:gd name="connsiteX11" fmla="*/ 890954 w 3094892"/>
              <a:gd name="connsiteY11" fmla="*/ 1885979 h 2893288"/>
              <a:gd name="connsiteX12" fmla="*/ 977419 w 3094892"/>
              <a:gd name="connsiteY12" fmla="*/ 2008890 h 2893288"/>
              <a:gd name="connsiteX13" fmla="*/ 1084575 w 3094892"/>
              <a:gd name="connsiteY13" fmla="*/ 1908454 h 2893288"/>
              <a:gd name="connsiteX14" fmla="*/ 1170659 w 3094892"/>
              <a:gd name="connsiteY14" fmla="*/ 2021623 h 2893288"/>
              <a:gd name="connsiteX15" fmla="*/ 1277456 w 3094892"/>
              <a:gd name="connsiteY15" fmla="*/ 1903432 h 2893288"/>
              <a:gd name="connsiteX16" fmla="*/ 1372706 w 3094892"/>
              <a:gd name="connsiteY16" fmla="*/ 2018935 h 2893288"/>
              <a:gd name="connsiteX17" fmla="*/ 1443404 w 3094892"/>
              <a:gd name="connsiteY17" fmla="*/ 1904421 h 2893288"/>
              <a:gd name="connsiteX18" fmla="*/ 1550560 w 3094892"/>
              <a:gd name="connsiteY18" fmla="*/ 2127950 h 2893288"/>
              <a:gd name="connsiteX19" fmla="*/ 1828800 w 3094892"/>
              <a:gd name="connsiteY19" fmla="*/ 4425 h 2893288"/>
              <a:gd name="connsiteX20" fmla="*/ 2221523 w 3094892"/>
              <a:gd name="connsiteY20" fmla="*/ 2829687 h 2893288"/>
              <a:gd name="connsiteX21" fmla="*/ 2309446 w 3094892"/>
              <a:gd name="connsiteY21" fmla="*/ 1921148 h 2893288"/>
              <a:gd name="connsiteX22" fmla="*/ 2391508 w 3094892"/>
              <a:gd name="connsiteY22" fmla="*/ 1311548 h 2893288"/>
              <a:gd name="connsiteX23" fmla="*/ 2532185 w 3094892"/>
              <a:gd name="connsiteY23" fmla="*/ 2020795 h 2893288"/>
              <a:gd name="connsiteX24" fmla="*/ 2608385 w 3094892"/>
              <a:gd name="connsiteY24" fmla="*/ 1821502 h 2893288"/>
              <a:gd name="connsiteX25" fmla="*/ 2860431 w 3094892"/>
              <a:gd name="connsiteY25" fmla="*/ 2800379 h 2893288"/>
              <a:gd name="connsiteX26" fmla="*/ 3036277 w 3094892"/>
              <a:gd name="connsiteY26" fmla="*/ 1839087 h 2893288"/>
              <a:gd name="connsiteX27" fmla="*/ 3094892 w 3094892"/>
              <a:gd name="connsiteY27"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28600 w 3094892"/>
              <a:gd name="connsiteY3" fmla="*/ 1885979 h 2893288"/>
              <a:gd name="connsiteX4" fmla="*/ 459764 w 3094892"/>
              <a:gd name="connsiteY4" fmla="*/ 133742 h 2893288"/>
              <a:gd name="connsiteX5" fmla="*/ 646051 w 3094892"/>
              <a:gd name="connsiteY5" fmla="*/ 2029140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66700 w 3094892"/>
              <a:gd name="connsiteY3" fmla="*/ 1665019 h 2893288"/>
              <a:gd name="connsiteX4" fmla="*/ 459764 w 3094892"/>
              <a:gd name="connsiteY4" fmla="*/ 133742 h 2893288"/>
              <a:gd name="connsiteX5" fmla="*/ 646051 w 3094892"/>
              <a:gd name="connsiteY5" fmla="*/ 2029140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61937 w 3094892"/>
              <a:gd name="connsiteY3" fmla="*/ 1634890 h 2893288"/>
              <a:gd name="connsiteX4" fmla="*/ 459764 w 3094892"/>
              <a:gd name="connsiteY4" fmla="*/ 133742 h 2893288"/>
              <a:gd name="connsiteX5" fmla="*/ 646051 w 3094892"/>
              <a:gd name="connsiteY5" fmla="*/ 2029140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61937 w 3094892"/>
              <a:gd name="connsiteY3" fmla="*/ 1634890 h 2893288"/>
              <a:gd name="connsiteX4" fmla="*/ 459764 w 3094892"/>
              <a:gd name="connsiteY4" fmla="*/ 133742 h 2893288"/>
              <a:gd name="connsiteX5" fmla="*/ 64605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61937 w 3094892"/>
              <a:gd name="connsiteY3" fmla="*/ 1634890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38124 w 3094892"/>
              <a:gd name="connsiteY3" fmla="*/ 1584672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890954 w 3094892"/>
              <a:gd name="connsiteY10" fmla="*/ 1885979 h 2893288"/>
              <a:gd name="connsiteX11" fmla="*/ 977419 w 3094892"/>
              <a:gd name="connsiteY11" fmla="*/ 2008890 h 2893288"/>
              <a:gd name="connsiteX12" fmla="*/ 1084575 w 3094892"/>
              <a:gd name="connsiteY12" fmla="*/ 1908454 h 2893288"/>
              <a:gd name="connsiteX13" fmla="*/ 1170659 w 3094892"/>
              <a:gd name="connsiteY13" fmla="*/ 2021623 h 2893288"/>
              <a:gd name="connsiteX14" fmla="*/ 1277456 w 3094892"/>
              <a:gd name="connsiteY14" fmla="*/ 1903432 h 2893288"/>
              <a:gd name="connsiteX15" fmla="*/ 1372706 w 3094892"/>
              <a:gd name="connsiteY15" fmla="*/ 2018935 h 2893288"/>
              <a:gd name="connsiteX16" fmla="*/ 1443404 w 3094892"/>
              <a:gd name="connsiteY16" fmla="*/ 1904421 h 2893288"/>
              <a:gd name="connsiteX17" fmla="*/ 1550560 w 3094892"/>
              <a:gd name="connsiteY17" fmla="*/ 2127950 h 2893288"/>
              <a:gd name="connsiteX18" fmla="*/ 1828800 w 3094892"/>
              <a:gd name="connsiteY18" fmla="*/ 4425 h 2893288"/>
              <a:gd name="connsiteX19" fmla="*/ 2221523 w 3094892"/>
              <a:gd name="connsiteY19" fmla="*/ 2829687 h 2893288"/>
              <a:gd name="connsiteX20" fmla="*/ 2309446 w 3094892"/>
              <a:gd name="connsiteY20" fmla="*/ 1921148 h 2893288"/>
              <a:gd name="connsiteX21" fmla="*/ 2391508 w 3094892"/>
              <a:gd name="connsiteY21" fmla="*/ 1311548 h 2893288"/>
              <a:gd name="connsiteX22" fmla="*/ 2532185 w 3094892"/>
              <a:gd name="connsiteY22" fmla="*/ 2020795 h 2893288"/>
              <a:gd name="connsiteX23" fmla="*/ 2608385 w 3094892"/>
              <a:gd name="connsiteY23" fmla="*/ 1821502 h 2893288"/>
              <a:gd name="connsiteX24" fmla="*/ 2860431 w 3094892"/>
              <a:gd name="connsiteY24" fmla="*/ 2800379 h 2893288"/>
              <a:gd name="connsiteX25" fmla="*/ 3036277 w 3094892"/>
              <a:gd name="connsiteY25" fmla="*/ 1839087 h 2893288"/>
              <a:gd name="connsiteX26" fmla="*/ 3094892 w 3094892"/>
              <a:gd name="connsiteY26"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38124 w 3094892"/>
              <a:gd name="connsiteY3" fmla="*/ 1584672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832338 w 3094892"/>
              <a:gd name="connsiteY9" fmla="*/ 1985625 h 2893288"/>
              <a:gd name="connsiteX10" fmla="*/ 977419 w 3094892"/>
              <a:gd name="connsiteY10" fmla="*/ 2008890 h 2893288"/>
              <a:gd name="connsiteX11" fmla="*/ 1084575 w 3094892"/>
              <a:gd name="connsiteY11" fmla="*/ 1908454 h 2893288"/>
              <a:gd name="connsiteX12" fmla="*/ 1170659 w 3094892"/>
              <a:gd name="connsiteY12" fmla="*/ 2021623 h 2893288"/>
              <a:gd name="connsiteX13" fmla="*/ 1277456 w 3094892"/>
              <a:gd name="connsiteY13" fmla="*/ 1903432 h 2893288"/>
              <a:gd name="connsiteX14" fmla="*/ 1372706 w 3094892"/>
              <a:gd name="connsiteY14" fmla="*/ 2018935 h 2893288"/>
              <a:gd name="connsiteX15" fmla="*/ 1443404 w 3094892"/>
              <a:gd name="connsiteY15" fmla="*/ 1904421 h 2893288"/>
              <a:gd name="connsiteX16" fmla="*/ 1550560 w 3094892"/>
              <a:gd name="connsiteY16" fmla="*/ 2127950 h 2893288"/>
              <a:gd name="connsiteX17" fmla="*/ 1828800 w 3094892"/>
              <a:gd name="connsiteY17" fmla="*/ 4425 h 2893288"/>
              <a:gd name="connsiteX18" fmla="*/ 2221523 w 3094892"/>
              <a:gd name="connsiteY18" fmla="*/ 2829687 h 2893288"/>
              <a:gd name="connsiteX19" fmla="*/ 2309446 w 3094892"/>
              <a:gd name="connsiteY19" fmla="*/ 1921148 h 2893288"/>
              <a:gd name="connsiteX20" fmla="*/ 2391508 w 3094892"/>
              <a:gd name="connsiteY20" fmla="*/ 1311548 h 2893288"/>
              <a:gd name="connsiteX21" fmla="*/ 2532185 w 3094892"/>
              <a:gd name="connsiteY21" fmla="*/ 2020795 h 2893288"/>
              <a:gd name="connsiteX22" fmla="*/ 2608385 w 3094892"/>
              <a:gd name="connsiteY22" fmla="*/ 1821502 h 2893288"/>
              <a:gd name="connsiteX23" fmla="*/ 2860431 w 3094892"/>
              <a:gd name="connsiteY23" fmla="*/ 2800379 h 2893288"/>
              <a:gd name="connsiteX24" fmla="*/ 3036277 w 3094892"/>
              <a:gd name="connsiteY24" fmla="*/ 1839087 h 2893288"/>
              <a:gd name="connsiteX25" fmla="*/ 3094892 w 3094892"/>
              <a:gd name="connsiteY25"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38124 w 3094892"/>
              <a:gd name="connsiteY3" fmla="*/ 1584672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783248 w 3094892"/>
              <a:gd name="connsiteY8" fmla="*/ 1885979 h 2893288"/>
              <a:gd name="connsiteX9" fmla="*/ 977419 w 3094892"/>
              <a:gd name="connsiteY9" fmla="*/ 2008890 h 2893288"/>
              <a:gd name="connsiteX10" fmla="*/ 1084575 w 3094892"/>
              <a:gd name="connsiteY10" fmla="*/ 1908454 h 2893288"/>
              <a:gd name="connsiteX11" fmla="*/ 1170659 w 3094892"/>
              <a:gd name="connsiteY11" fmla="*/ 2021623 h 2893288"/>
              <a:gd name="connsiteX12" fmla="*/ 1277456 w 3094892"/>
              <a:gd name="connsiteY12" fmla="*/ 1903432 h 2893288"/>
              <a:gd name="connsiteX13" fmla="*/ 1372706 w 3094892"/>
              <a:gd name="connsiteY13" fmla="*/ 2018935 h 2893288"/>
              <a:gd name="connsiteX14" fmla="*/ 1443404 w 3094892"/>
              <a:gd name="connsiteY14" fmla="*/ 1904421 h 2893288"/>
              <a:gd name="connsiteX15" fmla="*/ 1550560 w 3094892"/>
              <a:gd name="connsiteY15" fmla="*/ 2127950 h 2893288"/>
              <a:gd name="connsiteX16" fmla="*/ 1828800 w 3094892"/>
              <a:gd name="connsiteY16" fmla="*/ 4425 h 2893288"/>
              <a:gd name="connsiteX17" fmla="*/ 2221523 w 3094892"/>
              <a:gd name="connsiteY17" fmla="*/ 2829687 h 2893288"/>
              <a:gd name="connsiteX18" fmla="*/ 2309446 w 3094892"/>
              <a:gd name="connsiteY18" fmla="*/ 1921148 h 2893288"/>
              <a:gd name="connsiteX19" fmla="*/ 2391508 w 3094892"/>
              <a:gd name="connsiteY19" fmla="*/ 1311548 h 2893288"/>
              <a:gd name="connsiteX20" fmla="*/ 2532185 w 3094892"/>
              <a:gd name="connsiteY20" fmla="*/ 2020795 h 2893288"/>
              <a:gd name="connsiteX21" fmla="*/ 2608385 w 3094892"/>
              <a:gd name="connsiteY21" fmla="*/ 1821502 h 2893288"/>
              <a:gd name="connsiteX22" fmla="*/ 2860431 w 3094892"/>
              <a:gd name="connsiteY22" fmla="*/ 2800379 h 2893288"/>
              <a:gd name="connsiteX23" fmla="*/ 3036277 w 3094892"/>
              <a:gd name="connsiteY23" fmla="*/ 1839087 h 2893288"/>
              <a:gd name="connsiteX24" fmla="*/ 3094892 w 3094892"/>
              <a:gd name="connsiteY24" fmla="*/ 1932872 h 2893288"/>
              <a:gd name="connsiteX0" fmla="*/ 0 w 3094892"/>
              <a:gd name="connsiteY0" fmla="*/ 1973902 h 2893288"/>
              <a:gd name="connsiteX1" fmla="*/ 70338 w 3094892"/>
              <a:gd name="connsiteY1" fmla="*/ 1891841 h 2893288"/>
              <a:gd name="connsiteX2" fmla="*/ 158261 w 3094892"/>
              <a:gd name="connsiteY2" fmla="*/ 1968041 h 2893288"/>
              <a:gd name="connsiteX3" fmla="*/ 238124 w 3094892"/>
              <a:gd name="connsiteY3" fmla="*/ 1584672 h 2893288"/>
              <a:gd name="connsiteX4" fmla="*/ 459764 w 3094892"/>
              <a:gd name="connsiteY4" fmla="*/ 133742 h 2893288"/>
              <a:gd name="connsiteX5" fmla="*/ 627001 w 3094892"/>
              <a:gd name="connsiteY5" fmla="*/ 1958833 h 2893288"/>
              <a:gd name="connsiteX6" fmla="*/ 696606 w 3094892"/>
              <a:gd name="connsiteY6" fmla="*/ 1869232 h 2893288"/>
              <a:gd name="connsiteX7" fmla="*/ 748995 w 3094892"/>
              <a:gd name="connsiteY7" fmla="*/ 2037522 h 2893288"/>
              <a:gd name="connsiteX8" fmla="*/ 977419 w 3094892"/>
              <a:gd name="connsiteY8" fmla="*/ 2008890 h 2893288"/>
              <a:gd name="connsiteX9" fmla="*/ 1084575 w 3094892"/>
              <a:gd name="connsiteY9" fmla="*/ 1908454 h 2893288"/>
              <a:gd name="connsiteX10" fmla="*/ 1170659 w 3094892"/>
              <a:gd name="connsiteY10" fmla="*/ 2021623 h 2893288"/>
              <a:gd name="connsiteX11" fmla="*/ 1277456 w 3094892"/>
              <a:gd name="connsiteY11" fmla="*/ 1903432 h 2893288"/>
              <a:gd name="connsiteX12" fmla="*/ 1372706 w 3094892"/>
              <a:gd name="connsiteY12" fmla="*/ 2018935 h 2893288"/>
              <a:gd name="connsiteX13" fmla="*/ 1443404 w 3094892"/>
              <a:gd name="connsiteY13" fmla="*/ 1904421 h 2893288"/>
              <a:gd name="connsiteX14" fmla="*/ 1550560 w 3094892"/>
              <a:gd name="connsiteY14" fmla="*/ 2127950 h 2893288"/>
              <a:gd name="connsiteX15" fmla="*/ 1828800 w 3094892"/>
              <a:gd name="connsiteY15" fmla="*/ 4425 h 2893288"/>
              <a:gd name="connsiteX16" fmla="*/ 2221523 w 3094892"/>
              <a:gd name="connsiteY16" fmla="*/ 2829687 h 2893288"/>
              <a:gd name="connsiteX17" fmla="*/ 2309446 w 3094892"/>
              <a:gd name="connsiteY17" fmla="*/ 1921148 h 2893288"/>
              <a:gd name="connsiteX18" fmla="*/ 2391508 w 3094892"/>
              <a:gd name="connsiteY18" fmla="*/ 1311548 h 2893288"/>
              <a:gd name="connsiteX19" fmla="*/ 2532185 w 3094892"/>
              <a:gd name="connsiteY19" fmla="*/ 2020795 h 2893288"/>
              <a:gd name="connsiteX20" fmla="*/ 2608385 w 3094892"/>
              <a:gd name="connsiteY20" fmla="*/ 1821502 h 2893288"/>
              <a:gd name="connsiteX21" fmla="*/ 2860431 w 3094892"/>
              <a:gd name="connsiteY21" fmla="*/ 2800379 h 2893288"/>
              <a:gd name="connsiteX22" fmla="*/ 3036277 w 3094892"/>
              <a:gd name="connsiteY22" fmla="*/ 1839087 h 2893288"/>
              <a:gd name="connsiteX23" fmla="*/ 3094892 w 3094892"/>
              <a:gd name="connsiteY23" fmla="*/ 1932872 h 2893288"/>
              <a:gd name="connsiteX0" fmla="*/ 0 w 3094892"/>
              <a:gd name="connsiteY0" fmla="*/ 1973902 h 4006314"/>
              <a:gd name="connsiteX1" fmla="*/ 70338 w 3094892"/>
              <a:gd name="connsiteY1" fmla="*/ 1891841 h 4006314"/>
              <a:gd name="connsiteX2" fmla="*/ 158261 w 3094892"/>
              <a:gd name="connsiteY2" fmla="*/ 1968041 h 4006314"/>
              <a:gd name="connsiteX3" fmla="*/ 238124 w 3094892"/>
              <a:gd name="connsiteY3" fmla="*/ 1584672 h 4006314"/>
              <a:gd name="connsiteX4" fmla="*/ 459764 w 3094892"/>
              <a:gd name="connsiteY4" fmla="*/ 133742 h 4006314"/>
              <a:gd name="connsiteX5" fmla="*/ 627001 w 3094892"/>
              <a:gd name="connsiteY5" fmla="*/ 1958833 h 4006314"/>
              <a:gd name="connsiteX6" fmla="*/ 696606 w 3094892"/>
              <a:gd name="connsiteY6" fmla="*/ 1869232 h 4006314"/>
              <a:gd name="connsiteX7" fmla="*/ 868057 w 3094892"/>
              <a:gd name="connsiteY7" fmla="*/ 4006073 h 4006314"/>
              <a:gd name="connsiteX8" fmla="*/ 977419 w 3094892"/>
              <a:gd name="connsiteY8" fmla="*/ 2008890 h 4006314"/>
              <a:gd name="connsiteX9" fmla="*/ 1084575 w 3094892"/>
              <a:gd name="connsiteY9" fmla="*/ 1908454 h 4006314"/>
              <a:gd name="connsiteX10" fmla="*/ 1170659 w 3094892"/>
              <a:gd name="connsiteY10" fmla="*/ 2021623 h 4006314"/>
              <a:gd name="connsiteX11" fmla="*/ 1277456 w 3094892"/>
              <a:gd name="connsiteY11" fmla="*/ 1903432 h 4006314"/>
              <a:gd name="connsiteX12" fmla="*/ 1372706 w 3094892"/>
              <a:gd name="connsiteY12" fmla="*/ 2018935 h 4006314"/>
              <a:gd name="connsiteX13" fmla="*/ 1443404 w 3094892"/>
              <a:gd name="connsiteY13" fmla="*/ 1904421 h 4006314"/>
              <a:gd name="connsiteX14" fmla="*/ 1550560 w 3094892"/>
              <a:gd name="connsiteY14" fmla="*/ 2127950 h 4006314"/>
              <a:gd name="connsiteX15" fmla="*/ 1828800 w 3094892"/>
              <a:gd name="connsiteY15" fmla="*/ 4425 h 4006314"/>
              <a:gd name="connsiteX16" fmla="*/ 2221523 w 3094892"/>
              <a:gd name="connsiteY16" fmla="*/ 2829687 h 4006314"/>
              <a:gd name="connsiteX17" fmla="*/ 2309446 w 3094892"/>
              <a:gd name="connsiteY17" fmla="*/ 1921148 h 4006314"/>
              <a:gd name="connsiteX18" fmla="*/ 2391508 w 3094892"/>
              <a:gd name="connsiteY18" fmla="*/ 1311548 h 4006314"/>
              <a:gd name="connsiteX19" fmla="*/ 2532185 w 3094892"/>
              <a:gd name="connsiteY19" fmla="*/ 2020795 h 4006314"/>
              <a:gd name="connsiteX20" fmla="*/ 2608385 w 3094892"/>
              <a:gd name="connsiteY20" fmla="*/ 1821502 h 4006314"/>
              <a:gd name="connsiteX21" fmla="*/ 2860431 w 3094892"/>
              <a:gd name="connsiteY21" fmla="*/ 2800379 h 4006314"/>
              <a:gd name="connsiteX22" fmla="*/ 3036277 w 3094892"/>
              <a:gd name="connsiteY22" fmla="*/ 1839087 h 4006314"/>
              <a:gd name="connsiteX23" fmla="*/ 3094892 w 3094892"/>
              <a:gd name="connsiteY23" fmla="*/ 1932872 h 4006314"/>
              <a:gd name="connsiteX0" fmla="*/ 0 w 3094892"/>
              <a:gd name="connsiteY0" fmla="*/ 1973902 h 4006209"/>
              <a:gd name="connsiteX1" fmla="*/ 70338 w 3094892"/>
              <a:gd name="connsiteY1" fmla="*/ 1891841 h 4006209"/>
              <a:gd name="connsiteX2" fmla="*/ 158261 w 3094892"/>
              <a:gd name="connsiteY2" fmla="*/ 1968041 h 4006209"/>
              <a:gd name="connsiteX3" fmla="*/ 238124 w 3094892"/>
              <a:gd name="connsiteY3" fmla="*/ 1584672 h 4006209"/>
              <a:gd name="connsiteX4" fmla="*/ 459764 w 3094892"/>
              <a:gd name="connsiteY4" fmla="*/ 133742 h 4006209"/>
              <a:gd name="connsiteX5" fmla="*/ 627001 w 3094892"/>
              <a:gd name="connsiteY5" fmla="*/ 1958833 h 4006209"/>
              <a:gd name="connsiteX6" fmla="*/ 729944 w 3094892"/>
              <a:gd name="connsiteY6" fmla="*/ 2110280 h 4006209"/>
              <a:gd name="connsiteX7" fmla="*/ 868057 w 3094892"/>
              <a:gd name="connsiteY7" fmla="*/ 4006073 h 4006209"/>
              <a:gd name="connsiteX8" fmla="*/ 977419 w 3094892"/>
              <a:gd name="connsiteY8" fmla="*/ 2008890 h 4006209"/>
              <a:gd name="connsiteX9" fmla="*/ 1084575 w 3094892"/>
              <a:gd name="connsiteY9" fmla="*/ 1908454 h 4006209"/>
              <a:gd name="connsiteX10" fmla="*/ 1170659 w 3094892"/>
              <a:gd name="connsiteY10" fmla="*/ 2021623 h 4006209"/>
              <a:gd name="connsiteX11" fmla="*/ 1277456 w 3094892"/>
              <a:gd name="connsiteY11" fmla="*/ 1903432 h 4006209"/>
              <a:gd name="connsiteX12" fmla="*/ 1372706 w 3094892"/>
              <a:gd name="connsiteY12" fmla="*/ 2018935 h 4006209"/>
              <a:gd name="connsiteX13" fmla="*/ 1443404 w 3094892"/>
              <a:gd name="connsiteY13" fmla="*/ 1904421 h 4006209"/>
              <a:gd name="connsiteX14" fmla="*/ 1550560 w 3094892"/>
              <a:gd name="connsiteY14" fmla="*/ 2127950 h 4006209"/>
              <a:gd name="connsiteX15" fmla="*/ 1828800 w 3094892"/>
              <a:gd name="connsiteY15" fmla="*/ 4425 h 4006209"/>
              <a:gd name="connsiteX16" fmla="*/ 2221523 w 3094892"/>
              <a:gd name="connsiteY16" fmla="*/ 2829687 h 4006209"/>
              <a:gd name="connsiteX17" fmla="*/ 2309446 w 3094892"/>
              <a:gd name="connsiteY17" fmla="*/ 1921148 h 4006209"/>
              <a:gd name="connsiteX18" fmla="*/ 2391508 w 3094892"/>
              <a:gd name="connsiteY18" fmla="*/ 1311548 h 4006209"/>
              <a:gd name="connsiteX19" fmla="*/ 2532185 w 3094892"/>
              <a:gd name="connsiteY19" fmla="*/ 2020795 h 4006209"/>
              <a:gd name="connsiteX20" fmla="*/ 2608385 w 3094892"/>
              <a:gd name="connsiteY20" fmla="*/ 1821502 h 4006209"/>
              <a:gd name="connsiteX21" fmla="*/ 2860431 w 3094892"/>
              <a:gd name="connsiteY21" fmla="*/ 2800379 h 4006209"/>
              <a:gd name="connsiteX22" fmla="*/ 3036277 w 3094892"/>
              <a:gd name="connsiteY22" fmla="*/ 1839087 h 4006209"/>
              <a:gd name="connsiteX23" fmla="*/ 3094892 w 3094892"/>
              <a:gd name="connsiteY23" fmla="*/ 1932872 h 4006209"/>
              <a:gd name="connsiteX0" fmla="*/ 0 w 3094892"/>
              <a:gd name="connsiteY0" fmla="*/ 1973902 h 4006106"/>
              <a:gd name="connsiteX1" fmla="*/ 70338 w 3094892"/>
              <a:gd name="connsiteY1" fmla="*/ 1891841 h 4006106"/>
              <a:gd name="connsiteX2" fmla="*/ 158261 w 3094892"/>
              <a:gd name="connsiteY2" fmla="*/ 1968041 h 4006106"/>
              <a:gd name="connsiteX3" fmla="*/ 238124 w 3094892"/>
              <a:gd name="connsiteY3" fmla="*/ 1584672 h 4006106"/>
              <a:gd name="connsiteX4" fmla="*/ 459764 w 3094892"/>
              <a:gd name="connsiteY4" fmla="*/ 133742 h 4006106"/>
              <a:gd name="connsiteX5" fmla="*/ 627001 w 3094892"/>
              <a:gd name="connsiteY5" fmla="*/ 1958833 h 4006106"/>
              <a:gd name="connsiteX6" fmla="*/ 701369 w 3094892"/>
              <a:gd name="connsiteY6" fmla="*/ 2060063 h 4006106"/>
              <a:gd name="connsiteX7" fmla="*/ 868057 w 3094892"/>
              <a:gd name="connsiteY7" fmla="*/ 4006073 h 4006106"/>
              <a:gd name="connsiteX8" fmla="*/ 977419 w 3094892"/>
              <a:gd name="connsiteY8" fmla="*/ 2008890 h 4006106"/>
              <a:gd name="connsiteX9" fmla="*/ 1084575 w 3094892"/>
              <a:gd name="connsiteY9" fmla="*/ 1908454 h 4006106"/>
              <a:gd name="connsiteX10" fmla="*/ 1170659 w 3094892"/>
              <a:gd name="connsiteY10" fmla="*/ 2021623 h 4006106"/>
              <a:gd name="connsiteX11" fmla="*/ 1277456 w 3094892"/>
              <a:gd name="connsiteY11" fmla="*/ 1903432 h 4006106"/>
              <a:gd name="connsiteX12" fmla="*/ 1372706 w 3094892"/>
              <a:gd name="connsiteY12" fmla="*/ 2018935 h 4006106"/>
              <a:gd name="connsiteX13" fmla="*/ 1443404 w 3094892"/>
              <a:gd name="connsiteY13" fmla="*/ 1904421 h 4006106"/>
              <a:gd name="connsiteX14" fmla="*/ 1550560 w 3094892"/>
              <a:gd name="connsiteY14" fmla="*/ 2127950 h 4006106"/>
              <a:gd name="connsiteX15" fmla="*/ 1828800 w 3094892"/>
              <a:gd name="connsiteY15" fmla="*/ 4425 h 4006106"/>
              <a:gd name="connsiteX16" fmla="*/ 2221523 w 3094892"/>
              <a:gd name="connsiteY16" fmla="*/ 2829687 h 4006106"/>
              <a:gd name="connsiteX17" fmla="*/ 2309446 w 3094892"/>
              <a:gd name="connsiteY17" fmla="*/ 1921148 h 4006106"/>
              <a:gd name="connsiteX18" fmla="*/ 2391508 w 3094892"/>
              <a:gd name="connsiteY18" fmla="*/ 1311548 h 4006106"/>
              <a:gd name="connsiteX19" fmla="*/ 2532185 w 3094892"/>
              <a:gd name="connsiteY19" fmla="*/ 2020795 h 4006106"/>
              <a:gd name="connsiteX20" fmla="*/ 2608385 w 3094892"/>
              <a:gd name="connsiteY20" fmla="*/ 1821502 h 4006106"/>
              <a:gd name="connsiteX21" fmla="*/ 2860431 w 3094892"/>
              <a:gd name="connsiteY21" fmla="*/ 2800379 h 4006106"/>
              <a:gd name="connsiteX22" fmla="*/ 3036277 w 3094892"/>
              <a:gd name="connsiteY22" fmla="*/ 1839087 h 4006106"/>
              <a:gd name="connsiteX23" fmla="*/ 3094892 w 3094892"/>
              <a:gd name="connsiteY23" fmla="*/ 1932872 h 4006106"/>
              <a:gd name="connsiteX0" fmla="*/ 0 w 3094892"/>
              <a:gd name="connsiteY0" fmla="*/ 1973902 h 4006072"/>
              <a:gd name="connsiteX1" fmla="*/ 70338 w 3094892"/>
              <a:gd name="connsiteY1" fmla="*/ 1891841 h 4006072"/>
              <a:gd name="connsiteX2" fmla="*/ 158261 w 3094892"/>
              <a:gd name="connsiteY2" fmla="*/ 1968041 h 4006072"/>
              <a:gd name="connsiteX3" fmla="*/ 238124 w 3094892"/>
              <a:gd name="connsiteY3" fmla="*/ 1584672 h 4006072"/>
              <a:gd name="connsiteX4" fmla="*/ 459764 w 3094892"/>
              <a:gd name="connsiteY4" fmla="*/ 133742 h 4006072"/>
              <a:gd name="connsiteX5" fmla="*/ 627001 w 3094892"/>
              <a:gd name="connsiteY5" fmla="*/ 1958833 h 4006072"/>
              <a:gd name="connsiteX6" fmla="*/ 691844 w 3094892"/>
              <a:gd name="connsiteY6" fmla="*/ 2009844 h 4006072"/>
              <a:gd name="connsiteX7" fmla="*/ 868057 w 3094892"/>
              <a:gd name="connsiteY7" fmla="*/ 4006073 h 4006072"/>
              <a:gd name="connsiteX8" fmla="*/ 977419 w 3094892"/>
              <a:gd name="connsiteY8" fmla="*/ 2008890 h 4006072"/>
              <a:gd name="connsiteX9" fmla="*/ 1084575 w 3094892"/>
              <a:gd name="connsiteY9" fmla="*/ 1908454 h 4006072"/>
              <a:gd name="connsiteX10" fmla="*/ 1170659 w 3094892"/>
              <a:gd name="connsiteY10" fmla="*/ 2021623 h 4006072"/>
              <a:gd name="connsiteX11" fmla="*/ 1277456 w 3094892"/>
              <a:gd name="connsiteY11" fmla="*/ 1903432 h 4006072"/>
              <a:gd name="connsiteX12" fmla="*/ 1372706 w 3094892"/>
              <a:gd name="connsiteY12" fmla="*/ 2018935 h 4006072"/>
              <a:gd name="connsiteX13" fmla="*/ 1443404 w 3094892"/>
              <a:gd name="connsiteY13" fmla="*/ 1904421 h 4006072"/>
              <a:gd name="connsiteX14" fmla="*/ 1550560 w 3094892"/>
              <a:gd name="connsiteY14" fmla="*/ 2127950 h 4006072"/>
              <a:gd name="connsiteX15" fmla="*/ 1828800 w 3094892"/>
              <a:gd name="connsiteY15" fmla="*/ 4425 h 4006072"/>
              <a:gd name="connsiteX16" fmla="*/ 2221523 w 3094892"/>
              <a:gd name="connsiteY16" fmla="*/ 2829687 h 4006072"/>
              <a:gd name="connsiteX17" fmla="*/ 2309446 w 3094892"/>
              <a:gd name="connsiteY17" fmla="*/ 1921148 h 4006072"/>
              <a:gd name="connsiteX18" fmla="*/ 2391508 w 3094892"/>
              <a:gd name="connsiteY18" fmla="*/ 1311548 h 4006072"/>
              <a:gd name="connsiteX19" fmla="*/ 2532185 w 3094892"/>
              <a:gd name="connsiteY19" fmla="*/ 2020795 h 4006072"/>
              <a:gd name="connsiteX20" fmla="*/ 2608385 w 3094892"/>
              <a:gd name="connsiteY20" fmla="*/ 1821502 h 4006072"/>
              <a:gd name="connsiteX21" fmla="*/ 2860431 w 3094892"/>
              <a:gd name="connsiteY21" fmla="*/ 2800379 h 4006072"/>
              <a:gd name="connsiteX22" fmla="*/ 3036277 w 3094892"/>
              <a:gd name="connsiteY22" fmla="*/ 1839087 h 4006072"/>
              <a:gd name="connsiteX23" fmla="*/ 3094892 w 3094892"/>
              <a:gd name="connsiteY23" fmla="*/ 1932872 h 4006072"/>
              <a:gd name="connsiteX0" fmla="*/ 0 w 3094892"/>
              <a:gd name="connsiteY0" fmla="*/ 1973902 h 4006201"/>
              <a:gd name="connsiteX1" fmla="*/ 70338 w 3094892"/>
              <a:gd name="connsiteY1" fmla="*/ 1891841 h 4006201"/>
              <a:gd name="connsiteX2" fmla="*/ 158261 w 3094892"/>
              <a:gd name="connsiteY2" fmla="*/ 1968041 h 4006201"/>
              <a:gd name="connsiteX3" fmla="*/ 238124 w 3094892"/>
              <a:gd name="connsiteY3" fmla="*/ 1584672 h 4006201"/>
              <a:gd name="connsiteX4" fmla="*/ 459764 w 3094892"/>
              <a:gd name="connsiteY4" fmla="*/ 133742 h 4006201"/>
              <a:gd name="connsiteX5" fmla="*/ 627001 w 3094892"/>
              <a:gd name="connsiteY5" fmla="*/ 1958833 h 4006201"/>
              <a:gd name="connsiteX6" fmla="*/ 691844 w 3094892"/>
              <a:gd name="connsiteY6" fmla="*/ 2009844 h 4006201"/>
              <a:gd name="connsiteX7" fmla="*/ 868057 w 3094892"/>
              <a:gd name="connsiteY7" fmla="*/ 4006073 h 4006201"/>
              <a:gd name="connsiteX8" fmla="*/ 1084575 w 3094892"/>
              <a:gd name="connsiteY8" fmla="*/ 1908454 h 4006201"/>
              <a:gd name="connsiteX9" fmla="*/ 1170659 w 3094892"/>
              <a:gd name="connsiteY9" fmla="*/ 2021623 h 4006201"/>
              <a:gd name="connsiteX10" fmla="*/ 1277456 w 3094892"/>
              <a:gd name="connsiteY10" fmla="*/ 1903432 h 4006201"/>
              <a:gd name="connsiteX11" fmla="*/ 1372706 w 3094892"/>
              <a:gd name="connsiteY11" fmla="*/ 2018935 h 4006201"/>
              <a:gd name="connsiteX12" fmla="*/ 1443404 w 3094892"/>
              <a:gd name="connsiteY12" fmla="*/ 1904421 h 4006201"/>
              <a:gd name="connsiteX13" fmla="*/ 1550560 w 3094892"/>
              <a:gd name="connsiteY13" fmla="*/ 2127950 h 4006201"/>
              <a:gd name="connsiteX14" fmla="*/ 1828800 w 3094892"/>
              <a:gd name="connsiteY14" fmla="*/ 4425 h 4006201"/>
              <a:gd name="connsiteX15" fmla="*/ 2221523 w 3094892"/>
              <a:gd name="connsiteY15" fmla="*/ 2829687 h 4006201"/>
              <a:gd name="connsiteX16" fmla="*/ 2309446 w 3094892"/>
              <a:gd name="connsiteY16" fmla="*/ 1921148 h 4006201"/>
              <a:gd name="connsiteX17" fmla="*/ 2391508 w 3094892"/>
              <a:gd name="connsiteY17" fmla="*/ 1311548 h 4006201"/>
              <a:gd name="connsiteX18" fmla="*/ 2532185 w 3094892"/>
              <a:gd name="connsiteY18" fmla="*/ 2020795 h 4006201"/>
              <a:gd name="connsiteX19" fmla="*/ 2608385 w 3094892"/>
              <a:gd name="connsiteY19" fmla="*/ 1821502 h 4006201"/>
              <a:gd name="connsiteX20" fmla="*/ 2860431 w 3094892"/>
              <a:gd name="connsiteY20" fmla="*/ 2800379 h 4006201"/>
              <a:gd name="connsiteX21" fmla="*/ 3036277 w 3094892"/>
              <a:gd name="connsiteY21" fmla="*/ 1839087 h 4006201"/>
              <a:gd name="connsiteX22" fmla="*/ 3094892 w 3094892"/>
              <a:gd name="connsiteY22" fmla="*/ 1932872 h 4006201"/>
              <a:gd name="connsiteX0" fmla="*/ 0 w 3094892"/>
              <a:gd name="connsiteY0" fmla="*/ 1973902 h 4006074"/>
              <a:gd name="connsiteX1" fmla="*/ 70338 w 3094892"/>
              <a:gd name="connsiteY1" fmla="*/ 1891841 h 4006074"/>
              <a:gd name="connsiteX2" fmla="*/ 158261 w 3094892"/>
              <a:gd name="connsiteY2" fmla="*/ 1968041 h 4006074"/>
              <a:gd name="connsiteX3" fmla="*/ 238124 w 3094892"/>
              <a:gd name="connsiteY3" fmla="*/ 1584672 h 4006074"/>
              <a:gd name="connsiteX4" fmla="*/ 459764 w 3094892"/>
              <a:gd name="connsiteY4" fmla="*/ 133742 h 4006074"/>
              <a:gd name="connsiteX5" fmla="*/ 627001 w 3094892"/>
              <a:gd name="connsiteY5" fmla="*/ 1958833 h 4006074"/>
              <a:gd name="connsiteX6" fmla="*/ 691844 w 3094892"/>
              <a:gd name="connsiteY6" fmla="*/ 2009844 h 4006074"/>
              <a:gd name="connsiteX7" fmla="*/ 868057 w 3094892"/>
              <a:gd name="connsiteY7" fmla="*/ 4006073 h 4006074"/>
              <a:gd name="connsiteX8" fmla="*/ 1170659 w 3094892"/>
              <a:gd name="connsiteY8" fmla="*/ 2021623 h 4006074"/>
              <a:gd name="connsiteX9" fmla="*/ 1277456 w 3094892"/>
              <a:gd name="connsiteY9" fmla="*/ 1903432 h 4006074"/>
              <a:gd name="connsiteX10" fmla="*/ 1372706 w 3094892"/>
              <a:gd name="connsiteY10" fmla="*/ 2018935 h 4006074"/>
              <a:gd name="connsiteX11" fmla="*/ 1443404 w 3094892"/>
              <a:gd name="connsiteY11" fmla="*/ 1904421 h 4006074"/>
              <a:gd name="connsiteX12" fmla="*/ 1550560 w 3094892"/>
              <a:gd name="connsiteY12" fmla="*/ 2127950 h 4006074"/>
              <a:gd name="connsiteX13" fmla="*/ 1828800 w 3094892"/>
              <a:gd name="connsiteY13" fmla="*/ 4425 h 4006074"/>
              <a:gd name="connsiteX14" fmla="*/ 2221523 w 3094892"/>
              <a:gd name="connsiteY14" fmla="*/ 2829687 h 4006074"/>
              <a:gd name="connsiteX15" fmla="*/ 2309446 w 3094892"/>
              <a:gd name="connsiteY15" fmla="*/ 1921148 h 4006074"/>
              <a:gd name="connsiteX16" fmla="*/ 2391508 w 3094892"/>
              <a:gd name="connsiteY16" fmla="*/ 1311548 h 4006074"/>
              <a:gd name="connsiteX17" fmla="*/ 2532185 w 3094892"/>
              <a:gd name="connsiteY17" fmla="*/ 2020795 h 4006074"/>
              <a:gd name="connsiteX18" fmla="*/ 2608385 w 3094892"/>
              <a:gd name="connsiteY18" fmla="*/ 1821502 h 4006074"/>
              <a:gd name="connsiteX19" fmla="*/ 2860431 w 3094892"/>
              <a:gd name="connsiteY19" fmla="*/ 2800379 h 4006074"/>
              <a:gd name="connsiteX20" fmla="*/ 3036277 w 3094892"/>
              <a:gd name="connsiteY20" fmla="*/ 1839087 h 4006074"/>
              <a:gd name="connsiteX21" fmla="*/ 3094892 w 3094892"/>
              <a:gd name="connsiteY21" fmla="*/ 1932872 h 4006074"/>
              <a:gd name="connsiteX0" fmla="*/ 0 w 3094892"/>
              <a:gd name="connsiteY0" fmla="*/ 1973902 h 4006211"/>
              <a:gd name="connsiteX1" fmla="*/ 70338 w 3094892"/>
              <a:gd name="connsiteY1" fmla="*/ 1891841 h 4006211"/>
              <a:gd name="connsiteX2" fmla="*/ 158261 w 3094892"/>
              <a:gd name="connsiteY2" fmla="*/ 1968041 h 4006211"/>
              <a:gd name="connsiteX3" fmla="*/ 238124 w 3094892"/>
              <a:gd name="connsiteY3" fmla="*/ 1584672 h 4006211"/>
              <a:gd name="connsiteX4" fmla="*/ 459764 w 3094892"/>
              <a:gd name="connsiteY4" fmla="*/ 133742 h 4006211"/>
              <a:gd name="connsiteX5" fmla="*/ 627001 w 3094892"/>
              <a:gd name="connsiteY5" fmla="*/ 1958833 h 4006211"/>
              <a:gd name="connsiteX6" fmla="*/ 691844 w 3094892"/>
              <a:gd name="connsiteY6" fmla="*/ 2009844 h 4006211"/>
              <a:gd name="connsiteX7" fmla="*/ 868057 w 3094892"/>
              <a:gd name="connsiteY7" fmla="*/ 4006073 h 4006211"/>
              <a:gd name="connsiteX8" fmla="*/ 1277456 w 3094892"/>
              <a:gd name="connsiteY8" fmla="*/ 1903432 h 4006211"/>
              <a:gd name="connsiteX9" fmla="*/ 1372706 w 3094892"/>
              <a:gd name="connsiteY9" fmla="*/ 2018935 h 4006211"/>
              <a:gd name="connsiteX10" fmla="*/ 1443404 w 3094892"/>
              <a:gd name="connsiteY10" fmla="*/ 1904421 h 4006211"/>
              <a:gd name="connsiteX11" fmla="*/ 1550560 w 3094892"/>
              <a:gd name="connsiteY11" fmla="*/ 2127950 h 4006211"/>
              <a:gd name="connsiteX12" fmla="*/ 1828800 w 3094892"/>
              <a:gd name="connsiteY12" fmla="*/ 4425 h 4006211"/>
              <a:gd name="connsiteX13" fmla="*/ 2221523 w 3094892"/>
              <a:gd name="connsiteY13" fmla="*/ 2829687 h 4006211"/>
              <a:gd name="connsiteX14" fmla="*/ 2309446 w 3094892"/>
              <a:gd name="connsiteY14" fmla="*/ 1921148 h 4006211"/>
              <a:gd name="connsiteX15" fmla="*/ 2391508 w 3094892"/>
              <a:gd name="connsiteY15" fmla="*/ 1311548 h 4006211"/>
              <a:gd name="connsiteX16" fmla="*/ 2532185 w 3094892"/>
              <a:gd name="connsiteY16" fmla="*/ 2020795 h 4006211"/>
              <a:gd name="connsiteX17" fmla="*/ 2608385 w 3094892"/>
              <a:gd name="connsiteY17" fmla="*/ 1821502 h 4006211"/>
              <a:gd name="connsiteX18" fmla="*/ 2860431 w 3094892"/>
              <a:gd name="connsiteY18" fmla="*/ 2800379 h 4006211"/>
              <a:gd name="connsiteX19" fmla="*/ 3036277 w 3094892"/>
              <a:gd name="connsiteY19" fmla="*/ 1839087 h 4006211"/>
              <a:gd name="connsiteX20" fmla="*/ 3094892 w 3094892"/>
              <a:gd name="connsiteY20" fmla="*/ 1932872 h 4006211"/>
              <a:gd name="connsiteX0" fmla="*/ 0 w 3094892"/>
              <a:gd name="connsiteY0" fmla="*/ 1973902 h 3976083"/>
              <a:gd name="connsiteX1" fmla="*/ 70338 w 3094892"/>
              <a:gd name="connsiteY1" fmla="*/ 1891841 h 3976083"/>
              <a:gd name="connsiteX2" fmla="*/ 158261 w 3094892"/>
              <a:gd name="connsiteY2" fmla="*/ 1968041 h 3976083"/>
              <a:gd name="connsiteX3" fmla="*/ 238124 w 3094892"/>
              <a:gd name="connsiteY3" fmla="*/ 1584672 h 3976083"/>
              <a:gd name="connsiteX4" fmla="*/ 459764 w 3094892"/>
              <a:gd name="connsiteY4" fmla="*/ 133742 h 3976083"/>
              <a:gd name="connsiteX5" fmla="*/ 627001 w 3094892"/>
              <a:gd name="connsiteY5" fmla="*/ 1958833 h 3976083"/>
              <a:gd name="connsiteX6" fmla="*/ 691844 w 3094892"/>
              <a:gd name="connsiteY6" fmla="*/ 2009844 h 3976083"/>
              <a:gd name="connsiteX7" fmla="*/ 996645 w 3094892"/>
              <a:gd name="connsiteY7" fmla="*/ 3975942 h 3976083"/>
              <a:gd name="connsiteX8" fmla="*/ 1277456 w 3094892"/>
              <a:gd name="connsiteY8" fmla="*/ 1903432 h 3976083"/>
              <a:gd name="connsiteX9" fmla="*/ 1372706 w 3094892"/>
              <a:gd name="connsiteY9" fmla="*/ 2018935 h 3976083"/>
              <a:gd name="connsiteX10" fmla="*/ 1443404 w 3094892"/>
              <a:gd name="connsiteY10" fmla="*/ 1904421 h 3976083"/>
              <a:gd name="connsiteX11" fmla="*/ 1550560 w 3094892"/>
              <a:gd name="connsiteY11" fmla="*/ 2127950 h 3976083"/>
              <a:gd name="connsiteX12" fmla="*/ 1828800 w 3094892"/>
              <a:gd name="connsiteY12" fmla="*/ 4425 h 3976083"/>
              <a:gd name="connsiteX13" fmla="*/ 2221523 w 3094892"/>
              <a:gd name="connsiteY13" fmla="*/ 2829687 h 3976083"/>
              <a:gd name="connsiteX14" fmla="*/ 2309446 w 3094892"/>
              <a:gd name="connsiteY14" fmla="*/ 1921148 h 3976083"/>
              <a:gd name="connsiteX15" fmla="*/ 2391508 w 3094892"/>
              <a:gd name="connsiteY15" fmla="*/ 1311548 h 3976083"/>
              <a:gd name="connsiteX16" fmla="*/ 2532185 w 3094892"/>
              <a:gd name="connsiteY16" fmla="*/ 2020795 h 3976083"/>
              <a:gd name="connsiteX17" fmla="*/ 2608385 w 3094892"/>
              <a:gd name="connsiteY17" fmla="*/ 1821502 h 3976083"/>
              <a:gd name="connsiteX18" fmla="*/ 2860431 w 3094892"/>
              <a:gd name="connsiteY18" fmla="*/ 2800379 h 3976083"/>
              <a:gd name="connsiteX19" fmla="*/ 3036277 w 3094892"/>
              <a:gd name="connsiteY19" fmla="*/ 1839087 h 3976083"/>
              <a:gd name="connsiteX20" fmla="*/ 3094892 w 3094892"/>
              <a:gd name="connsiteY20" fmla="*/ 1932872 h 3976083"/>
              <a:gd name="connsiteX0" fmla="*/ 0 w 3094892"/>
              <a:gd name="connsiteY0" fmla="*/ 1973902 h 3945955"/>
              <a:gd name="connsiteX1" fmla="*/ 70338 w 3094892"/>
              <a:gd name="connsiteY1" fmla="*/ 1891841 h 3945955"/>
              <a:gd name="connsiteX2" fmla="*/ 158261 w 3094892"/>
              <a:gd name="connsiteY2" fmla="*/ 1968041 h 3945955"/>
              <a:gd name="connsiteX3" fmla="*/ 238124 w 3094892"/>
              <a:gd name="connsiteY3" fmla="*/ 1584672 h 3945955"/>
              <a:gd name="connsiteX4" fmla="*/ 459764 w 3094892"/>
              <a:gd name="connsiteY4" fmla="*/ 133742 h 3945955"/>
              <a:gd name="connsiteX5" fmla="*/ 627001 w 3094892"/>
              <a:gd name="connsiteY5" fmla="*/ 1958833 h 3945955"/>
              <a:gd name="connsiteX6" fmla="*/ 691844 w 3094892"/>
              <a:gd name="connsiteY6" fmla="*/ 2009844 h 3945955"/>
              <a:gd name="connsiteX7" fmla="*/ 991882 w 3094892"/>
              <a:gd name="connsiteY7" fmla="*/ 3945812 h 3945955"/>
              <a:gd name="connsiteX8" fmla="*/ 1277456 w 3094892"/>
              <a:gd name="connsiteY8" fmla="*/ 1903432 h 3945955"/>
              <a:gd name="connsiteX9" fmla="*/ 1372706 w 3094892"/>
              <a:gd name="connsiteY9" fmla="*/ 2018935 h 3945955"/>
              <a:gd name="connsiteX10" fmla="*/ 1443404 w 3094892"/>
              <a:gd name="connsiteY10" fmla="*/ 1904421 h 3945955"/>
              <a:gd name="connsiteX11" fmla="*/ 1550560 w 3094892"/>
              <a:gd name="connsiteY11" fmla="*/ 2127950 h 3945955"/>
              <a:gd name="connsiteX12" fmla="*/ 1828800 w 3094892"/>
              <a:gd name="connsiteY12" fmla="*/ 4425 h 3945955"/>
              <a:gd name="connsiteX13" fmla="*/ 2221523 w 3094892"/>
              <a:gd name="connsiteY13" fmla="*/ 2829687 h 3945955"/>
              <a:gd name="connsiteX14" fmla="*/ 2309446 w 3094892"/>
              <a:gd name="connsiteY14" fmla="*/ 1921148 h 3945955"/>
              <a:gd name="connsiteX15" fmla="*/ 2391508 w 3094892"/>
              <a:gd name="connsiteY15" fmla="*/ 1311548 h 3945955"/>
              <a:gd name="connsiteX16" fmla="*/ 2532185 w 3094892"/>
              <a:gd name="connsiteY16" fmla="*/ 2020795 h 3945955"/>
              <a:gd name="connsiteX17" fmla="*/ 2608385 w 3094892"/>
              <a:gd name="connsiteY17" fmla="*/ 1821502 h 3945955"/>
              <a:gd name="connsiteX18" fmla="*/ 2860431 w 3094892"/>
              <a:gd name="connsiteY18" fmla="*/ 2800379 h 3945955"/>
              <a:gd name="connsiteX19" fmla="*/ 3036277 w 3094892"/>
              <a:gd name="connsiteY19" fmla="*/ 1839087 h 3945955"/>
              <a:gd name="connsiteX20" fmla="*/ 3094892 w 3094892"/>
              <a:gd name="connsiteY20" fmla="*/ 1932872 h 3945955"/>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1443404 w 3094892"/>
              <a:gd name="connsiteY10" fmla="*/ 1773009 h 3814543"/>
              <a:gd name="connsiteX11" fmla="*/ 1550560 w 3094892"/>
              <a:gd name="connsiteY11" fmla="*/ 1996538 h 3814543"/>
              <a:gd name="connsiteX12" fmla="*/ 2221523 w 3094892"/>
              <a:gd name="connsiteY12" fmla="*/ 2698275 h 3814543"/>
              <a:gd name="connsiteX13" fmla="*/ 2309446 w 3094892"/>
              <a:gd name="connsiteY13" fmla="*/ 1789736 h 3814543"/>
              <a:gd name="connsiteX14" fmla="*/ 2391508 w 3094892"/>
              <a:gd name="connsiteY14" fmla="*/ 1180136 h 3814543"/>
              <a:gd name="connsiteX15" fmla="*/ 2532185 w 3094892"/>
              <a:gd name="connsiteY15" fmla="*/ 1889383 h 3814543"/>
              <a:gd name="connsiteX16" fmla="*/ 2608385 w 3094892"/>
              <a:gd name="connsiteY16" fmla="*/ 1690090 h 3814543"/>
              <a:gd name="connsiteX17" fmla="*/ 2860431 w 3094892"/>
              <a:gd name="connsiteY17" fmla="*/ 2668967 h 3814543"/>
              <a:gd name="connsiteX18" fmla="*/ 3036277 w 3094892"/>
              <a:gd name="connsiteY18" fmla="*/ 1707675 h 3814543"/>
              <a:gd name="connsiteX19" fmla="*/ 3094892 w 3094892"/>
              <a:gd name="connsiteY19"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1443404 w 3094892"/>
              <a:gd name="connsiteY10" fmla="*/ 1773009 h 3814543"/>
              <a:gd name="connsiteX11" fmla="*/ 2221523 w 3094892"/>
              <a:gd name="connsiteY11" fmla="*/ 2698275 h 3814543"/>
              <a:gd name="connsiteX12" fmla="*/ 2309446 w 3094892"/>
              <a:gd name="connsiteY12" fmla="*/ 1789736 h 3814543"/>
              <a:gd name="connsiteX13" fmla="*/ 2391508 w 3094892"/>
              <a:gd name="connsiteY13" fmla="*/ 1180136 h 3814543"/>
              <a:gd name="connsiteX14" fmla="*/ 2532185 w 3094892"/>
              <a:gd name="connsiteY14" fmla="*/ 1889383 h 3814543"/>
              <a:gd name="connsiteX15" fmla="*/ 2608385 w 3094892"/>
              <a:gd name="connsiteY15" fmla="*/ 1690090 h 3814543"/>
              <a:gd name="connsiteX16" fmla="*/ 2860431 w 3094892"/>
              <a:gd name="connsiteY16" fmla="*/ 2668967 h 3814543"/>
              <a:gd name="connsiteX17" fmla="*/ 3036277 w 3094892"/>
              <a:gd name="connsiteY17" fmla="*/ 1707675 h 3814543"/>
              <a:gd name="connsiteX18" fmla="*/ 3094892 w 3094892"/>
              <a:gd name="connsiteY18"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1443404 w 3094892"/>
              <a:gd name="connsiteY10" fmla="*/ 1773009 h 3814543"/>
              <a:gd name="connsiteX11" fmla="*/ 2309446 w 3094892"/>
              <a:gd name="connsiteY11" fmla="*/ 1789736 h 3814543"/>
              <a:gd name="connsiteX12" fmla="*/ 2391508 w 3094892"/>
              <a:gd name="connsiteY12" fmla="*/ 1180136 h 3814543"/>
              <a:gd name="connsiteX13" fmla="*/ 2532185 w 3094892"/>
              <a:gd name="connsiteY13" fmla="*/ 1889383 h 3814543"/>
              <a:gd name="connsiteX14" fmla="*/ 2608385 w 3094892"/>
              <a:gd name="connsiteY14" fmla="*/ 1690090 h 3814543"/>
              <a:gd name="connsiteX15" fmla="*/ 2860431 w 3094892"/>
              <a:gd name="connsiteY15" fmla="*/ 2668967 h 3814543"/>
              <a:gd name="connsiteX16" fmla="*/ 3036277 w 3094892"/>
              <a:gd name="connsiteY16" fmla="*/ 1707675 h 3814543"/>
              <a:gd name="connsiteX17" fmla="*/ 3094892 w 3094892"/>
              <a:gd name="connsiteY17"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1443404 w 3094892"/>
              <a:gd name="connsiteY10" fmla="*/ 1773009 h 3814543"/>
              <a:gd name="connsiteX11" fmla="*/ 2309446 w 3094892"/>
              <a:gd name="connsiteY11" fmla="*/ 1789736 h 3814543"/>
              <a:gd name="connsiteX12" fmla="*/ 2532185 w 3094892"/>
              <a:gd name="connsiteY12" fmla="*/ 1889383 h 3814543"/>
              <a:gd name="connsiteX13" fmla="*/ 2608385 w 3094892"/>
              <a:gd name="connsiteY13" fmla="*/ 1690090 h 3814543"/>
              <a:gd name="connsiteX14" fmla="*/ 2860431 w 3094892"/>
              <a:gd name="connsiteY14" fmla="*/ 2668967 h 3814543"/>
              <a:gd name="connsiteX15" fmla="*/ 3036277 w 3094892"/>
              <a:gd name="connsiteY15" fmla="*/ 1707675 h 3814543"/>
              <a:gd name="connsiteX16" fmla="*/ 3094892 w 3094892"/>
              <a:gd name="connsiteY16"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2706 w 3094892"/>
              <a:gd name="connsiteY9" fmla="*/ 188752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520344 w 3094892"/>
              <a:gd name="connsiteY9" fmla="*/ 185739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77456 w 3094892"/>
              <a:gd name="connsiteY8" fmla="*/ 1772020 h 3814543"/>
              <a:gd name="connsiteX9" fmla="*/ 1371119 w 3094892"/>
              <a:gd name="connsiteY9" fmla="*/ 190426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89363 w 3094892"/>
              <a:gd name="connsiteY8" fmla="*/ 1772020 h 3814543"/>
              <a:gd name="connsiteX9" fmla="*/ 1371119 w 3094892"/>
              <a:gd name="connsiteY9" fmla="*/ 190426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543"/>
              <a:gd name="connsiteX1" fmla="*/ 70338 w 3094892"/>
              <a:gd name="connsiteY1" fmla="*/ 1760429 h 3814543"/>
              <a:gd name="connsiteX2" fmla="*/ 158261 w 3094892"/>
              <a:gd name="connsiteY2" fmla="*/ 1836629 h 3814543"/>
              <a:gd name="connsiteX3" fmla="*/ 238124 w 3094892"/>
              <a:gd name="connsiteY3" fmla="*/ 1453260 h 3814543"/>
              <a:gd name="connsiteX4" fmla="*/ 459764 w 3094892"/>
              <a:gd name="connsiteY4" fmla="*/ 2330 h 3814543"/>
              <a:gd name="connsiteX5" fmla="*/ 627001 w 3094892"/>
              <a:gd name="connsiteY5" fmla="*/ 1827421 h 3814543"/>
              <a:gd name="connsiteX6" fmla="*/ 691844 w 3094892"/>
              <a:gd name="connsiteY6" fmla="*/ 1878432 h 3814543"/>
              <a:gd name="connsiteX7" fmla="*/ 991882 w 3094892"/>
              <a:gd name="connsiteY7" fmla="*/ 3814400 h 3814543"/>
              <a:gd name="connsiteX8" fmla="*/ 1289363 w 3094892"/>
              <a:gd name="connsiteY8" fmla="*/ 1772020 h 3814543"/>
              <a:gd name="connsiteX9" fmla="*/ 1371119 w 3094892"/>
              <a:gd name="connsiteY9" fmla="*/ 1904263 h 3814543"/>
              <a:gd name="connsiteX10" fmla="*/ 2309446 w 3094892"/>
              <a:gd name="connsiteY10" fmla="*/ 1789736 h 3814543"/>
              <a:gd name="connsiteX11" fmla="*/ 2532185 w 3094892"/>
              <a:gd name="connsiteY11" fmla="*/ 1889383 h 3814543"/>
              <a:gd name="connsiteX12" fmla="*/ 2608385 w 3094892"/>
              <a:gd name="connsiteY12" fmla="*/ 1690090 h 3814543"/>
              <a:gd name="connsiteX13" fmla="*/ 2860431 w 3094892"/>
              <a:gd name="connsiteY13" fmla="*/ 2668967 h 3814543"/>
              <a:gd name="connsiteX14" fmla="*/ 3036277 w 3094892"/>
              <a:gd name="connsiteY14" fmla="*/ 1707675 h 3814543"/>
              <a:gd name="connsiteX15" fmla="*/ 3094892 w 3094892"/>
              <a:gd name="connsiteY15" fmla="*/ 1801460 h 3814543"/>
              <a:gd name="connsiteX0" fmla="*/ 0 w 3094892"/>
              <a:gd name="connsiteY0" fmla="*/ 1842490 h 3814602"/>
              <a:gd name="connsiteX1" fmla="*/ 70338 w 3094892"/>
              <a:gd name="connsiteY1" fmla="*/ 1760429 h 3814602"/>
              <a:gd name="connsiteX2" fmla="*/ 158261 w 3094892"/>
              <a:gd name="connsiteY2" fmla="*/ 1836629 h 3814602"/>
              <a:gd name="connsiteX3" fmla="*/ 238124 w 3094892"/>
              <a:gd name="connsiteY3" fmla="*/ 1453260 h 3814602"/>
              <a:gd name="connsiteX4" fmla="*/ 459764 w 3094892"/>
              <a:gd name="connsiteY4" fmla="*/ 2330 h 3814602"/>
              <a:gd name="connsiteX5" fmla="*/ 627001 w 3094892"/>
              <a:gd name="connsiteY5" fmla="*/ 1827421 h 3814602"/>
              <a:gd name="connsiteX6" fmla="*/ 691844 w 3094892"/>
              <a:gd name="connsiteY6" fmla="*/ 1878432 h 3814602"/>
              <a:gd name="connsiteX7" fmla="*/ 991882 w 3094892"/>
              <a:gd name="connsiteY7" fmla="*/ 3814400 h 3814602"/>
              <a:gd name="connsiteX8" fmla="*/ 1275076 w 3094892"/>
              <a:gd name="connsiteY8" fmla="*/ 1751933 h 3814602"/>
              <a:gd name="connsiteX9" fmla="*/ 1371119 w 3094892"/>
              <a:gd name="connsiteY9" fmla="*/ 1904263 h 3814602"/>
              <a:gd name="connsiteX10" fmla="*/ 2309446 w 3094892"/>
              <a:gd name="connsiteY10" fmla="*/ 1789736 h 3814602"/>
              <a:gd name="connsiteX11" fmla="*/ 2532185 w 3094892"/>
              <a:gd name="connsiteY11" fmla="*/ 1889383 h 3814602"/>
              <a:gd name="connsiteX12" fmla="*/ 2608385 w 3094892"/>
              <a:gd name="connsiteY12" fmla="*/ 1690090 h 3814602"/>
              <a:gd name="connsiteX13" fmla="*/ 2860431 w 3094892"/>
              <a:gd name="connsiteY13" fmla="*/ 2668967 h 3814602"/>
              <a:gd name="connsiteX14" fmla="*/ 3036277 w 3094892"/>
              <a:gd name="connsiteY14" fmla="*/ 1707675 h 3814602"/>
              <a:gd name="connsiteX15" fmla="*/ 3094892 w 3094892"/>
              <a:gd name="connsiteY15" fmla="*/ 1801460 h 3814602"/>
              <a:gd name="connsiteX0" fmla="*/ 0 w 3094892"/>
              <a:gd name="connsiteY0" fmla="*/ 1842490 h 3814602"/>
              <a:gd name="connsiteX1" fmla="*/ 70338 w 3094892"/>
              <a:gd name="connsiteY1" fmla="*/ 1760429 h 3814602"/>
              <a:gd name="connsiteX2" fmla="*/ 158261 w 3094892"/>
              <a:gd name="connsiteY2" fmla="*/ 1836629 h 3814602"/>
              <a:gd name="connsiteX3" fmla="*/ 238124 w 3094892"/>
              <a:gd name="connsiteY3" fmla="*/ 1453260 h 3814602"/>
              <a:gd name="connsiteX4" fmla="*/ 459764 w 3094892"/>
              <a:gd name="connsiteY4" fmla="*/ 2330 h 3814602"/>
              <a:gd name="connsiteX5" fmla="*/ 627001 w 3094892"/>
              <a:gd name="connsiteY5" fmla="*/ 1827421 h 3814602"/>
              <a:gd name="connsiteX6" fmla="*/ 691844 w 3094892"/>
              <a:gd name="connsiteY6" fmla="*/ 1878432 h 3814602"/>
              <a:gd name="connsiteX7" fmla="*/ 991882 w 3094892"/>
              <a:gd name="connsiteY7" fmla="*/ 3814400 h 3814602"/>
              <a:gd name="connsiteX8" fmla="*/ 1275076 w 3094892"/>
              <a:gd name="connsiteY8" fmla="*/ 1751933 h 3814602"/>
              <a:gd name="connsiteX9" fmla="*/ 1371119 w 3094892"/>
              <a:gd name="connsiteY9" fmla="*/ 1904263 h 3814602"/>
              <a:gd name="connsiteX10" fmla="*/ 2309446 w 3094892"/>
              <a:gd name="connsiteY10" fmla="*/ 1789736 h 3814602"/>
              <a:gd name="connsiteX11" fmla="*/ 2532185 w 3094892"/>
              <a:gd name="connsiteY11" fmla="*/ 1889383 h 3814602"/>
              <a:gd name="connsiteX12" fmla="*/ 2608385 w 3094892"/>
              <a:gd name="connsiteY12" fmla="*/ 1690090 h 3814602"/>
              <a:gd name="connsiteX13" fmla="*/ 2860431 w 3094892"/>
              <a:gd name="connsiteY13" fmla="*/ 2668967 h 3814602"/>
              <a:gd name="connsiteX14" fmla="*/ 3036277 w 3094892"/>
              <a:gd name="connsiteY14" fmla="*/ 1707675 h 3814602"/>
              <a:gd name="connsiteX15" fmla="*/ 3094892 w 3094892"/>
              <a:gd name="connsiteY15" fmla="*/ 1801460 h 3814602"/>
              <a:gd name="connsiteX0" fmla="*/ 0 w 3094892"/>
              <a:gd name="connsiteY0" fmla="*/ 1842490 h 3814602"/>
              <a:gd name="connsiteX1" fmla="*/ 70338 w 3094892"/>
              <a:gd name="connsiteY1" fmla="*/ 1760429 h 3814602"/>
              <a:gd name="connsiteX2" fmla="*/ 158261 w 3094892"/>
              <a:gd name="connsiteY2" fmla="*/ 1836629 h 3814602"/>
              <a:gd name="connsiteX3" fmla="*/ 238124 w 3094892"/>
              <a:gd name="connsiteY3" fmla="*/ 1453260 h 3814602"/>
              <a:gd name="connsiteX4" fmla="*/ 459764 w 3094892"/>
              <a:gd name="connsiteY4" fmla="*/ 2330 h 3814602"/>
              <a:gd name="connsiteX5" fmla="*/ 627001 w 3094892"/>
              <a:gd name="connsiteY5" fmla="*/ 1827421 h 3814602"/>
              <a:gd name="connsiteX6" fmla="*/ 691844 w 3094892"/>
              <a:gd name="connsiteY6" fmla="*/ 1878432 h 3814602"/>
              <a:gd name="connsiteX7" fmla="*/ 991882 w 3094892"/>
              <a:gd name="connsiteY7" fmla="*/ 3814400 h 3814602"/>
              <a:gd name="connsiteX8" fmla="*/ 1275076 w 3094892"/>
              <a:gd name="connsiteY8" fmla="*/ 1751933 h 3814602"/>
              <a:gd name="connsiteX9" fmla="*/ 1371119 w 3094892"/>
              <a:gd name="connsiteY9" fmla="*/ 1904263 h 3814602"/>
              <a:gd name="connsiteX10" fmla="*/ 1477479 w 3094892"/>
              <a:gd name="connsiteY10" fmla="*/ 1792106 h 3814602"/>
              <a:gd name="connsiteX11" fmla="*/ 2309446 w 3094892"/>
              <a:gd name="connsiteY11" fmla="*/ 1789736 h 3814602"/>
              <a:gd name="connsiteX12" fmla="*/ 2532185 w 3094892"/>
              <a:gd name="connsiteY12" fmla="*/ 1889383 h 3814602"/>
              <a:gd name="connsiteX13" fmla="*/ 2608385 w 3094892"/>
              <a:gd name="connsiteY13" fmla="*/ 1690090 h 3814602"/>
              <a:gd name="connsiteX14" fmla="*/ 2860431 w 3094892"/>
              <a:gd name="connsiteY14" fmla="*/ 2668967 h 3814602"/>
              <a:gd name="connsiteX15" fmla="*/ 3036277 w 3094892"/>
              <a:gd name="connsiteY15" fmla="*/ 1707675 h 3814602"/>
              <a:gd name="connsiteX16" fmla="*/ 3094892 w 3094892"/>
              <a:gd name="connsiteY16" fmla="*/ 1801460 h 3814602"/>
              <a:gd name="connsiteX0" fmla="*/ 0 w 3094892"/>
              <a:gd name="connsiteY0" fmla="*/ 1842490 h 3814602"/>
              <a:gd name="connsiteX1" fmla="*/ 70338 w 3094892"/>
              <a:gd name="connsiteY1" fmla="*/ 1760429 h 3814602"/>
              <a:gd name="connsiteX2" fmla="*/ 158261 w 3094892"/>
              <a:gd name="connsiteY2" fmla="*/ 1836629 h 3814602"/>
              <a:gd name="connsiteX3" fmla="*/ 238124 w 3094892"/>
              <a:gd name="connsiteY3" fmla="*/ 1453260 h 3814602"/>
              <a:gd name="connsiteX4" fmla="*/ 459764 w 3094892"/>
              <a:gd name="connsiteY4" fmla="*/ 2330 h 3814602"/>
              <a:gd name="connsiteX5" fmla="*/ 627001 w 3094892"/>
              <a:gd name="connsiteY5" fmla="*/ 1827421 h 3814602"/>
              <a:gd name="connsiteX6" fmla="*/ 691844 w 3094892"/>
              <a:gd name="connsiteY6" fmla="*/ 1878432 h 3814602"/>
              <a:gd name="connsiteX7" fmla="*/ 991882 w 3094892"/>
              <a:gd name="connsiteY7" fmla="*/ 3814400 h 3814602"/>
              <a:gd name="connsiteX8" fmla="*/ 1275076 w 3094892"/>
              <a:gd name="connsiteY8" fmla="*/ 1751933 h 3814602"/>
              <a:gd name="connsiteX9" fmla="*/ 1371119 w 3094892"/>
              <a:gd name="connsiteY9" fmla="*/ 1904263 h 3814602"/>
              <a:gd name="connsiteX10" fmla="*/ 1477479 w 3094892"/>
              <a:gd name="connsiteY10" fmla="*/ 1792106 h 3814602"/>
              <a:gd name="connsiteX11" fmla="*/ 1510817 w 3094892"/>
              <a:gd name="connsiteY11" fmla="*/ 1897563 h 3814602"/>
              <a:gd name="connsiteX12" fmla="*/ 2309446 w 3094892"/>
              <a:gd name="connsiteY12" fmla="*/ 1789736 h 3814602"/>
              <a:gd name="connsiteX13" fmla="*/ 2532185 w 3094892"/>
              <a:gd name="connsiteY13" fmla="*/ 1889383 h 3814602"/>
              <a:gd name="connsiteX14" fmla="*/ 2608385 w 3094892"/>
              <a:gd name="connsiteY14" fmla="*/ 1690090 h 3814602"/>
              <a:gd name="connsiteX15" fmla="*/ 2860431 w 3094892"/>
              <a:gd name="connsiteY15" fmla="*/ 2668967 h 3814602"/>
              <a:gd name="connsiteX16" fmla="*/ 3036277 w 3094892"/>
              <a:gd name="connsiteY16" fmla="*/ 1707675 h 3814602"/>
              <a:gd name="connsiteX17" fmla="*/ 3094892 w 3094892"/>
              <a:gd name="connsiteY17" fmla="*/ 1801460 h 3814602"/>
              <a:gd name="connsiteX0" fmla="*/ 0 w 3036277"/>
              <a:gd name="connsiteY0" fmla="*/ 1842490 h 3814602"/>
              <a:gd name="connsiteX1" fmla="*/ 70338 w 3036277"/>
              <a:gd name="connsiteY1" fmla="*/ 1760429 h 3814602"/>
              <a:gd name="connsiteX2" fmla="*/ 158261 w 3036277"/>
              <a:gd name="connsiteY2" fmla="*/ 1836629 h 3814602"/>
              <a:gd name="connsiteX3" fmla="*/ 238124 w 3036277"/>
              <a:gd name="connsiteY3" fmla="*/ 1453260 h 3814602"/>
              <a:gd name="connsiteX4" fmla="*/ 459764 w 3036277"/>
              <a:gd name="connsiteY4" fmla="*/ 2330 h 3814602"/>
              <a:gd name="connsiteX5" fmla="*/ 627001 w 3036277"/>
              <a:gd name="connsiteY5" fmla="*/ 1827421 h 3814602"/>
              <a:gd name="connsiteX6" fmla="*/ 691844 w 3036277"/>
              <a:gd name="connsiteY6" fmla="*/ 1878432 h 3814602"/>
              <a:gd name="connsiteX7" fmla="*/ 991882 w 3036277"/>
              <a:gd name="connsiteY7" fmla="*/ 3814400 h 3814602"/>
              <a:gd name="connsiteX8" fmla="*/ 1275076 w 3036277"/>
              <a:gd name="connsiteY8" fmla="*/ 1751933 h 3814602"/>
              <a:gd name="connsiteX9" fmla="*/ 1371119 w 3036277"/>
              <a:gd name="connsiteY9" fmla="*/ 1904263 h 3814602"/>
              <a:gd name="connsiteX10" fmla="*/ 1477479 w 3036277"/>
              <a:gd name="connsiteY10" fmla="*/ 1792106 h 3814602"/>
              <a:gd name="connsiteX11" fmla="*/ 1510817 w 3036277"/>
              <a:gd name="connsiteY11" fmla="*/ 1897563 h 3814602"/>
              <a:gd name="connsiteX12" fmla="*/ 2309446 w 3036277"/>
              <a:gd name="connsiteY12" fmla="*/ 1789736 h 3814602"/>
              <a:gd name="connsiteX13" fmla="*/ 2532185 w 3036277"/>
              <a:gd name="connsiteY13" fmla="*/ 1889383 h 3814602"/>
              <a:gd name="connsiteX14" fmla="*/ 2608385 w 3036277"/>
              <a:gd name="connsiteY14" fmla="*/ 1690090 h 3814602"/>
              <a:gd name="connsiteX15" fmla="*/ 2860431 w 3036277"/>
              <a:gd name="connsiteY15" fmla="*/ 2668967 h 3814602"/>
              <a:gd name="connsiteX16" fmla="*/ 3036277 w 3036277"/>
              <a:gd name="connsiteY16" fmla="*/ 1707675 h 3814602"/>
              <a:gd name="connsiteX0" fmla="*/ 0 w 2860431"/>
              <a:gd name="connsiteY0" fmla="*/ 1842490 h 3814602"/>
              <a:gd name="connsiteX1" fmla="*/ 70338 w 2860431"/>
              <a:gd name="connsiteY1" fmla="*/ 1760429 h 3814602"/>
              <a:gd name="connsiteX2" fmla="*/ 158261 w 2860431"/>
              <a:gd name="connsiteY2" fmla="*/ 1836629 h 3814602"/>
              <a:gd name="connsiteX3" fmla="*/ 238124 w 2860431"/>
              <a:gd name="connsiteY3" fmla="*/ 1453260 h 3814602"/>
              <a:gd name="connsiteX4" fmla="*/ 459764 w 2860431"/>
              <a:gd name="connsiteY4" fmla="*/ 2330 h 3814602"/>
              <a:gd name="connsiteX5" fmla="*/ 627001 w 2860431"/>
              <a:gd name="connsiteY5" fmla="*/ 1827421 h 3814602"/>
              <a:gd name="connsiteX6" fmla="*/ 691844 w 2860431"/>
              <a:gd name="connsiteY6" fmla="*/ 1878432 h 3814602"/>
              <a:gd name="connsiteX7" fmla="*/ 991882 w 2860431"/>
              <a:gd name="connsiteY7" fmla="*/ 3814400 h 3814602"/>
              <a:gd name="connsiteX8" fmla="*/ 1275076 w 2860431"/>
              <a:gd name="connsiteY8" fmla="*/ 1751933 h 3814602"/>
              <a:gd name="connsiteX9" fmla="*/ 1371119 w 2860431"/>
              <a:gd name="connsiteY9" fmla="*/ 1904263 h 3814602"/>
              <a:gd name="connsiteX10" fmla="*/ 1477479 w 2860431"/>
              <a:gd name="connsiteY10" fmla="*/ 1792106 h 3814602"/>
              <a:gd name="connsiteX11" fmla="*/ 1510817 w 2860431"/>
              <a:gd name="connsiteY11" fmla="*/ 1897563 h 3814602"/>
              <a:gd name="connsiteX12" fmla="*/ 2309446 w 2860431"/>
              <a:gd name="connsiteY12" fmla="*/ 1789736 h 3814602"/>
              <a:gd name="connsiteX13" fmla="*/ 2532185 w 2860431"/>
              <a:gd name="connsiteY13" fmla="*/ 1889383 h 3814602"/>
              <a:gd name="connsiteX14" fmla="*/ 2608385 w 2860431"/>
              <a:gd name="connsiteY14" fmla="*/ 1690090 h 3814602"/>
              <a:gd name="connsiteX15" fmla="*/ 2860431 w 2860431"/>
              <a:gd name="connsiteY15" fmla="*/ 2668967 h 3814602"/>
              <a:gd name="connsiteX0" fmla="*/ 0 w 2608385"/>
              <a:gd name="connsiteY0" fmla="*/ 1842490 h 3814602"/>
              <a:gd name="connsiteX1" fmla="*/ 70338 w 2608385"/>
              <a:gd name="connsiteY1" fmla="*/ 1760429 h 3814602"/>
              <a:gd name="connsiteX2" fmla="*/ 158261 w 2608385"/>
              <a:gd name="connsiteY2" fmla="*/ 1836629 h 3814602"/>
              <a:gd name="connsiteX3" fmla="*/ 238124 w 2608385"/>
              <a:gd name="connsiteY3" fmla="*/ 1453260 h 3814602"/>
              <a:gd name="connsiteX4" fmla="*/ 459764 w 2608385"/>
              <a:gd name="connsiteY4" fmla="*/ 2330 h 3814602"/>
              <a:gd name="connsiteX5" fmla="*/ 627001 w 2608385"/>
              <a:gd name="connsiteY5" fmla="*/ 1827421 h 3814602"/>
              <a:gd name="connsiteX6" fmla="*/ 691844 w 2608385"/>
              <a:gd name="connsiteY6" fmla="*/ 1878432 h 3814602"/>
              <a:gd name="connsiteX7" fmla="*/ 991882 w 2608385"/>
              <a:gd name="connsiteY7" fmla="*/ 3814400 h 3814602"/>
              <a:gd name="connsiteX8" fmla="*/ 1275076 w 2608385"/>
              <a:gd name="connsiteY8" fmla="*/ 1751933 h 3814602"/>
              <a:gd name="connsiteX9" fmla="*/ 1371119 w 2608385"/>
              <a:gd name="connsiteY9" fmla="*/ 1904263 h 3814602"/>
              <a:gd name="connsiteX10" fmla="*/ 1477479 w 2608385"/>
              <a:gd name="connsiteY10" fmla="*/ 1792106 h 3814602"/>
              <a:gd name="connsiteX11" fmla="*/ 1510817 w 2608385"/>
              <a:gd name="connsiteY11" fmla="*/ 1897563 h 3814602"/>
              <a:gd name="connsiteX12" fmla="*/ 2309446 w 2608385"/>
              <a:gd name="connsiteY12" fmla="*/ 1789736 h 3814602"/>
              <a:gd name="connsiteX13" fmla="*/ 2532185 w 2608385"/>
              <a:gd name="connsiteY13" fmla="*/ 1889383 h 3814602"/>
              <a:gd name="connsiteX14" fmla="*/ 2608385 w 2608385"/>
              <a:gd name="connsiteY14" fmla="*/ 1690090 h 3814602"/>
              <a:gd name="connsiteX0" fmla="*/ 0 w 2532185"/>
              <a:gd name="connsiteY0" fmla="*/ 1842490 h 3814602"/>
              <a:gd name="connsiteX1" fmla="*/ 70338 w 2532185"/>
              <a:gd name="connsiteY1" fmla="*/ 1760429 h 3814602"/>
              <a:gd name="connsiteX2" fmla="*/ 158261 w 2532185"/>
              <a:gd name="connsiteY2" fmla="*/ 1836629 h 3814602"/>
              <a:gd name="connsiteX3" fmla="*/ 238124 w 2532185"/>
              <a:gd name="connsiteY3" fmla="*/ 1453260 h 3814602"/>
              <a:gd name="connsiteX4" fmla="*/ 459764 w 2532185"/>
              <a:gd name="connsiteY4" fmla="*/ 2330 h 3814602"/>
              <a:gd name="connsiteX5" fmla="*/ 627001 w 2532185"/>
              <a:gd name="connsiteY5" fmla="*/ 1827421 h 3814602"/>
              <a:gd name="connsiteX6" fmla="*/ 691844 w 2532185"/>
              <a:gd name="connsiteY6" fmla="*/ 1878432 h 3814602"/>
              <a:gd name="connsiteX7" fmla="*/ 991882 w 2532185"/>
              <a:gd name="connsiteY7" fmla="*/ 3814400 h 3814602"/>
              <a:gd name="connsiteX8" fmla="*/ 1275076 w 2532185"/>
              <a:gd name="connsiteY8" fmla="*/ 1751933 h 3814602"/>
              <a:gd name="connsiteX9" fmla="*/ 1371119 w 2532185"/>
              <a:gd name="connsiteY9" fmla="*/ 1904263 h 3814602"/>
              <a:gd name="connsiteX10" fmla="*/ 1477479 w 2532185"/>
              <a:gd name="connsiteY10" fmla="*/ 1792106 h 3814602"/>
              <a:gd name="connsiteX11" fmla="*/ 1510817 w 2532185"/>
              <a:gd name="connsiteY11" fmla="*/ 1897563 h 3814602"/>
              <a:gd name="connsiteX12" fmla="*/ 2309446 w 2532185"/>
              <a:gd name="connsiteY12" fmla="*/ 1789736 h 3814602"/>
              <a:gd name="connsiteX13" fmla="*/ 2532185 w 2532185"/>
              <a:gd name="connsiteY13" fmla="*/ 1889383 h 3814602"/>
              <a:gd name="connsiteX0" fmla="*/ 0 w 2309446"/>
              <a:gd name="connsiteY0" fmla="*/ 1842490 h 3814602"/>
              <a:gd name="connsiteX1" fmla="*/ 70338 w 2309446"/>
              <a:gd name="connsiteY1" fmla="*/ 1760429 h 3814602"/>
              <a:gd name="connsiteX2" fmla="*/ 158261 w 2309446"/>
              <a:gd name="connsiteY2" fmla="*/ 1836629 h 3814602"/>
              <a:gd name="connsiteX3" fmla="*/ 238124 w 2309446"/>
              <a:gd name="connsiteY3" fmla="*/ 1453260 h 3814602"/>
              <a:gd name="connsiteX4" fmla="*/ 459764 w 2309446"/>
              <a:gd name="connsiteY4" fmla="*/ 2330 h 3814602"/>
              <a:gd name="connsiteX5" fmla="*/ 627001 w 2309446"/>
              <a:gd name="connsiteY5" fmla="*/ 1827421 h 3814602"/>
              <a:gd name="connsiteX6" fmla="*/ 691844 w 2309446"/>
              <a:gd name="connsiteY6" fmla="*/ 1878432 h 3814602"/>
              <a:gd name="connsiteX7" fmla="*/ 991882 w 2309446"/>
              <a:gd name="connsiteY7" fmla="*/ 3814400 h 3814602"/>
              <a:gd name="connsiteX8" fmla="*/ 1275076 w 2309446"/>
              <a:gd name="connsiteY8" fmla="*/ 1751933 h 3814602"/>
              <a:gd name="connsiteX9" fmla="*/ 1371119 w 2309446"/>
              <a:gd name="connsiteY9" fmla="*/ 1904263 h 3814602"/>
              <a:gd name="connsiteX10" fmla="*/ 1477479 w 2309446"/>
              <a:gd name="connsiteY10" fmla="*/ 1792106 h 3814602"/>
              <a:gd name="connsiteX11" fmla="*/ 1510817 w 2309446"/>
              <a:gd name="connsiteY11" fmla="*/ 1897563 h 3814602"/>
              <a:gd name="connsiteX12" fmla="*/ 2309446 w 2309446"/>
              <a:gd name="connsiteY12" fmla="*/ 1789736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10817 w 1652221"/>
              <a:gd name="connsiteY11" fmla="*/ 1897563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10817 w 1652221"/>
              <a:gd name="connsiteY11" fmla="*/ 1897563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77479 w 1652221"/>
              <a:gd name="connsiteY10" fmla="*/ 1792106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75076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67932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67932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52221"/>
              <a:gd name="connsiteY0" fmla="*/ 1842490 h 3814602"/>
              <a:gd name="connsiteX1" fmla="*/ 70338 w 1652221"/>
              <a:gd name="connsiteY1" fmla="*/ 1760429 h 3814602"/>
              <a:gd name="connsiteX2" fmla="*/ 158261 w 1652221"/>
              <a:gd name="connsiteY2" fmla="*/ 1836629 h 3814602"/>
              <a:gd name="connsiteX3" fmla="*/ 238124 w 1652221"/>
              <a:gd name="connsiteY3" fmla="*/ 1453260 h 3814602"/>
              <a:gd name="connsiteX4" fmla="*/ 459764 w 1652221"/>
              <a:gd name="connsiteY4" fmla="*/ 2330 h 3814602"/>
              <a:gd name="connsiteX5" fmla="*/ 627001 w 1652221"/>
              <a:gd name="connsiteY5" fmla="*/ 1827421 h 3814602"/>
              <a:gd name="connsiteX6" fmla="*/ 691844 w 1652221"/>
              <a:gd name="connsiteY6" fmla="*/ 1878432 h 3814602"/>
              <a:gd name="connsiteX7" fmla="*/ 991882 w 1652221"/>
              <a:gd name="connsiteY7" fmla="*/ 3814400 h 3814602"/>
              <a:gd name="connsiteX8" fmla="*/ 1267932 w 1652221"/>
              <a:gd name="connsiteY8" fmla="*/ 1751933 h 3814602"/>
              <a:gd name="connsiteX9" fmla="*/ 1371119 w 1652221"/>
              <a:gd name="connsiteY9" fmla="*/ 1904263 h 3814602"/>
              <a:gd name="connsiteX10" fmla="*/ 1448904 w 1652221"/>
              <a:gd name="connsiteY10" fmla="*/ 1772018 h 3814602"/>
              <a:gd name="connsiteX11" fmla="*/ 1522723 w 1652221"/>
              <a:gd name="connsiteY11" fmla="*/ 1892542 h 3814602"/>
              <a:gd name="connsiteX12" fmla="*/ 1652221 w 1652221"/>
              <a:gd name="connsiteY12" fmla="*/ 1860040 h 3814602"/>
              <a:gd name="connsiteX0" fmla="*/ 0 w 1618883"/>
              <a:gd name="connsiteY0" fmla="*/ 1842490 h 3814602"/>
              <a:gd name="connsiteX1" fmla="*/ 70338 w 1618883"/>
              <a:gd name="connsiteY1" fmla="*/ 1760429 h 3814602"/>
              <a:gd name="connsiteX2" fmla="*/ 158261 w 1618883"/>
              <a:gd name="connsiteY2" fmla="*/ 1836629 h 3814602"/>
              <a:gd name="connsiteX3" fmla="*/ 238124 w 1618883"/>
              <a:gd name="connsiteY3" fmla="*/ 1453260 h 3814602"/>
              <a:gd name="connsiteX4" fmla="*/ 459764 w 1618883"/>
              <a:gd name="connsiteY4" fmla="*/ 2330 h 3814602"/>
              <a:gd name="connsiteX5" fmla="*/ 627001 w 1618883"/>
              <a:gd name="connsiteY5" fmla="*/ 1827421 h 3814602"/>
              <a:gd name="connsiteX6" fmla="*/ 691844 w 1618883"/>
              <a:gd name="connsiteY6" fmla="*/ 1878432 h 3814602"/>
              <a:gd name="connsiteX7" fmla="*/ 991882 w 1618883"/>
              <a:gd name="connsiteY7" fmla="*/ 3814400 h 3814602"/>
              <a:gd name="connsiteX8" fmla="*/ 1267932 w 1618883"/>
              <a:gd name="connsiteY8" fmla="*/ 1751933 h 3814602"/>
              <a:gd name="connsiteX9" fmla="*/ 1371119 w 1618883"/>
              <a:gd name="connsiteY9" fmla="*/ 1904263 h 3814602"/>
              <a:gd name="connsiteX10" fmla="*/ 1448904 w 1618883"/>
              <a:gd name="connsiteY10" fmla="*/ 1772018 h 3814602"/>
              <a:gd name="connsiteX11" fmla="*/ 1522723 w 1618883"/>
              <a:gd name="connsiteY11" fmla="*/ 1892542 h 3814602"/>
              <a:gd name="connsiteX12" fmla="*/ 1618883 w 1618883"/>
              <a:gd name="connsiteY12" fmla="*/ 1844974 h 3814602"/>
              <a:gd name="connsiteX0" fmla="*/ 0 w 1618883"/>
              <a:gd name="connsiteY0" fmla="*/ 1842490 h 3814602"/>
              <a:gd name="connsiteX1" fmla="*/ 70338 w 1618883"/>
              <a:gd name="connsiteY1" fmla="*/ 1760429 h 3814602"/>
              <a:gd name="connsiteX2" fmla="*/ 158261 w 1618883"/>
              <a:gd name="connsiteY2" fmla="*/ 1836629 h 3814602"/>
              <a:gd name="connsiteX3" fmla="*/ 238124 w 1618883"/>
              <a:gd name="connsiteY3" fmla="*/ 1453260 h 3814602"/>
              <a:gd name="connsiteX4" fmla="*/ 459764 w 1618883"/>
              <a:gd name="connsiteY4" fmla="*/ 2330 h 3814602"/>
              <a:gd name="connsiteX5" fmla="*/ 627001 w 1618883"/>
              <a:gd name="connsiteY5" fmla="*/ 1827421 h 3814602"/>
              <a:gd name="connsiteX6" fmla="*/ 691844 w 1618883"/>
              <a:gd name="connsiteY6" fmla="*/ 1878432 h 3814602"/>
              <a:gd name="connsiteX7" fmla="*/ 991882 w 1618883"/>
              <a:gd name="connsiteY7" fmla="*/ 3814400 h 3814602"/>
              <a:gd name="connsiteX8" fmla="*/ 1267932 w 1618883"/>
              <a:gd name="connsiteY8" fmla="*/ 1751933 h 3814602"/>
              <a:gd name="connsiteX9" fmla="*/ 1371119 w 1618883"/>
              <a:gd name="connsiteY9" fmla="*/ 1904263 h 3814602"/>
              <a:gd name="connsiteX10" fmla="*/ 1448904 w 1618883"/>
              <a:gd name="connsiteY10" fmla="*/ 1772018 h 3814602"/>
              <a:gd name="connsiteX11" fmla="*/ 1522723 w 1618883"/>
              <a:gd name="connsiteY11" fmla="*/ 1892542 h 3814602"/>
              <a:gd name="connsiteX12" fmla="*/ 1618883 w 1618883"/>
              <a:gd name="connsiteY12" fmla="*/ 1844974 h 3814602"/>
              <a:gd name="connsiteX0" fmla="*/ 0 w 1595070"/>
              <a:gd name="connsiteY0" fmla="*/ 1842490 h 3814602"/>
              <a:gd name="connsiteX1" fmla="*/ 70338 w 1595070"/>
              <a:gd name="connsiteY1" fmla="*/ 1760429 h 3814602"/>
              <a:gd name="connsiteX2" fmla="*/ 158261 w 1595070"/>
              <a:gd name="connsiteY2" fmla="*/ 1836629 h 3814602"/>
              <a:gd name="connsiteX3" fmla="*/ 238124 w 1595070"/>
              <a:gd name="connsiteY3" fmla="*/ 1453260 h 3814602"/>
              <a:gd name="connsiteX4" fmla="*/ 459764 w 1595070"/>
              <a:gd name="connsiteY4" fmla="*/ 2330 h 3814602"/>
              <a:gd name="connsiteX5" fmla="*/ 627001 w 1595070"/>
              <a:gd name="connsiteY5" fmla="*/ 1827421 h 3814602"/>
              <a:gd name="connsiteX6" fmla="*/ 691844 w 1595070"/>
              <a:gd name="connsiteY6" fmla="*/ 1878432 h 3814602"/>
              <a:gd name="connsiteX7" fmla="*/ 991882 w 1595070"/>
              <a:gd name="connsiteY7" fmla="*/ 3814400 h 3814602"/>
              <a:gd name="connsiteX8" fmla="*/ 1267932 w 1595070"/>
              <a:gd name="connsiteY8" fmla="*/ 1751933 h 3814602"/>
              <a:gd name="connsiteX9" fmla="*/ 1371119 w 1595070"/>
              <a:gd name="connsiteY9" fmla="*/ 1904263 h 3814602"/>
              <a:gd name="connsiteX10" fmla="*/ 1448904 w 1595070"/>
              <a:gd name="connsiteY10" fmla="*/ 1772018 h 3814602"/>
              <a:gd name="connsiteX11" fmla="*/ 1522723 w 1595070"/>
              <a:gd name="connsiteY11" fmla="*/ 1892542 h 3814602"/>
              <a:gd name="connsiteX12" fmla="*/ 1595070 w 1595070"/>
              <a:gd name="connsiteY12" fmla="*/ 1844974 h 3814602"/>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59764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59764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59764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59764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2490 h 3814543"/>
              <a:gd name="connsiteX1" fmla="*/ 70338 w 1595070"/>
              <a:gd name="connsiteY1" fmla="*/ 1760429 h 3814543"/>
              <a:gd name="connsiteX2" fmla="*/ 158261 w 1595070"/>
              <a:gd name="connsiteY2" fmla="*/ 1836629 h 3814543"/>
              <a:gd name="connsiteX3" fmla="*/ 238124 w 1595070"/>
              <a:gd name="connsiteY3" fmla="*/ 1453260 h 3814543"/>
              <a:gd name="connsiteX4" fmla="*/ 426427 w 1595070"/>
              <a:gd name="connsiteY4" fmla="*/ 2330 h 3814543"/>
              <a:gd name="connsiteX5" fmla="*/ 627001 w 1595070"/>
              <a:gd name="connsiteY5" fmla="*/ 1827421 h 3814543"/>
              <a:gd name="connsiteX6" fmla="*/ 691844 w 1595070"/>
              <a:gd name="connsiteY6" fmla="*/ 1878432 h 3814543"/>
              <a:gd name="connsiteX7" fmla="*/ 991882 w 1595070"/>
              <a:gd name="connsiteY7" fmla="*/ 3814400 h 3814543"/>
              <a:gd name="connsiteX8" fmla="*/ 1286982 w 1595070"/>
              <a:gd name="connsiteY8" fmla="*/ 1772020 h 3814543"/>
              <a:gd name="connsiteX9" fmla="*/ 1371119 w 1595070"/>
              <a:gd name="connsiteY9" fmla="*/ 1904263 h 3814543"/>
              <a:gd name="connsiteX10" fmla="*/ 1448904 w 1595070"/>
              <a:gd name="connsiteY10" fmla="*/ 1772018 h 3814543"/>
              <a:gd name="connsiteX11" fmla="*/ 1522723 w 1595070"/>
              <a:gd name="connsiteY11" fmla="*/ 1892542 h 3814543"/>
              <a:gd name="connsiteX12" fmla="*/ 1595070 w 1595070"/>
              <a:gd name="connsiteY12" fmla="*/ 1844974 h 3814543"/>
              <a:gd name="connsiteX0" fmla="*/ 0 w 1595070"/>
              <a:gd name="connsiteY0" fmla="*/ 1840191 h 3812244"/>
              <a:gd name="connsiteX1" fmla="*/ 70338 w 1595070"/>
              <a:gd name="connsiteY1" fmla="*/ 1758130 h 3812244"/>
              <a:gd name="connsiteX2" fmla="*/ 158261 w 1595070"/>
              <a:gd name="connsiteY2" fmla="*/ 1834330 h 3812244"/>
              <a:gd name="connsiteX3" fmla="*/ 238124 w 1595070"/>
              <a:gd name="connsiteY3" fmla="*/ 1450961 h 3812244"/>
              <a:gd name="connsiteX4" fmla="*/ 426427 w 1595070"/>
              <a:gd name="connsiteY4" fmla="*/ 31 h 3812244"/>
              <a:gd name="connsiteX5" fmla="*/ 627001 w 1595070"/>
              <a:gd name="connsiteY5" fmla="*/ 1825122 h 3812244"/>
              <a:gd name="connsiteX6" fmla="*/ 691844 w 1595070"/>
              <a:gd name="connsiteY6" fmla="*/ 1876133 h 3812244"/>
              <a:gd name="connsiteX7" fmla="*/ 991882 w 1595070"/>
              <a:gd name="connsiteY7" fmla="*/ 3812101 h 3812244"/>
              <a:gd name="connsiteX8" fmla="*/ 1286982 w 1595070"/>
              <a:gd name="connsiteY8" fmla="*/ 1769721 h 3812244"/>
              <a:gd name="connsiteX9" fmla="*/ 1371119 w 1595070"/>
              <a:gd name="connsiteY9" fmla="*/ 1901964 h 3812244"/>
              <a:gd name="connsiteX10" fmla="*/ 1448904 w 1595070"/>
              <a:gd name="connsiteY10" fmla="*/ 1769719 h 3812244"/>
              <a:gd name="connsiteX11" fmla="*/ 1522723 w 1595070"/>
              <a:gd name="connsiteY11" fmla="*/ 1890243 h 3812244"/>
              <a:gd name="connsiteX12" fmla="*/ 1595070 w 1595070"/>
              <a:gd name="connsiteY12" fmla="*/ 1842675 h 3812244"/>
              <a:gd name="connsiteX0" fmla="*/ 0 w 2042158"/>
              <a:gd name="connsiteY0" fmla="*/ 1850235 h 3812244"/>
              <a:gd name="connsiteX1" fmla="*/ 517426 w 2042158"/>
              <a:gd name="connsiteY1" fmla="*/ 1758130 h 3812244"/>
              <a:gd name="connsiteX2" fmla="*/ 605349 w 2042158"/>
              <a:gd name="connsiteY2" fmla="*/ 1834330 h 3812244"/>
              <a:gd name="connsiteX3" fmla="*/ 685212 w 2042158"/>
              <a:gd name="connsiteY3" fmla="*/ 1450961 h 3812244"/>
              <a:gd name="connsiteX4" fmla="*/ 873515 w 2042158"/>
              <a:gd name="connsiteY4" fmla="*/ 31 h 3812244"/>
              <a:gd name="connsiteX5" fmla="*/ 1074089 w 2042158"/>
              <a:gd name="connsiteY5" fmla="*/ 1825122 h 3812244"/>
              <a:gd name="connsiteX6" fmla="*/ 1138932 w 2042158"/>
              <a:gd name="connsiteY6" fmla="*/ 1876133 h 3812244"/>
              <a:gd name="connsiteX7" fmla="*/ 1438970 w 2042158"/>
              <a:gd name="connsiteY7" fmla="*/ 3812101 h 3812244"/>
              <a:gd name="connsiteX8" fmla="*/ 1734070 w 2042158"/>
              <a:gd name="connsiteY8" fmla="*/ 1769721 h 3812244"/>
              <a:gd name="connsiteX9" fmla="*/ 1818207 w 2042158"/>
              <a:gd name="connsiteY9" fmla="*/ 1901964 h 3812244"/>
              <a:gd name="connsiteX10" fmla="*/ 1895992 w 2042158"/>
              <a:gd name="connsiteY10" fmla="*/ 1769719 h 3812244"/>
              <a:gd name="connsiteX11" fmla="*/ 1969811 w 2042158"/>
              <a:gd name="connsiteY11" fmla="*/ 1890243 h 3812244"/>
              <a:gd name="connsiteX12" fmla="*/ 2042158 w 2042158"/>
              <a:gd name="connsiteY12" fmla="*/ 1842675 h 3812244"/>
              <a:gd name="connsiteX0" fmla="*/ 0 w 2042158"/>
              <a:gd name="connsiteY0" fmla="*/ 1850235 h 3812244"/>
              <a:gd name="connsiteX1" fmla="*/ 449068 w 2042158"/>
              <a:gd name="connsiteY1" fmla="*/ 1880200 h 3812244"/>
              <a:gd name="connsiteX2" fmla="*/ 517426 w 2042158"/>
              <a:gd name="connsiteY2" fmla="*/ 1758130 h 3812244"/>
              <a:gd name="connsiteX3" fmla="*/ 605349 w 2042158"/>
              <a:gd name="connsiteY3" fmla="*/ 1834330 h 3812244"/>
              <a:gd name="connsiteX4" fmla="*/ 685212 w 2042158"/>
              <a:gd name="connsiteY4" fmla="*/ 1450961 h 3812244"/>
              <a:gd name="connsiteX5" fmla="*/ 873515 w 2042158"/>
              <a:gd name="connsiteY5" fmla="*/ 31 h 3812244"/>
              <a:gd name="connsiteX6" fmla="*/ 1074089 w 2042158"/>
              <a:gd name="connsiteY6" fmla="*/ 1825122 h 3812244"/>
              <a:gd name="connsiteX7" fmla="*/ 1138932 w 2042158"/>
              <a:gd name="connsiteY7" fmla="*/ 1876133 h 3812244"/>
              <a:gd name="connsiteX8" fmla="*/ 1438970 w 2042158"/>
              <a:gd name="connsiteY8" fmla="*/ 3812101 h 3812244"/>
              <a:gd name="connsiteX9" fmla="*/ 1734070 w 2042158"/>
              <a:gd name="connsiteY9" fmla="*/ 1769721 h 3812244"/>
              <a:gd name="connsiteX10" fmla="*/ 1818207 w 2042158"/>
              <a:gd name="connsiteY10" fmla="*/ 1901964 h 3812244"/>
              <a:gd name="connsiteX11" fmla="*/ 1895992 w 2042158"/>
              <a:gd name="connsiteY11" fmla="*/ 1769719 h 3812244"/>
              <a:gd name="connsiteX12" fmla="*/ 1969811 w 2042158"/>
              <a:gd name="connsiteY12" fmla="*/ 1890243 h 3812244"/>
              <a:gd name="connsiteX13" fmla="*/ 2042158 w 2042158"/>
              <a:gd name="connsiteY13" fmla="*/ 1842675 h 3812244"/>
              <a:gd name="connsiteX0" fmla="*/ 0 w 2042158"/>
              <a:gd name="connsiteY0" fmla="*/ 1850235 h 3812244"/>
              <a:gd name="connsiteX1" fmla="*/ 381485 w 2042158"/>
              <a:gd name="connsiteY1" fmla="*/ 1774741 h 3812244"/>
              <a:gd name="connsiteX2" fmla="*/ 449068 w 2042158"/>
              <a:gd name="connsiteY2" fmla="*/ 1880200 h 3812244"/>
              <a:gd name="connsiteX3" fmla="*/ 517426 w 2042158"/>
              <a:gd name="connsiteY3" fmla="*/ 1758130 h 3812244"/>
              <a:gd name="connsiteX4" fmla="*/ 605349 w 2042158"/>
              <a:gd name="connsiteY4" fmla="*/ 1834330 h 3812244"/>
              <a:gd name="connsiteX5" fmla="*/ 685212 w 2042158"/>
              <a:gd name="connsiteY5" fmla="*/ 1450961 h 3812244"/>
              <a:gd name="connsiteX6" fmla="*/ 873515 w 2042158"/>
              <a:gd name="connsiteY6" fmla="*/ 31 h 3812244"/>
              <a:gd name="connsiteX7" fmla="*/ 1074089 w 2042158"/>
              <a:gd name="connsiteY7" fmla="*/ 1825122 h 3812244"/>
              <a:gd name="connsiteX8" fmla="*/ 1138932 w 2042158"/>
              <a:gd name="connsiteY8" fmla="*/ 1876133 h 3812244"/>
              <a:gd name="connsiteX9" fmla="*/ 1438970 w 2042158"/>
              <a:gd name="connsiteY9" fmla="*/ 3812101 h 3812244"/>
              <a:gd name="connsiteX10" fmla="*/ 1734070 w 2042158"/>
              <a:gd name="connsiteY10" fmla="*/ 1769721 h 3812244"/>
              <a:gd name="connsiteX11" fmla="*/ 1818207 w 2042158"/>
              <a:gd name="connsiteY11" fmla="*/ 1901964 h 3812244"/>
              <a:gd name="connsiteX12" fmla="*/ 1895992 w 2042158"/>
              <a:gd name="connsiteY12" fmla="*/ 1769719 h 3812244"/>
              <a:gd name="connsiteX13" fmla="*/ 1969811 w 2042158"/>
              <a:gd name="connsiteY13" fmla="*/ 1890243 h 3812244"/>
              <a:gd name="connsiteX14" fmla="*/ 2042158 w 2042158"/>
              <a:gd name="connsiteY14" fmla="*/ 1842675 h 3812244"/>
              <a:gd name="connsiteX0" fmla="*/ 0 w 2042158"/>
              <a:gd name="connsiteY0" fmla="*/ 1850235 h 3812244"/>
              <a:gd name="connsiteX1" fmla="*/ 308703 w 2042158"/>
              <a:gd name="connsiteY1" fmla="*/ 1875177 h 3812244"/>
              <a:gd name="connsiteX2" fmla="*/ 381485 w 2042158"/>
              <a:gd name="connsiteY2" fmla="*/ 1774741 h 3812244"/>
              <a:gd name="connsiteX3" fmla="*/ 449068 w 2042158"/>
              <a:gd name="connsiteY3" fmla="*/ 1880200 h 3812244"/>
              <a:gd name="connsiteX4" fmla="*/ 517426 w 2042158"/>
              <a:gd name="connsiteY4" fmla="*/ 1758130 h 3812244"/>
              <a:gd name="connsiteX5" fmla="*/ 605349 w 2042158"/>
              <a:gd name="connsiteY5" fmla="*/ 1834330 h 3812244"/>
              <a:gd name="connsiteX6" fmla="*/ 685212 w 2042158"/>
              <a:gd name="connsiteY6" fmla="*/ 1450961 h 3812244"/>
              <a:gd name="connsiteX7" fmla="*/ 873515 w 2042158"/>
              <a:gd name="connsiteY7" fmla="*/ 31 h 3812244"/>
              <a:gd name="connsiteX8" fmla="*/ 1074089 w 2042158"/>
              <a:gd name="connsiteY8" fmla="*/ 1825122 h 3812244"/>
              <a:gd name="connsiteX9" fmla="*/ 1138932 w 2042158"/>
              <a:gd name="connsiteY9" fmla="*/ 1876133 h 3812244"/>
              <a:gd name="connsiteX10" fmla="*/ 1438970 w 2042158"/>
              <a:gd name="connsiteY10" fmla="*/ 3812101 h 3812244"/>
              <a:gd name="connsiteX11" fmla="*/ 1734070 w 2042158"/>
              <a:gd name="connsiteY11" fmla="*/ 1769721 h 3812244"/>
              <a:gd name="connsiteX12" fmla="*/ 1818207 w 2042158"/>
              <a:gd name="connsiteY12" fmla="*/ 1901964 h 3812244"/>
              <a:gd name="connsiteX13" fmla="*/ 1895992 w 2042158"/>
              <a:gd name="connsiteY13" fmla="*/ 1769719 h 3812244"/>
              <a:gd name="connsiteX14" fmla="*/ 1969811 w 2042158"/>
              <a:gd name="connsiteY14" fmla="*/ 1890243 h 3812244"/>
              <a:gd name="connsiteX15" fmla="*/ 2042158 w 2042158"/>
              <a:gd name="connsiteY15" fmla="*/ 1842675 h 3812244"/>
              <a:gd name="connsiteX0" fmla="*/ 0 w 2042158"/>
              <a:gd name="connsiteY0" fmla="*/ 1850235 h 3812244"/>
              <a:gd name="connsiteX1" fmla="*/ 241120 w 2042158"/>
              <a:gd name="connsiteY1" fmla="*/ 1784786 h 3812244"/>
              <a:gd name="connsiteX2" fmla="*/ 308703 w 2042158"/>
              <a:gd name="connsiteY2" fmla="*/ 1875177 h 3812244"/>
              <a:gd name="connsiteX3" fmla="*/ 381485 w 2042158"/>
              <a:gd name="connsiteY3" fmla="*/ 1774741 h 3812244"/>
              <a:gd name="connsiteX4" fmla="*/ 449068 w 2042158"/>
              <a:gd name="connsiteY4" fmla="*/ 1880200 h 3812244"/>
              <a:gd name="connsiteX5" fmla="*/ 517426 w 2042158"/>
              <a:gd name="connsiteY5" fmla="*/ 1758130 h 3812244"/>
              <a:gd name="connsiteX6" fmla="*/ 605349 w 2042158"/>
              <a:gd name="connsiteY6" fmla="*/ 1834330 h 3812244"/>
              <a:gd name="connsiteX7" fmla="*/ 685212 w 2042158"/>
              <a:gd name="connsiteY7" fmla="*/ 1450961 h 3812244"/>
              <a:gd name="connsiteX8" fmla="*/ 873515 w 2042158"/>
              <a:gd name="connsiteY8" fmla="*/ 31 h 3812244"/>
              <a:gd name="connsiteX9" fmla="*/ 1074089 w 2042158"/>
              <a:gd name="connsiteY9" fmla="*/ 1825122 h 3812244"/>
              <a:gd name="connsiteX10" fmla="*/ 1138932 w 2042158"/>
              <a:gd name="connsiteY10" fmla="*/ 1876133 h 3812244"/>
              <a:gd name="connsiteX11" fmla="*/ 1438970 w 2042158"/>
              <a:gd name="connsiteY11" fmla="*/ 3812101 h 3812244"/>
              <a:gd name="connsiteX12" fmla="*/ 1734070 w 2042158"/>
              <a:gd name="connsiteY12" fmla="*/ 1769721 h 3812244"/>
              <a:gd name="connsiteX13" fmla="*/ 1818207 w 2042158"/>
              <a:gd name="connsiteY13" fmla="*/ 1901964 h 3812244"/>
              <a:gd name="connsiteX14" fmla="*/ 1895992 w 2042158"/>
              <a:gd name="connsiteY14" fmla="*/ 1769719 h 3812244"/>
              <a:gd name="connsiteX15" fmla="*/ 1969811 w 2042158"/>
              <a:gd name="connsiteY15" fmla="*/ 1890243 h 3812244"/>
              <a:gd name="connsiteX16" fmla="*/ 2042158 w 2042158"/>
              <a:gd name="connsiteY16" fmla="*/ 1842675 h 3812244"/>
              <a:gd name="connsiteX0" fmla="*/ 0 w 2042158"/>
              <a:gd name="connsiteY0" fmla="*/ 1850235 h 3812244"/>
              <a:gd name="connsiteX1" fmla="*/ 152742 w 2042158"/>
              <a:gd name="connsiteY1" fmla="*/ 1900288 h 3812244"/>
              <a:gd name="connsiteX2" fmla="*/ 241120 w 2042158"/>
              <a:gd name="connsiteY2" fmla="*/ 1784786 h 3812244"/>
              <a:gd name="connsiteX3" fmla="*/ 308703 w 2042158"/>
              <a:gd name="connsiteY3" fmla="*/ 1875177 h 3812244"/>
              <a:gd name="connsiteX4" fmla="*/ 381485 w 2042158"/>
              <a:gd name="connsiteY4" fmla="*/ 1774741 h 3812244"/>
              <a:gd name="connsiteX5" fmla="*/ 449068 w 2042158"/>
              <a:gd name="connsiteY5" fmla="*/ 1880200 h 3812244"/>
              <a:gd name="connsiteX6" fmla="*/ 517426 w 2042158"/>
              <a:gd name="connsiteY6" fmla="*/ 1758130 h 3812244"/>
              <a:gd name="connsiteX7" fmla="*/ 605349 w 2042158"/>
              <a:gd name="connsiteY7" fmla="*/ 1834330 h 3812244"/>
              <a:gd name="connsiteX8" fmla="*/ 685212 w 2042158"/>
              <a:gd name="connsiteY8" fmla="*/ 1450961 h 3812244"/>
              <a:gd name="connsiteX9" fmla="*/ 873515 w 2042158"/>
              <a:gd name="connsiteY9" fmla="*/ 31 h 3812244"/>
              <a:gd name="connsiteX10" fmla="*/ 1074089 w 2042158"/>
              <a:gd name="connsiteY10" fmla="*/ 1825122 h 3812244"/>
              <a:gd name="connsiteX11" fmla="*/ 1138932 w 2042158"/>
              <a:gd name="connsiteY11" fmla="*/ 1876133 h 3812244"/>
              <a:gd name="connsiteX12" fmla="*/ 1438970 w 2042158"/>
              <a:gd name="connsiteY12" fmla="*/ 3812101 h 3812244"/>
              <a:gd name="connsiteX13" fmla="*/ 1734070 w 2042158"/>
              <a:gd name="connsiteY13" fmla="*/ 1769721 h 3812244"/>
              <a:gd name="connsiteX14" fmla="*/ 1818207 w 2042158"/>
              <a:gd name="connsiteY14" fmla="*/ 1901964 h 3812244"/>
              <a:gd name="connsiteX15" fmla="*/ 1895992 w 2042158"/>
              <a:gd name="connsiteY15" fmla="*/ 1769719 h 3812244"/>
              <a:gd name="connsiteX16" fmla="*/ 1969811 w 2042158"/>
              <a:gd name="connsiteY16" fmla="*/ 1890243 h 3812244"/>
              <a:gd name="connsiteX17" fmla="*/ 2042158 w 2042158"/>
              <a:gd name="connsiteY17" fmla="*/ 1842675 h 3812244"/>
              <a:gd name="connsiteX0" fmla="*/ 0 w 2042158"/>
              <a:gd name="connsiteY0" fmla="*/ 1850235 h 3812244"/>
              <a:gd name="connsiteX1" fmla="*/ 76495 w 2042158"/>
              <a:gd name="connsiteY1" fmla="*/ 1769720 h 3812244"/>
              <a:gd name="connsiteX2" fmla="*/ 152742 w 2042158"/>
              <a:gd name="connsiteY2" fmla="*/ 1900288 h 3812244"/>
              <a:gd name="connsiteX3" fmla="*/ 241120 w 2042158"/>
              <a:gd name="connsiteY3" fmla="*/ 1784786 h 3812244"/>
              <a:gd name="connsiteX4" fmla="*/ 308703 w 2042158"/>
              <a:gd name="connsiteY4" fmla="*/ 1875177 h 3812244"/>
              <a:gd name="connsiteX5" fmla="*/ 381485 w 2042158"/>
              <a:gd name="connsiteY5" fmla="*/ 1774741 h 3812244"/>
              <a:gd name="connsiteX6" fmla="*/ 449068 w 2042158"/>
              <a:gd name="connsiteY6" fmla="*/ 1880200 h 3812244"/>
              <a:gd name="connsiteX7" fmla="*/ 517426 w 2042158"/>
              <a:gd name="connsiteY7" fmla="*/ 1758130 h 3812244"/>
              <a:gd name="connsiteX8" fmla="*/ 605349 w 2042158"/>
              <a:gd name="connsiteY8" fmla="*/ 1834330 h 3812244"/>
              <a:gd name="connsiteX9" fmla="*/ 685212 w 2042158"/>
              <a:gd name="connsiteY9" fmla="*/ 1450961 h 3812244"/>
              <a:gd name="connsiteX10" fmla="*/ 873515 w 2042158"/>
              <a:gd name="connsiteY10" fmla="*/ 31 h 3812244"/>
              <a:gd name="connsiteX11" fmla="*/ 1074089 w 2042158"/>
              <a:gd name="connsiteY11" fmla="*/ 1825122 h 3812244"/>
              <a:gd name="connsiteX12" fmla="*/ 1138932 w 2042158"/>
              <a:gd name="connsiteY12" fmla="*/ 1876133 h 3812244"/>
              <a:gd name="connsiteX13" fmla="*/ 1438970 w 2042158"/>
              <a:gd name="connsiteY13" fmla="*/ 3812101 h 3812244"/>
              <a:gd name="connsiteX14" fmla="*/ 1734070 w 2042158"/>
              <a:gd name="connsiteY14" fmla="*/ 1769721 h 3812244"/>
              <a:gd name="connsiteX15" fmla="*/ 1818207 w 2042158"/>
              <a:gd name="connsiteY15" fmla="*/ 1901964 h 3812244"/>
              <a:gd name="connsiteX16" fmla="*/ 1895992 w 2042158"/>
              <a:gd name="connsiteY16" fmla="*/ 1769719 h 3812244"/>
              <a:gd name="connsiteX17" fmla="*/ 1969811 w 2042158"/>
              <a:gd name="connsiteY17" fmla="*/ 1890243 h 3812244"/>
              <a:gd name="connsiteX18" fmla="*/ 2042158 w 2042158"/>
              <a:gd name="connsiteY18" fmla="*/ 1842675 h 3812244"/>
              <a:gd name="connsiteX0" fmla="*/ 0 w 2031761"/>
              <a:gd name="connsiteY0" fmla="*/ 1890410 h 3812244"/>
              <a:gd name="connsiteX1" fmla="*/ 66098 w 2031761"/>
              <a:gd name="connsiteY1" fmla="*/ 1769720 h 3812244"/>
              <a:gd name="connsiteX2" fmla="*/ 142345 w 2031761"/>
              <a:gd name="connsiteY2" fmla="*/ 1900288 h 3812244"/>
              <a:gd name="connsiteX3" fmla="*/ 230723 w 2031761"/>
              <a:gd name="connsiteY3" fmla="*/ 1784786 h 3812244"/>
              <a:gd name="connsiteX4" fmla="*/ 298306 w 2031761"/>
              <a:gd name="connsiteY4" fmla="*/ 1875177 h 3812244"/>
              <a:gd name="connsiteX5" fmla="*/ 371088 w 2031761"/>
              <a:gd name="connsiteY5" fmla="*/ 1774741 h 3812244"/>
              <a:gd name="connsiteX6" fmla="*/ 438671 w 2031761"/>
              <a:gd name="connsiteY6" fmla="*/ 1880200 h 3812244"/>
              <a:gd name="connsiteX7" fmla="*/ 507029 w 2031761"/>
              <a:gd name="connsiteY7" fmla="*/ 1758130 h 3812244"/>
              <a:gd name="connsiteX8" fmla="*/ 594952 w 2031761"/>
              <a:gd name="connsiteY8" fmla="*/ 1834330 h 3812244"/>
              <a:gd name="connsiteX9" fmla="*/ 674815 w 2031761"/>
              <a:gd name="connsiteY9" fmla="*/ 1450961 h 3812244"/>
              <a:gd name="connsiteX10" fmla="*/ 863118 w 2031761"/>
              <a:gd name="connsiteY10" fmla="*/ 31 h 3812244"/>
              <a:gd name="connsiteX11" fmla="*/ 1063692 w 2031761"/>
              <a:gd name="connsiteY11" fmla="*/ 1825122 h 3812244"/>
              <a:gd name="connsiteX12" fmla="*/ 1128535 w 2031761"/>
              <a:gd name="connsiteY12" fmla="*/ 1876133 h 3812244"/>
              <a:gd name="connsiteX13" fmla="*/ 1428573 w 2031761"/>
              <a:gd name="connsiteY13" fmla="*/ 3812101 h 3812244"/>
              <a:gd name="connsiteX14" fmla="*/ 1723673 w 2031761"/>
              <a:gd name="connsiteY14" fmla="*/ 1769721 h 3812244"/>
              <a:gd name="connsiteX15" fmla="*/ 1807810 w 2031761"/>
              <a:gd name="connsiteY15" fmla="*/ 1901964 h 3812244"/>
              <a:gd name="connsiteX16" fmla="*/ 1885595 w 2031761"/>
              <a:gd name="connsiteY16" fmla="*/ 1769719 h 3812244"/>
              <a:gd name="connsiteX17" fmla="*/ 1959414 w 2031761"/>
              <a:gd name="connsiteY17" fmla="*/ 1890243 h 3812244"/>
              <a:gd name="connsiteX18" fmla="*/ 2031761 w 2031761"/>
              <a:gd name="connsiteY18" fmla="*/ 1842675 h 3812244"/>
              <a:gd name="connsiteX0" fmla="*/ 0 w 1959414"/>
              <a:gd name="connsiteY0" fmla="*/ 1890410 h 3812244"/>
              <a:gd name="connsiteX1" fmla="*/ 66098 w 1959414"/>
              <a:gd name="connsiteY1" fmla="*/ 1769720 h 3812244"/>
              <a:gd name="connsiteX2" fmla="*/ 142345 w 1959414"/>
              <a:gd name="connsiteY2" fmla="*/ 1900288 h 3812244"/>
              <a:gd name="connsiteX3" fmla="*/ 230723 w 1959414"/>
              <a:gd name="connsiteY3" fmla="*/ 1784786 h 3812244"/>
              <a:gd name="connsiteX4" fmla="*/ 298306 w 1959414"/>
              <a:gd name="connsiteY4" fmla="*/ 1875177 h 3812244"/>
              <a:gd name="connsiteX5" fmla="*/ 371088 w 1959414"/>
              <a:gd name="connsiteY5" fmla="*/ 1774741 h 3812244"/>
              <a:gd name="connsiteX6" fmla="*/ 438671 w 1959414"/>
              <a:gd name="connsiteY6" fmla="*/ 1880200 h 3812244"/>
              <a:gd name="connsiteX7" fmla="*/ 507029 w 1959414"/>
              <a:gd name="connsiteY7" fmla="*/ 1758130 h 3812244"/>
              <a:gd name="connsiteX8" fmla="*/ 594952 w 1959414"/>
              <a:gd name="connsiteY8" fmla="*/ 1834330 h 3812244"/>
              <a:gd name="connsiteX9" fmla="*/ 674815 w 1959414"/>
              <a:gd name="connsiteY9" fmla="*/ 1450961 h 3812244"/>
              <a:gd name="connsiteX10" fmla="*/ 863118 w 1959414"/>
              <a:gd name="connsiteY10" fmla="*/ 31 h 3812244"/>
              <a:gd name="connsiteX11" fmla="*/ 1063692 w 1959414"/>
              <a:gd name="connsiteY11" fmla="*/ 1825122 h 3812244"/>
              <a:gd name="connsiteX12" fmla="*/ 1128535 w 1959414"/>
              <a:gd name="connsiteY12" fmla="*/ 1876133 h 3812244"/>
              <a:gd name="connsiteX13" fmla="*/ 1428573 w 1959414"/>
              <a:gd name="connsiteY13" fmla="*/ 3812101 h 3812244"/>
              <a:gd name="connsiteX14" fmla="*/ 1723673 w 1959414"/>
              <a:gd name="connsiteY14" fmla="*/ 1769721 h 3812244"/>
              <a:gd name="connsiteX15" fmla="*/ 1807810 w 1959414"/>
              <a:gd name="connsiteY15" fmla="*/ 1901964 h 3812244"/>
              <a:gd name="connsiteX16" fmla="*/ 1885595 w 1959414"/>
              <a:gd name="connsiteY16" fmla="*/ 1769719 h 3812244"/>
              <a:gd name="connsiteX17" fmla="*/ 1959414 w 1959414"/>
              <a:gd name="connsiteY17" fmla="*/ 1890243 h 3812244"/>
              <a:gd name="connsiteX0" fmla="*/ 0 w 1885595"/>
              <a:gd name="connsiteY0" fmla="*/ 1890410 h 3812244"/>
              <a:gd name="connsiteX1" fmla="*/ 66098 w 1885595"/>
              <a:gd name="connsiteY1" fmla="*/ 1769720 h 3812244"/>
              <a:gd name="connsiteX2" fmla="*/ 142345 w 1885595"/>
              <a:gd name="connsiteY2" fmla="*/ 1900288 h 3812244"/>
              <a:gd name="connsiteX3" fmla="*/ 230723 w 1885595"/>
              <a:gd name="connsiteY3" fmla="*/ 1784786 h 3812244"/>
              <a:gd name="connsiteX4" fmla="*/ 298306 w 1885595"/>
              <a:gd name="connsiteY4" fmla="*/ 1875177 h 3812244"/>
              <a:gd name="connsiteX5" fmla="*/ 371088 w 1885595"/>
              <a:gd name="connsiteY5" fmla="*/ 1774741 h 3812244"/>
              <a:gd name="connsiteX6" fmla="*/ 438671 w 1885595"/>
              <a:gd name="connsiteY6" fmla="*/ 1880200 h 3812244"/>
              <a:gd name="connsiteX7" fmla="*/ 507029 w 1885595"/>
              <a:gd name="connsiteY7" fmla="*/ 1758130 h 3812244"/>
              <a:gd name="connsiteX8" fmla="*/ 594952 w 1885595"/>
              <a:gd name="connsiteY8" fmla="*/ 1834330 h 3812244"/>
              <a:gd name="connsiteX9" fmla="*/ 674815 w 1885595"/>
              <a:gd name="connsiteY9" fmla="*/ 1450961 h 3812244"/>
              <a:gd name="connsiteX10" fmla="*/ 863118 w 1885595"/>
              <a:gd name="connsiteY10" fmla="*/ 31 h 3812244"/>
              <a:gd name="connsiteX11" fmla="*/ 1063692 w 1885595"/>
              <a:gd name="connsiteY11" fmla="*/ 1825122 h 3812244"/>
              <a:gd name="connsiteX12" fmla="*/ 1128535 w 1885595"/>
              <a:gd name="connsiteY12" fmla="*/ 1876133 h 3812244"/>
              <a:gd name="connsiteX13" fmla="*/ 1428573 w 1885595"/>
              <a:gd name="connsiteY13" fmla="*/ 3812101 h 3812244"/>
              <a:gd name="connsiteX14" fmla="*/ 1723673 w 1885595"/>
              <a:gd name="connsiteY14" fmla="*/ 1769721 h 3812244"/>
              <a:gd name="connsiteX15" fmla="*/ 1807810 w 1885595"/>
              <a:gd name="connsiteY15" fmla="*/ 1901964 h 3812244"/>
              <a:gd name="connsiteX16" fmla="*/ 1885595 w 1885595"/>
              <a:gd name="connsiteY16" fmla="*/ 1769719 h 3812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5595" h="3812244">
                <a:moveTo>
                  <a:pt x="0" y="1890410"/>
                </a:moveTo>
                <a:cubicBezTo>
                  <a:pt x="12171" y="1895404"/>
                  <a:pt x="40641" y="1761378"/>
                  <a:pt x="66098" y="1769720"/>
                </a:cubicBezTo>
                <a:cubicBezTo>
                  <a:pt x="91555" y="1778062"/>
                  <a:pt x="114330" y="1916190"/>
                  <a:pt x="142345" y="1900288"/>
                </a:cubicBezTo>
                <a:cubicBezTo>
                  <a:pt x="170360" y="1884386"/>
                  <a:pt x="204152" y="1772232"/>
                  <a:pt x="230723" y="1784786"/>
                </a:cubicBezTo>
                <a:cubicBezTo>
                  <a:pt x="257294" y="1797340"/>
                  <a:pt x="274912" y="1891916"/>
                  <a:pt x="298306" y="1875177"/>
                </a:cubicBezTo>
                <a:cubicBezTo>
                  <a:pt x="321700" y="1858438"/>
                  <a:pt x="339029" y="1758839"/>
                  <a:pt x="371088" y="1774741"/>
                </a:cubicBezTo>
                <a:cubicBezTo>
                  <a:pt x="403147" y="1790643"/>
                  <a:pt x="404462" y="1898871"/>
                  <a:pt x="438671" y="1880200"/>
                </a:cubicBezTo>
                <a:cubicBezTo>
                  <a:pt x="472880" y="1861529"/>
                  <a:pt x="480982" y="1765775"/>
                  <a:pt x="507029" y="1758130"/>
                </a:cubicBezTo>
                <a:cubicBezTo>
                  <a:pt x="533076" y="1750485"/>
                  <a:pt x="566988" y="1885525"/>
                  <a:pt x="594952" y="1834330"/>
                </a:cubicBezTo>
                <a:cubicBezTo>
                  <a:pt x="622916" y="1783135"/>
                  <a:pt x="630121" y="1756677"/>
                  <a:pt x="674815" y="1450961"/>
                </a:cubicBezTo>
                <a:cubicBezTo>
                  <a:pt x="719509" y="1145245"/>
                  <a:pt x="767349" y="7975"/>
                  <a:pt x="863118" y="31"/>
                </a:cubicBezTo>
                <a:cubicBezTo>
                  <a:pt x="958887" y="-7913"/>
                  <a:pt x="1019456" y="1512438"/>
                  <a:pt x="1063692" y="1825122"/>
                </a:cubicBezTo>
                <a:cubicBezTo>
                  <a:pt x="1107928" y="2137806"/>
                  <a:pt x="1067722" y="1544970"/>
                  <a:pt x="1128535" y="1876133"/>
                </a:cubicBezTo>
                <a:cubicBezTo>
                  <a:pt x="1189348" y="2207296"/>
                  <a:pt x="1329383" y="3829836"/>
                  <a:pt x="1428573" y="3812101"/>
                </a:cubicBezTo>
                <a:cubicBezTo>
                  <a:pt x="1527763" y="3794366"/>
                  <a:pt x="1672373" y="1741574"/>
                  <a:pt x="1723673" y="1769721"/>
                </a:cubicBezTo>
                <a:cubicBezTo>
                  <a:pt x="1774973" y="1797868"/>
                  <a:pt x="1780823" y="1901964"/>
                  <a:pt x="1807810" y="1901964"/>
                </a:cubicBezTo>
                <a:cubicBezTo>
                  <a:pt x="1834797" y="1901964"/>
                  <a:pt x="1852390" y="1772511"/>
                  <a:pt x="1885595" y="1769719"/>
                </a:cubicBezTo>
              </a:path>
            </a:pathLst>
          </a:cu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1" name="Group 40">
            <a:extLst>
              <a:ext uri="{FF2B5EF4-FFF2-40B4-BE49-F238E27FC236}">
                <a16:creationId xmlns:a16="http://schemas.microsoft.com/office/drawing/2014/main" id="{1BCA98C7-06C9-D6D5-0611-5E9FF6C4AEBB}"/>
              </a:ext>
            </a:extLst>
          </p:cNvPr>
          <p:cNvGrpSpPr/>
          <p:nvPr/>
        </p:nvGrpSpPr>
        <p:grpSpPr>
          <a:xfrm>
            <a:off x="6209845" y="2207010"/>
            <a:ext cx="4955114" cy="2063807"/>
            <a:chOff x="6527902" y="1803052"/>
            <a:chExt cx="4955114" cy="4145161"/>
          </a:xfrm>
        </p:grpSpPr>
        <p:sp>
          <p:nvSpPr>
            <p:cNvPr id="42" name="TextBox 41">
              <a:extLst>
                <a:ext uri="{FF2B5EF4-FFF2-40B4-BE49-F238E27FC236}">
                  <a16:creationId xmlns:a16="http://schemas.microsoft.com/office/drawing/2014/main" id="{41AD2102-1B2A-8B04-C8B6-238EABC322E0}"/>
                </a:ext>
              </a:extLst>
            </p:cNvPr>
            <p:cNvSpPr txBox="1"/>
            <p:nvPr/>
          </p:nvSpPr>
          <p:spPr>
            <a:xfrm>
              <a:off x="7274711" y="1803052"/>
              <a:ext cx="583814" cy="525444"/>
            </a:xfrm>
            <a:prstGeom prst="rect">
              <a:avLst/>
            </a:prstGeom>
            <a:noFill/>
          </p:spPr>
          <p:txBody>
            <a:bodyPr wrap="square" rtlCol="0">
              <a:spAutoFit/>
            </a:bodyPr>
            <a:lstStyle/>
            <a:p>
              <a:pPr algn="r"/>
              <a:r>
                <a:rPr lang="en-GB" sz="1100" b="1">
                  <a:solidFill>
                    <a:schemeClr val="accent2">
                      <a:lumMod val="50000"/>
                    </a:schemeClr>
                  </a:solidFill>
                </a:rPr>
                <a:t>Mania</a:t>
              </a:r>
            </a:p>
          </p:txBody>
        </p:sp>
        <p:sp>
          <p:nvSpPr>
            <p:cNvPr id="43" name="TextBox 42">
              <a:extLst>
                <a:ext uri="{FF2B5EF4-FFF2-40B4-BE49-F238E27FC236}">
                  <a16:creationId xmlns:a16="http://schemas.microsoft.com/office/drawing/2014/main" id="{B0F35102-A2A4-364F-96AB-77178CC39FA4}"/>
                </a:ext>
              </a:extLst>
            </p:cNvPr>
            <p:cNvSpPr txBox="1"/>
            <p:nvPr/>
          </p:nvSpPr>
          <p:spPr>
            <a:xfrm>
              <a:off x="6527902" y="5422769"/>
              <a:ext cx="1351652" cy="525444"/>
            </a:xfrm>
            <a:prstGeom prst="rect">
              <a:avLst/>
            </a:prstGeom>
            <a:noFill/>
          </p:spPr>
          <p:txBody>
            <a:bodyPr wrap="square" rtlCol="0" anchor="ctr">
              <a:spAutoFit/>
            </a:bodyPr>
            <a:lstStyle/>
            <a:p>
              <a:pPr algn="r"/>
              <a:r>
                <a:rPr lang="en-GB" sz="1100" b="1">
                  <a:solidFill>
                    <a:schemeClr val="accent2">
                      <a:lumMod val="50000"/>
                    </a:schemeClr>
                  </a:solidFill>
                </a:rPr>
                <a:t>Major depression</a:t>
              </a:r>
            </a:p>
          </p:txBody>
        </p:sp>
        <p:sp>
          <p:nvSpPr>
            <p:cNvPr id="44" name="TextBox 43">
              <a:extLst>
                <a:ext uri="{FF2B5EF4-FFF2-40B4-BE49-F238E27FC236}">
                  <a16:creationId xmlns:a16="http://schemas.microsoft.com/office/drawing/2014/main" id="{9C1953D3-EB56-B920-92AB-AA10C4A414B4}"/>
                </a:ext>
              </a:extLst>
            </p:cNvPr>
            <p:cNvSpPr txBox="1"/>
            <p:nvPr/>
          </p:nvSpPr>
          <p:spPr>
            <a:xfrm>
              <a:off x="7066668" y="3555251"/>
              <a:ext cx="812886" cy="525444"/>
            </a:xfrm>
            <a:prstGeom prst="rect">
              <a:avLst/>
            </a:prstGeom>
            <a:noFill/>
          </p:spPr>
          <p:txBody>
            <a:bodyPr wrap="square" rtlCol="0">
              <a:spAutoFit/>
            </a:bodyPr>
            <a:lstStyle/>
            <a:p>
              <a:pPr algn="r"/>
              <a:r>
                <a:rPr lang="en-GB" sz="1100" b="1">
                  <a:solidFill>
                    <a:schemeClr val="accent2">
                      <a:lumMod val="50000"/>
                    </a:schemeClr>
                  </a:solidFill>
                </a:rPr>
                <a:t>Euthymia</a:t>
              </a:r>
            </a:p>
          </p:txBody>
        </p:sp>
        <p:sp>
          <p:nvSpPr>
            <p:cNvPr id="45" name="TextBox 44">
              <a:extLst>
                <a:ext uri="{FF2B5EF4-FFF2-40B4-BE49-F238E27FC236}">
                  <a16:creationId xmlns:a16="http://schemas.microsoft.com/office/drawing/2014/main" id="{34080243-4468-EAB4-0C70-F5F7AB16DCAE}"/>
                </a:ext>
              </a:extLst>
            </p:cNvPr>
            <p:cNvSpPr txBox="1"/>
            <p:nvPr/>
          </p:nvSpPr>
          <p:spPr>
            <a:xfrm>
              <a:off x="6896100" y="2672049"/>
              <a:ext cx="983454" cy="525444"/>
            </a:xfrm>
            <a:prstGeom prst="rect">
              <a:avLst/>
            </a:prstGeom>
            <a:noFill/>
          </p:spPr>
          <p:txBody>
            <a:bodyPr wrap="square" rtlCol="0">
              <a:spAutoFit/>
            </a:bodyPr>
            <a:lstStyle/>
            <a:p>
              <a:pPr algn="r"/>
              <a:r>
                <a:rPr lang="en-GB" sz="1100" b="1">
                  <a:solidFill>
                    <a:schemeClr val="accent2">
                      <a:lumMod val="50000"/>
                    </a:schemeClr>
                  </a:solidFill>
                </a:rPr>
                <a:t>Hypomania</a:t>
              </a:r>
            </a:p>
          </p:txBody>
        </p:sp>
        <p:sp>
          <p:nvSpPr>
            <p:cNvPr id="46" name="TextBox 45">
              <a:extLst>
                <a:ext uri="{FF2B5EF4-FFF2-40B4-BE49-F238E27FC236}">
                  <a16:creationId xmlns:a16="http://schemas.microsoft.com/office/drawing/2014/main" id="{CD7F3983-7427-4D9A-F4D4-374A1F5AD836}"/>
                </a:ext>
              </a:extLst>
            </p:cNvPr>
            <p:cNvSpPr txBox="1"/>
            <p:nvPr/>
          </p:nvSpPr>
          <p:spPr>
            <a:xfrm>
              <a:off x="6753224" y="4343430"/>
              <a:ext cx="1126329" cy="865438"/>
            </a:xfrm>
            <a:prstGeom prst="rect">
              <a:avLst/>
            </a:prstGeom>
            <a:noFill/>
          </p:spPr>
          <p:txBody>
            <a:bodyPr wrap="square" rtlCol="0">
              <a:spAutoFit/>
            </a:bodyPr>
            <a:lstStyle/>
            <a:p>
              <a:pPr algn="r"/>
              <a:r>
                <a:rPr lang="en-GB" sz="1100" b="1">
                  <a:solidFill>
                    <a:schemeClr val="accent2">
                      <a:lumMod val="50000"/>
                    </a:schemeClr>
                  </a:solidFill>
                </a:rPr>
                <a:t>Subthreshold </a:t>
              </a:r>
              <a:br>
                <a:rPr lang="en-GB" sz="1100" b="1">
                  <a:solidFill>
                    <a:schemeClr val="accent2">
                      <a:lumMod val="50000"/>
                    </a:schemeClr>
                  </a:solidFill>
                </a:rPr>
              </a:br>
              <a:r>
                <a:rPr lang="en-GB" sz="1100" b="1">
                  <a:solidFill>
                    <a:schemeClr val="accent2">
                      <a:lumMod val="50000"/>
                    </a:schemeClr>
                  </a:solidFill>
                </a:rPr>
                <a:t>depression</a:t>
              </a:r>
            </a:p>
          </p:txBody>
        </p:sp>
        <p:cxnSp>
          <p:nvCxnSpPr>
            <p:cNvPr id="47" name="Straight Connector 46">
              <a:extLst>
                <a:ext uri="{FF2B5EF4-FFF2-40B4-BE49-F238E27FC236}">
                  <a16:creationId xmlns:a16="http://schemas.microsoft.com/office/drawing/2014/main" id="{CF8530C2-E9B3-549B-D5EB-3B8BDC481A9D}"/>
                </a:ext>
              </a:extLst>
            </p:cNvPr>
            <p:cNvCxnSpPr>
              <a:cxnSpLocks/>
            </p:cNvCxnSpPr>
            <p:nvPr/>
          </p:nvCxnSpPr>
          <p:spPr>
            <a:xfrm>
              <a:off x="7837494" y="1879734"/>
              <a:ext cx="0" cy="389484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2C5A98B-608F-FACC-4F2C-872538D8E4E3}"/>
                </a:ext>
              </a:extLst>
            </p:cNvPr>
            <p:cNvCxnSpPr>
              <a:cxnSpLocks/>
            </p:cNvCxnSpPr>
            <p:nvPr/>
          </p:nvCxnSpPr>
          <p:spPr>
            <a:xfrm>
              <a:off x="7834703" y="3810740"/>
              <a:ext cx="364831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49" name="Straight Arrow Connector 48">
            <a:extLst>
              <a:ext uri="{FF2B5EF4-FFF2-40B4-BE49-F238E27FC236}">
                <a16:creationId xmlns:a16="http://schemas.microsoft.com/office/drawing/2014/main" id="{4BA89705-2D6B-6DF3-FA2B-8DE1683272FB}"/>
              </a:ext>
            </a:extLst>
          </p:cNvPr>
          <p:cNvCxnSpPr/>
          <p:nvPr/>
        </p:nvCxnSpPr>
        <p:spPr>
          <a:xfrm>
            <a:off x="7561491" y="4230286"/>
            <a:ext cx="3708000"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5008C2A7-D317-1184-480C-D31E88BB4B3B}"/>
              </a:ext>
            </a:extLst>
          </p:cNvPr>
          <p:cNvSpPr txBox="1"/>
          <p:nvPr/>
        </p:nvSpPr>
        <p:spPr>
          <a:xfrm>
            <a:off x="7561491" y="4242705"/>
            <a:ext cx="3619782" cy="261610"/>
          </a:xfrm>
          <a:prstGeom prst="rect">
            <a:avLst/>
          </a:prstGeom>
          <a:noFill/>
        </p:spPr>
        <p:txBody>
          <a:bodyPr wrap="square" rtlCol="0">
            <a:spAutoFit/>
          </a:bodyPr>
          <a:lstStyle/>
          <a:p>
            <a:pPr algn="ctr"/>
            <a:r>
              <a:rPr lang="en-GB" sz="1100" b="1">
                <a:solidFill>
                  <a:schemeClr val="tx2"/>
                </a:solidFill>
              </a:rPr>
              <a:t>Time</a:t>
            </a:r>
          </a:p>
        </p:txBody>
      </p:sp>
      <p:sp>
        <p:nvSpPr>
          <p:cNvPr id="51" name="CasellaDiTesto 8">
            <a:extLst>
              <a:ext uri="{FF2B5EF4-FFF2-40B4-BE49-F238E27FC236}">
                <a16:creationId xmlns:a16="http://schemas.microsoft.com/office/drawing/2014/main" id="{5AB800DE-C899-F4E4-66FC-D3A514EDCF49}"/>
              </a:ext>
            </a:extLst>
          </p:cNvPr>
          <p:cNvSpPr txBox="1"/>
          <p:nvPr/>
        </p:nvSpPr>
        <p:spPr>
          <a:xfrm>
            <a:off x="657225" y="4568744"/>
            <a:ext cx="4942170" cy="954107"/>
          </a:xfrm>
          <a:prstGeom prst="rect">
            <a:avLst/>
          </a:prstGeom>
          <a:solidFill>
            <a:schemeClr val="accent2">
              <a:lumMod val="20000"/>
              <a:lumOff val="80000"/>
            </a:schemeClr>
          </a:solidFill>
        </p:spPr>
        <p:txBody>
          <a:bodyPr wrap="square">
            <a:spAutoFit/>
          </a:bodyPr>
          <a:lstStyle/>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More frequent in BD-I</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More frequent in men with earlier ager at onset </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More frequent mania at onset </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Better response to mood stabilizers</a:t>
            </a:r>
          </a:p>
        </p:txBody>
      </p:sp>
      <p:sp>
        <p:nvSpPr>
          <p:cNvPr id="52" name="CasellaDiTesto 9">
            <a:extLst>
              <a:ext uri="{FF2B5EF4-FFF2-40B4-BE49-F238E27FC236}">
                <a16:creationId xmlns:a16="http://schemas.microsoft.com/office/drawing/2014/main" id="{5AA9EA6F-DEF8-B429-495B-09B1C5BEFA5C}"/>
              </a:ext>
            </a:extLst>
          </p:cNvPr>
          <p:cNvSpPr txBox="1"/>
          <p:nvPr/>
        </p:nvSpPr>
        <p:spPr>
          <a:xfrm>
            <a:off x="6324599" y="4563784"/>
            <a:ext cx="5002091" cy="954107"/>
          </a:xfrm>
          <a:prstGeom prst="rect">
            <a:avLst/>
          </a:prstGeom>
          <a:solidFill>
            <a:schemeClr val="accent2">
              <a:lumMod val="20000"/>
              <a:lumOff val="80000"/>
            </a:schemeClr>
          </a:solidFill>
        </p:spPr>
        <p:txBody>
          <a:bodyPr wrap="square">
            <a:spAutoFit/>
          </a:bodyPr>
          <a:lstStyle/>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More frequent in BD-II</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More frequent in women with later age at onset </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More frequent depression at onset </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Inferior response to mood stabilizers</a:t>
            </a:r>
          </a:p>
        </p:txBody>
      </p:sp>
    </p:spTree>
    <p:extLst>
      <p:ext uri="{BB962C8B-B14F-4D97-AF65-F5344CB8AC3E}">
        <p14:creationId xmlns:p14="http://schemas.microsoft.com/office/powerpoint/2010/main" val="870146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B550D-2053-3D73-F9C0-A3E66CBDDD0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4033286-87B9-14C5-429C-EB7168298BCE}"/>
              </a:ext>
            </a:extLst>
          </p:cNvPr>
          <p:cNvSpPr>
            <a:spLocks noGrp="1"/>
          </p:cNvSpPr>
          <p:nvPr>
            <p:ph type="title"/>
          </p:nvPr>
        </p:nvSpPr>
        <p:spPr/>
        <p:txBody>
          <a:bodyPr/>
          <a:lstStyle/>
          <a:p>
            <a:r>
              <a:rPr lang="en-GB"/>
              <a:t>Progression</a:t>
            </a:r>
            <a:br>
              <a:rPr lang="en-GB"/>
            </a:br>
            <a:r>
              <a:rPr lang="en-GB"/>
              <a:t>(late stages)</a:t>
            </a:r>
          </a:p>
        </p:txBody>
      </p:sp>
      <p:sp>
        <p:nvSpPr>
          <p:cNvPr id="2" name="Text Placeholder 1">
            <a:extLst>
              <a:ext uri="{FF2B5EF4-FFF2-40B4-BE49-F238E27FC236}">
                <a16:creationId xmlns:a16="http://schemas.microsoft.com/office/drawing/2014/main" id="{F877017B-B509-F4EA-9EC4-FF97430925C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72099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BE11-1A3C-4D8E-D7E2-9278781D01A0}"/>
            </a:ext>
          </a:extLst>
        </p:cNvPr>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70941ABD-7981-D632-CB5F-3C19BED03956}"/>
              </a:ext>
            </a:extLst>
          </p:cNvPr>
          <p:cNvSpPr>
            <a:spLocks noGrp="1"/>
          </p:cNvSpPr>
          <p:nvPr>
            <p:ph sz="half" idx="1"/>
          </p:nvPr>
        </p:nvSpPr>
        <p:spPr/>
        <p:txBody>
          <a:bodyPr/>
          <a:lstStyle/>
          <a:p>
            <a:r>
              <a:rPr lang="en-GB" dirty="0"/>
              <a:t>Late-stage BD is characterized by less symptomatic recovery between episodes, and greater functional impairment</a:t>
            </a:r>
          </a:p>
          <a:p>
            <a:r>
              <a:rPr lang="en-GB" dirty="0"/>
              <a:t>In chronic BD, a person experiences persistent mood episodes with only partial recovery, continuous cycling, or persistent functional impairment for ≥2 years</a:t>
            </a:r>
          </a:p>
        </p:txBody>
      </p:sp>
      <p:sp>
        <p:nvSpPr>
          <p:cNvPr id="2" name="Text Placeholder 1">
            <a:extLst>
              <a:ext uri="{FF2B5EF4-FFF2-40B4-BE49-F238E27FC236}">
                <a16:creationId xmlns:a16="http://schemas.microsoft.com/office/drawing/2014/main" id="{6D5C3EAA-0AF8-7C63-D3FB-F4AF0A451A4B}"/>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A297EB59-87C4-BC02-94A9-CE091F05B4D3}"/>
              </a:ext>
            </a:extLst>
          </p:cNvPr>
          <p:cNvSpPr>
            <a:spLocks noGrp="1"/>
          </p:cNvSpPr>
          <p:nvPr>
            <p:ph type="title"/>
          </p:nvPr>
        </p:nvSpPr>
        <p:spPr/>
        <p:txBody>
          <a:bodyPr/>
          <a:lstStyle/>
          <a:p>
            <a:r>
              <a:rPr lang="en-GB"/>
              <a:t>Late-stage bipolar disorder and chronicity </a:t>
            </a:r>
          </a:p>
        </p:txBody>
      </p:sp>
      <p:sp>
        <p:nvSpPr>
          <p:cNvPr id="5" name="Text Placeholder 4">
            <a:extLst>
              <a:ext uri="{FF2B5EF4-FFF2-40B4-BE49-F238E27FC236}">
                <a16:creationId xmlns:a16="http://schemas.microsoft.com/office/drawing/2014/main" id="{4CF48318-BF32-EABE-8858-18E4DF14F41C}"/>
              </a:ext>
            </a:extLst>
          </p:cNvPr>
          <p:cNvSpPr>
            <a:spLocks noGrp="1"/>
          </p:cNvSpPr>
          <p:nvPr>
            <p:ph type="body" sz="quarter" idx="18"/>
          </p:nvPr>
        </p:nvSpPr>
        <p:spPr/>
        <p:txBody>
          <a:bodyPr/>
          <a:lstStyle/>
          <a:p>
            <a:r>
              <a:rPr lang="en-GB" dirty="0"/>
              <a:t>BD=bipolar disorder</a:t>
            </a:r>
          </a:p>
          <a:p>
            <a:endParaRPr lang="en-GB" dirty="0"/>
          </a:p>
          <a:p>
            <a:r>
              <a:rPr lang="en-GB" dirty="0"/>
              <a:t>Adapted from: Grewal et al. </a:t>
            </a:r>
            <a:r>
              <a:rPr lang="en-GB" dirty="0" err="1"/>
              <a:t>Aust</a:t>
            </a:r>
            <a:r>
              <a:rPr lang="en-GB" dirty="0"/>
              <a:t> N Z J Psychiatry 2023;57(3):328–343; </a:t>
            </a:r>
            <a:br>
              <a:rPr lang="en-GB" dirty="0"/>
            </a:br>
            <a:r>
              <a:rPr lang="en-GB" dirty="0" err="1"/>
              <a:t>Kupka</a:t>
            </a:r>
            <a:r>
              <a:rPr lang="en-GB" dirty="0"/>
              <a:t> et al. Bipolar </a:t>
            </a:r>
            <a:r>
              <a:rPr lang="en-GB" dirty="0" err="1"/>
              <a:t>Disord</a:t>
            </a:r>
            <a:r>
              <a:rPr lang="en-GB" dirty="0"/>
              <a:t> 2021;23(7):659–678</a:t>
            </a:r>
          </a:p>
        </p:txBody>
      </p:sp>
      <p:sp>
        <p:nvSpPr>
          <p:cNvPr id="6" name="Slide Number Placeholder 5">
            <a:extLst>
              <a:ext uri="{FF2B5EF4-FFF2-40B4-BE49-F238E27FC236}">
                <a16:creationId xmlns:a16="http://schemas.microsoft.com/office/drawing/2014/main" id="{6AB80BB5-2728-A92E-FBE1-0F91FC54CEA7}"/>
              </a:ext>
            </a:extLst>
          </p:cNvPr>
          <p:cNvSpPr>
            <a:spLocks noGrp="1"/>
          </p:cNvSpPr>
          <p:nvPr>
            <p:ph type="sldNum" sz="quarter" idx="4"/>
          </p:nvPr>
        </p:nvSpPr>
        <p:spPr/>
        <p:txBody>
          <a:bodyPr/>
          <a:lstStyle/>
          <a:p>
            <a:fld id="{C5E73D8C-6D1C-4360-8101-83ED279A0FF1}" type="slidenum">
              <a:rPr lang="en-GB" smtClean="0"/>
              <a:pPr/>
              <a:t>26</a:t>
            </a:fld>
            <a:endParaRPr lang="en-GB"/>
          </a:p>
        </p:txBody>
      </p:sp>
      <p:grpSp>
        <p:nvGrpSpPr>
          <p:cNvPr id="4" name="Group 3">
            <a:extLst>
              <a:ext uri="{FF2B5EF4-FFF2-40B4-BE49-F238E27FC236}">
                <a16:creationId xmlns:a16="http://schemas.microsoft.com/office/drawing/2014/main" id="{DC3C343C-B52F-D975-87F7-88A426B896A4}"/>
              </a:ext>
            </a:extLst>
          </p:cNvPr>
          <p:cNvGrpSpPr/>
          <p:nvPr/>
        </p:nvGrpSpPr>
        <p:grpSpPr>
          <a:xfrm>
            <a:off x="1339285" y="2274225"/>
            <a:ext cx="6875329" cy="3376800"/>
            <a:chOff x="1339285" y="2455200"/>
            <a:chExt cx="6875329" cy="3376800"/>
          </a:xfrm>
        </p:grpSpPr>
        <p:grpSp>
          <p:nvGrpSpPr>
            <p:cNvPr id="7" name="Group 6">
              <a:extLst>
                <a:ext uri="{FF2B5EF4-FFF2-40B4-BE49-F238E27FC236}">
                  <a16:creationId xmlns:a16="http://schemas.microsoft.com/office/drawing/2014/main" id="{A490DC74-51B9-D9C2-B55D-8D46D9B1AA36}"/>
                </a:ext>
              </a:extLst>
            </p:cNvPr>
            <p:cNvGrpSpPr/>
            <p:nvPr/>
          </p:nvGrpSpPr>
          <p:grpSpPr>
            <a:xfrm>
              <a:off x="2781325" y="2455200"/>
              <a:ext cx="3389742" cy="3376800"/>
              <a:chOff x="2961759" y="2178000"/>
              <a:chExt cx="3389742" cy="3376800"/>
            </a:xfrm>
          </p:grpSpPr>
          <p:sp>
            <p:nvSpPr>
              <p:cNvPr id="13" name="Oval 12">
                <a:extLst>
                  <a:ext uri="{FF2B5EF4-FFF2-40B4-BE49-F238E27FC236}">
                    <a16:creationId xmlns:a16="http://schemas.microsoft.com/office/drawing/2014/main" id="{BA49A077-17DF-BE7B-6544-5A83EFB6817D}"/>
                  </a:ext>
                </a:extLst>
              </p:cNvPr>
              <p:cNvSpPr/>
              <p:nvPr/>
            </p:nvSpPr>
            <p:spPr>
              <a:xfrm>
                <a:off x="3216630" y="2426400"/>
                <a:ext cx="2880000" cy="2880000"/>
              </a:xfrm>
              <a:prstGeom prst="ellipse">
                <a:avLst/>
              </a:prstGeom>
              <a:gradFill flip="none" rotWithShape="1">
                <a:gsLst>
                  <a:gs pos="0">
                    <a:schemeClr val="accent1">
                      <a:lumMod val="5000"/>
                      <a:lumOff val="95000"/>
                    </a:schemeClr>
                  </a:gs>
                  <a:gs pos="0">
                    <a:schemeClr val="accent1"/>
                  </a:gs>
                  <a:gs pos="60000">
                    <a:schemeClr val="accent1">
                      <a:lumMod val="45000"/>
                      <a:lumOff val="55000"/>
                    </a:schemeClr>
                  </a:gs>
                  <a:gs pos="8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err="1"/>
                  <a:t>Neuroprogression</a:t>
                </a:r>
                <a:endParaRPr lang="en-GB"/>
              </a:p>
            </p:txBody>
          </p:sp>
          <p:sp>
            <p:nvSpPr>
              <p:cNvPr id="14" name="Arc 13">
                <a:extLst>
                  <a:ext uri="{FF2B5EF4-FFF2-40B4-BE49-F238E27FC236}">
                    <a16:creationId xmlns:a16="http://schemas.microsoft.com/office/drawing/2014/main" id="{0E92033F-45B3-7F8F-E6CD-90EDE81B6C91}"/>
                  </a:ext>
                </a:extLst>
              </p:cNvPr>
              <p:cNvSpPr/>
              <p:nvPr/>
            </p:nvSpPr>
            <p:spPr>
              <a:xfrm>
                <a:off x="3111501" y="2178000"/>
                <a:ext cx="3240000" cy="3240000"/>
              </a:xfrm>
              <a:prstGeom prst="arc">
                <a:avLst/>
              </a:prstGeom>
              <a:ln w="28575">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14">
                <a:extLst>
                  <a:ext uri="{FF2B5EF4-FFF2-40B4-BE49-F238E27FC236}">
                    <a16:creationId xmlns:a16="http://schemas.microsoft.com/office/drawing/2014/main" id="{9C0FD7FD-D4F2-600B-5043-CB3DFB4CFB7A}"/>
                  </a:ext>
                </a:extLst>
              </p:cNvPr>
              <p:cNvSpPr/>
              <p:nvPr/>
            </p:nvSpPr>
            <p:spPr>
              <a:xfrm rot="10800000">
                <a:off x="2961759" y="2314800"/>
                <a:ext cx="3240000" cy="3240000"/>
              </a:xfrm>
              <a:prstGeom prst="arc">
                <a:avLst/>
              </a:prstGeom>
              <a:ln w="28575">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Arc 15">
                <a:extLst>
                  <a:ext uri="{FF2B5EF4-FFF2-40B4-BE49-F238E27FC236}">
                    <a16:creationId xmlns:a16="http://schemas.microsoft.com/office/drawing/2014/main" id="{39389B73-85BD-7869-C95B-8EC4B621BE64}"/>
                  </a:ext>
                </a:extLst>
              </p:cNvPr>
              <p:cNvSpPr/>
              <p:nvPr/>
            </p:nvSpPr>
            <p:spPr>
              <a:xfrm rot="5400000">
                <a:off x="3111501" y="2314800"/>
                <a:ext cx="3240000" cy="3240000"/>
              </a:xfrm>
              <a:prstGeom prst="arc">
                <a:avLst/>
              </a:prstGeom>
              <a:ln w="28575">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a:extLst>
                  <a:ext uri="{FF2B5EF4-FFF2-40B4-BE49-F238E27FC236}">
                    <a16:creationId xmlns:a16="http://schemas.microsoft.com/office/drawing/2014/main" id="{9B49222F-3A37-ED38-1AA2-2B0AD2384363}"/>
                  </a:ext>
                </a:extLst>
              </p:cNvPr>
              <p:cNvSpPr/>
              <p:nvPr/>
            </p:nvSpPr>
            <p:spPr>
              <a:xfrm rot="16200000">
                <a:off x="2961759" y="2178000"/>
                <a:ext cx="3240000" cy="3240000"/>
              </a:xfrm>
              <a:prstGeom prst="arc">
                <a:avLst/>
              </a:prstGeom>
              <a:ln w="28575">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8" name="TextBox 7">
              <a:extLst>
                <a:ext uri="{FF2B5EF4-FFF2-40B4-BE49-F238E27FC236}">
                  <a16:creationId xmlns:a16="http://schemas.microsoft.com/office/drawing/2014/main" id="{FC2E7DD4-46FA-61E4-EB91-38C0820CE16C}"/>
                </a:ext>
              </a:extLst>
            </p:cNvPr>
            <p:cNvSpPr txBox="1"/>
            <p:nvPr/>
          </p:nvSpPr>
          <p:spPr>
            <a:xfrm>
              <a:off x="1478092" y="2911253"/>
              <a:ext cx="1505540" cy="369332"/>
            </a:xfrm>
            <a:prstGeom prst="rect">
              <a:avLst/>
            </a:prstGeom>
            <a:noFill/>
          </p:spPr>
          <p:txBody>
            <a:bodyPr wrap="none" rtlCol="0">
              <a:spAutoFit/>
            </a:bodyPr>
            <a:lstStyle/>
            <a:p>
              <a:pPr algn="r"/>
              <a:r>
                <a:rPr lang="en-GB"/>
                <a:t>Inflammation</a:t>
              </a:r>
            </a:p>
          </p:txBody>
        </p:sp>
        <p:sp>
          <p:nvSpPr>
            <p:cNvPr id="9" name="TextBox 8">
              <a:extLst>
                <a:ext uri="{FF2B5EF4-FFF2-40B4-BE49-F238E27FC236}">
                  <a16:creationId xmlns:a16="http://schemas.microsoft.com/office/drawing/2014/main" id="{205C339E-7AA0-74D4-0EA7-53C054782ED6}"/>
                </a:ext>
              </a:extLst>
            </p:cNvPr>
            <p:cNvSpPr txBox="1"/>
            <p:nvPr/>
          </p:nvSpPr>
          <p:spPr>
            <a:xfrm>
              <a:off x="1339285" y="4999303"/>
              <a:ext cx="1644347" cy="646331"/>
            </a:xfrm>
            <a:prstGeom prst="rect">
              <a:avLst/>
            </a:prstGeom>
            <a:noFill/>
          </p:spPr>
          <p:txBody>
            <a:bodyPr wrap="square" rtlCol="0">
              <a:spAutoFit/>
            </a:bodyPr>
            <a:lstStyle/>
            <a:p>
              <a:pPr algn="r"/>
              <a:r>
                <a:rPr lang="en-GB"/>
                <a:t>Conversion to dementia</a:t>
              </a:r>
            </a:p>
          </p:txBody>
        </p:sp>
        <p:sp>
          <p:nvSpPr>
            <p:cNvPr id="11" name="TextBox 10">
              <a:extLst>
                <a:ext uri="{FF2B5EF4-FFF2-40B4-BE49-F238E27FC236}">
                  <a16:creationId xmlns:a16="http://schemas.microsoft.com/office/drawing/2014/main" id="{672D7D32-24C1-B20D-C70E-36F52CAE8260}"/>
                </a:ext>
              </a:extLst>
            </p:cNvPr>
            <p:cNvSpPr txBox="1"/>
            <p:nvPr/>
          </p:nvSpPr>
          <p:spPr>
            <a:xfrm>
              <a:off x="5930925" y="2634254"/>
              <a:ext cx="1611927" cy="646331"/>
            </a:xfrm>
            <a:prstGeom prst="rect">
              <a:avLst/>
            </a:prstGeom>
            <a:noFill/>
          </p:spPr>
          <p:txBody>
            <a:bodyPr wrap="square" rtlCol="0">
              <a:spAutoFit/>
            </a:bodyPr>
            <a:lstStyle/>
            <a:p>
              <a:r>
                <a:rPr lang="en-GB"/>
                <a:t>Anatomical changes</a:t>
              </a:r>
            </a:p>
          </p:txBody>
        </p:sp>
        <p:sp>
          <p:nvSpPr>
            <p:cNvPr id="12" name="TextBox 11">
              <a:extLst>
                <a:ext uri="{FF2B5EF4-FFF2-40B4-BE49-F238E27FC236}">
                  <a16:creationId xmlns:a16="http://schemas.microsoft.com/office/drawing/2014/main" id="{9FB47503-361C-4925-98AB-2C1B4F0B07C5}"/>
                </a:ext>
              </a:extLst>
            </p:cNvPr>
            <p:cNvSpPr txBox="1"/>
            <p:nvPr/>
          </p:nvSpPr>
          <p:spPr>
            <a:xfrm>
              <a:off x="5930925" y="4999303"/>
              <a:ext cx="2283689" cy="646331"/>
            </a:xfrm>
            <a:prstGeom prst="rect">
              <a:avLst/>
            </a:prstGeom>
            <a:noFill/>
          </p:spPr>
          <p:txBody>
            <a:bodyPr wrap="square" rtlCol="0">
              <a:spAutoFit/>
            </a:bodyPr>
            <a:lstStyle/>
            <a:p>
              <a:r>
                <a:rPr lang="en-GB"/>
                <a:t>Functional and cognitive impairment</a:t>
              </a:r>
            </a:p>
          </p:txBody>
        </p:sp>
      </p:grpSp>
      <p:sp>
        <p:nvSpPr>
          <p:cNvPr id="10" name="TextBox 9">
            <a:extLst>
              <a:ext uri="{FF2B5EF4-FFF2-40B4-BE49-F238E27FC236}">
                <a16:creationId xmlns:a16="http://schemas.microsoft.com/office/drawing/2014/main" id="{AC877641-BEEA-6A31-FFC8-0B1806510D72}"/>
              </a:ext>
            </a:extLst>
          </p:cNvPr>
          <p:cNvSpPr txBox="1"/>
          <p:nvPr/>
        </p:nvSpPr>
        <p:spPr>
          <a:xfrm>
            <a:off x="4944661" y="6351868"/>
            <a:ext cx="6679684" cy="369332"/>
          </a:xfrm>
          <a:prstGeom prst="rect">
            <a:avLst/>
          </a:prstGeom>
          <a:noFill/>
        </p:spPr>
        <p:txBody>
          <a:bodyPr wrap="square">
            <a:spAutoFit/>
          </a:bodyPr>
          <a:lstStyle/>
          <a:p>
            <a:r>
              <a:rPr lang="en-GB" sz="900" dirty="0"/>
              <a:t>This work is from ‘Biomarkers of </a:t>
            </a:r>
            <a:r>
              <a:rPr lang="en-GB" sz="900" dirty="0" err="1"/>
              <a:t>neuroprogression</a:t>
            </a:r>
            <a:r>
              <a:rPr lang="en-GB" sz="900" dirty="0"/>
              <a:t> and late staging in bipolar disorder: a systematic review’ by Grewal et al, used under CC-BY-NC. This work is licensed under Creative Commons license CC-BY-NC-SA by The Lundbeck Foundation</a:t>
            </a:r>
          </a:p>
        </p:txBody>
      </p:sp>
    </p:spTree>
    <p:extLst>
      <p:ext uri="{BB962C8B-B14F-4D97-AF65-F5344CB8AC3E}">
        <p14:creationId xmlns:p14="http://schemas.microsoft.com/office/powerpoint/2010/main" val="2290186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A84C7-420E-0619-E748-5198BCACC94E}"/>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6CB7594-B5FC-653B-926E-10B2EB3187F6}"/>
              </a:ext>
            </a:extLst>
          </p:cNvPr>
          <p:cNvSpPr>
            <a:spLocks noGrp="1"/>
          </p:cNvSpPr>
          <p:nvPr>
            <p:ph sz="half" idx="1"/>
          </p:nvPr>
        </p:nvSpPr>
        <p:spPr>
          <a:xfrm>
            <a:off x="9080500" y="1416785"/>
            <a:ext cx="3111501" cy="4415215"/>
          </a:xfrm>
        </p:spPr>
        <p:txBody>
          <a:bodyPr/>
          <a:lstStyle/>
          <a:p>
            <a:r>
              <a:rPr lang="en-GB" dirty="0"/>
              <a:t>Progression of BD is thought to involve </a:t>
            </a:r>
            <a:r>
              <a:rPr lang="en-GB" dirty="0">
                <a:solidFill>
                  <a:schemeClr val="tx1"/>
                </a:solidFill>
              </a:rPr>
              <a:t>progressive neurobiological changes</a:t>
            </a:r>
          </a:p>
          <a:p>
            <a:r>
              <a:rPr lang="en-GB" dirty="0">
                <a:solidFill>
                  <a:schemeClr val="tx1"/>
                </a:solidFill>
              </a:rPr>
              <a:t>Biomarkers of BD </a:t>
            </a:r>
            <a:r>
              <a:rPr lang="en-GB" dirty="0"/>
              <a:t>progression include increased ventricular size, reduced grey matter volume, and changes in markers of peripheral inflammation</a:t>
            </a:r>
          </a:p>
        </p:txBody>
      </p:sp>
      <p:sp>
        <p:nvSpPr>
          <p:cNvPr id="2" name="Text Placeholder 1">
            <a:extLst>
              <a:ext uri="{FF2B5EF4-FFF2-40B4-BE49-F238E27FC236}">
                <a16:creationId xmlns:a16="http://schemas.microsoft.com/office/drawing/2014/main" id="{6D449486-68B5-08B1-F611-060844612679}"/>
              </a:ext>
            </a:extLst>
          </p:cNvPr>
          <p:cNvSpPr>
            <a:spLocks noGrp="1"/>
          </p:cNvSpPr>
          <p:nvPr>
            <p:ph type="body" sz="quarter" idx="17"/>
          </p:nvPr>
        </p:nvSpPr>
        <p:spPr>
          <a:xfrm>
            <a:off x="539749" y="539750"/>
            <a:ext cx="9213851" cy="266676"/>
          </a:xfrm>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909A503B-58A9-EA86-ED27-D1AD59B72D90}"/>
              </a:ext>
            </a:extLst>
          </p:cNvPr>
          <p:cNvSpPr>
            <a:spLocks noGrp="1"/>
          </p:cNvSpPr>
          <p:nvPr>
            <p:ph type="title"/>
          </p:nvPr>
        </p:nvSpPr>
        <p:spPr>
          <a:xfrm>
            <a:off x="539749" y="814386"/>
            <a:ext cx="9213851" cy="332399"/>
          </a:xfrm>
        </p:spPr>
        <p:txBody>
          <a:bodyPr/>
          <a:lstStyle/>
          <a:p>
            <a:r>
              <a:rPr lang="en-GB"/>
              <a:t>Biomarkers of progression and late staging in bipolar disorder</a:t>
            </a:r>
          </a:p>
        </p:txBody>
      </p:sp>
      <p:sp>
        <p:nvSpPr>
          <p:cNvPr id="5" name="Text Placeholder 4">
            <a:extLst>
              <a:ext uri="{FF2B5EF4-FFF2-40B4-BE49-F238E27FC236}">
                <a16:creationId xmlns:a16="http://schemas.microsoft.com/office/drawing/2014/main" id="{576CEB7A-57E5-3C56-B725-A673B481C079}"/>
              </a:ext>
            </a:extLst>
          </p:cNvPr>
          <p:cNvSpPr>
            <a:spLocks noGrp="1"/>
          </p:cNvSpPr>
          <p:nvPr>
            <p:ph type="body" sz="quarter" idx="18"/>
          </p:nvPr>
        </p:nvSpPr>
        <p:spPr>
          <a:xfrm>
            <a:off x="539749" y="6102000"/>
            <a:ext cx="9213851" cy="619200"/>
          </a:xfrm>
        </p:spPr>
        <p:txBody>
          <a:bodyPr/>
          <a:lstStyle/>
          <a:p>
            <a:r>
              <a:rPr lang="en-GB" dirty="0"/>
              <a:t>BD=bipolar disorder; ER=endoplasmic reticulum; NAA=N-</a:t>
            </a:r>
            <a:r>
              <a:rPr lang="en-GB" dirty="0" err="1"/>
              <a:t>acetylaspartate</a:t>
            </a:r>
            <a:endParaRPr lang="en-GB" dirty="0"/>
          </a:p>
          <a:p>
            <a:endParaRPr lang="en-GB" dirty="0"/>
          </a:p>
          <a:p>
            <a:r>
              <a:rPr lang="en-GB" dirty="0"/>
              <a:t>Adapted from: Grewal et al. </a:t>
            </a:r>
            <a:r>
              <a:rPr lang="en-GB" dirty="0" err="1"/>
              <a:t>Aust</a:t>
            </a:r>
            <a:r>
              <a:rPr lang="en-GB" dirty="0"/>
              <a:t> N Z J Psychiatry 2023;57(3):328–343</a:t>
            </a:r>
          </a:p>
        </p:txBody>
      </p:sp>
      <p:sp>
        <p:nvSpPr>
          <p:cNvPr id="6" name="Slide Number Placeholder 5">
            <a:extLst>
              <a:ext uri="{FF2B5EF4-FFF2-40B4-BE49-F238E27FC236}">
                <a16:creationId xmlns:a16="http://schemas.microsoft.com/office/drawing/2014/main" id="{9E703D34-B3BE-148B-5BE2-3ABBE3FD48BC}"/>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27</a:t>
            </a:fld>
            <a:endParaRPr lang="en-GB"/>
          </a:p>
        </p:txBody>
      </p:sp>
      <p:grpSp>
        <p:nvGrpSpPr>
          <p:cNvPr id="23" name="Group 22">
            <a:extLst>
              <a:ext uri="{FF2B5EF4-FFF2-40B4-BE49-F238E27FC236}">
                <a16:creationId xmlns:a16="http://schemas.microsoft.com/office/drawing/2014/main" id="{36689567-BFFF-A1BB-6837-077C828EEC68}"/>
              </a:ext>
            </a:extLst>
          </p:cNvPr>
          <p:cNvGrpSpPr/>
          <p:nvPr/>
        </p:nvGrpSpPr>
        <p:grpSpPr>
          <a:xfrm>
            <a:off x="1339285" y="2274225"/>
            <a:ext cx="6875329" cy="3376800"/>
            <a:chOff x="1339285" y="2455200"/>
            <a:chExt cx="6875329" cy="3376800"/>
          </a:xfrm>
        </p:grpSpPr>
        <p:grpSp>
          <p:nvGrpSpPr>
            <p:cNvPr id="18" name="Group 17">
              <a:extLst>
                <a:ext uri="{FF2B5EF4-FFF2-40B4-BE49-F238E27FC236}">
                  <a16:creationId xmlns:a16="http://schemas.microsoft.com/office/drawing/2014/main" id="{4CC163E8-557A-5FA9-3DAC-9DBF940AB7DE}"/>
                </a:ext>
              </a:extLst>
            </p:cNvPr>
            <p:cNvGrpSpPr/>
            <p:nvPr/>
          </p:nvGrpSpPr>
          <p:grpSpPr>
            <a:xfrm>
              <a:off x="2781325" y="2455200"/>
              <a:ext cx="3389742" cy="3376800"/>
              <a:chOff x="2961759" y="2178000"/>
              <a:chExt cx="3389742" cy="3376800"/>
            </a:xfrm>
          </p:grpSpPr>
          <p:sp>
            <p:nvSpPr>
              <p:cNvPr id="12" name="Oval 11">
                <a:extLst>
                  <a:ext uri="{FF2B5EF4-FFF2-40B4-BE49-F238E27FC236}">
                    <a16:creationId xmlns:a16="http://schemas.microsoft.com/office/drawing/2014/main" id="{F9AC246B-FA7E-CDAB-5857-B24B00799C67}"/>
                  </a:ext>
                </a:extLst>
              </p:cNvPr>
              <p:cNvSpPr/>
              <p:nvPr/>
            </p:nvSpPr>
            <p:spPr>
              <a:xfrm>
                <a:off x="3216630" y="2426400"/>
                <a:ext cx="2880000" cy="2880000"/>
              </a:xfrm>
              <a:prstGeom prst="ellipse">
                <a:avLst/>
              </a:prstGeom>
              <a:gradFill flip="none" rotWithShape="1">
                <a:gsLst>
                  <a:gs pos="0">
                    <a:schemeClr val="accent1">
                      <a:lumMod val="5000"/>
                      <a:lumOff val="95000"/>
                    </a:schemeClr>
                  </a:gs>
                  <a:gs pos="0">
                    <a:schemeClr val="accent1"/>
                  </a:gs>
                  <a:gs pos="60000">
                    <a:schemeClr val="accent1">
                      <a:lumMod val="45000"/>
                      <a:lumOff val="55000"/>
                    </a:schemeClr>
                  </a:gs>
                  <a:gs pos="8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err="1"/>
                  <a:t>Neuroprogression</a:t>
                </a:r>
                <a:endParaRPr lang="en-GB"/>
              </a:p>
            </p:txBody>
          </p:sp>
          <p:sp>
            <p:nvSpPr>
              <p:cNvPr id="13" name="Arc 12">
                <a:extLst>
                  <a:ext uri="{FF2B5EF4-FFF2-40B4-BE49-F238E27FC236}">
                    <a16:creationId xmlns:a16="http://schemas.microsoft.com/office/drawing/2014/main" id="{5F0928B5-79B0-4E62-3F4C-A52AF0A80F73}"/>
                  </a:ext>
                </a:extLst>
              </p:cNvPr>
              <p:cNvSpPr/>
              <p:nvPr/>
            </p:nvSpPr>
            <p:spPr>
              <a:xfrm>
                <a:off x="3111501" y="2178000"/>
                <a:ext cx="3240000" cy="3240000"/>
              </a:xfrm>
              <a:prstGeom prst="arc">
                <a:avLst/>
              </a:prstGeom>
              <a:ln w="28575">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Arc 13">
                <a:extLst>
                  <a:ext uri="{FF2B5EF4-FFF2-40B4-BE49-F238E27FC236}">
                    <a16:creationId xmlns:a16="http://schemas.microsoft.com/office/drawing/2014/main" id="{1E3A6C69-F7D3-21C6-346D-AB335D7A22AC}"/>
                  </a:ext>
                </a:extLst>
              </p:cNvPr>
              <p:cNvSpPr/>
              <p:nvPr/>
            </p:nvSpPr>
            <p:spPr>
              <a:xfrm rot="10800000">
                <a:off x="2961759" y="2314800"/>
                <a:ext cx="3240000" cy="3240000"/>
              </a:xfrm>
              <a:prstGeom prst="arc">
                <a:avLst/>
              </a:prstGeom>
              <a:ln w="28575">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14">
                <a:extLst>
                  <a:ext uri="{FF2B5EF4-FFF2-40B4-BE49-F238E27FC236}">
                    <a16:creationId xmlns:a16="http://schemas.microsoft.com/office/drawing/2014/main" id="{C5ABD03A-876F-3B91-8EAF-C0F159F8F183}"/>
                  </a:ext>
                </a:extLst>
              </p:cNvPr>
              <p:cNvSpPr/>
              <p:nvPr/>
            </p:nvSpPr>
            <p:spPr>
              <a:xfrm rot="5400000">
                <a:off x="3111501" y="2314800"/>
                <a:ext cx="3240000" cy="3240000"/>
              </a:xfrm>
              <a:prstGeom prst="arc">
                <a:avLst/>
              </a:prstGeom>
              <a:ln w="28575">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Arc 15">
                <a:extLst>
                  <a:ext uri="{FF2B5EF4-FFF2-40B4-BE49-F238E27FC236}">
                    <a16:creationId xmlns:a16="http://schemas.microsoft.com/office/drawing/2014/main" id="{E10AC8B1-125E-88D9-DDD6-33FA0822FA8B}"/>
                  </a:ext>
                </a:extLst>
              </p:cNvPr>
              <p:cNvSpPr/>
              <p:nvPr/>
            </p:nvSpPr>
            <p:spPr>
              <a:xfrm rot="16200000">
                <a:off x="2961759" y="2178000"/>
                <a:ext cx="3240000" cy="3240000"/>
              </a:xfrm>
              <a:prstGeom prst="arc">
                <a:avLst/>
              </a:prstGeom>
              <a:ln w="28575">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9" name="TextBox 18">
              <a:extLst>
                <a:ext uri="{FF2B5EF4-FFF2-40B4-BE49-F238E27FC236}">
                  <a16:creationId xmlns:a16="http://schemas.microsoft.com/office/drawing/2014/main" id="{421FCAE2-F43A-4060-1AEF-34A56DD2B8EA}"/>
                </a:ext>
              </a:extLst>
            </p:cNvPr>
            <p:cNvSpPr txBox="1"/>
            <p:nvPr/>
          </p:nvSpPr>
          <p:spPr>
            <a:xfrm>
              <a:off x="1478092" y="2911253"/>
              <a:ext cx="1505540" cy="369332"/>
            </a:xfrm>
            <a:prstGeom prst="rect">
              <a:avLst/>
            </a:prstGeom>
            <a:noFill/>
          </p:spPr>
          <p:txBody>
            <a:bodyPr wrap="none" rtlCol="0">
              <a:spAutoFit/>
            </a:bodyPr>
            <a:lstStyle/>
            <a:p>
              <a:pPr algn="r"/>
              <a:r>
                <a:rPr lang="en-GB"/>
                <a:t>Inflammation</a:t>
              </a:r>
            </a:p>
          </p:txBody>
        </p:sp>
        <p:sp>
          <p:nvSpPr>
            <p:cNvPr id="20" name="TextBox 19">
              <a:extLst>
                <a:ext uri="{FF2B5EF4-FFF2-40B4-BE49-F238E27FC236}">
                  <a16:creationId xmlns:a16="http://schemas.microsoft.com/office/drawing/2014/main" id="{C6BEFDC9-30C4-A874-9086-8A58E85AF55B}"/>
                </a:ext>
              </a:extLst>
            </p:cNvPr>
            <p:cNvSpPr txBox="1"/>
            <p:nvPr/>
          </p:nvSpPr>
          <p:spPr>
            <a:xfrm>
              <a:off x="1339285" y="4999303"/>
              <a:ext cx="1644347" cy="646331"/>
            </a:xfrm>
            <a:prstGeom prst="rect">
              <a:avLst/>
            </a:prstGeom>
            <a:noFill/>
          </p:spPr>
          <p:txBody>
            <a:bodyPr wrap="square" rtlCol="0">
              <a:spAutoFit/>
            </a:bodyPr>
            <a:lstStyle/>
            <a:p>
              <a:pPr algn="r"/>
              <a:r>
                <a:rPr lang="en-GB"/>
                <a:t>Conversion to dementia</a:t>
              </a:r>
            </a:p>
          </p:txBody>
        </p:sp>
        <p:sp>
          <p:nvSpPr>
            <p:cNvPr id="21" name="TextBox 20">
              <a:extLst>
                <a:ext uri="{FF2B5EF4-FFF2-40B4-BE49-F238E27FC236}">
                  <a16:creationId xmlns:a16="http://schemas.microsoft.com/office/drawing/2014/main" id="{00C46B81-8120-73B9-8EE6-40ED153AD003}"/>
                </a:ext>
              </a:extLst>
            </p:cNvPr>
            <p:cNvSpPr txBox="1"/>
            <p:nvPr/>
          </p:nvSpPr>
          <p:spPr>
            <a:xfrm>
              <a:off x="5930925" y="2634254"/>
              <a:ext cx="1611927" cy="646331"/>
            </a:xfrm>
            <a:prstGeom prst="rect">
              <a:avLst/>
            </a:prstGeom>
            <a:noFill/>
          </p:spPr>
          <p:txBody>
            <a:bodyPr wrap="square" rtlCol="0">
              <a:spAutoFit/>
            </a:bodyPr>
            <a:lstStyle/>
            <a:p>
              <a:r>
                <a:rPr lang="en-GB"/>
                <a:t>Anatomical changes</a:t>
              </a:r>
            </a:p>
          </p:txBody>
        </p:sp>
        <p:sp>
          <p:nvSpPr>
            <p:cNvPr id="22" name="TextBox 21">
              <a:extLst>
                <a:ext uri="{FF2B5EF4-FFF2-40B4-BE49-F238E27FC236}">
                  <a16:creationId xmlns:a16="http://schemas.microsoft.com/office/drawing/2014/main" id="{4CCED81F-0B7F-DB54-612E-268D20F6328E}"/>
                </a:ext>
              </a:extLst>
            </p:cNvPr>
            <p:cNvSpPr txBox="1"/>
            <p:nvPr/>
          </p:nvSpPr>
          <p:spPr>
            <a:xfrm>
              <a:off x="5930925" y="4999303"/>
              <a:ext cx="2283689" cy="646331"/>
            </a:xfrm>
            <a:prstGeom prst="rect">
              <a:avLst/>
            </a:prstGeom>
            <a:noFill/>
          </p:spPr>
          <p:txBody>
            <a:bodyPr wrap="square" rtlCol="0">
              <a:spAutoFit/>
            </a:bodyPr>
            <a:lstStyle/>
            <a:p>
              <a:r>
                <a:rPr lang="en-GB"/>
                <a:t>Functional and cognitive impairment</a:t>
              </a:r>
            </a:p>
          </p:txBody>
        </p:sp>
      </p:grpSp>
      <p:grpSp>
        <p:nvGrpSpPr>
          <p:cNvPr id="45" name="Group 44">
            <a:extLst>
              <a:ext uri="{FF2B5EF4-FFF2-40B4-BE49-F238E27FC236}">
                <a16:creationId xmlns:a16="http://schemas.microsoft.com/office/drawing/2014/main" id="{31EF5EE1-311C-BE3D-B5C3-708D473876C0}"/>
              </a:ext>
            </a:extLst>
          </p:cNvPr>
          <p:cNvGrpSpPr/>
          <p:nvPr/>
        </p:nvGrpSpPr>
        <p:grpSpPr>
          <a:xfrm>
            <a:off x="5388060" y="1518926"/>
            <a:ext cx="2116509" cy="720000"/>
            <a:chOff x="2345421" y="1439664"/>
            <a:chExt cx="2116509" cy="720000"/>
          </a:xfrm>
        </p:grpSpPr>
        <p:pic>
          <p:nvPicPr>
            <p:cNvPr id="31" name="Graphic 30" descr="DNA with solid fill">
              <a:extLst>
                <a:ext uri="{FF2B5EF4-FFF2-40B4-BE49-F238E27FC236}">
                  <a16:creationId xmlns:a16="http://schemas.microsoft.com/office/drawing/2014/main" id="{5766F313-9AC1-0874-4D46-C3F605E1F3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426087">
              <a:off x="2345421" y="1439664"/>
              <a:ext cx="720000" cy="720000"/>
            </a:xfrm>
            <a:prstGeom prst="rect">
              <a:avLst/>
            </a:prstGeom>
          </p:spPr>
        </p:pic>
        <p:sp>
          <p:nvSpPr>
            <p:cNvPr id="34" name="TextBox 33">
              <a:extLst>
                <a:ext uri="{FF2B5EF4-FFF2-40B4-BE49-F238E27FC236}">
                  <a16:creationId xmlns:a16="http://schemas.microsoft.com/office/drawing/2014/main" id="{CA9D3E3D-9ED2-BA5C-BE75-0E966A27938E}"/>
                </a:ext>
              </a:extLst>
            </p:cNvPr>
            <p:cNvSpPr txBox="1"/>
            <p:nvPr/>
          </p:nvSpPr>
          <p:spPr>
            <a:xfrm>
              <a:off x="2850003" y="1602839"/>
              <a:ext cx="1611927" cy="523220"/>
            </a:xfrm>
            <a:prstGeom prst="rect">
              <a:avLst/>
            </a:prstGeom>
            <a:noFill/>
          </p:spPr>
          <p:txBody>
            <a:bodyPr wrap="square" rtlCol="0">
              <a:spAutoFit/>
            </a:bodyPr>
            <a:lstStyle/>
            <a:p>
              <a:r>
                <a:rPr lang="en-GB" sz="1400" dirty="0">
                  <a:solidFill>
                    <a:schemeClr val="accent5">
                      <a:lumMod val="50000"/>
                    </a:schemeClr>
                  </a:solidFill>
                </a:rPr>
                <a:t>Decreased telomere length</a:t>
              </a:r>
            </a:p>
          </p:txBody>
        </p:sp>
      </p:grpSp>
      <p:grpSp>
        <p:nvGrpSpPr>
          <p:cNvPr id="40" name="Group 39">
            <a:extLst>
              <a:ext uri="{FF2B5EF4-FFF2-40B4-BE49-F238E27FC236}">
                <a16:creationId xmlns:a16="http://schemas.microsoft.com/office/drawing/2014/main" id="{D83DD67E-E2CE-B41F-7D10-4D5BF8723288}"/>
              </a:ext>
            </a:extLst>
          </p:cNvPr>
          <p:cNvGrpSpPr/>
          <p:nvPr/>
        </p:nvGrpSpPr>
        <p:grpSpPr>
          <a:xfrm>
            <a:off x="6403279" y="3151097"/>
            <a:ext cx="2249410" cy="720000"/>
            <a:chOff x="5905377" y="-1141753"/>
            <a:chExt cx="2249410" cy="720000"/>
          </a:xfrm>
        </p:grpSpPr>
        <p:pic>
          <p:nvPicPr>
            <p:cNvPr id="36" name="Graphic 35" descr="Brain with solid fill">
              <a:extLst>
                <a:ext uri="{FF2B5EF4-FFF2-40B4-BE49-F238E27FC236}">
                  <a16:creationId xmlns:a16="http://schemas.microsoft.com/office/drawing/2014/main" id="{859357B1-40B7-22E0-65FB-E3099AE337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34787" y="-1141753"/>
              <a:ext cx="720000" cy="720000"/>
            </a:xfrm>
            <a:prstGeom prst="rect">
              <a:avLst/>
            </a:prstGeom>
          </p:spPr>
        </p:pic>
        <p:sp>
          <p:nvSpPr>
            <p:cNvPr id="39" name="TextBox 38">
              <a:extLst>
                <a:ext uri="{FF2B5EF4-FFF2-40B4-BE49-F238E27FC236}">
                  <a16:creationId xmlns:a16="http://schemas.microsoft.com/office/drawing/2014/main" id="{B0794731-9DD5-1101-D917-3A0F829F7E1B}"/>
                </a:ext>
              </a:extLst>
            </p:cNvPr>
            <p:cNvSpPr txBox="1"/>
            <p:nvPr/>
          </p:nvSpPr>
          <p:spPr>
            <a:xfrm>
              <a:off x="5905377" y="-1043363"/>
              <a:ext cx="1611927" cy="523220"/>
            </a:xfrm>
            <a:prstGeom prst="rect">
              <a:avLst/>
            </a:prstGeom>
            <a:noFill/>
          </p:spPr>
          <p:txBody>
            <a:bodyPr wrap="square" rtlCol="0">
              <a:spAutoFit/>
            </a:bodyPr>
            <a:lstStyle/>
            <a:p>
              <a:pPr algn="r"/>
              <a:r>
                <a:rPr lang="en-GB" sz="1400">
                  <a:solidFill>
                    <a:schemeClr val="accent5">
                      <a:lumMod val="50000"/>
                    </a:schemeClr>
                  </a:solidFill>
                </a:rPr>
                <a:t>Decreased grey matter volume</a:t>
              </a:r>
            </a:p>
          </p:txBody>
        </p:sp>
      </p:grpSp>
      <p:grpSp>
        <p:nvGrpSpPr>
          <p:cNvPr id="46" name="Group 45">
            <a:extLst>
              <a:ext uri="{FF2B5EF4-FFF2-40B4-BE49-F238E27FC236}">
                <a16:creationId xmlns:a16="http://schemas.microsoft.com/office/drawing/2014/main" id="{67F8DAFA-A0EA-9102-B9A7-DC777CA991A9}"/>
              </a:ext>
            </a:extLst>
          </p:cNvPr>
          <p:cNvGrpSpPr/>
          <p:nvPr/>
        </p:nvGrpSpPr>
        <p:grpSpPr>
          <a:xfrm>
            <a:off x="434840" y="3272942"/>
            <a:ext cx="2293280" cy="720000"/>
            <a:chOff x="510704" y="3412683"/>
            <a:chExt cx="2293280" cy="720000"/>
          </a:xfrm>
        </p:grpSpPr>
        <p:pic>
          <p:nvPicPr>
            <p:cNvPr id="38" name="Graphic 37" descr="Germ with solid fill">
              <a:extLst>
                <a:ext uri="{FF2B5EF4-FFF2-40B4-BE49-F238E27FC236}">
                  <a16:creationId xmlns:a16="http://schemas.microsoft.com/office/drawing/2014/main" id="{BA238795-0035-CE5E-58B1-F48DC2CF8C1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0704" y="3412683"/>
              <a:ext cx="720000" cy="720000"/>
            </a:xfrm>
            <a:prstGeom prst="rect">
              <a:avLst/>
            </a:prstGeom>
          </p:spPr>
        </p:pic>
        <p:sp>
          <p:nvSpPr>
            <p:cNvPr id="42" name="TextBox 41">
              <a:extLst>
                <a:ext uri="{FF2B5EF4-FFF2-40B4-BE49-F238E27FC236}">
                  <a16:creationId xmlns:a16="http://schemas.microsoft.com/office/drawing/2014/main" id="{070FE57F-A47E-A1C3-7658-258FDE53C2A9}"/>
                </a:ext>
              </a:extLst>
            </p:cNvPr>
            <p:cNvSpPr txBox="1"/>
            <p:nvPr/>
          </p:nvSpPr>
          <p:spPr>
            <a:xfrm>
              <a:off x="1192057" y="3550584"/>
              <a:ext cx="1611927" cy="523220"/>
            </a:xfrm>
            <a:prstGeom prst="rect">
              <a:avLst/>
            </a:prstGeom>
            <a:noFill/>
          </p:spPr>
          <p:txBody>
            <a:bodyPr wrap="square" rtlCol="0">
              <a:spAutoFit/>
            </a:bodyPr>
            <a:lstStyle/>
            <a:p>
              <a:r>
                <a:rPr lang="en-GB" sz="1400" dirty="0">
                  <a:solidFill>
                    <a:schemeClr val="accent5">
                      <a:lumMod val="50000"/>
                    </a:schemeClr>
                  </a:solidFill>
                </a:rPr>
                <a:t>Increased ER stress response</a:t>
              </a:r>
            </a:p>
          </p:txBody>
        </p:sp>
      </p:grpSp>
      <p:grpSp>
        <p:nvGrpSpPr>
          <p:cNvPr id="44" name="Group 43">
            <a:extLst>
              <a:ext uri="{FF2B5EF4-FFF2-40B4-BE49-F238E27FC236}">
                <a16:creationId xmlns:a16="http://schemas.microsoft.com/office/drawing/2014/main" id="{E33D8638-7FEF-F58C-0120-8A34BFFCDCEE}"/>
              </a:ext>
            </a:extLst>
          </p:cNvPr>
          <p:cNvGrpSpPr/>
          <p:nvPr/>
        </p:nvGrpSpPr>
        <p:grpSpPr>
          <a:xfrm>
            <a:off x="6518213" y="3926229"/>
            <a:ext cx="2307416" cy="720000"/>
            <a:chOff x="6709046" y="4095105"/>
            <a:chExt cx="2307416" cy="720000"/>
          </a:xfrm>
        </p:grpSpPr>
        <p:pic>
          <p:nvPicPr>
            <p:cNvPr id="33" name="Graphic 32" descr="Nerve with solid fill">
              <a:extLst>
                <a:ext uri="{FF2B5EF4-FFF2-40B4-BE49-F238E27FC236}">
                  <a16:creationId xmlns:a16="http://schemas.microsoft.com/office/drawing/2014/main" id="{BF966D85-7A69-D768-B03F-B5C1C5650E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V="1">
              <a:off x="6709046" y="4095105"/>
              <a:ext cx="720000" cy="720000"/>
            </a:xfrm>
            <a:prstGeom prst="rect">
              <a:avLst/>
            </a:prstGeom>
          </p:spPr>
        </p:pic>
        <p:sp>
          <p:nvSpPr>
            <p:cNvPr id="43" name="TextBox 42">
              <a:extLst>
                <a:ext uri="{FF2B5EF4-FFF2-40B4-BE49-F238E27FC236}">
                  <a16:creationId xmlns:a16="http://schemas.microsoft.com/office/drawing/2014/main" id="{44907970-3A33-F99C-12B7-E044A4245034}"/>
                </a:ext>
              </a:extLst>
            </p:cNvPr>
            <p:cNvSpPr txBox="1"/>
            <p:nvPr/>
          </p:nvSpPr>
          <p:spPr>
            <a:xfrm>
              <a:off x="7404535" y="4204682"/>
              <a:ext cx="1611927" cy="523220"/>
            </a:xfrm>
            <a:prstGeom prst="rect">
              <a:avLst/>
            </a:prstGeom>
            <a:noFill/>
          </p:spPr>
          <p:txBody>
            <a:bodyPr wrap="square" rtlCol="0">
              <a:spAutoFit/>
            </a:bodyPr>
            <a:lstStyle/>
            <a:p>
              <a:r>
                <a:rPr lang="en-GB" sz="1400">
                  <a:solidFill>
                    <a:schemeClr val="accent5">
                      <a:lumMod val="50000"/>
                    </a:schemeClr>
                  </a:solidFill>
                </a:rPr>
                <a:t>Decreased NAA concentration</a:t>
              </a:r>
            </a:p>
          </p:txBody>
        </p:sp>
      </p:grpSp>
      <p:grpSp>
        <p:nvGrpSpPr>
          <p:cNvPr id="48" name="Group 47">
            <a:extLst>
              <a:ext uri="{FF2B5EF4-FFF2-40B4-BE49-F238E27FC236}">
                <a16:creationId xmlns:a16="http://schemas.microsoft.com/office/drawing/2014/main" id="{D37515DD-92EE-E2F4-F85E-F49BD3D8B0DA}"/>
              </a:ext>
            </a:extLst>
          </p:cNvPr>
          <p:cNvGrpSpPr/>
          <p:nvPr/>
        </p:nvGrpSpPr>
        <p:grpSpPr>
          <a:xfrm>
            <a:off x="593690" y="1849863"/>
            <a:ext cx="2123471" cy="720000"/>
            <a:chOff x="1167596" y="-720000"/>
            <a:chExt cx="2123471" cy="720000"/>
          </a:xfrm>
        </p:grpSpPr>
        <p:pic>
          <p:nvPicPr>
            <p:cNvPr id="29" name="Graphic 28" descr="Microscope with solid fill">
              <a:extLst>
                <a:ext uri="{FF2B5EF4-FFF2-40B4-BE49-F238E27FC236}">
                  <a16:creationId xmlns:a16="http://schemas.microsoft.com/office/drawing/2014/main" id="{791D1F46-B3EF-680B-5DD6-C27E96C504C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571067" y="-720000"/>
              <a:ext cx="720000" cy="720000"/>
            </a:xfrm>
            <a:prstGeom prst="rect">
              <a:avLst/>
            </a:prstGeom>
          </p:spPr>
        </p:pic>
        <p:sp>
          <p:nvSpPr>
            <p:cNvPr id="47" name="TextBox 46">
              <a:extLst>
                <a:ext uri="{FF2B5EF4-FFF2-40B4-BE49-F238E27FC236}">
                  <a16:creationId xmlns:a16="http://schemas.microsoft.com/office/drawing/2014/main" id="{E268EA12-4274-1C32-FBDE-55AB04A2322A}"/>
                </a:ext>
              </a:extLst>
            </p:cNvPr>
            <p:cNvSpPr txBox="1"/>
            <p:nvPr/>
          </p:nvSpPr>
          <p:spPr>
            <a:xfrm>
              <a:off x="1167596" y="-589802"/>
              <a:ext cx="1816036" cy="523220"/>
            </a:xfrm>
            <a:prstGeom prst="rect">
              <a:avLst/>
            </a:prstGeom>
            <a:noFill/>
          </p:spPr>
          <p:txBody>
            <a:bodyPr wrap="square" rtlCol="0">
              <a:spAutoFit/>
            </a:bodyPr>
            <a:lstStyle/>
            <a:p>
              <a:r>
                <a:rPr lang="en-GB" sz="1400">
                  <a:solidFill>
                    <a:schemeClr val="accent5">
                      <a:lumMod val="50000"/>
                    </a:schemeClr>
                  </a:solidFill>
                </a:rPr>
                <a:t>Increased levels of white blood cells</a:t>
              </a:r>
            </a:p>
          </p:txBody>
        </p:sp>
      </p:grpSp>
      <p:grpSp>
        <p:nvGrpSpPr>
          <p:cNvPr id="4" name="Group 3">
            <a:extLst>
              <a:ext uri="{FF2B5EF4-FFF2-40B4-BE49-F238E27FC236}">
                <a16:creationId xmlns:a16="http://schemas.microsoft.com/office/drawing/2014/main" id="{04C07B8F-1D10-A553-91D2-6954E0090808}"/>
              </a:ext>
            </a:extLst>
          </p:cNvPr>
          <p:cNvGrpSpPr/>
          <p:nvPr/>
        </p:nvGrpSpPr>
        <p:grpSpPr>
          <a:xfrm>
            <a:off x="2735047" y="1360493"/>
            <a:ext cx="2542779" cy="720000"/>
            <a:chOff x="154580" y="-1755158"/>
            <a:chExt cx="2542779" cy="720000"/>
          </a:xfrm>
        </p:grpSpPr>
        <p:pic>
          <p:nvPicPr>
            <p:cNvPr id="8" name="Graphic 7" descr="Flask with solid fill">
              <a:extLst>
                <a:ext uri="{FF2B5EF4-FFF2-40B4-BE49-F238E27FC236}">
                  <a16:creationId xmlns:a16="http://schemas.microsoft.com/office/drawing/2014/main" id="{5DCB97A6-988D-3BA6-C47F-9608402D242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54580" y="-1755158"/>
              <a:ext cx="720000" cy="720000"/>
            </a:xfrm>
            <a:prstGeom prst="rect">
              <a:avLst/>
            </a:prstGeom>
          </p:spPr>
        </p:pic>
        <p:sp>
          <p:nvSpPr>
            <p:cNvPr id="11" name="TextBox 10">
              <a:extLst>
                <a:ext uri="{FF2B5EF4-FFF2-40B4-BE49-F238E27FC236}">
                  <a16:creationId xmlns:a16="http://schemas.microsoft.com/office/drawing/2014/main" id="{F3AE8B7D-BB04-B371-F791-F5CE2EC112DD}"/>
                </a:ext>
              </a:extLst>
            </p:cNvPr>
            <p:cNvSpPr txBox="1"/>
            <p:nvPr/>
          </p:nvSpPr>
          <p:spPr>
            <a:xfrm>
              <a:off x="745234" y="-1586407"/>
              <a:ext cx="1952125" cy="523220"/>
            </a:xfrm>
            <a:prstGeom prst="rect">
              <a:avLst/>
            </a:prstGeom>
            <a:noFill/>
          </p:spPr>
          <p:txBody>
            <a:bodyPr wrap="square" rtlCol="0">
              <a:spAutoFit/>
            </a:bodyPr>
            <a:lstStyle/>
            <a:p>
              <a:r>
                <a:rPr lang="en-GB" sz="1400" dirty="0">
                  <a:solidFill>
                    <a:schemeClr val="accent5">
                      <a:lumMod val="50000"/>
                    </a:schemeClr>
                  </a:solidFill>
                </a:rPr>
                <a:t>Increased levels of inflammatory markers</a:t>
              </a:r>
            </a:p>
          </p:txBody>
        </p:sp>
      </p:grpSp>
      <p:sp>
        <p:nvSpPr>
          <p:cNvPr id="17" name="TextBox 16">
            <a:extLst>
              <a:ext uri="{FF2B5EF4-FFF2-40B4-BE49-F238E27FC236}">
                <a16:creationId xmlns:a16="http://schemas.microsoft.com/office/drawing/2014/main" id="{A95EA835-AFC7-6B3A-A33D-36B470653D02}"/>
              </a:ext>
            </a:extLst>
          </p:cNvPr>
          <p:cNvSpPr txBox="1"/>
          <p:nvPr/>
        </p:nvSpPr>
        <p:spPr>
          <a:xfrm>
            <a:off x="4944661" y="6351868"/>
            <a:ext cx="6679684" cy="369332"/>
          </a:xfrm>
          <a:prstGeom prst="rect">
            <a:avLst/>
          </a:prstGeom>
          <a:noFill/>
        </p:spPr>
        <p:txBody>
          <a:bodyPr wrap="square">
            <a:spAutoFit/>
          </a:bodyPr>
          <a:lstStyle/>
          <a:p>
            <a:r>
              <a:rPr lang="en-GB" sz="900" dirty="0"/>
              <a:t>This work is from ‘Biomarkers of </a:t>
            </a:r>
            <a:r>
              <a:rPr lang="en-GB" sz="900" dirty="0" err="1"/>
              <a:t>neuroprogression</a:t>
            </a:r>
            <a:r>
              <a:rPr lang="en-GB" sz="900" dirty="0"/>
              <a:t> and late staging in bipolar disorder: a systematic review’ by Grewal et al, used under CC-BY-NC. This work is licensed under Creative Commons license CC-BY-NC-SA by The Lundbeck Foundation</a:t>
            </a:r>
          </a:p>
        </p:txBody>
      </p:sp>
    </p:spTree>
    <p:extLst>
      <p:ext uri="{BB962C8B-B14F-4D97-AF65-F5344CB8AC3E}">
        <p14:creationId xmlns:p14="http://schemas.microsoft.com/office/powerpoint/2010/main" val="2066423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3156E-0871-2588-07FE-278A24E0A4F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6E5A8F2-DCA5-BFBB-D716-108EA562FED1}"/>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11BFEFAB-5CDB-F536-56FB-A0A113319AFF}"/>
              </a:ext>
            </a:extLst>
          </p:cNvPr>
          <p:cNvSpPr>
            <a:spLocks noGrp="1"/>
          </p:cNvSpPr>
          <p:nvPr>
            <p:ph type="title"/>
          </p:nvPr>
        </p:nvSpPr>
        <p:spPr/>
        <p:txBody>
          <a:bodyPr/>
          <a:lstStyle/>
          <a:p>
            <a:r>
              <a:rPr lang="en-GB"/>
              <a:t>Bipolar disorder and the risk of dementia </a:t>
            </a:r>
          </a:p>
        </p:txBody>
      </p:sp>
      <p:sp>
        <p:nvSpPr>
          <p:cNvPr id="12" name="Content Placeholder 11">
            <a:extLst>
              <a:ext uri="{FF2B5EF4-FFF2-40B4-BE49-F238E27FC236}">
                <a16:creationId xmlns:a16="http://schemas.microsoft.com/office/drawing/2014/main" id="{86E66953-5F68-72C5-23E6-552C3D850178}"/>
              </a:ext>
            </a:extLst>
          </p:cNvPr>
          <p:cNvSpPr>
            <a:spLocks noGrp="1"/>
          </p:cNvSpPr>
          <p:nvPr>
            <p:ph sz="half" idx="21"/>
          </p:nvPr>
        </p:nvSpPr>
        <p:spPr/>
        <p:txBody>
          <a:bodyPr/>
          <a:lstStyle/>
          <a:p>
            <a:r>
              <a:rPr lang="en-GB" dirty="0"/>
              <a:t>BD has been linked to an increased risk of developing dementia</a:t>
            </a:r>
          </a:p>
          <a:p>
            <a:r>
              <a:rPr lang="en-GB" dirty="0"/>
              <a:t>The meta-analysis shown here found that BD increased the risk of dementia by almost </a:t>
            </a:r>
            <a:br>
              <a:rPr lang="en-GB" dirty="0"/>
            </a:br>
            <a:r>
              <a:rPr lang="en-GB" b="1" dirty="0"/>
              <a:t>3-times</a:t>
            </a:r>
          </a:p>
          <a:p>
            <a:r>
              <a:rPr lang="en-GB" dirty="0">
                <a:solidFill>
                  <a:schemeClr val="tx1"/>
                </a:solidFill>
              </a:rPr>
              <a:t>This increased risk of dementia was </a:t>
            </a:r>
            <a:r>
              <a:rPr lang="en-GB" b="1" dirty="0">
                <a:solidFill>
                  <a:schemeClr val="tx1"/>
                </a:solidFill>
              </a:rPr>
              <a:t>halved</a:t>
            </a:r>
            <a:r>
              <a:rPr lang="en-GB" dirty="0">
                <a:solidFill>
                  <a:schemeClr val="tx1"/>
                </a:solidFill>
              </a:rPr>
              <a:t> with lithium treatment</a:t>
            </a:r>
          </a:p>
        </p:txBody>
      </p:sp>
      <p:sp>
        <p:nvSpPr>
          <p:cNvPr id="5" name="Text Placeholder 4">
            <a:extLst>
              <a:ext uri="{FF2B5EF4-FFF2-40B4-BE49-F238E27FC236}">
                <a16:creationId xmlns:a16="http://schemas.microsoft.com/office/drawing/2014/main" id="{712E1DFC-814E-DD7F-70BC-FA7EF297FFC3}"/>
              </a:ext>
            </a:extLst>
          </p:cNvPr>
          <p:cNvSpPr>
            <a:spLocks noGrp="1"/>
          </p:cNvSpPr>
          <p:nvPr>
            <p:ph type="body" sz="quarter" idx="18"/>
          </p:nvPr>
        </p:nvSpPr>
        <p:spPr/>
        <p:txBody>
          <a:bodyPr/>
          <a:lstStyle/>
          <a:p>
            <a:r>
              <a:rPr lang="en-GB" dirty="0"/>
              <a:t>BD=bipolar disorder</a:t>
            </a:r>
          </a:p>
          <a:p>
            <a:endParaRPr lang="en-GB" dirty="0"/>
          </a:p>
          <a:p>
            <a:r>
              <a:rPr lang="en-GB" dirty="0"/>
              <a:t>Velosa et al. Acta </a:t>
            </a:r>
            <a:r>
              <a:rPr lang="en-GB" dirty="0" err="1"/>
              <a:t>Psychiatr</a:t>
            </a:r>
            <a:r>
              <a:rPr lang="en-GB" dirty="0"/>
              <a:t> </a:t>
            </a:r>
            <a:r>
              <a:rPr lang="en-GB" dirty="0" err="1"/>
              <a:t>Scand</a:t>
            </a:r>
            <a:r>
              <a:rPr lang="en-GB" dirty="0"/>
              <a:t> 2020;141(6):510–521</a:t>
            </a:r>
          </a:p>
        </p:txBody>
      </p:sp>
      <p:sp>
        <p:nvSpPr>
          <p:cNvPr id="6" name="Slide Number Placeholder 5">
            <a:extLst>
              <a:ext uri="{FF2B5EF4-FFF2-40B4-BE49-F238E27FC236}">
                <a16:creationId xmlns:a16="http://schemas.microsoft.com/office/drawing/2014/main" id="{EC979AB7-EAFC-AA49-6DE8-999199BF34F4}"/>
              </a:ext>
            </a:extLst>
          </p:cNvPr>
          <p:cNvSpPr>
            <a:spLocks noGrp="1"/>
          </p:cNvSpPr>
          <p:nvPr>
            <p:ph type="sldNum" sz="quarter" idx="4"/>
          </p:nvPr>
        </p:nvSpPr>
        <p:spPr/>
        <p:txBody>
          <a:bodyPr/>
          <a:lstStyle/>
          <a:p>
            <a:fld id="{C5E73D8C-6D1C-4360-8101-83ED279A0FF1}" type="slidenum">
              <a:rPr lang="en-GB" smtClean="0"/>
              <a:pPr/>
              <a:t>28</a:t>
            </a:fld>
            <a:endParaRPr lang="en-GB"/>
          </a:p>
        </p:txBody>
      </p:sp>
      <p:sp>
        <p:nvSpPr>
          <p:cNvPr id="4" name="TextBox 3">
            <a:extLst>
              <a:ext uri="{FF2B5EF4-FFF2-40B4-BE49-F238E27FC236}">
                <a16:creationId xmlns:a16="http://schemas.microsoft.com/office/drawing/2014/main" id="{041FE2AD-1EDE-59EF-5ECE-EAA18D3F0DF1}"/>
              </a:ext>
            </a:extLst>
          </p:cNvPr>
          <p:cNvSpPr txBox="1"/>
          <p:nvPr/>
        </p:nvSpPr>
        <p:spPr>
          <a:xfrm>
            <a:off x="3589669" y="1793922"/>
            <a:ext cx="7651480" cy="338554"/>
          </a:xfrm>
          <a:prstGeom prst="rect">
            <a:avLst/>
          </a:prstGeom>
          <a:noFill/>
        </p:spPr>
        <p:txBody>
          <a:bodyPr wrap="square" rtlCol="0">
            <a:spAutoFit/>
          </a:bodyPr>
          <a:lstStyle/>
          <a:p>
            <a:r>
              <a:rPr lang="en-GB" sz="1600"/>
              <a:t>There were 10 studies that included data on dementia in people with BD</a:t>
            </a:r>
          </a:p>
        </p:txBody>
      </p:sp>
      <p:sp>
        <p:nvSpPr>
          <p:cNvPr id="7" name="TextBox 6">
            <a:extLst>
              <a:ext uri="{FF2B5EF4-FFF2-40B4-BE49-F238E27FC236}">
                <a16:creationId xmlns:a16="http://schemas.microsoft.com/office/drawing/2014/main" id="{B35B57CA-5F31-2D85-7C07-65A02BEEC7E9}"/>
              </a:ext>
            </a:extLst>
          </p:cNvPr>
          <p:cNvSpPr txBox="1"/>
          <p:nvPr/>
        </p:nvSpPr>
        <p:spPr>
          <a:xfrm>
            <a:off x="3589668" y="1477333"/>
            <a:ext cx="7651481" cy="338554"/>
          </a:xfrm>
          <a:prstGeom prst="rect">
            <a:avLst/>
          </a:prstGeom>
          <a:noFill/>
        </p:spPr>
        <p:txBody>
          <a:bodyPr wrap="square" rtlCol="0">
            <a:spAutoFit/>
          </a:bodyPr>
          <a:lstStyle/>
          <a:p>
            <a:pPr algn="ctr"/>
            <a:r>
              <a:rPr lang="en-GB" sz="1600" b="1">
                <a:solidFill>
                  <a:schemeClr val="accent2">
                    <a:lumMod val="50000"/>
                  </a:schemeClr>
                </a:solidFill>
              </a:rPr>
              <a:t>BD as a risk factor for dementia</a:t>
            </a:r>
          </a:p>
        </p:txBody>
      </p:sp>
      <p:sp>
        <p:nvSpPr>
          <p:cNvPr id="9" name="TextBox 8">
            <a:extLst>
              <a:ext uri="{FF2B5EF4-FFF2-40B4-BE49-F238E27FC236}">
                <a16:creationId xmlns:a16="http://schemas.microsoft.com/office/drawing/2014/main" id="{FCC2ED33-582D-777C-0664-FAEE3AAEDD50}"/>
              </a:ext>
            </a:extLst>
          </p:cNvPr>
          <p:cNvSpPr txBox="1"/>
          <p:nvPr/>
        </p:nvSpPr>
        <p:spPr>
          <a:xfrm>
            <a:off x="3589669" y="2115787"/>
            <a:ext cx="3433953" cy="584775"/>
          </a:xfrm>
          <a:prstGeom prst="rect">
            <a:avLst/>
          </a:prstGeom>
          <a:noFill/>
        </p:spPr>
        <p:txBody>
          <a:bodyPr wrap="none" rtlCol="0">
            <a:spAutoFit/>
          </a:bodyPr>
          <a:lstStyle/>
          <a:p>
            <a:r>
              <a:rPr lang="en-GB" sz="1600"/>
              <a:t>6,859 people with BD,</a:t>
            </a:r>
            <a:br>
              <a:rPr lang="en-GB" sz="1600"/>
            </a:br>
            <a:r>
              <a:rPr lang="en-GB" sz="1600"/>
              <a:t>of whom 2,614 developed dementia</a:t>
            </a:r>
          </a:p>
        </p:txBody>
      </p:sp>
      <p:sp>
        <p:nvSpPr>
          <p:cNvPr id="11" name="TextBox 10">
            <a:extLst>
              <a:ext uri="{FF2B5EF4-FFF2-40B4-BE49-F238E27FC236}">
                <a16:creationId xmlns:a16="http://schemas.microsoft.com/office/drawing/2014/main" id="{72F06C7E-4865-2D67-604E-D9C515B46113}"/>
              </a:ext>
            </a:extLst>
          </p:cNvPr>
          <p:cNvSpPr txBox="1"/>
          <p:nvPr/>
        </p:nvSpPr>
        <p:spPr>
          <a:xfrm>
            <a:off x="6913504" y="2360203"/>
            <a:ext cx="4327646" cy="584775"/>
          </a:xfrm>
          <a:prstGeom prst="rect">
            <a:avLst/>
          </a:prstGeom>
          <a:noFill/>
        </p:spPr>
        <p:txBody>
          <a:bodyPr wrap="square" rtlCol="0">
            <a:spAutoFit/>
          </a:bodyPr>
          <a:lstStyle/>
          <a:p>
            <a:pPr algn="r"/>
            <a:r>
              <a:rPr lang="en-GB" sz="1600"/>
              <a:t>…compared with 487,928 control individuals, of whom 115,663 developed dementia</a:t>
            </a:r>
          </a:p>
        </p:txBody>
      </p:sp>
      <p:sp>
        <p:nvSpPr>
          <p:cNvPr id="13" name="TextBox 12">
            <a:extLst>
              <a:ext uri="{FF2B5EF4-FFF2-40B4-BE49-F238E27FC236}">
                <a16:creationId xmlns:a16="http://schemas.microsoft.com/office/drawing/2014/main" id="{EDF59FC1-D907-B464-A2FE-9D214ABEA203}"/>
              </a:ext>
            </a:extLst>
          </p:cNvPr>
          <p:cNvSpPr txBox="1"/>
          <p:nvPr/>
        </p:nvSpPr>
        <p:spPr>
          <a:xfrm>
            <a:off x="5306645" y="2848398"/>
            <a:ext cx="3887603" cy="523220"/>
          </a:xfrm>
          <a:prstGeom prst="rect">
            <a:avLst/>
          </a:prstGeom>
          <a:noFill/>
        </p:spPr>
        <p:txBody>
          <a:bodyPr wrap="none" rtlCol="0">
            <a:spAutoFit/>
          </a:bodyPr>
          <a:lstStyle/>
          <a:p>
            <a:r>
              <a:rPr lang="en-GB" sz="1600"/>
              <a:t>Odds ratio: </a:t>
            </a:r>
            <a:r>
              <a:rPr lang="en-GB" sz="2800" b="1">
                <a:solidFill>
                  <a:schemeClr val="accent2">
                    <a:lumMod val="50000"/>
                  </a:schemeClr>
                </a:solidFill>
              </a:rPr>
              <a:t>2.96</a:t>
            </a:r>
            <a:r>
              <a:rPr lang="en-GB" sz="2800" b="1"/>
              <a:t> </a:t>
            </a:r>
            <a:r>
              <a:rPr lang="en-GB" sz="1600"/>
              <a:t>(95% CI: 2.09, 4.18)</a:t>
            </a:r>
          </a:p>
        </p:txBody>
      </p:sp>
      <p:sp>
        <p:nvSpPr>
          <p:cNvPr id="14" name="TextBox 13">
            <a:extLst>
              <a:ext uri="{FF2B5EF4-FFF2-40B4-BE49-F238E27FC236}">
                <a16:creationId xmlns:a16="http://schemas.microsoft.com/office/drawing/2014/main" id="{9D930C8C-7E40-C5BA-2440-7E84BA92F454}"/>
              </a:ext>
            </a:extLst>
          </p:cNvPr>
          <p:cNvSpPr txBox="1"/>
          <p:nvPr/>
        </p:nvSpPr>
        <p:spPr>
          <a:xfrm>
            <a:off x="3589669" y="4002290"/>
            <a:ext cx="7651480" cy="338554"/>
          </a:xfrm>
          <a:prstGeom prst="rect">
            <a:avLst/>
          </a:prstGeom>
          <a:noFill/>
        </p:spPr>
        <p:txBody>
          <a:bodyPr wrap="square" rtlCol="0">
            <a:spAutoFit/>
          </a:bodyPr>
          <a:lstStyle/>
          <a:p>
            <a:r>
              <a:rPr lang="en-GB" sz="1600"/>
              <a:t>There were 5 studies that included data on dementia and lithium in people with BD</a:t>
            </a:r>
          </a:p>
        </p:txBody>
      </p:sp>
      <p:sp>
        <p:nvSpPr>
          <p:cNvPr id="15" name="TextBox 14">
            <a:extLst>
              <a:ext uri="{FF2B5EF4-FFF2-40B4-BE49-F238E27FC236}">
                <a16:creationId xmlns:a16="http://schemas.microsoft.com/office/drawing/2014/main" id="{D4F9C63C-C313-BAAB-C8D7-CC3EC36579C6}"/>
              </a:ext>
            </a:extLst>
          </p:cNvPr>
          <p:cNvSpPr txBox="1"/>
          <p:nvPr/>
        </p:nvSpPr>
        <p:spPr>
          <a:xfrm>
            <a:off x="3589668" y="3723801"/>
            <a:ext cx="7651481" cy="338554"/>
          </a:xfrm>
          <a:prstGeom prst="rect">
            <a:avLst/>
          </a:prstGeom>
          <a:noFill/>
        </p:spPr>
        <p:txBody>
          <a:bodyPr wrap="square" rtlCol="0">
            <a:spAutoFit/>
          </a:bodyPr>
          <a:lstStyle/>
          <a:p>
            <a:pPr algn="ctr"/>
            <a:r>
              <a:rPr lang="en-GB" sz="1600" b="1">
                <a:solidFill>
                  <a:schemeClr val="accent2">
                    <a:lumMod val="50000"/>
                  </a:schemeClr>
                </a:solidFill>
              </a:rPr>
              <a:t>The neuroprotective effect of lithium</a:t>
            </a:r>
          </a:p>
        </p:txBody>
      </p:sp>
      <p:sp>
        <p:nvSpPr>
          <p:cNvPr id="16" name="TextBox 15">
            <a:extLst>
              <a:ext uri="{FF2B5EF4-FFF2-40B4-BE49-F238E27FC236}">
                <a16:creationId xmlns:a16="http://schemas.microsoft.com/office/drawing/2014/main" id="{E79B50A4-DB0D-487E-B9BE-79CC8917A6B4}"/>
              </a:ext>
            </a:extLst>
          </p:cNvPr>
          <p:cNvSpPr txBox="1"/>
          <p:nvPr/>
        </p:nvSpPr>
        <p:spPr>
          <a:xfrm>
            <a:off x="3589669" y="4324155"/>
            <a:ext cx="3501280" cy="584775"/>
          </a:xfrm>
          <a:prstGeom prst="rect">
            <a:avLst/>
          </a:prstGeom>
          <a:noFill/>
        </p:spPr>
        <p:txBody>
          <a:bodyPr wrap="none" rtlCol="0">
            <a:spAutoFit/>
          </a:bodyPr>
          <a:lstStyle/>
          <a:p>
            <a:r>
              <a:rPr lang="en-GB" sz="1600"/>
              <a:t>6,483 people with BD taking lithium, </a:t>
            </a:r>
            <a:br>
              <a:rPr lang="en-GB" sz="1600"/>
            </a:br>
            <a:r>
              <a:rPr lang="en-GB" sz="1600"/>
              <a:t>of whom 197 developed dementia</a:t>
            </a:r>
          </a:p>
        </p:txBody>
      </p:sp>
      <p:sp>
        <p:nvSpPr>
          <p:cNvPr id="17" name="TextBox 16">
            <a:extLst>
              <a:ext uri="{FF2B5EF4-FFF2-40B4-BE49-F238E27FC236}">
                <a16:creationId xmlns:a16="http://schemas.microsoft.com/office/drawing/2014/main" id="{F45FB0EF-0193-860E-C989-94E43293207C}"/>
              </a:ext>
            </a:extLst>
          </p:cNvPr>
          <p:cNvSpPr txBox="1"/>
          <p:nvPr/>
        </p:nvSpPr>
        <p:spPr>
          <a:xfrm>
            <a:off x="7147560" y="4568571"/>
            <a:ext cx="4093590" cy="830997"/>
          </a:xfrm>
          <a:prstGeom prst="rect">
            <a:avLst/>
          </a:prstGeom>
          <a:noFill/>
        </p:spPr>
        <p:txBody>
          <a:bodyPr wrap="square" rtlCol="0">
            <a:spAutoFit/>
          </a:bodyPr>
          <a:lstStyle/>
          <a:p>
            <a:pPr algn="r"/>
            <a:r>
              <a:rPr lang="en-GB" sz="1600"/>
              <a:t>…compared with 43,496 people who were not taking lithium, of whom 2,982 developed dementia</a:t>
            </a:r>
          </a:p>
        </p:txBody>
      </p:sp>
      <p:sp>
        <p:nvSpPr>
          <p:cNvPr id="18" name="TextBox 17">
            <a:extLst>
              <a:ext uri="{FF2B5EF4-FFF2-40B4-BE49-F238E27FC236}">
                <a16:creationId xmlns:a16="http://schemas.microsoft.com/office/drawing/2014/main" id="{F9A0D37D-70E2-30CD-EB81-D11B5B126286}"/>
              </a:ext>
            </a:extLst>
          </p:cNvPr>
          <p:cNvSpPr txBox="1"/>
          <p:nvPr/>
        </p:nvSpPr>
        <p:spPr>
          <a:xfrm>
            <a:off x="5306645" y="5232026"/>
            <a:ext cx="3887603" cy="523220"/>
          </a:xfrm>
          <a:prstGeom prst="rect">
            <a:avLst/>
          </a:prstGeom>
          <a:noFill/>
        </p:spPr>
        <p:txBody>
          <a:bodyPr wrap="none" rtlCol="0">
            <a:spAutoFit/>
          </a:bodyPr>
          <a:lstStyle/>
          <a:p>
            <a:r>
              <a:rPr lang="en-GB" sz="1600"/>
              <a:t>Odds ratio: </a:t>
            </a:r>
            <a:r>
              <a:rPr lang="en-GB" sz="2800" b="1">
                <a:solidFill>
                  <a:schemeClr val="accent2">
                    <a:lumMod val="50000"/>
                  </a:schemeClr>
                </a:solidFill>
              </a:rPr>
              <a:t>0.51</a:t>
            </a:r>
            <a:r>
              <a:rPr lang="en-GB" sz="2800" b="1"/>
              <a:t> </a:t>
            </a:r>
            <a:r>
              <a:rPr lang="en-GB" sz="1600"/>
              <a:t>(95% CI: 0.36, 0.72)</a:t>
            </a:r>
          </a:p>
        </p:txBody>
      </p:sp>
    </p:spTree>
    <p:extLst>
      <p:ext uri="{BB962C8B-B14F-4D97-AF65-F5344CB8AC3E}">
        <p14:creationId xmlns:p14="http://schemas.microsoft.com/office/powerpoint/2010/main" val="1697833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5A842-CABE-F1D7-F201-ACD5DE77F56B}"/>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A829AB0C-D1F7-1BEC-CC4D-8171AE796FF2}"/>
              </a:ext>
            </a:extLst>
          </p:cNvPr>
          <p:cNvSpPr txBox="1"/>
          <p:nvPr/>
        </p:nvSpPr>
        <p:spPr>
          <a:xfrm>
            <a:off x="6246813" y="3057400"/>
            <a:ext cx="1492716" cy="205629"/>
          </a:xfrm>
          <a:prstGeom prst="rect">
            <a:avLst/>
          </a:prstGeom>
          <a:solidFill>
            <a:schemeClr val="accent5">
              <a:lumMod val="20000"/>
              <a:lumOff val="80000"/>
            </a:schemeClr>
          </a:solidFill>
        </p:spPr>
        <p:txBody>
          <a:bodyPr wrap="none" tIns="18000" bIns="18000" rtlCol="0">
            <a:spAutoFit/>
          </a:bodyPr>
          <a:lstStyle/>
          <a:p>
            <a:r>
              <a:rPr lang="en-GB" sz="1100" b="1">
                <a:solidFill>
                  <a:schemeClr val="accent5">
                    <a:lumMod val="50000"/>
                  </a:schemeClr>
                </a:solidFill>
              </a:rPr>
              <a:t>Curative psychiatry</a:t>
            </a:r>
          </a:p>
        </p:txBody>
      </p:sp>
      <p:sp>
        <p:nvSpPr>
          <p:cNvPr id="23" name="TextBox 22">
            <a:extLst>
              <a:ext uri="{FF2B5EF4-FFF2-40B4-BE49-F238E27FC236}">
                <a16:creationId xmlns:a16="http://schemas.microsoft.com/office/drawing/2014/main" id="{5B879E7C-FDC8-AABB-F39B-AC4E1E9A2647}"/>
              </a:ext>
            </a:extLst>
          </p:cNvPr>
          <p:cNvSpPr txBox="1"/>
          <p:nvPr/>
        </p:nvSpPr>
        <p:spPr>
          <a:xfrm>
            <a:off x="6246813" y="4076712"/>
            <a:ext cx="1843774" cy="205629"/>
          </a:xfrm>
          <a:prstGeom prst="rect">
            <a:avLst/>
          </a:prstGeom>
          <a:solidFill>
            <a:schemeClr val="accent5">
              <a:lumMod val="20000"/>
              <a:lumOff val="80000"/>
            </a:schemeClr>
          </a:solidFill>
        </p:spPr>
        <p:txBody>
          <a:bodyPr wrap="none" tIns="18000" bIns="18000" rtlCol="0">
            <a:spAutoFit/>
          </a:bodyPr>
          <a:lstStyle/>
          <a:p>
            <a:r>
              <a:rPr lang="en-GB" sz="1100" b="1">
                <a:solidFill>
                  <a:schemeClr val="accent5">
                    <a:lumMod val="50000"/>
                  </a:schemeClr>
                </a:solidFill>
              </a:rPr>
              <a:t>Rehabilitative psychiatry</a:t>
            </a:r>
          </a:p>
        </p:txBody>
      </p:sp>
      <p:sp>
        <p:nvSpPr>
          <p:cNvPr id="24" name="TextBox 23">
            <a:extLst>
              <a:ext uri="{FF2B5EF4-FFF2-40B4-BE49-F238E27FC236}">
                <a16:creationId xmlns:a16="http://schemas.microsoft.com/office/drawing/2014/main" id="{21D029D7-8B56-06A2-9B70-B0B1190D5D41}"/>
              </a:ext>
            </a:extLst>
          </p:cNvPr>
          <p:cNvSpPr txBox="1"/>
          <p:nvPr/>
        </p:nvSpPr>
        <p:spPr>
          <a:xfrm>
            <a:off x="6246813" y="5096025"/>
            <a:ext cx="1537600" cy="205629"/>
          </a:xfrm>
          <a:prstGeom prst="rect">
            <a:avLst/>
          </a:prstGeom>
          <a:solidFill>
            <a:schemeClr val="accent5">
              <a:lumMod val="20000"/>
              <a:lumOff val="80000"/>
            </a:schemeClr>
          </a:solidFill>
        </p:spPr>
        <p:txBody>
          <a:bodyPr wrap="none" tIns="18000" bIns="18000" rtlCol="0">
            <a:spAutoFit/>
          </a:bodyPr>
          <a:lstStyle/>
          <a:p>
            <a:r>
              <a:rPr lang="en-GB" sz="1100" b="1">
                <a:solidFill>
                  <a:schemeClr val="accent5">
                    <a:lumMod val="50000"/>
                  </a:schemeClr>
                </a:solidFill>
              </a:rPr>
              <a:t>Palliative psychiatry</a:t>
            </a:r>
          </a:p>
        </p:txBody>
      </p:sp>
      <p:sp>
        <p:nvSpPr>
          <p:cNvPr id="21" name="TextBox 20">
            <a:extLst>
              <a:ext uri="{FF2B5EF4-FFF2-40B4-BE49-F238E27FC236}">
                <a16:creationId xmlns:a16="http://schemas.microsoft.com/office/drawing/2014/main" id="{A2833EC6-2F2D-9547-4170-673F9B502D5A}"/>
              </a:ext>
            </a:extLst>
          </p:cNvPr>
          <p:cNvSpPr txBox="1"/>
          <p:nvPr/>
        </p:nvSpPr>
        <p:spPr>
          <a:xfrm>
            <a:off x="6246030" y="2037210"/>
            <a:ext cx="1983235" cy="205629"/>
          </a:xfrm>
          <a:prstGeom prst="rect">
            <a:avLst/>
          </a:prstGeom>
          <a:solidFill>
            <a:schemeClr val="accent2">
              <a:lumMod val="20000"/>
              <a:lumOff val="80000"/>
            </a:schemeClr>
          </a:solidFill>
        </p:spPr>
        <p:txBody>
          <a:bodyPr wrap="none" tIns="18000" bIns="18000" rtlCol="0">
            <a:spAutoFit/>
          </a:bodyPr>
          <a:lstStyle/>
          <a:p>
            <a:r>
              <a:rPr lang="en-GB" sz="1100" b="1"/>
              <a:t>Without mental health care</a:t>
            </a:r>
          </a:p>
        </p:txBody>
      </p:sp>
      <p:sp>
        <p:nvSpPr>
          <p:cNvPr id="2" name="Text Placeholder 1">
            <a:extLst>
              <a:ext uri="{FF2B5EF4-FFF2-40B4-BE49-F238E27FC236}">
                <a16:creationId xmlns:a16="http://schemas.microsoft.com/office/drawing/2014/main" id="{58E4F1A4-EDF9-2BD1-7894-7354C167EDF1}"/>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6780CE48-EFDF-F782-68C0-EA00711B987B}"/>
              </a:ext>
            </a:extLst>
          </p:cNvPr>
          <p:cNvSpPr>
            <a:spLocks noGrp="1"/>
          </p:cNvSpPr>
          <p:nvPr>
            <p:ph type="title"/>
          </p:nvPr>
        </p:nvSpPr>
        <p:spPr>
          <a:xfrm>
            <a:off x="539749" y="814386"/>
            <a:ext cx="9838371" cy="332399"/>
          </a:xfrm>
        </p:spPr>
        <p:txBody>
          <a:bodyPr/>
          <a:lstStyle/>
          <a:p>
            <a:r>
              <a:rPr lang="en-GB" dirty="0"/>
              <a:t>Palliative psychiatry as an approach to late-stage bipolar disorder</a:t>
            </a:r>
          </a:p>
        </p:txBody>
      </p:sp>
      <p:sp>
        <p:nvSpPr>
          <p:cNvPr id="7" name="Content Placeholder 6">
            <a:extLst>
              <a:ext uri="{FF2B5EF4-FFF2-40B4-BE49-F238E27FC236}">
                <a16:creationId xmlns:a16="http://schemas.microsoft.com/office/drawing/2014/main" id="{EE0210B7-D9B0-D3EB-75CE-F0E29B5E1FB7}"/>
              </a:ext>
            </a:extLst>
          </p:cNvPr>
          <p:cNvSpPr>
            <a:spLocks noGrp="1"/>
          </p:cNvSpPr>
          <p:nvPr>
            <p:ph idx="20"/>
          </p:nvPr>
        </p:nvSpPr>
        <p:spPr/>
        <p:txBody>
          <a:bodyPr/>
          <a:lstStyle/>
          <a:p>
            <a:r>
              <a:rPr lang="en-GB" sz="1400" dirty="0">
                <a:solidFill>
                  <a:schemeClr val="tx1"/>
                </a:solidFill>
              </a:rPr>
              <a:t>In medicine broadly, palliative care refers to care that provides relief to symptoms of a disease, i.e., without attempting/being able to cure the disease</a:t>
            </a:r>
            <a:r>
              <a:rPr lang="en-GB" sz="1400" baseline="30000" dirty="0">
                <a:solidFill>
                  <a:schemeClr val="tx1"/>
                </a:solidFill>
              </a:rPr>
              <a:t>1</a:t>
            </a:r>
            <a:endParaRPr lang="en-GB" sz="1400" dirty="0">
              <a:solidFill>
                <a:schemeClr val="tx1"/>
              </a:solidFill>
            </a:endParaRPr>
          </a:p>
          <a:p>
            <a:r>
              <a:rPr lang="en-GB" sz="1400" dirty="0">
                <a:solidFill>
                  <a:schemeClr val="tx1"/>
                </a:solidFill>
              </a:rPr>
              <a:t>In psychiatry, an approach has been suggested called palliative psychiatry, that </a:t>
            </a:r>
            <a:r>
              <a:rPr lang="en-GB" sz="1400" b="1" dirty="0">
                <a:solidFill>
                  <a:schemeClr val="tx1"/>
                </a:solidFill>
              </a:rPr>
              <a:t>focuses on mental health and improving quality of life</a:t>
            </a:r>
            <a:r>
              <a:rPr lang="en-GB" sz="1400" dirty="0">
                <a:solidFill>
                  <a:schemeClr val="tx1"/>
                </a:solidFill>
              </a:rPr>
              <a:t>, rather than treating symptoms, or attempting to cure/achieve recovery</a:t>
            </a:r>
            <a:r>
              <a:rPr lang="en-GB" sz="1400" baseline="30000" dirty="0">
                <a:solidFill>
                  <a:schemeClr val="tx1"/>
                </a:solidFill>
              </a:rPr>
              <a:t>2,3</a:t>
            </a:r>
            <a:endParaRPr lang="en-GB" sz="1400" dirty="0">
              <a:solidFill>
                <a:schemeClr val="tx1"/>
              </a:solidFill>
            </a:endParaRPr>
          </a:p>
          <a:p>
            <a:r>
              <a:rPr lang="en-GB" sz="1400" dirty="0">
                <a:solidFill>
                  <a:schemeClr val="tx1"/>
                </a:solidFill>
              </a:rPr>
              <a:t>This approach involves accepting that some severely ill patients with mental illness are chronic and cannot be remediated – e.g., severe chronic BD, and contrasts with rehabilitative psychiatry, </a:t>
            </a:r>
            <a:r>
              <a:rPr lang="en-US" sz="1400" dirty="0">
                <a:solidFill>
                  <a:schemeClr val="tx1"/>
                </a:solidFill>
              </a:rPr>
              <a:t>which focuses on psychosocial functioning instead of QoL</a:t>
            </a:r>
            <a:r>
              <a:rPr lang="en-GB" sz="1400" baseline="30000" dirty="0">
                <a:solidFill>
                  <a:schemeClr val="tx1"/>
                </a:solidFill>
              </a:rPr>
              <a:t>3</a:t>
            </a:r>
          </a:p>
          <a:p>
            <a:r>
              <a:rPr lang="en-GB" sz="1400" dirty="0">
                <a:solidFill>
                  <a:schemeClr val="tx1"/>
                </a:solidFill>
              </a:rPr>
              <a:t>Some key basic skills of palliative psychiatry are:</a:t>
            </a:r>
            <a:r>
              <a:rPr lang="en-GB" sz="1400" baseline="30000" dirty="0">
                <a:solidFill>
                  <a:schemeClr val="tx1"/>
                </a:solidFill>
              </a:rPr>
              <a:t>2</a:t>
            </a:r>
            <a:endParaRPr lang="en-GB" sz="1400" dirty="0">
              <a:solidFill>
                <a:schemeClr val="tx1"/>
              </a:solidFill>
            </a:endParaRPr>
          </a:p>
          <a:p>
            <a:pPr lvl="1"/>
            <a:r>
              <a:rPr lang="en-US" sz="1200" dirty="0">
                <a:solidFill>
                  <a:schemeClr val="tx1"/>
                </a:solidFill>
              </a:rPr>
              <a:t>Communication of diagnosis and prognosis</a:t>
            </a:r>
          </a:p>
          <a:p>
            <a:pPr lvl="1"/>
            <a:r>
              <a:rPr lang="en-US" sz="1200" dirty="0">
                <a:solidFill>
                  <a:schemeClr val="tx1"/>
                </a:solidFill>
              </a:rPr>
              <a:t>Symptom assessment and management</a:t>
            </a:r>
          </a:p>
          <a:p>
            <a:pPr lvl="1"/>
            <a:r>
              <a:rPr lang="en-US" sz="1200" dirty="0">
                <a:solidFill>
                  <a:schemeClr val="tx1"/>
                </a:solidFill>
              </a:rPr>
              <a:t>Support for advanced mental health care planning</a:t>
            </a:r>
          </a:p>
          <a:p>
            <a:pPr lvl="1"/>
            <a:r>
              <a:rPr lang="en-US" sz="1200" dirty="0">
                <a:solidFill>
                  <a:schemeClr val="tx1"/>
                </a:solidFill>
              </a:rPr>
              <a:t>Assessment of caregiver needs</a:t>
            </a:r>
          </a:p>
          <a:p>
            <a:pPr lvl="1">
              <a:tabLst>
                <a:tab pos="1792288" algn="l"/>
              </a:tabLst>
            </a:pPr>
            <a:r>
              <a:rPr lang="en-US" sz="1200" dirty="0">
                <a:solidFill>
                  <a:schemeClr val="tx1"/>
                </a:solidFill>
              </a:rPr>
              <a:t>Referral to specialized services</a:t>
            </a:r>
            <a:endParaRPr lang="en-GB" sz="1200" dirty="0">
              <a:solidFill>
                <a:schemeClr val="tx1"/>
              </a:solidFill>
            </a:endParaRPr>
          </a:p>
          <a:p>
            <a:pPr marL="0" indent="0">
              <a:buNone/>
            </a:pPr>
            <a:endParaRPr lang="en-GB" sz="1400" dirty="0">
              <a:solidFill>
                <a:schemeClr val="tx1"/>
              </a:solidFill>
            </a:endParaRPr>
          </a:p>
        </p:txBody>
      </p:sp>
      <p:sp>
        <p:nvSpPr>
          <p:cNvPr id="5" name="Text Placeholder 4">
            <a:extLst>
              <a:ext uri="{FF2B5EF4-FFF2-40B4-BE49-F238E27FC236}">
                <a16:creationId xmlns:a16="http://schemas.microsoft.com/office/drawing/2014/main" id="{764713C4-8F25-916B-0776-10DA863F26B2}"/>
              </a:ext>
            </a:extLst>
          </p:cNvPr>
          <p:cNvSpPr>
            <a:spLocks noGrp="1"/>
          </p:cNvSpPr>
          <p:nvPr>
            <p:ph type="body" sz="quarter" idx="18"/>
          </p:nvPr>
        </p:nvSpPr>
        <p:spPr/>
        <p:txBody>
          <a:bodyPr/>
          <a:lstStyle/>
          <a:p>
            <a:r>
              <a:rPr lang="en-GB" dirty="0"/>
              <a:t>BD=bipolar disease; QoL=quality of life</a:t>
            </a:r>
          </a:p>
          <a:p>
            <a:endParaRPr lang="en-GB" dirty="0"/>
          </a:p>
          <a:p>
            <a:r>
              <a:rPr lang="en-GB" dirty="0"/>
              <a:t>1. Oxford CMD, 10</a:t>
            </a:r>
            <a:r>
              <a:rPr lang="en-GB" baseline="30000" dirty="0"/>
              <a:t>th</a:t>
            </a:r>
            <a:r>
              <a:rPr lang="en-GB" dirty="0"/>
              <a:t> ed. 2020; 2. </a:t>
            </a:r>
            <a:r>
              <a:rPr lang="en-GB" dirty="0" err="1"/>
              <a:t>Trachsel</a:t>
            </a:r>
            <a:r>
              <a:rPr lang="en-GB" dirty="0"/>
              <a:t> et al. BMC Psychiatry 2016;16:260; </a:t>
            </a:r>
            <a:br>
              <a:rPr lang="en-GB" dirty="0"/>
            </a:br>
            <a:r>
              <a:rPr lang="en-GB" dirty="0"/>
              <a:t>3. </a:t>
            </a:r>
            <a:r>
              <a:rPr lang="en-GB" dirty="0" err="1"/>
              <a:t>Westermair</a:t>
            </a:r>
            <a:r>
              <a:rPr lang="en-GB" dirty="0"/>
              <a:t> et al. </a:t>
            </a:r>
            <a:r>
              <a:rPr lang="en-GB" dirty="0" err="1"/>
              <a:t>Aust</a:t>
            </a:r>
            <a:r>
              <a:rPr lang="en-GB" dirty="0"/>
              <a:t> N Z J Psychiatry 2022;56(12):1535–1541</a:t>
            </a:r>
          </a:p>
        </p:txBody>
      </p:sp>
      <p:sp>
        <p:nvSpPr>
          <p:cNvPr id="6" name="Slide Number Placeholder 5">
            <a:extLst>
              <a:ext uri="{FF2B5EF4-FFF2-40B4-BE49-F238E27FC236}">
                <a16:creationId xmlns:a16="http://schemas.microsoft.com/office/drawing/2014/main" id="{E32868B2-BA1B-904A-8885-E9E9DC31F44E}"/>
              </a:ext>
            </a:extLst>
          </p:cNvPr>
          <p:cNvSpPr>
            <a:spLocks noGrp="1"/>
          </p:cNvSpPr>
          <p:nvPr>
            <p:ph type="sldNum" sz="quarter" idx="4"/>
          </p:nvPr>
        </p:nvSpPr>
        <p:spPr/>
        <p:txBody>
          <a:bodyPr/>
          <a:lstStyle/>
          <a:p>
            <a:fld id="{C5E73D8C-6D1C-4360-8101-83ED279A0FF1}" type="slidenum">
              <a:rPr lang="en-GB" smtClean="0"/>
              <a:pPr/>
              <a:t>29</a:t>
            </a:fld>
            <a:endParaRPr lang="en-GB"/>
          </a:p>
        </p:txBody>
      </p:sp>
      <p:sp>
        <p:nvSpPr>
          <p:cNvPr id="15" name="TextBox 14">
            <a:extLst>
              <a:ext uri="{FF2B5EF4-FFF2-40B4-BE49-F238E27FC236}">
                <a16:creationId xmlns:a16="http://schemas.microsoft.com/office/drawing/2014/main" id="{2C3C8DC4-684F-B1B3-A014-DD8103797D9F}"/>
              </a:ext>
            </a:extLst>
          </p:cNvPr>
          <p:cNvSpPr txBox="1"/>
          <p:nvPr/>
        </p:nvSpPr>
        <p:spPr>
          <a:xfrm>
            <a:off x="6246814" y="1416785"/>
            <a:ext cx="5403849" cy="523220"/>
          </a:xfrm>
          <a:prstGeom prst="rect">
            <a:avLst/>
          </a:prstGeom>
          <a:noFill/>
        </p:spPr>
        <p:txBody>
          <a:bodyPr wrap="square">
            <a:spAutoFit/>
          </a:bodyPr>
          <a:lstStyle/>
          <a:p>
            <a:pPr algn="ctr"/>
            <a:r>
              <a:rPr lang="it-IT" sz="1400" b="1" dirty="0">
                <a:solidFill>
                  <a:schemeClr val="accent2">
                    <a:lumMod val="50000"/>
                  </a:schemeClr>
                </a:solidFill>
              </a:rPr>
              <a:t>Palliative psychiatry compared with </a:t>
            </a:r>
            <a:br>
              <a:rPr lang="it-IT" sz="1400" b="1" dirty="0">
                <a:solidFill>
                  <a:schemeClr val="accent2">
                    <a:lumMod val="50000"/>
                  </a:schemeClr>
                </a:solidFill>
              </a:rPr>
            </a:br>
            <a:r>
              <a:rPr lang="it-IT" sz="1400" b="1" dirty="0">
                <a:solidFill>
                  <a:schemeClr val="accent2">
                    <a:lumMod val="50000"/>
                  </a:schemeClr>
                </a:solidFill>
              </a:rPr>
              <a:t>other approaches to mental health care</a:t>
            </a:r>
            <a:r>
              <a:rPr lang="it-IT" sz="1400" b="1" baseline="30000" dirty="0">
                <a:solidFill>
                  <a:schemeClr val="accent2">
                    <a:lumMod val="50000"/>
                  </a:schemeClr>
                </a:solidFill>
              </a:rPr>
              <a:t>3</a:t>
            </a:r>
            <a:endParaRPr lang="en-GB" sz="1400" b="1" dirty="0">
              <a:solidFill>
                <a:schemeClr val="accent2">
                  <a:lumMod val="50000"/>
                </a:schemeClr>
              </a:solidFill>
            </a:endParaRPr>
          </a:p>
        </p:txBody>
      </p:sp>
      <p:sp>
        <p:nvSpPr>
          <p:cNvPr id="4" name="Rectangle 3">
            <a:extLst>
              <a:ext uri="{FF2B5EF4-FFF2-40B4-BE49-F238E27FC236}">
                <a16:creationId xmlns:a16="http://schemas.microsoft.com/office/drawing/2014/main" id="{B85C0FF5-A9E1-0249-CFAD-6C365E03190B}"/>
              </a:ext>
            </a:extLst>
          </p:cNvPr>
          <p:cNvSpPr/>
          <p:nvPr/>
        </p:nvSpPr>
        <p:spPr>
          <a:xfrm>
            <a:off x="6246814" y="2038088"/>
            <a:ext cx="5400000" cy="952350"/>
          </a:xfrm>
          <a:prstGeom prst="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4D3CDC5-EBCA-852B-4BA3-3E227318C489}"/>
              </a:ext>
            </a:extLst>
          </p:cNvPr>
          <p:cNvSpPr/>
          <p:nvPr/>
        </p:nvSpPr>
        <p:spPr>
          <a:xfrm>
            <a:off x="6246813" y="3057400"/>
            <a:ext cx="5400000" cy="952350"/>
          </a:xfrm>
          <a:prstGeom prst="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C28AB1D-38C2-380C-A8FD-316597672E4E}"/>
              </a:ext>
            </a:extLst>
          </p:cNvPr>
          <p:cNvSpPr/>
          <p:nvPr/>
        </p:nvSpPr>
        <p:spPr>
          <a:xfrm>
            <a:off x="6246813" y="4076712"/>
            <a:ext cx="5400000" cy="952350"/>
          </a:xfrm>
          <a:prstGeom prst="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7BD5D45-498B-80E4-B469-C22D710E110C}"/>
              </a:ext>
            </a:extLst>
          </p:cNvPr>
          <p:cNvSpPr/>
          <p:nvPr/>
        </p:nvSpPr>
        <p:spPr>
          <a:xfrm>
            <a:off x="6246813" y="5096025"/>
            <a:ext cx="5400000" cy="952350"/>
          </a:xfrm>
          <a:prstGeom prst="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 name="Straight Arrow Connector 26">
            <a:extLst>
              <a:ext uri="{FF2B5EF4-FFF2-40B4-BE49-F238E27FC236}">
                <a16:creationId xmlns:a16="http://schemas.microsoft.com/office/drawing/2014/main" id="{04B88A39-9BE2-5420-DB88-D86645207218}"/>
              </a:ext>
            </a:extLst>
          </p:cNvPr>
          <p:cNvCxnSpPr>
            <a:cxnSpLocks/>
          </p:cNvCxnSpPr>
          <p:nvPr/>
        </p:nvCxnSpPr>
        <p:spPr>
          <a:xfrm>
            <a:off x="7219950" y="3533387"/>
            <a:ext cx="420918" cy="0"/>
          </a:xfrm>
          <a:prstGeom prst="straightConnector1">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4C6FC7C2-1E56-70A4-66EC-8B6FE90B27AE}"/>
              </a:ext>
            </a:extLst>
          </p:cNvPr>
          <p:cNvGrpSpPr/>
          <p:nvPr/>
        </p:nvGrpSpPr>
        <p:grpSpPr>
          <a:xfrm>
            <a:off x="8520862" y="2201377"/>
            <a:ext cx="992580" cy="625773"/>
            <a:chOff x="8704117" y="2201377"/>
            <a:chExt cx="992580" cy="625773"/>
          </a:xfrm>
        </p:grpSpPr>
        <p:sp>
          <p:nvSpPr>
            <p:cNvPr id="12" name="TextBox 11">
              <a:extLst>
                <a:ext uri="{FF2B5EF4-FFF2-40B4-BE49-F238E27FC236}">
                  <a16:creationId xmlns:a16="http://schemas.microsoft.com/office/drawing/2014/main" id="{D42AF50D-004D-21EB-0306-3586E29D4339}"/>
                </a:ext>
              </a:extLst>
            </p:cNvPr>
            <p:cNvSpPr txBox="1"/>
            <p:nvPr/>
          </p:nvSpPr>
          <p:spPr>
            <a:xfrm>
              <a:off x="8704117" y="2201377"/>
              <a:ext cx="992580" cy="261610"/>
            </a:xfrm>
            <a:prstGeom prst="rect">
              <a:avLst/>
            </a:prstGeom>
            <a:noFill/>
          </p:spPr>
          <p:txBody>
            <a:bodyPr wrap="none" rtlCol="0">
              <a:spAutoFit/>
            </a:bodyPr>
            <a:lstStyle/>
            <a:p>
              <a:pPr algn="ctr"/>
              <a:r>
                <a:rPr lang="en-GB" sz="1100" b="1"/>
                <a:t>Functioning</a:t>
              </a:r>
            </a:p>
          </p:txBody>
        </p:sp>
        <p:sp>
          <p:nvSpPr>
            <p:cNvPr id="13" name="TextBox 12">
              <a:extLst>
                <a:ext uri="{FF2B5EF4-FFF2-40B4-BE49-F238E27FC236}">
                  <a16:creationId xmlns:a16="http://schemas.microsoft.com/office/drawing/2014/main" id="{D4A0185D-ABCA-533A-F946-8977838B2930}"/>
                </a:ext>
              </a:extLst>
            </p:cNvPr>
            <p:cNvSpPr txBox="1"/>
            <p:nvPr/>
          </p:nvSpPr>
          <p:spPr>
            <a:xfrm>
              <a:off x="8927735" y="2565540"/>
              <a:ext cx="545342" cy="261610"/>
            </a:xfrm>
            <a:prstGeom prst="rect">
              <a:avLst/>
            </a:prstGeom>
            <a:noFill/>
          </p:spPr>
          <p:txBody>
            <a:bodyPr wrap="none" rtlCol="0">
              <a:spAutoFit/>
            </a:bodyPr>
            <a:lstStyle/>
            <a:p>
              <a:pPr algn="ctr"/>
              <a:r>
                <a:rPr lang="en-GB" sz="1100" b="1"/>
                <a:t>Harm</a:t>
              </a:r>
            </a:p>
          </p:txBody>
        </p:sp>
      </p:grpSp>
      <p:sp>
        <p:nvSpPr>
          <p:cNvPr id="16" name="TextBox 15">
            <a:extLst>
              <a:ext uri="{FF2B5EF4-FFF2-40B4-BE49-F238E27FC236}">
                <a16:creationId xmlns:a16="http://schemas.microsoft.com/office/drawing/2014/main" id="{05CFA486-F944-1988-B1E0-BCFBB0398167}"/>
              </a:ext>
            </a:extLst>
          </p:cNvPr>
          <p:cNvSpPr txBox="1"/>
          <p:nvPr/>
        </p:nvSpPr>
        <p:spPr>
          <a:xfrm>
            <a:off x="7597750" y="2383458"/>
            <a:ext cx="849913" cy="261610"/>
          </a:xfrm>
          <a:prstGeom prst="rect">
            <a:avLst/>
          </a:prstGeom>
          <a:noFill/>
        </p:spPr>
        <p:txBody>
          <a:bodyPr wrap="none" rtlCol="0">
            <a:spAutoFit/>
          </a:bodyPr>
          <a:lstStyle/>
          <a:p>
            <a:pPr algn="ctr"/>
            <a:r>
              <a:rPr lang="en-GB" sz="1100"/>
              <a:t>Symptoms</a:t>
            </a:r>
          </a:p>
        </p:txBody>
      </p:sp>
      <p:sp>
        <p:nvSpPr>
          <p:cNvPr id="17" name="TextBox 16">
            <a:extLst>
              <a:ext uri="{FF2B5EF4-FFF2-40B4-BE49-F238E27FC236}">
                <a16:creationId xmlns:a16="http://schemas.microsoft.com/office/drawing/2014/main" id="{A5C58DA5-4A3F-C736-FE7A-CE67F1B49026}"/>
              </a:ext>
            </a:extLst>
          </p:cNvPr>
          <p:cNvSpPr txBox="1"/>
          <p:nvPr/>
        </p:nvSpPr>
        <p:spPr>
          <a:xfrm>
            <a:off x="9672609" y="2383458"/>
            <a:ext cx="748923" cy="261610"/>
          </a:xfrm>
          <a:prstGeom prst="rect">
            <a:avLst/>
          </a:prstGeom>
          <a:noFill/>
        </p:spPr>
        <p:txBody>
          <a:bodyPr wrap="none" rtlCol="0">
            <a:spAutoFit/>
          </a:bodyPr>
          <a:lstStyle/>
          <a:p>
            <a:pPr algn="ctr"/>
            <a:r>
              <a:rPr lang="en-GB" sz="1100"/>
              <a:t>Suffering</a:t>
            </a:r>
          </a:p>
        </p:txBody>
      </p:sp>
      <p:sp>
        <p:nvSpPr>
          <p:cNvPr id="18" name="TextBox 17">
            <a:extLst>
              <a:ext uri="{FF2B5EF4-FFF2-40B4-BE49-F238E27FC236}">
                <a16:creationId xmlns:a16="http://schemas.microsoft.com/office/drawing/2014/main" id="{7AAC786E-6F30-C2E5-73F8-F57C71B357C4}"/>
              </a:ext>
            </a:extLst>
          </p:cNvPr>
          <p:cNvSpPr txBox="1"/>
          <p:nvPr/>
        </p:nvSpPr>
        <p:spPr>
          <a:xfrm>
            <a:off x="10822302" y="2298820"/>
            <a:ext cx="821059" cy="430887"/>
          </a:xfrm>
          <a:prstGeom prst="rect">
            <a:avLst/>
          </a:prstGeom>
          <a:noFill/>
        </p:spPr>
        <p:txBody>
          <a:bodyPr wrap="none" rtlCol="0">
            <a:spAutoFit/>
          </a:bodyPr>
          <a:lstStyle/>
          <a:p>
            <a:pPr algn="ctr"/>
            <a:r>
              <a:rPr lang="en-GB" sz="1100" b="1"/>
              <a:t>Reduced </a:t>
            </a:r>
            <a:br>
              <a:rPr lang="en-GB" sz="1100" b="1"/>
            </a:br>
            <a:r>
              <a:rPr lang="en-GB" sz="1100" b="1"/>
              <a:t>QoL</a:t>
            </a:r>
          </a:p>
        </p:txBody>
      </p:sp>
      <p:cxnSp>
        <p:nvCxnSpPr>
          <p:cNvPr id="30" name="Straight Arrow Connector 29">
            <a:extLst>
              <a:ext uri="{FF2B5EF4-FFF2-40B4-BE49-F238E27FC236}">
                <a16:creationId xmlns:a16="http://schemas.microsoft.com/office/drawing/2014/main" id="{640CF73C-184C-5452-446E-157913C04FB9}"/>
              </a:ext>
            </a:extLst>
          </p:cNvPr>
          <p:cNvCxnSpPr>
            <a:cxnSpLocks/>
          </p:cNvCxnSpPr>
          <p:nvPr/>
        </p:nvCxnSpPr>
        <p:spPr>
          <a:xfrm>
            <a:off x="10378120" y="2514263"/>
            <a:ext cx="447609" cy="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5A4A71B-A0A2-D4E1-9D03-20E5863F5BE6}"/>
              </a:ext>
            </a:extLst>
          </p:cNvPr>
          <p:cNvCxnSpPr>
            <a:cxnSpLocks/>
          </p:cNvCxnSpPr>
          <p:nvPr/>
        </p:nvCxnSpPr>
        <p:spPr>
          <a:xfrm flipV="1">
            <a:off x="8391525" y="2328865"/>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2319F4F-7AF2-9252-F1D3-17C904F48D95}"/>
              </a:ext>
            </a:extLst>
          </p:cNvPr>
          <p:cNvCxnSpPr>
            <a:cxnSpLocks/>
          </p:cNvCxnSpPr>
          <p:nvPr/>
        </p:nvCxnSpPr>
        <p:spPr>
          <a:xfrm flipV="1">
            <a:off x="9529613" y="2608230"/>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FEC1D6E-C494-D6C4-332C-F9B27C856509}"/>
              </a:ext>
            </a:extLst>
          </p:cNvPr>
          <p:cNvCxnSpPr>
            <a:cxnSpLocks/>
          </p:cNvCxnSpPr>
          <p:nvPr/>
        </p:nvCxnSpPr>
        <p:spPr>
          <a:xfrm>
            <a:off x="8388781" y="2608230"/>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E0ED2ED-72EB-A17A-E189-E0F08694E681}"/>
              </a:ext>
            </a:extLst>
          </p:cNvPr>
          <p:cNvCxnSpPr>
            <a:cxnSpLocks/>
          </p:cNvCxnSpPr>
          <p:nvPr/>
        </p:nvCxnSpPr>
        <p:spPr>
          <a:xfrm>
            <a:off x="9529613" y="2328865"/>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E15A7CB2-AC8D-2F79-54C3-EF4E5667727D}"/>
              </a:ext>
            </a:extLst>
          </p:cNvPr>
          <p:cNvSpPr txBox="1"/>
          <p:nvPr/>
        </p:nvSpPr>
        <p:spPr>
          <a:xfrm>
            <a:off x="8520862" y="3220689"/>
            <a:ext cx="992580" cy="261610"/>
          </a:xfrm>
          <a:prstGeom prst="rect">
            <a:avLst/>
          </a:prstGeom>
          <a:noFill/>
        </p:spPr>
        <p:txBody>
          <a:bodyPr wrap="none" rtlCol="0">
            <a:spAutoFit/>
          </a:bodyPr>
          <a:lstStyle/>
          <a:p>
            <a:pPr algn="ctr"/>
            <a:r>
              <a:rPr lang="en-GB" sz="1100" b="1"/>
              <a:t>Functioning</a:t>
            </a:r>
          </a:p>
        </p:txBody>
      </p:sp>
      <p:sp>
        <p:nvSpPr>
          <p:cNvPr id="71" name="TextBox 70">
            <a:extLst>
              <a:ext uri="{FF2B5EF4-FFF2-40B4-BE49-F238E27FC236}">
                <a16:creationId xmlns:a16="http://schemas.microsoft.com/office/drawing/2014/main" id="{F997C544-86B0-90C2-56EC-C4CEF0466A42}"/>
              </a:ext>
            </a:extLst>
          </p:cNvPr>
          <p:cNvSpPr txBox="1"/>
          <p:nvPr/>
        </p:nvSpPr>
        <p:spPr>
          <a:xfrm>
            <a:off x="8744480" y="3584852"/>
            <a:ext cx="545342" cy="261610"/>
          </a:xfrm>
          <a:prstGeom prst="rect">
            <a:avLst/>
          </a:prstGeom>
          <a:noFill/>
        </p:spPr>
        <p:txBody>
          <a:bodyPr wrap="none" rtlCol="0">
            <a:spAutoFit/>
          </a:bodyPr>
          <a:lstStyle/>
          <a:p>
            <a:pPr algn="ctr"/>
            <a:r>
              <a:rPr lang="en-GB" sz="1100" b="1"/>
              <a:t>Harm</a:t>
            </a:r>
          </a:p>
        </p:txBody>
      </p:sp>
      <p:sp>
        <p:nvSpPr>
          <p:cNvPr id="60" name="TextBox 59">
            <a:extLst>
              <a:ext uri="{FF2B5EF4-FFF2-40B4-BE49-F238E27FC236}">
                <a16:creationId xmlns:a16="http://schemas.microsoft.com/office/drawing/2014/main" id="{2B572268-EB02-1946-393D-92B70BDEE9FA}"/>
              </a:ext>
            </a:extLst>
          </p:cNvPr>
          <p:cNvSpPr txBox="1"/>
          <p:nvPr/>
        </p:nvSpPr>
        <p:spPr>
          <a:xfrm>
            <a:off x="7597750" y="3402770"/>
            <a:ext cx="849913" cy="261610"/>
          </a:xfrm>
          <a:prstGeom prst="rect">
            <a:avLst/>
          </a:prstGeom>
          <a:noFill/>
        </p:spPr>
        <p:txBody>
          <a:bodyPr wrap="none" rtlCol="0">
            <a:spAutoFit/>
          </a:bodyPr>
          <a:lstStyle/>
          <a:p>
            <a:pPr algn="ctr"/>
            <a:r>
              <a:rPr lang="en-GB" sz="1100"/>
              <a:t>Symptoms</a:t>
            </a:r>
          </a:p>
        </p:txBody>
      </p:sp>
      <p:sp>
        <p:nvSpPr>
          <p:cNvPr id="61" name="TextBox 60">
            <a:extLst>
              <a:ext uri="{FF2B5EF4-FFF2-40B4-BE49-F238E27FC236}">
                <a16:creationId xmlns:a16="http://schemas.microsoft.com/office/drawing/2014/main" id="{836788DD-2579-B129-9A00-6D0590E1B07C}"/>
              </a:ext>
            </a:extLst>
          </p:cNvPr>
          <p:cNvSpPr txBox="1"/>
          <p:nvPr/>
        </p:nvSpPr>
        <p:spPr>
          <a:xfrm>
            <a:off x="9672609" y="3402770"/>
            <a:ext cx="748923" cy="261610"/>
          </a:xfrm>
          <a:prstGeom prst="rect">
            <a:avLst/>
          </a:prstGeom>
          <a:noFill/>
        </p:spPr>
        <p:txBody>
          <a:bodyPr wrap="none" rtlCol="0">
            <a:spAutoFit/>
          </a:bodyPr>
          <a:lstStyle/>
          <a:p>
            <a:pPr algn="ctr"/>
            <a:r>
              <a:rPr lang="en-GB" sz="1100"/>
              <a:t>Suffering</a:t>
            </a:r>
          </a:p>
        </p:txBody>
      </p:sp>
      <p:sp>
        <p:nvSpPr>
          <p:cNvPr id="62" name="TextBox 61">
            <a:extLst>
              <a:ext uri="{FF2B5EF4-FFF2-40B4-BE49-F238E27FC236}">
                <a16:creationId xmlns:a16="http://schemas.microsoft.com/office/drawing/2014/main" id="{6467533F-7999-AEDB-3E98-72BB508EEEE7}"/>
              </a:ext>
            </a:extLst>
          </p:cNvPr>
          <p:cNvSpPr txBox="1"/>
          <p:nvPr/>
        </p:nvSpPr>
        <p:spPr>
          <a:xfrm>
            <a:off x="10838332" y="3318132"/>
            <a:ext cx="788999" cy="430887"/>
          </a:xfrm>
          <a:prstGeom prst="rect">
            <a:avLst/>
          </a:prstGeom>
          <a:noFill/>
        </p:spPr>
        <p:txBody>
          <a:bodyPr wrap="none" rtlCol="0">
            <a:spAutoFit/>
          </a:bodyPr>
          <a:lstStyle/>
          <a:p>
            <a:pPr algn="ctr"/>
            <a:r>
              <a:rPr lang="en-GB" sz="1100"/>
              <a:t>Reduced </a:t>
            </a:r>
            <a:br>
              <a:rPr lang="en-GB" sz="1100"/>
            </a:br>
            <a:r>
              <a:rPr lang="en-GB" sz="1100"/>
              <a:t>QoL</a:t>
            </a:r>
          </a:p>
        </p:txBody>
      </p:sp>
      <p:sp>
        <p:nvSpPr>
          <p:cNvPr id="63" name="TextBox 62">
            <a:extLst>
              <a:ext uri="{FF2B5EF4-FFF2-40B4-BE49-F238E27FC236}">
                <a16:creationId xmlns:a16="http://schemas.microsoft.com/office/drawing/2014/main" id="{10EBD42C-8CD1-150D-01BC-EB4A6AC2798D}"/>
              </a:ext>
            </a:extLst>
          </p:cNvPr>
          <p:cNvSpPr txBox="1"/>
          <p:nvPr/>
        </p:nvSpPr>
        <p:spPr>
          <a:xfrm>
            <a:off x="6298460" y="3402770"/>
            <a:ext cx="990977" cy="261610"/>
          </a:xfrm>
          <a:prstGeom prst="rect">
            <a:avLst/>
          </a:prstGeom>
          <a:noFill/>
        </p:spPr>
        <p:txBody>
          <a:bodyPr wrap="none" rtlCol="0">
            <a:spAutoFit/>
          </a:bodyPr>
          <a:lstStyle/>
          <a:p>
            <a:pPr algn="ctr"/>
            <a:r>
              <a:rPr lang="en-GB" sz="1100" b="1">
                <a:solidFill>
                  <a:schemeClr val="accent5">
                    <a:lumMod val="50000"/>
                  </a:schemeClr>
                </a:solidFill>
              </a:rPr>
              <a:t>Intervention</a:t>
            </a:r>
          </a:p>
        </p:txBody>
      </p:sp>
      <p:cxnSp>
        <p:nvCxnSpPr>
          <p:cNvPr id="65" name="Straight Arrow Connector 64">
            <a:extLst>
              <a:ext uri="{FF2B5EF4-FFF2-40B4-BE49-F238E27FC236}">
                <a16:creationId xmlns:a16="http://schemas.microsoft.com/office/drawing/2014/main" id="{FA43D6F8-D88F-43B7-5DC6-E1A1320031CF}"/>
              </a:ext>
            </a:extLst>
          </p:cNvPr>
          <p:cNvCxnSpPr>
            <a:cxnSpLocks/>
          </p:cNvCxnSpPr>
          <p:nvPr/>
        </p:nvCxnSpPr>
        <p:spPr>
          <a:xfrm>
            <a:off x="10378120" y="3533575"/>
            <a:ext cx="447609" cy="0"/>
          </a:xfrm>
          <a:prstGeom prst="straightConnector1">
            <a:avLst/>
          </a:prstGeom>
          <a:ln w="9525">
            <a:solidFill>
              <a:schemeClr val="accent2">
                <a:lumMod val="50000"/>
              </a:schemeClr>
            </a:solidFill>
            <a:prstDash val="dash"/>
            <a:tailEnd type="triangle" w="sm" len="sm"/>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D2F11662-9E30-2F33-82EC-8D79824F385B}"/>
              </a:ext>
            </a:extLst>
          </p:cNvPr>
          <p:cNvCxnSpPr>
            <a:cxnSpLocks/>
          </p:cNvCxnSpPr>
          <p:nvPr/>
        </p:nvCxnSpPr>
        <p:spPr>
          <a:xfrm flipV="1">
            <a:off x="8391525" y="3348177"/>
            <a:ext cx="164306" cy="95250"/>
          </a:xfrm>
          <a:prstGeom prst="straightConnector1">
            <a:avLst/>
          </a:prstGeom>
          <a:ln w="9525">
            <a:solidFill>
              <a:schemeClr val="accent2">
                <a:lumMod val="50000"/>
              </a:schemeClr>
            </a:solidFill>
            <a:prstDash val="dash"/>
            <a:tailEnd type="triangle" w="sm" len="sm"/>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B62D6097-E54D-536B-3972-3BA39C0A08FC}"/>
              </a:ext>
            </a:extLst>
          </p:cNvPr>
          <p:cNvCxnSpPr>
            <a:cxnSpLocks/>
          </p:cNvCxnSpPr>
          <p:nvPr/>
        </p:nvCxnSpPr>
        <p:spPr>
          <a:xfrm flipV="1">
            <a:off x="9529613" y="3627542"/>
            <a:ext cx="164306" cy="95250"/>
          </a:xfrm>
          <a:prstGeom prst="straightConnector1">
            <a:avLst/>
          </a:prstGeom>
          <a:ln w="9525">
            <a:solidFill>
              <a:schemeClr val="accent2">
                <a:lumMod val="50000"/>
              </a:schemeClr>
            </a:solidFill>
            <a:prstDash val="dash"/>
            <a:tailEnd type="triangle" w="sm" len="sm"/>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B08DF533-6F39-0E29-AFE5-F733B0FDC4CC}"/>
              </a:ext>
            </a:extLst>
          </p:cNvPr>
          <p:cNvCxnSpPr>
            <a:cxnSpLocks/>
          </p:cNvCxnSpPr>
          <p:nvPr/>
        </p:nvCxnSpPr>
        <p:spPr>
          <a:xfrm>
            <a:off x="8388781" y="3627542"/>
            <a:ext cx="164306" cy="95250"/>
          </a:xfrm>
          <a:prstGeom prst="straightConnector1">
            <a:avLst/>
          </a:prstGeom>
          <a:ln w="9525">
            <a:solidFill>
              <a:schemeClr val="accent2">
                <a:lumMod val="50000"/>
              </a:schemeClr>
            </a:solidFill>
            <a:prstDash val="dash"/>
            <a:tailEnd type="triangle" w="sm" len="sm"/>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6A9A0011-A5F6-38DB-0BD6-59F1C6A0CA12}"/>
              </a:ext>
            </a:extLst>
          </p:cNvPr>
          <p:cNvCxnSpPr>
            <a:cxnSpLocks/>
          </p:cNvCxnSpPr>
          <p:nvPr/>
        </p:nvCxnSpPr>
        <p:spPr>
          <a:xfrm>
            <a:off x="9529613" y="3348177"/>
            <a:ext cx="164306" cy="95250"/>
          </a:xfrm>
          <a:prstGeom prst="straightConnector1">
            <a:avLst/>
          </a:prstGeom>
          <a:ln w="9525">
            <a:solidFill>
              <a:schemeClr val="accent2">
                <a:lumMod val="50000"/>
              </a:schemeClr>
            </a:solidFill>
            <a:prstDash val="dash"/>
            <a:tailEnd type="triangle" w="sm" len="sm"/>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D638ED12-1327-EE31-C34D-87B1A4CBB3E7}"/>
              </a:ext>
            </a:extLst>
          </p:cNvPr>
          <p:cNvSpPr txBox="1"/>
          <p:nvPr/>
        </p:nvSpPr>
        <p:spPr>
          <a:xfrm>
            <a:off x="8520862" y="4240001"/>
            <a:ext cx="992580" cy="261610"/>
          </a:xfrm>
          <a:prstGeom prst="rect">
            <a:avLst/>
          </a:prstGeom>
          <a:noFill/>
        </p:spPr>
        <p:txBody>
          <a:bodyPr wrap="none" rtlCol="0">
            <a:spAutoFit/>
          </a:bodyPr>
          <a:lstStyle/>
          <a:p>
            <a:pPr algn="ctr"/>
            <a:r>
              <a:rPr lang="en-GB" sz="1100" b="1">
                <a:solidFill>
                  <a:schemeClr val="accent5">
                    <a:lumMod val="50000"/>
                  </a:schemeClr>
                </a:solidFill>
              </a:rPr>
              <a:t>Functioning</a:t>
            </a:r>
          </a:p>
        </p:txBody>
      </p:sp>
      <p:sp>
        <p:nvSpPr>
          <p:cNvPr id="85" name="TextBox 84">
            <a:extLst>
              <a:ext uri="{FF2B5EF4-FFF2-40B4-BE49-F238E27FC236}">
                <a16:creationId xmlns:a16="http://schemas.microsoft.com/office/drawing/2014/main" id="{1EC5E3AD-AFAC-E3D2-F1ED-3E46D35EB3B0}"/>
              </a:ext>
            </a:extLst>
          </p:cNvPr>
          <p:cNvSpPr txBox="1"/>
          <p:nvPr/>
        </p:nvSpPr>
        <p:spPr>
          <a:xfrm>
            <a:off x="8744480" y="4604164"/>
            <a:ext cx="545342" cy="261610"/>
          </a:xfrm>
          <a:prstGeom prst="rect">
            <a:avLst/>
          </a:prstGeom>
          <a:noFill/>
        </p:spPr>
        <p:txBody>
          <a:bodyPr wrap="none" rtlCol="0">
            <a:spAutoFit/>
          </a:bodyPr>
          <a:lstStyle/>
          <a:p>
            <a:pPr algn="ctr"/>
            <a:r>
              <a:rPr lang="en-GB" sz="1100" b="1"/>
              <a:t>Harm</a:t>
            </a:r>
          </a:p>
        </p:txBody>
      </p:sp>
      <p:sp>
        <p:nvSpPr>
          <p:cNvPr id="74" name="TextBox 73">
            <a:extLst>
              <a:ext uri="{FF2B5EF4-FFF2-40B4-BE49-F238E27FC236}">
                <a16:creationId xmlns:a16="http://schemas.microsoft.com/office/drawing/2014/main" id="{7DDFF93D-C435-68CA-B2C7-9D63D75A4E88}"/>
              </a:ext>
            </a:extLst>
          </p:cNvPr>
          <p:cNvSpPr txBox="1"/>
          <p:nvPr/>
        </p:nvSpPr>
        <p:spPr>
          <a:xfrm>
            <a:off x="7597750" y="4422082"/>
            <a:ext cx="849913" cy="261610"/>
          </a:xfrm>
          <a:prstGeom prst="rect">
            <a:avLst/>
          </a:prstGeom>
          <a:noFill/>
        </p:spPr>
        <p:txBody>
          <a:bodyPr wrap="none" rtlCol="0">
            <a:spAutoFit/>
          </a:bodyPr>
          <a:lstStyle/>
          <a:p>
            <a:pPr algn="ctr"/>
            <a:r>
              <a:rPr lang="en-GB" sz="1100"/>
              <a:t>Symptoms</a:t>
            </a:r>
          </a:p>
        </p:txBody>
      </p:sp>
      <p:sp>
        <p:nvSpPr>
          <p:cNvPr id="75" name="TextBox 74">
            <a:extLst>
              <a:ext uri="{FF2B5EF4-FFF2-40B4-BE49-F238E27FC236}">
                <a16:creationId xmlns:a16="http://schemas.microsoft.com/office/drawing/2014/main" id="{831888F4-69CC-10BA-AA82-E7AD2D5D8135}"/>
              </a:ext>
            </a:extLst>
          </p:cNvPr>
          <p:cNvSpPr txBox="1"/>
          <p:nvPr/>
        </p:nvSpPr>
        <p:spPr>
          <a:xfrm>
            <a:off x="9672609" y="4422082"/>
            <a:ext cx="748923" cy="261610"/>
          </a:xfrm>
          <a:prstGeom prst="rect">
            <a:avLst/>
          </a:prstGeom>
          <a:noFill/>
        </p:spPr>
        <p:txBody>
          <a:bodyPr wrap="none" rtlCol="0">
            <a:spAutoFit/>
          </a:bodyPr>
          <a:lstStyle/>
          <a:p>
            <a:pPr algn="ctr"/>
            <a:r>
              <a:rPr lang="en-GB" sz="1100"/>
              <a:t>Suffering</a:t>
            </a:r>
          </a:p>
        </p:txBody>
      </p:sp>
      <p:sp>
        <p:nvSpPr>
          <p:cNvPr id="76" name="TextBox 75">
            <a:extLst>
              <a:ext uri="{FF2B5EF4-FFF2-40B4-BE49-F238E27FC236}">
                <a16:creationId xmlns:a16="http://schemas.microsoft.com/office/drawing/2014/main" id="{FEE951F7-8AE0-C4B9-1490-1687ED2E2310}"/>
              </a:ext>
            </a:extLst>
          </p:cNvPr>
          <p:cNvSpPr txBox="1"/>
          <p:nvPr/>
        </p:nvSpPr>
        <p:spPr>
          <a:xfrm>
            <a:off x="10838332" y="4337444"/>
            <a:ext cx="788999" cy="430887"/>
          </a:xfrm>
          <a:prstGeom prst="rect">
            <a:avLst/>
          </a:prstGeom>
          <a:noFill/>
        </p:spPr>
        <p:txBody>
          <a:bodyPr wrap="none" rtlCol="0">
            <a:spAutoFit/>
          </a:bodyPr>
          <a:lstStyle/>
          <a:p>
            <a:pPr algn="ctr"/>
            <a:r>
              <a:rPr lang="en-GB" sz="1100"/>
              <a:t>Reduced </a:t>
            </a:r>
            <a:br>
              <a:rPr lang="en-GB" sz="1100"/>
            </a:br>
            <a:r>
              <a:rPr lang="en-GB" sz="1100"/>
              <a:t>QoL</a:t>
            </a:r>
          </a:p>
        </p:txBody>
      </p:sp>
      <p:sp>
        <p:nvSpPr>
          <p:cNvPr id="77" name="TextBox 76">
            <a:extLst>
              <a:ext uri="{FF2B5EF4-FFF2-40B4-BE49-F238E27FC236}">
                <a16:creationId xmlns:a16="http://schemas.microsoft.com/office/drawing/2014/main" id="{C3FCE80C-6EC0-011E-9A19-4D47EAD4B818}"/>
              </a:ext>
            </a:extLst>
          </p:cNvPr>
          <p:cNvSpPr txBox="1"/>
          <p:nvPr/>
        </p:nvSpPr>
        <p:spPr>
          <a:xfrm>
            <a:off x="6298460" y="4422082"/>
            <a:ext cx="990977" cy="261610"/>
          </a:xfrm>
          <a:prstGeom prst="rect">
            <a:avLst/>
          </a:prstGeom>
          <a:noFill/>
        </p:spPr>
        <p:txBody>
          <a:bodyPr wrap="none" rtlCol="0">
            <a:spAutoFit/>
          </a:bodyPr>
          <a:lstStyle/>
          <a:p>
            <a:pPr algn="ctr"/>
            <a:r>
              <a:rPr lang="en-GB" sz="1100" b="1">
                <a:solidFill>
                  <a:schemeClr val="accent5">
                    <a:lumMod val="50000"/>
                  </a:schemeClr>
                </a:solidFill>
              </a:rPr>
              <a:t>Intervention</a:t>
            </a:r>
          </a:p>
        </p:txBody>
      </p:sp>
      <p:cxnSp>
        <p:nvCxnSpPr>
          <p:cNvPr id="79" name="Straight Arrow Connector 78">
            <a:extLst>
              <a:ext uri="{FF2B5EF4-FFF2-40B4-BE49-F238E27FC236}">
                <a16:creationId xmlns:a16="http://schemas.microsoft.com/office/drawing/2014/main" id="{95D96A69-32ED-4981-2148-0C66D1A2BE6E}"/>
              </a:ext>
            </a:extLst>
          </p:cNvPr>
          <p:cNvCxnSpPr>
            <a:cxnSpLocks/>
          </p:cNvCxnSpPr>
          <p:nvPr/>
        </p:nvCxnSpPr>
        <p:spPr>
          <a:xfrm>
            <a:off x="10378120" y="4552887"/>
            <a:ext cx="447609" cy="0"/>
          </a:xfrm>
          <a:prstGeom prst="straightConnector1">
            <a:avLst/>
          </a:prstGeom>
          <a:ln w="9525">
            <a:solidFill>
              <a:schemeClr val="accent2">
                <a:lumMod val="50000"/>
              </a:schemeClr>
            </a:solidFill>
            <a:prstDash val="dash"/>
            <a:tailEnd type="triangle" w="sm" len="sm"/>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DF1E1D28-1067-077C-236D-20D77AC9F8EF}"/>
              </a:ext>
            </a:extLst>
          </p:cNvPr>
          <p:cNvCxnSpPr>
            <a:cxnSpLocks/>
          </p:cNvCxnSpPr>
          <p:nvPr/>
        </p:nvCxnSpPr>
        <p:spPr>
          <a:xfrm flipV="1">
            <a:off x="8391525" y="4367489"/>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673CDDFB-68D8-EC78-6351-B50A3D902293}"/>
              </a:ext>
            </a:extLst>
          </p:cNvPr>
          <p:cNvCxnSpPr>
            <a:cxnSpLocks/>
          </p:cNvCxnSpPr>
          <p:nvPr/>
        </p:nvCxnSpPr>
        <p:spPr>
          <a:xfrm flipV="1">
            <a:off x="9529613" y="4646854"/>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66AA3AC8-7A02-AACE-4145-74591478585A}"/>
              </a:ext>
            </a:extLst>
          </p:cNvPr>
          <p:cNvCxnSpPr>
            <a:cxnSpLocks/>
          </p:cNvCxnSpPr>
          <p:nvPr/>
        </p:nvCxnSpPr>
        <p:spPr>
          <a:xfrm>
            <a:off x="8388781" y="4646854"/>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30BB9B07-99F6-21A5-E322-1341C036D950}"/>
              </a:ext>
            </a:extLst>
          </p:cNvPr>
          <p:cNvCxnSpPr>
            <a:cxnSpLocks/>
          </p:cNvCxnSpPr>
          <p:nvPr/>
        </p:nvCxnSpPr>
        <p:spPr>
          <a:xfrm>
            <a:off x="9529613" y="4367489"/>
            <a:ext cx="164306" cy="95250"/>
          </a:xfrm>
          <a:prstGeom prst="straightConnector1">
            <a:avLst/>
          </a:prstGeom>
          <a:ln w="9525">
            <a:solidFill>
              <a:schemeClr val="accent2">
                <a:lumMod val="50000"/>
              </a:schemeClr>
            </a:solidFill>
            <a:prstDash val="dash"/>
            <a:tailEnd type="triangle" w="sm" len="sm"/>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241C58F6-CDDD-B3D6-C9CA-BAE6A7E1B437}"/>
              </a:ext>
            </a:extLst>
          </p:cNvPr>
          <p:cNvSpPr txBox="1"/>
          <p:nvPr/>
        </p:nvSpPr>
        <p:spPr>
          <a:xfrm>
            <a:off x="8520862" y="5259314"/>
            <a:ext cx="992580" cy="261610"/>
          </a:xfrm>
          <a:prstGeom prst="rect">
            <a:avLst/>
          </a:prstGeom>
          <a:noFill/>
        </p:spPr>
        <p:txBody>
          <a:bodyPr wrap="none" rtlCol="0">
            <a:spAutoFit/>
          </a:bodyPr>
          <a:lstStyle/>
          <a:p>
            <a:pPr algn="ctr"/>
            <a:r>
              <a:rPr lang="en-GB" sz="1100" b="1"/>
              <a:t>Functioning</a:t>
            </a:r>
          </a:p>
        </p:txBody>
      </p:sp>
      <p:sp>
        <p:nvSpPr>
          <p:cNvPr id="99" name="TextBox 98">
            <a:extLst>
              <a:ext uri="{FF2B5EF4-FFF2-40B4-BE49-F238E27FC236}">
                <a16:creationId xmlns:a16="http://schemas.microsoft.com/office/drawing/2014/main" id="{7893DD9C-FF3C-02E0-8A2C-56F141D1C283}"/>
              </a:ext>
            </a:extLst>
          </p:cNvPr>
          <p:cNvSpPr txBox="1"/>
          <p:nvPr/>
        </p:nvSpPr>
        <p:spPr>
          <a:xfrm>
            <a:off x="8744480" y="5623477"/>
            <a:ext cx="545342" cy="261610"/>
          </a:xfrm>
          <a:prstGeom prst="rect">
            <a:avLst/>
          </a:prstGeom>
          <a:noFill/>
        </p:spPr>
        <p:txBody>
          <a:bodyPr wrap="none" rtlCol="0">
            <a:spAutoFit/>
          </a:bodyPr>
          <a:lstStyle/>
          <a:p>
            <a:pPr algn="ctr"/>
            <a:r>
              <a:rPr lang="en-GB" sz="1100" b="1">
                <a:solidFill>
                  <a:schemeClr val="accent5">
                    <a:lumMod val="50000"/>
                  </a:schemeClr>
                </a:solidFill>
              </a:rPr>
              <a:t>Harm</a:t>
            </a:r>
          </a:p>
        </p:txBody>
      </p:sp>
      <p:sp>
        <p:nvSpPr>
          <p:cNvPr id="88" name="TextBox 87">
            <a:extLst>
              <a:ext uri="{FF2B5EF4-FFF2-40B4-BE49-F238E27FC236}">
                <a16:creationId xmlns:a16="http://schemas.microsoft.com/office/drawing/2014/main" id="{972F1C21-2468-5754-15E8-8DCCAE56F9EB}"/>
              </a:ext>
            </a:extLst>
          </p:cNvPr>
          <p:cNvSpPr txBox="1"/>
          <p:nvPr/>
        </p:nvSpPr>
        <p:spPr>
          <a:xfrm>
            <a:off x="7597750" y="5441395"/>
            <a:ext cx="849913" cy="261610"/>
          </a:xfrm>
          <a:prstGeom prst="rect">
            <a:avLst/>
          </a:prstGeom>
          <a:noFill/>
        </p:spPr>
        <p:txBody>
          <a:bodyPr wrap="none" rtlCol="0">
            <a:spAutoFit/>
          </a:bodyPr>
          <a:lstStyle/>
          <a:p>
            <a:pPr algn="ctr"/>
            <a:r>
              <a:rPr lang="en-GB" sz="1100"/>
              <a:t>Symptoms</a:t>
            </a:r>
          </a:p>
        </p:txBody>
      </p:sp>
      <p:sp>
        <p:nvSpPr>
          <p:cNvPr id="89" name="TextBox 88">
            <a:extLst>
              <a:ext uri="{FF2B5EF4-FFF2-40B4-BE49-F238E27FC236}">
                <a16:creationId xmlns:a16="http://schemas.microsoft.com/office/drawing/2014/main" id="{1435C2FE-246F-9DC2-2FA2-C21EC39AA826}"/>
              </a:ext>
            </a:extLst>
          </p:cNvPr>
          <p:cNvSpPr txBox="1"/>
          <p:nvPr/>
        </p:nvSpPr>
        <p:spPr>
          <a:xfrm>
            <a:off x="9645358" y="5441395"/>
            <a:ext cx="803426" cy="261610"/>
          </a:xfrm>
          <a:prstGeom prst="rect">
            <a:avLst/>
          </a:prstGeom>
          <a:noFill/>
        </p:spPr>
        <p:txBody>
          <a:bodyPr wrap="none" rtlCol="0">
            <a:spAutoFit/>
          </a:bodyPr>
          <a:lstStyle/>
          <a:p>
            <a:pPr algn="ctr"/>
            <a:r>
              <a:rPr lang="en-GB" sz="1100" b="1">
                <a:solidFill>
                  <a:schemeClr val="accent5">
                    <a:lumMod val="50000"/>
                  </a:schemeClr>
                </a:solidFill>
              </a:rPr>
              <a:t>Suffering</a:t>
            </a:r>
          </a:p>
        </p:txBody>
      </p:sp>
      <p:sp>
        <p:nvSpPr>
          <p:cNvPr id="90" name="TextBox 89">
            <a:extLst>
              <a:ext uri="{FF2B5EF4-FFF2-40B4-BE49-F238E27FC236}">
                <a16:creationId xmlns:a16="http://schemas.microsoft.com/office/drawing/2014/main" id="{0165E54B-1F59-2BE3-EDC6-137521EAEBFC}"/>
              </a:ext>
            </a:extLst>
          </p:cNvPr>
          <p:cNvSpPr txBox="1"/>
          <p:nvPr/>
        </p:nvSpPr>
        <p:spPr>
          <a:xfrm>
            <a:off x="10838332" y="5356757"/>
            <a:ext cx="788999" cy="430887"/>
          </a:xfrm>
          <a:prstGeom prst="rect">
            <a:avLst/>
          </a:prstGeom>
          <a:noFill/>
        </p:spPr>
        <p:txBody>
          <a:bodyPr wrap="none" rtlCol="0">
            <a:spAutoFit/>
          </a:bodyPr>
          <a:lstStyle/>
          <a:p>
            <a:pPr algn="ctr"/>
            <a:r>
              <a:rPr lang="en-GB" sz="1100"/>
              <a:t>Reduced </a:t>
            </a:r>
            <a:br>
              <a:rPr lang="en-GB" sz="1100"/>
            </a:br>
            <a:r>
              <a:rPr lang="en-GB" sz="1100"/>
              <a:t>QoL</a:t>
            </a:r>
          </a:p>
        </p:txBody>
      </p:sp>
      <p:sp>
        <p:nvSpPr>
          <p:cNvPr id="91" name="TextBox 90">
            <a:extLst>
              <a:ext uri="{FF2B5EF4-FFF2-40B4-BE49-F238E27FC236}">
                <a16:creationId xmlns:a16="http://schemas.microsoft.com/office/drawing/2014/main" id="{20B1370E-19EB-4377-3462-8B7BC1AF5313}"/>
              </a:ext>
            </a:extLst>
          </p:cNvPr>
          <p:cNvSpPr txBox="1"/>
          <p:nvPr/>
        </p:nvSpPr>
        <p:spPr>
          <a:xfrm>
            <a:off x="6298460" y="5441395"/>
            <a:ext cx="990977" cy="261610"/>
          </a:xfrm>
          <a:prstGeom prst="rect">
            <a:avLst/>
          </a:prstGeom>
          <a:noFill/>
        </p:spPr>
        <p:txBody>
          <a:bodyPr wrap="none" rtlCol="0">
            <a:spAutoFit/>
          </a:bodyPr>
          <a:lstStyle/>
          <a:p>
            <a:pPr algn="ctr"/>
            <a:r>
              <a:rPr lang="en-GB" sz="1100" b="1">
                <a:solidFill>
                  <a:schemeClr val="accent5">
                    <a:lumMod val="50000"/>
                  </a:schemeClr>
                </a:solidFill>
              </a:rPr>
              <a:t>Intervention</a:t>
            </a:r>
          </a:p>
        </p:txBody>
      </p:sp>
      <p:cxnSp>
        <p:nvCxnSpPr>
          <p:cNvPr id="93" name="Straight Arrow Connector 92">
            <a:extLst>
              <a:ext uri="{FF2B5EF4-FFF2-40B4-BE49-F238E27FC236}">
                <a16:creationId xmlns:a16="http://schemas.microsoft.com/office/drawing/2014/main" id="{7B535FF7-CFA0-7CD0-02B3-D682EE3C528F}"/>
              </a:ext>
            </a:extLst>
          </p:cNvPr>
          <p:cNvCxnSpPr>
            <a:cxnSpLocks/>
          </p:cNvCxnSpPr>
          <p:nvPr/>
        </p:nvCxnSpPr>
        <p:spPr>
          <a:xfrm>
            <a:off x="10378120" y="5572200"/>
            <a:ext cx="447609" cy="0"/>
          </a:xfrm>
          <a:prstGeom prst="straightConnector1">
            <a:avLst/>
          </a:prstGeom>
          <a:ln w="9525">
            <a:solidFill>
              <a:schemeClr val="accent2">
                <a:lumMod val="50000"/>
              </a:schemeClr>
            </a:solidFill>
            <a:prstDash val="dash"/>
            <a:tailEnd type="triangle" w="sm" len="sm"/>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0A50C32D-0734-71B7-D732-FABCC2243512}"/>
              </a:ext>
            </a:extLst>
          </p:cNvPr>
          <p:cNvCxnSpPr>
            <a:cxnSpLocks/>
          </p:cNvCxnSpPr>
          <p:nvPr/>
        </p:nvCxnSpPr>
        <p:spPr>
          <a:xfrm flipV="1">
            <a:off x="8391525" y="5386802"/>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3C25B7BA-5786-5F95-66F3-028690348236}"/>
              </a:ext>
            </a:extLst>
          </p:cNvPr>
          <p:cNvCxnSpPr>
            <a:cxnSpLocks/>
          </p:cNvCxnSpPr>
          <p:nvPr/>
        </p:nvCxnSpPr>
        <p:spPr>
          <a:xfrm flipV="1">
            <a:off x="9529613" y="5666167"/>
            <a:ext cx="164306" cy="95250"/>
          </a:xfrm>
          <a:prstGeom prst="straightConnector1">
            <a:avLst/>
          </a:prstGeom>
          <a:ln w="9525">
            <a:solidFill>
              <a:schemeClr val="accent2">
                <a:lumMod val="50000"/>
              </a:schemeClr>
            </a:solidFill>
            <a:prstDash val="dash"/>
            <a:tailEnd type="triangle" w="sm" len="sm"/>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03C166DA-281A-D2AD-3F5B-0031E80EAB5B}"/>
              </a:ext>
            </a:extLst>
          </p:cNvPr>
          <p:cNvCxnSpPr>
            <a:cxnSpLocks/>
          </p:cNvCxnSpPr>
          <p:nvPr/>
        </p:nvCxnSpPr>
        <p:spPr>
          <a:xfrm>
            <a:off x="8388781" y="5666167"/>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E6F109F0-B680-EA6A-4C3A-82872264ED65}"/>
              </a:ext>
            </a:extLst>
          </p:cNvPr>
          <p:cNvCxnSpPr>
            <a:cxnSpLocks/>
          </p:cNvCxnSpPr>
          <p:nvPr/>
        </p:nvCxnSpPr>
        <p:spPr>
          <a:xfrm>
            <a:off x="9529613" y="5386802"/>
            <a:ext cx="164306" cy="95250"/>
          </a:xfrm>
          <a:prstGeom prst="straightConnector1">
            <a:avLst/>
          </a:prstGeom>
          <a:ln w="127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14" name="Group 113">
            <a:extLst>
              <a:ext uri="{FF2B5EF4-FFF2-40B4-BE49-F238E27FC236}">
                <a16:creationId xmlns:a16="http://schemas.microsoft.com/office/drawing/2014/main" id="{5055D97E-E5C5-106A-AB7E-93DF1FC722B4}"/>
              </a:ext>
            </a:extLst>
          </p:cNvPr>
          <p:cNvGrpSpPr/>
          <p:nvPr/>
        </p:nvGrpSpPr>
        <p:grpSpPr>
          <a:xfrm>
            <a:off x="7224713" y="4326220"/>
            <a:ext cx="1331118" cy="181486"/>
            <a:chOff x="7224713" y="4326220"/>
            <a:chExt cx="1331118" cy="181486"/>
          </a:xfrm>
        </p:grpSpPr>
        <p:cxnSp>
          <p:nvCxnSpPr>
            <p:cNvPr id="101" name="Straight Arrow Connector 100">
              <a:extLst>
                <a:ext uri="{FF2B5EF4-FFF2-40B4-BE49-F238E27FC236}">
                  <a16:creationId xmlns:a16="http://schemas.microsoft.com/office/drawing/2014/main" id="{58FA1FD0-8CC6-E089-E07C-75ABEA952846}"/>
                </a:ext>
              </a:extLst>
            </p:cNvPr>
            <p:cNvCxnSpPr>
              <a:cxnSpLocks/>
            </p:cNvCxnSpPr>
            <p:nvPr/>
          </p:nvCxnSpPr>
          <p:spPr>
            <a:xfrm>
              <a:off x="7634288" y="4326220"/>
              <a:ext cx="921543" cy="0"/>
            </a:xfrm>
            <a:prstGeom prst="straightConnector1">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266F21B5-296D-8601-3818-1D2FCC5897D2}"/>
                </a:ext>
              </a:extLst>
            </p:cNvPr>
            <p:cNvCxnSpPr>
              <a:cxnSpLocks/>
            </p:cNvCxnSpPr>
            <p:nvPr/>
          </p:nvCxnSpPr>
          <p:spPr>
            <a:xfrm flipV="1">
              <a:off x="7224713" y="4326220"/>
              <a:ext cx="416155" cy="181486"/>
            </a:xfrm>
            <a:prstGeom prst="straightConnector1">
              <a:avLst/>
            </a:prstGeom>
            <a:ln w="12700">
              <a:solidFill>
                <a:schemeClr val="accent5">
                  <a:lumMod val="50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27004C4A-8CD4-8CAE-5F61-278C4EBB5760}"/>
              </a:ext>
            </a:extLst>
          </p:cNvPr>
          <p:cNvGrpSpPr/>
          <p:nvPr/>
        </p:nvGrpSpPr>
        <p:grpSpPr>
          <a:xfrm>
            <a:off x="7212496" y="5632491"/>
            <a:ext cx="2780819" cy="267909"/>
            <a:chOff x="7212496" y="5632491"/>
            <a:chExt cx="2780819" cy="267909"/>
          </a:xfrm>
        </p:grpSpPr>
        <p:cxnSp>
          <p:nvCxnSpPr>
            <p:cNvPr id="106" name="Straight Arrow Connector 105">
              <a:extLst>
                <a:ext uri="{FF2B5EF4-FFF2-40B4-BE49-F238E27FC236}">
                  <a16:creationId xmlns:a16="http://schemas.microsoft.com/office/drawing/2014/main" id="{78AFF2BD-9AAD-1A04-AC41-7B22EEFBB330}"/>
                </a:ext>
              </a:extLst>
            </p:cNvPr>
            <p:cNvCxnSpPr>
              <a:cxnSpLocks/>
            </p:cNvCxnSpPr>
            <p:nvPr/>
          </p:nvCxnSpPr>
          <p:spPr>
            <a:xfrm flipH="1" flipV="1">
              <a:off x="7212496" y="5632491"/>
              <a:ext cx="612292" cy="267022"/>
            </a:xfrm>
            <a:prstGeom prst="straightConnector1">
              <a:avLst/>
            </a:prstGeom>
            <a:ln w="12700">
              <a:solidFill>
                <a:schemeClr val="accent5">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2B59DCA3-3E95-7368-C207-C42766069063}"/>
                </a:ext>
              </a:extLst>
            </p:cNvPr>
            <p:cNvCxnSpPr>
              <a:cxnSpLocks/>
            </p:cNvCxnSpPr>
            <p:nvPr/>
          </p:nvCxnSpPr>
          <p:spPr>
            <a:xfrm>
              <a:off x="7634288" y="5816876"/>
              <a:ext cx="921543" cy="0"/>
            </a:xfrm>
            <a:prstGeom prst="straightConnector1">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EA60E433-B499-905D-9090-82BB15B3467B}"/>
                </a:ext>
              </a:extLst>
            </p:cNvPr>
            <p:cNvCxnSpPr>
              <a:cxnSpLocks/>
            </p:cNvCxnSpPr>
            <p:nvPr/>
          </p:nvCxnSpPr>
          <p:spPr>
            <a:xfrm flipH="1">
              <a:off x="7821839" y="5900400"/>
              <a:ext cx="1755549" cy="0"/>
            </a:xfrm>
            <a:prstGeom prst="straightConnector1">
              <a:avLst/>
            </a:prstGeom>
            <a:ln w="12700">
              <a:solidFill>
                <a:schemeClr val="accent5">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A8D18672-832A-B15E-D689-4B7AC2BC8EC7}"/>
                </a:ext>
              </a:extLst>
            </p:cNvPr>
            <p:cNvCxnSpPr>
              <a:cxnSpLocks/>
            </p:cNvCxnSpPr>
            <p:nvPr/>
          </p:nvCxnSpPr>
          <p:spPr>
            <a:xfrm rot="10800000" flipH="1">
              <a:off x="9577160" y="5718914"/>
              <a:ext cx="416155" cy="181486"/>
            </a:xfrm>
            <a:prstGeom prst="straightConnector1">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8E186F17-383F-AAB9-2897-9251992031D6}"/>
              </a:ext>
            </a:extLst>
          </p:cNvPr>
          <p:cNvSpPr txBox="1"/>
          <p:nvPr/>
        </p:nvSpPr>
        <p:spPr>
          <a:xfrm>
            <a:off x="6246813" y="6078279"/>
            <a:ext cx="5079877" cy="507831"/>
          </a:xfrm>
          <a:prstGeom prst="rect">
            <a:avLst/>
          </a:prstGeom>
          <a:noFill/>
        </p:spPr>
        <p:txBody>
          <a:bodyPr wrap="square">
            <a:spAutoFit/>
          </a:bodyPr>
          <a:lstStyle/>
          <a:p>
            <a:r>
              <a:rPr lang="en-GB" sz="900" dirty="0"/>
              <a:t>This work is from ‘Palliative psychiatry in a narrow and in a broad sense: a concept clarification’ by </a:t>
            </a:r>
            <a:r>
              <a:rPr lang="en-GB" sz="900" dirty="0" err="1"/>
              <a:t>Westermair</a:t>
            </a:r>
            <a:r>
              <a:rPr lang="en-GB" sz="900" dirty="0"/>
              <a:t> et al, used under CC-BY-NC. This work is licensed under Creative Commons license CC-BY-NC-SA by The Lundbeck Foundation</a:t>
            </a:r>
          </a:p>
        </p:txBody>
      </p:sp>
    </p:spTree>
    <p:extLst>
      <p:ext uri="{BB962C8B-B14F-4D97-AF65-F5344CB8AC3E}">
        <p14:creationId xmlns:p14="http://schemas.microsoft.com/office/powerpoint/2010/main" val="3922151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0F438-9443-DA9E-4A08-5E63CE59EA7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6594AD5-4B39-7D02-A143-E5953E1C5E95}"/>
              </a:ext>
            </a:extLst>
          </p:cNvPr>
          <p:cNvSpPr>
            <a:spLocks noGrp="1"/>
          </p:cNvSpPr>
          <p:nvPr>
            <p:ph type="title"/>
          </p:nvPr>
        </p:nvSpPr>
        <p:spPr/>
        <p:txBody>
          <a:bodyPr/>
          <a:lstStyle/>
          <a:p>
            <a:r>
              <a:rPr lang="en-GB"/>
              <a:t>Prognosis – </a:t>
            </a:r>
            <a:br>
              <a:rPr lang="en-GB"/>
            </a:br>
            <a:r>
              <a:rPr lang="en-GB"/>
              <a:t>clinical and functional recovery</a:t>
            </a:r>
          </a:p>
        </p:txBody>
      </p:sp>
      <p:sp>
        <p:nvSpPr>
          <p:cNvPr id="2" name="Text Placeholder 1">
            <a:extLst>
              <a:ext uri="{FF2B5EF4-FFF2-40B4-BE49-F238E27FC236}">
                <a16:creationId xmlns:a16="http://schemas.microsoft.com/office/drawing/2014/main" id="{41784F3F-89A2-B3F1-48FB-B6BE32B4CA3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70518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109ED-AA5E-752F-A14D-9740C7542FCF}"/>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0E582BC4-8D63-9D88-DA13-FA0A70EB6099}"/>
              </a:ext>
            </a:extLst>
          </p:cNvPr>
          <p:cNvGraphicFramePr/>
          <p:nvPr>
            <p:extLst>
              <p:ext uri="{D42A27DB-BD31-4B8C-83A1-F6EECF244321}">
                <p14:modId xmlns:p14="http://schemas.microsoft.com/office/powerpoint/2010/main" val="364499906"/>
              </p:ext>
            </p:extLst>
          </p:nvPr>
        </p:nvGraphicFramePr>
        <p:xfrm>
          <a:off x="3114674" y="1693784"/>
          <a:ext cx="8447406" cy="413821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a:extLst>
              <a:ext uri="{FF2B5EF4-FFF2-40B4-BE49-F238E27FC236}">
                <a16:creationId xmlns:a16="http://schemas.microsoft.com/office/drawing/2014/main" id="{A6F621C2-F725-CFFB-FAAA-699A90A3AD4B}"/>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3AEDE5F0-6F98-9753-CD34-1E049C8C7AD8}"/>
              </a:ext>
            </a:extLst>
          </p:cNvPr>
          <p:cNvSpPr>
            <a:spLocks noGrp="1"/>
          </p:cNvSpPr>
          <p:nvPr>
            <p:ph type="title"/>
          </p:nvPr>
        </p:nvSpPr>
        <p:spPr/>
        <p:txBody>
          <a:bodyPr/>
          <a:lstStyle/>
          <a:p>
            <a:r>
              <a:rPr lang="en-US"/>
              <a:t>Long-term natural history of bipolar disorder</a:t>
            </a:r>
            <a:endParaRPr lang="en-GB"/>
          </a:p>
        </p:txBody>
      </p:sp>
      <p:sp>
        <p:nvSpPr>
          <p:cNvPr id="16" name="Content Placeholder 15">
            <a:extLst>
              <a:ext uri="{FF2B5EF4-FFF2-40B4-BE49-F238E27FC236}">
                <a16:creationId xmlns:a16="http://schemas.microsoft.com/office/drawing/2014/main" id="{C1B40432-7D4B-D4CE-3C18-3138005E426F}"/>
              </a:ext>
            </a:extLst>
          </p:cNvPr>
          <p:cNvSpPr>
            <a:spLocks noGrp="1"/>
          </p:cNvSpPr>
          <p:nvPr>
            <p:ph sz="half" idx="21"/>
          </p:nvPr>
        </p:nvSpPr>
        <p:spPr/>
        <p:txBody>
          <a:bodyPr/>
          <a:lstStyle/>
          <a:p>
            <a:r>
              <a:rPr lang="en-GB" dirty="0"/>
              <a:t>The long-term course of BD is chronic, and patients experience fluctuating depressive and (hypo)manic symptoms over time</a:t>
            </a:r>
          </a:p>
        </p:txBody>
      </p:sp>
      <p:sp>
        <p:nvSpPr>
          <p:cNvPr id="5" name="Text Placeholder 4">
            <a:extLst>
              <a:ext uri="{FF2B5EF4-FFF2-40B4-BE49-F238E27FC236}">
                <a16:creationId xmlns:a16="http://schemas.microsoft.com/office/drawing/2014/main" id="{49BA1596-0364-B2FE-BDC7-B04E5CD99789}"/>
              </a:ext>
            </a:extLst>
          </p:cNvPr>
          <p:cNvSpPr>
            <a:spLocks noGrp="1"/>
          </p:cNvSpPr>
          <p:nvPr>
            <p:ph type="body" sz="quarter" idx="18"/>
          </p:nvPr>
        </p:nvSpPr>
        <p:spPr/>
        <p:txBody>
          <a:bodyPr/>
          <a:lstStyle/>
          <a:p>
            <a:r>
              <a:rPr lang="en-GB"/>
              <a:t>BD=bipolar disorder</a:t>
            </a:r>
          </a:p>
          <a:p>
            <a:endParaRPr lang="en-GB"/>
          </a:p>
          <a:p>
            <a:r>
              <a:rPr lang="en-GB"/>
              <a:t>Judd et al. Arch Gen Psychiatry 2002;59(6):530–537;</a:t>
            </a:r>
          </a:p>
          <a:p>
            <a:r>
              <a:rPr lang="en-GB"/>
              <a:t>Judd et al. Arch Gen Psychiatry 2003;60(3):261–269</a:t>
            </a:r>
          </a:p>
        </p:txBody>
      </p:sp>
      <p:sp>
        <p:nvSpPr>
          <p:cNvPr id="6" name="Slide Number Placeholder 5">
            <a:extLst>
              <a:ext uri="{FF2B5EF4-FFF2-40B4-BE49-F238E27FC236}">
                <a16:creationId xmlns:a16="http://schemas.microsoft.com/office/drawing/2014/main" id="{90AC44A4-C199-4C3A-A97B-EF5E57727AB3}"/>
              </a:ext>
            </a:extLst>
          </p:cNvPr>
          <p:cNvSpPr>
            <a:spLocks noGrp="1"/>
          </p:cNvSpPr>
          <p:nvPr>
            <p:ph type="sldNum" sz="quarter" idx="4"/>
          </p:nvPr>
        </p:nvSpPr>
        <p:spPr/>
        <p:txBody>
          <a:bodyPr/>
          <a:lstStyle/>
          <a:p>
            <a:fld id="{C5E73D8C-6D1C-4360-8101-83ED279A0FF1}" type="slidenum">
              <a:rPr lang="en-GB" smtClean="0"/>
              <a:pPr/>
              <a:t>31</a:t>
            </a:fld>
            <a:endParaRPr lang="en-GB"/>
          </a:p>
        </p:txBody>
      </p:sp>
      <p:sp>
        <p:nvSpPr>
          <p:cNvPr id="13" name="TextBox 12">
            <a:extLst>
              <a:ext uri="{FF2B5EF4-FFF2-40B4-BE49-F238E27FC236}">
                <a16:creationId xmlns:a16="http://schemas.microsoft.com/office/drawing/2014/main" id="{EE548A27-920A-69FB-D978-D0CCB29DE320}"/>
              </a:ext>
            </a:extLst>
          </p:cNvPr>
          <p:cNvSpPr txBox="1"/>
          <p:nvPr/>
        </p:nvSpPr>
        <p:spPr>
          <a:xfrm>
            <a:off x="3434081" y="1416785"/>
            <a:ext cx="8128000" cy="276999"/>
          </a:xfrm>
          <a:prstGeom prst="rect">
            <a:avLst/>
          </a:prstGeom>
          <a:noFill/>
        </p:spPr>
        <p:txBody>
          <a:bodyPr wrap="square">
            <a:spAutoFit/>
          </a:bodyPr>
          <a:lstStyle/>
          <a:p>
            <a:pPr algn="ctr"/>
            <a:r>
              <a:rPr lang="it-IT" sz="1200" b="1" dirty="0">
                <a:solidFill>
                  <a:schemeClr val="accent2">
                    <a:lumMod val="50000"/>
                  </a:schemeClr>
                </a:solidFill>
              </a:rPr>
              <a:t>Long-term observations of patients with BD</a:t>
            </a:r>
            <a:endParaRPr lang="en-GB" sz="1200" b="1" dirty="0">
              <a:solidFill>
                <a:schemeClr val="accent2">
                  <a:lumMod val="50000"/>
                </a:schemeClr>
              </a:solidFill>
            </a:endParaRPr>
          </a:p>
        </p:txBody>
      </p:sp>
      <p:pic>
        <p:nvPicPr>
          <p:cNvPr id="18" name="Graphic 17" descr="Monthly calendar with solid fill">
            <a:extLst>
              <a:ext uri="{FF2B5EF4-FFF2-40B4-BE49-F238E27FC236}">
                <a16:creationId xmlns:a16="http://schemas.microsoft.com/office/drawing/2014/main" id="{ED3CEE88-D4BD-4C77-47CC-290158B3EC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8782" y="3548192"/>
            <a:ext cx="2277110" cy="2277110"/>
          </a:xfrm>
          <a:prstGeom prst="rect">
            <a:avLst/>
          </a:prstGeom>
        </p:spPr>
      </p:pic>
    </p:spTree>
    <p:extLst>
      <p:ext uri="{BB962C8B-B14F-4D97-AF65-F5344CB8AC3E}">
        <p14:creationId xmlns:p14="http://schemas.microsoft.com/office/powerpoint/2010/main" val="5417023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4BA17-CD1F-05F6-8899-50B399CF1DCF}"/>
            </a:ext>
          </a:extLst>
        </p:cNvPr>
        <p:cNvGrpSpPr/>
        <p:nvPr/>
      </p:nvGrpSpPr>
      <p:grpSpPr>
        <a:xfrm>
          <a:off x="0" y="0"/>
          <a:ext cx="0" cy="0"/>
          <a:chOff x="0" y="0"/>
          <a:chExt cx="0" cy="0"/>
        </a:xfrm>
      </p:grpSpPr>
      <p:sp>
        <p:nvSpPr>
          <p:cNvPr id="41" name="Freeform: Shape 40">
            <a:extLst>
              <a:ext uri="{FF2B5EF4-FFF2-40B4-BE49-F238E27FC236}">
                <a16:creationId xmlns:a16="http://schemas.microsoft.com/office/drawing/2014/main" id="{D1AAB609-2625-5C13-655B-3264557C327A}"/>
              </a:ext>
            </a:extLst>
          </p:cNvPr>
          <p:cNvSpPr/>
          <p:nvPr/>
        </p:nvSpPr>
        <p:spPr>
          <a:xfrm>
            <a:off x="7369969" y="2093120"/>
            <a:ext cx="3538537" cy="1747838"/>
          </a:xfrm>
          <a:custGeom>
            <a:avLst/>
            <a:gdLst>
              <a:gd name="connsiteX0" fmla="*/ 0 w 3526631"/>
              <a:gd name="connsiteY0" fmla="*/ 0 h 1616869"/>
              <a:gd name="connsiteX1" fmla="*/ 111919 w 3526631"/>
              <a:gd name="connsiteY1" fmla="*/ 26194 h 1616869"/>
              <a:gd name="connsiteX2" fmla="*/ 188119 w 3526631"/>
              <a:gd name="connsiteY2" fmla="*/ 121444 h 1616869"/>
              <a:gd name="connsiteX3" fmla="*/ 278606 w 3526631"/>
              <a:gd name="connsiteY3" fmla="*/ 300037 h 1616869"/>
              <a:gd name="connsiteX4" fmla="*/ 326231 w 3526631"/>
              <a:gd name="connsiteY4" fmla="*/ 500062 h 1616869"/>
              <a:gd name="connsiteX5" fmla="*/ 481012 w 3526631"/>
              <a:gd name="connsiteY5" fmla="*/ 671512 h 1616869"/>
              <a:gd name="connsiteX6" fmla="*/ 754856 w 3526631"/>
              <a:gd name="connsiteY6" fmla="*/ 871537 h 1616869"/>
              <a:gd name="connsiteX7" fmla="*/ 1102519 w 3526631"/>
              <a:gd name="connsiteY7" fmla="*/ 1085850 h 1616869"/>
              <a:gd name="connsiteX8" fmla="*/ 1545431 w 3526631"/>
              <a:gd name="connsiteY8" fmla="*/ 1271587 h 1616869"/>
              <a:gd name="connsiteX9" fmla="*/ 2478881 w 3526631"/>
              <a:gd name="connsiteY9" fmla="*/ 1402556 h 1616869"/>
              <a:gd name="connsiteX10" fmla="*/ 3176587 w 3526631"/>
              <a:gd name="connsiteY10" fmla="*/ 1516856 h 1616869"/>
              <a:gd name="connsiteX11" fmla="*/ 3526631 w 3526631"/>
              <a:gd name="connsiteY11" fmla="*/ 1616869 h 1616869"/>
              <a:gd name="connsiteX0" fmla="*/ 0 w 3538537"/>
              <a:gd name="connsiteY0" fmla="*/ 0 h 1747838"/>
              <a:gd name="connsiteX1" fmla="*/ 111919 w 3538537"/>
              <a:gd name="connsiteY1" fmla="*/ 26194 h 1747838"/>
              <a:gd name="connsiteX2" fmla="*/ 188119 w 3538537"/>
              <a:gd name="connsiteY2" fmla="*/ 121444 h 1747838"/>
              <a:gd name="connsiteX3" fmla="*/ 278606 w 3538537"/>
              <a:gd name="connsiteY3" fmla="*/ 300037 h 1747838"/>
              <a:gd name="connsiteX4" fmla="*/ 326231 w 3538537"/>
              <a:gd name="connsiteY4" fmla="*/ 500062 h 1747838"/>
              <a:gd name="connsiteX5" fmla="*/ 481012 w 3538537"/>
              <a:gd name="connsiteY5" fmla="*/ 671512 h 1747838"/>
              <a:gd name="connsiteX6" fmla="*/ 754856 w 3538537"/>
              <a:gd name="connsiteY6" fmla="*/ 871537 h 1747838"/>
              <a:gd name="connsiteX7" fmla="*/ 1102519 w 3538537"/>
              <a:gd name="connsiteY7" fmla="*/ 1085850 h 1747838"/>
              <a:gd name="connsiteX8" fmla="*/ 1545431 w 3538537"/>
              <a:gd name="connsiteY8" fmla="*/ 1271587 h 1747838"/>
              <a:gd name="connsiteX9" fmla="*/ 2478881 w 3538537"/>
              <a:gd name="connsiteY9" fmla="*/ 1402556 h 1747838"/>
              <a:gd name="connsiteX10" fmla="*/ 3176587 w 3538537"/>
              <a:gd name="connsiteY10" fmla="*/ 1516856 h 1747838"/>
              <a:gd name="connsiteX11" fmla="*/ 3538537 w 3538537"/>
              <a:gd name="connsiteY11" fmla="*/ 1747838 h 1747838"/>
              <a:gd name="connsiteX0" fmla="*/ 0 w 3538537"/>
              <a:gd name="connsiteY0" fmla="*/ 0 h 1747838"/>
              <a:gd name="connsiteX1" fmla="*/ 111919 w 3538537"/>
              <a:gd name="connsiteY1" fmla="*/ 26194 h 1747838"/>
              <a:gd name="connsiteX2" fmla="*/ 188119 w 3538537"/>
              <a:gd name="connsiteY2" fmla="*/ 121444 h 1747838"/>
              <a:gd name="connsiteX3" fmla="*/ 278606 w 3538537"/>
              <a:gd name="connsiteY3" fmla="*/ 300037 h 1747838"/>
              <a:gd name="connsiteX4" fmla="*/ 326231 w 3538537"/>
              <a:gd name="connsiteY4" fmla="*/ 500062 h 1747838"/>
              <a:gd name="connsiteX5" fmla="*/ 481012 w 3538537"/>
              <a:gd name="connsiteY5" fmla="*/ 671512 h 1747838"/>
              <a:gd name="connsiteX6" fmla="*/ 754856 w 3538537"/>
              <a:gd name="connsiteY6" fmla="*/ 871537 h 1747838"/>
              <a:gd name="connsiteX7" fmla="*/ 1102519 w 3538537"/>
              <a:gd name="connsiteY7" fmla="*/ 1085850 h 1747838"/>
              <a:gd name="connsiteX8" fmla="*/ 1545431 w 3538537"/>
              <a:gd name="connsiteY8" fmla="*/ 1271587 h 1747838"/>
              <a:gd name="connsiteX9" fmla="*/ 2478881 w 3538537"/>
              <a:gd name="connsiteY9" fmla="*/ 1402556 h 1747838"/>
              <a:gd name="connsiteX10" fmla="*/ 3114675 w 3538537"/>
              <a:gd name="connsiteY10" fmla="*/ 1543050 h 1747838"/>
              <a:gd name="connsiteX11" fmla="*/ 3538537 w 3538537"/>
              <a:gd name="connsiteY11" fmla="*/ 1747838 h 1747838"/>
              <a:gd name="connsiteX0" fmla="*/ 0 w 3538537"/>
              <a:gd name="connsiteY0" fmla="*/ 0 h 1747838"/>
              <a:gd name="connsiteX1" fmla="*/ 111919 w 3538537"/>
              <a:gd name="connsiteY1" fmla="*/ 26194 h 1747838"/>
              <a:gd name="connsiteX2" fmla="*/ 188119 w 3538537"/>
              <a:gd name="connsiteY2" fmla="*/ 121444 h 1747838"/>
              <a:gd name="connsiteX3" fmla="*/ 278606 w 3538537"/>
              <a:gd name="connsiteY3" fmla="*/ 300037 h 1747838"/>
              <a:gd name="connsiteX4" fmla="*/ 326231 w 3538537"/>
              <a:gd name="connsiteY4" fmla="*/ 500062 h 1747838"/>
              <a:gd name="connsiteX5" fmla="*/ 481012 w 3538537"/>
              <a:gd name="connsiteY5" fmla="*/ 671512 h 1747838"/>
              <a:gd name="connsiteX6" fmla="*/ 754856 w 3538537"/>
              <a:gd name="connsiteY6" fmla="*/ 871537 h 1747838"/>
              <a:gd name="connsiteX7" fmla="*/ 1102519 w 3538537"/>
              <a:gd name="connsiteY7" fmla="*/ 1085850 h 1747838"/>
              <a:gd name="connsiteX8" fmla="*/ 1545431 w 3538537"/>
              <a:gd name="connsiteY8" fmla="*/ 1271587 h 1747838"/>
              <a:gd name="connsiteX9" fmla="*/ 2478881 w 3538537"/>
              <a:gd name="connsiteY9" fmla="*/ 1402556 h 1747838"/>
              <a:gd name="connsiteX10" fmla="*/ 3114675 w 3538537"/>
              <a:gd name="connsiteY10" fmla="*/ 1543050 h 1747838"/>
              <a:gd name="connsiteX11" fmla="*/ 3538537 w 3538537"/>
              <a:gd name="connsiteY11" fmla="*/ 1747838 h 1747838"/>
              <a:gd name="connsiteX0" fmla="*/ 0 w 3538537"/>
              <a:gd name="connsiteY0" fmla="*/ 0 h 1747838"/>
              <a:gd name="connsiteX1" fmla="*/ 111919 w 3538537"/>
              <a:gd name="connsiteY1" fmla="*/ 26194 h 1747838"/>
              <a:gd name="connsiteX2" fmla="*/ 188119 w 3538537"/>
              <a:gd name="connsiteY2" fmla="*/ 121444 h 1747838"/>
              <a:gd name="connsiteX3" fmla="*/ 266700 w 3538537"/>
              <a:gd name="connsiteY3" fmla="*/ 297656 h 1747838"/>
              <a:gd name="connsiteX4" fmla="*/ 326231 w 3538537"/>
              <a:gd name="connsiteY4" fmla="*/ 500062 h 1747838"/>
              <a:gd name="connsiteX5" fmla="*/ 481012 w 3538537"/>
              <a:gd name="connsiteY5" fmla="*/ 671512 h 1747838"/>
              <a:gd name="connsiteX6" fmla="*/ 754856 w 3538537"/>
              <a:gd name="connsiteY6" fmla="*/ 871537 h 1747838"/>
              <a:gd name="connsiteX7" fmla="*/ 1102519 w 3538537"/>
              <a:gd name="connsiteY7" fmla="*/ 1085850 h 1747838"/>
              <a:gd name="connsiteX8" fmla="*/ 1545431 w 3538537"/>
              <a:gd name="connsiteY8" fmla="*/ 1271587 h 1747838"/>
              <a:gd name="connsiteX9" fmla="*/ 2478881 w 3538537"/>
              <a:gd name="connsiteY9" fmla="*/ 1402556 h 1747838"/>
              <a:gd name="connsiteX10" fmla="*/ 3114675 w 3538537"/>
              <a:gd name="connsiteY10" fmla="*/ 1543050 h 1747838"/>
              <a:gd name="connsiteX11" fmla="*/ 3538537 w 3538537"/>
              <a:gd name="connsiteY11" fmla="*/ 1747838 h 1747838"/>
              <a:gd name="connsiteX0" fmla="*/ 0 w 3538537"/>
              <a:gd name="connsiteY0" fmla="*/ 0 h 1747838"/>
              <a:gd name="connsiteX1" fmla="*/ 111919 w 3538537"/>
              <a:gd name="connsiteY1" fmla="*/ 26194 h 1747838"/>
              <a:gd name="connsiteX2" fmla="*/ 188119 w 3538537"/>
              <a:gd name="connsiteY2" fmla="*/ 121444 h 1747838"/>
              <a:gd name="connsiteX3" fmla="*/ 266700 w 3538537"/>
              <a:gd name="connsiteY3" fmla="*/ 297656 h 1747838"/>
              <a:gd name="connsiteX4" fmla="*/ 326231 w 3538537"/>
              <a:gd name="connsiteY4" fmla="*/ 500062 h 1747838"/>
              <a:gd name="connsiteX5" fmla="*/ 481012 w 3538537"/>
              <a:gd name="connsiteY5" fmla="*/ 671512 h 1747838"/>
              <a:gd name="connsiteX6" fmla="*/ 754856 w 3538537"/>
              <a:gd name="connsiteY6" fmla="*/ 871537 h 1747838"/>
              <a:gd name="connsiteX7" fmla="*/ 1102519 w 3538537"/>
              <a:gd name="connsiteY7" fmla="*/ 1085850 h 1747838"/>
              <a:gd name="connsiteX8" fmla="*/ 1545431 w 3538537"/>
              <a:gd name="connsiteY8" fmla="*/ 1271587 h 1747838"/>
              <a:gd name="connsiteX9" fmla="*/ 2478881 w 3538537"/>
              <a:gd name="connsiteY9" fmla="*/ 1402556 h 1747838"/>
              <a:gd name="connsiteX10" fmla="*/ 3114675 w 3538537"/>
              <a:gd name="connsiteY10" fmla="*/ 1543050 h 1747838"/>
              <a:gd name="connsiteX11" fmla="*/ 3538537 w 3538537"/>
              <a:gd name="connsiteY11" fmla="*/ 1747838 h 1747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38537" h="1747838">
                <a:moveTo>
                  <a:pt x="0" y="0"/>
                </a:moveTo>
                <a:cubicBezTo>
                  <a:pt x="40283" y="2976"/>
                  <a:pt x="80566" y="5953"/>
                  <a:pt x="111919" y="26194"/>
                </a:cubicBezTo>
                <a:cubicBezTo>
                  <a:pt x="143272" y="46435"/>
                  <a:pt x="162322" y="76200"/>
                  <a:pt x="188119" y="121444"/>
                </a:cubicBezTo>
                <a:cubicBezTo>
                  <a:pt x="213916" y="166688"/>
                  <a:pt x="255587" y="244078"/>
                  <a:pt x="266700" y="297656"/>
                </a:cubicBezTo>
                <a:cubicBezTo>
                  <a:pt x="277813" y="351234"/>
                  <a:pt x="290512" y="437753"/>
                  <a:pt x="326231" y="500062"/>
                </a:cubicBezTo>
                <a:cubicBezTo>
                  <a:pt x="361950" y="562371"/>
                  <a:pt x="409574" y="609599"/>
                  <a:pt x="481012" y="671512"/>
                </a:cubicBezTo>
                <a:cubicBezTo>
                  <a:pt x="552450" y="733425"/>
                  <a:pt x="651272" y="802481"/>
                  <a:pt x="754856" y="871537"/>
                </a:cubicBezTo>
                <a:cubicBezTo>
                  <a:pt x="858440" y="940593"/>
                  <a:pt x="970757" y="1019175"/>
                  <a:pt x="1102519" y="1085850"/>
                </a:cubicBezTo>
                <a:cubicBezTo>
                  <a:pt x="1234281" y="1152525"/>
                  <a:pt x="1316037" y="1218803"/>
                  <a:pt x="1545431" y="1271587"/>
                </a:cubicBezTo>
                <a:cubicBezTo>
                  <a:pt x="1774825" y="1324371"/>
                  <a:pt x="2217340" y="1357312"/>
                  <a:pt x="2478881" y="1402556"/>
                </a:cubicBezTo>
                <a:cubicBezTo>
                  <a:pt x="2740422" y="1447800"/>
                  <a:pt x="2940050" y="1507331"/>
                  <a:pt x="3114675" y="1543050"/>
                </a:cubicBezTo>
                <a:cubicBezTo>
                  <a:pt x="3289300" y="1578769"/>
                  <a:pt x="3450827" y="1687116"/>
                  <a:pt x="3538537" y="1747838"/>
                </a:cubicBezTo>
              </a:path>
            </a:pathLst>
          </a:custGeom>
          <a:no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reeform: Shape 41">
            <a:extLst>
              <a:ext uri="{FF2B5EF4-FFF2-40B4-BE49-F238E27FC236}">
                <a16:creationId xmlns:a16="http://schemas.microsoft.com/office/drawing/2014/main" id="{D1FDC2B0-541A-5DA8-C296-82DEBD852EF4}"/>
              </a:ext>
            </a:extLst>
          </p:cNvPr>
          <p:cNvSpPr/>
          <p:nvPr/>
        </p:nvSpPr>
        <p:spPr>
          <a:xfrm>
            <a:off x="7362825" y="2085976"/>
            <a:ext cx="3550444" cy="1007268"/>
          </a:xfrm>
          <a:custGeom>
            <a:avLst/>
            <a:gdLst>
              <a:gd name="connsiteX0" fmla="*/ 0 w 3533775"/>
              <a:gd name="connsiteY0" fmla="*/ 0 h 1002506"/>
              <a:gd name="connsiteX1" fmla="*/ 288131 w 3533775"/>
              <a:gd name="connsiteY1" fmla="*/ 9525 h 1002506"/>
              <a:gd name="connsiteX2" fmla="*/ 490537 w 3533775"/>
              <a:gd name="connsiteY2" fmla="*/ 95250 h 1002506"/>
              <a:gd name="connsiteX3" fmla="*/ 619125 w 3533775"/>
              <a:gd name="connsiteY3" fmla="*/ 211931 h 1002506"/>
              <a:gd name="connsiteX4" fmla="*/ 823912 w 3533775"/>
              <a:gd name="connsiteY4" fmla="*/ 338137 h 1002506"/>
              <a:gd name="connsiteX5" fmla="*/ 1026319 w 3533775"/>
              <a:gd name="connsiteY5" fmla="*/ 473868 h 1002506"/>
              <a:gd name="connsiteX6" fmla="*/ 1290637 w 3533775"/>
              <a:gd name="connsiteY6" fmla="*/ 602456 h 1002506"/>
              <a:gd name="connsiteX7" fmla="*/ 1635919 w 3533775"/>
              <a:gd name="connsiteY7" fmla="*/ 738187 h 1002506"/>
              <a:gd name="connsiteX8" fmla="*/ 2109787 w 3533775"/>
              <a:gd name="connsiteY8" fmla="*/ 842962 h 1002506"/>
              <a:gd name="connsiteX9" fmla="*/ 2671762 w 3533775"/>
              <a:gd name="connsiteY9" fmla="*/ 954881 h 1002506"/>
              <a:gd name="connsiteX10" fmla="*/ 3533775 w 3533775"/>
              <a:gd name="connsiteY10" fmla="*/ 1002506 h 1002506"/>
              <a:gd name="connsiteX0" fmla="*/ 0 w 3533775"/>
              <a:gd name="connsiteY0" fmla="*/ 0 h 1002506"/>
              <a:gd name="connsiteX1" fmla="*/ 288131 w 3533775"/>
              <a:gd name="connsiteY1" fmla="*/ 9525 h 1002506"/>
              <a:gd name="connsiteX2" fmla="*/ 490537 w 3533775"/>
              <a:gd name="connsiteY2" fmla="*/ 95250 h 1002506"/>
              <a:gd name="connsiteX3" fmla="*/ 654843 w 3533775"/>
              <a:gd name="connsiteY3" fmla="*/ 221456 h 1002506"/>
              <a:gd name="connsiteX4" fmla="*/ 823912 w 3533775"/>
              <a:gd name="connsiteY4" fmla="*/ 338137 h 1002506"/>
              <a:gd name="connsiteX5" fmla="*/ 1026319 w 3533775"/>
              <a:gd name="connsiteY5" fmla="*/ 473868 h 1002506"/>
              <a:gd name="connsiteX6" fmla="*/ 1290637 w 3533775"/>
              <a:gd name="connsiteY6" fmla="*/ 602456 h 1002506"/>
              <a:gd name="connsiteX7" fmla="*/ 1635919 w 3533775"/>
              <a:gd name="connsiteY7" fmla="*/ 738187 h 1002506"/>
              <a:gd name="connsiteX8" fmla="*/ 2109787 w 3533775"/>
              <a:gd name="connsiteY8" fmla="*/ 842962 h 1002506"/>
              <a:gd name="connsiteX9" fmla="*/ 2671762 w 3533775"/>
              <a:gd name="connsiteY9" fmla="*/ 954881 h 1002506"/>
              <a:gd name="connsiteX10" fmla="*/ 3533775 w 3533775"/>
              <a:gd name="connsiteY10" fmla="*/ 1002506 h 1002506"/>
              <a:gd name="connsiteX0" fmla="*/ 0 w 3533775"/>
              <a:gd name="connsiteY0" fmla="*/ 0 h 1002506"/>
              <a:gd name="connsiteX1" fmla="*/ 288131 w 3533775"/>
              <a:gd name="connsiteY1" fmla="*/ 9525 h 1002506"/>
              <a:gd name="connsiteX2" fmla="*/ 490537 w 3533775"/>
              <a:gd name="connsiteY2" fmla="*/ 95250 h 1002506"/>
              <a:gd name="connsiteX3" fmla="*/ 654843 w 3533775"/>
              <a:gd name="connsiteY3" fmla="*/ 221456 h 1002506"/>
              <a:gd name="connsiteX4" fmla="*/ 823912 w 3533775"/>
              <a:gd name="connsiteY4" fmla="*/ 338137 h 1002506"/>
              <a:gd name="connsiteX5" fmla="*/ 1026319 w 3533775"/>
              <a:gd name="connsiteY5" fmla="*/ 473868 h 1002506"/>
              <a:gd name="connsiteX6" fmla="*/ 1290637 w 3533775"/>
              <a:gd name="connsiteY6" fmla="*/ 602456 h 1002506"/>
              <a:gd name="connsiteX7" fmla="*/ 1635919 w 3533775"/>
              <a:gd name="connsiteY7" fmla="*/ 738187 h 1002506"/>
              <a:gd name="connsiteX8" fmla="*/ 2095500 w 3533775"/>
              <a:gd name="connsiteY8" fmla="*/ 845344 h 1002506"/>
              <a:gd name="connsiteX9" fmla="*/ 2671762 w 3533775"/>
              <a:gd name="connsiteY9" fmla="*/ 954881 h 1002506"/>
              <a:gd name="connsiteX10" fmla="*/ 3533775 w 3533775"/>
              <a:gd name="connsiteY10" fmla="*/ 1002506 h 1002506"/>
              <a:gd name="connsiteX0" fmla="*/ 0 w 3533775"/>
              <a:gd name="connsiteY0" fmla="*/ 0 h 1002506"/>
              <a:gd name="connsiteX1" fmla="*/ 288131 w 3533775"/>
              <a:gd name="connsiteY1" fmla="*/ 9525 h 1002506"/>
              <a:gd name="connsiteX2" fmla="*/ 490537 w 3533775"/>
              <a:gd name="connsiteY2" fmla="*/ 95250 h 1002506"/>
              <a:gd name="connsiteX3" fmla="*/ 654843 w 3533775"/>
              <a:gd name="connsiteY3" fmla="*/ 221456 h 1002506"/>
              <a:gd name="connsiteX4" fmla="*/ 823912 w 3533775"/>
              <a:gd name="connsiteY4" fmla="*/ 338137 h 1002506"/>
              <a:gd name="connsiteX5" fmla="*/ 1026319 w 3533775"/>
              <a:gd name="connsiteY5" fmla="*/ 473868 h 1002506"/>
              <a:gd name="connsiteX6" fmla="*/ 1290637 w 3533775"/>
              <a:gd name="connsiteY6" fmla="*/ 602456 h 1002506"/>
              <a:gd name="connsiteX7" fmla="*/ 1635919 w 3533775"/>
              <a:gd name="connsiteY7" fmla="*/ 738187 h 1002506"/>
              <a:gd name="connsiteX8" fmla="*/ 2093118 w 3533775"/>
              <a:gd name="connsiteY8" fmla="*/ 854869 h 1002506"/>
              <a:gd name="connsiteX9" fmla="*/ 2671762 w 3533775"/>
              <a:gd name="connsiteY9" fmla="*/ 954881 h 1002506"/>
              <a:gd name="connsiteX10" fmla="*/ 3533775 w 3533775"/>
              <a:gd name="connsiteY10" fmla="*/ 1002506 h 1002506"/>
              <a:gd name="connsiteX0" fmla="*/ 0 w 3540919"/>
              <a:gd name="connsiteY0" fmla="*/ 0 h 1002506"/>
              <a:gd name="connsiteX1" fmla="*/ 295275 w 3540919"/>
              <a:gd name="connsiteY1" fmla="*/ 9525 h 1002506"/>
              <a:gd name="connsiteX2" fmla="*/ 497681 w 3540919"/>
              <a:gd name="connsiteY2" fmla="*/ 95250 h 1002506"/>
              <a:gd name="connsiteX3" fmla="*/ 661987 w 3540919"/>
              <a:gd name="connsiteY3" fmla="*/ 221456 h 1002506"/>
              <a:gd name="connsiteX4" fmla="*/ 831056 w 3540919"/>
              <a:gd name="connsiteY4" fmla="*/ 338137 h 1002506"/>
              <a:gd name="connsiteX5" fmla="*/ 1033463 w 3540919"/>
              <a:gd name="connsiteY5" fmla="*/ 473868 h 1002506"/>
              <a:gd name="connsiteX6" fmla="*/ 1297781 w 3540919"/>
              <a:gd name="connsiteY6" fmla="*/ 602456 h 1002506"/>
              <a:gd name="connsiteX7" fmla="*/ 1643063 w 3540919"/>
              <a:gd name="connsiteY7" fmla="*/ 738187 h 1002506"/>
              <a:gd name="connsiteX8" fmla="*/ 2100262 w 3540919"/>
              <a:gd name="connsiteY8" fmla="*/ 854869 h 1002506"/>
              <a:gd name="connsiteX9" fmla="*/ 2678906 w 3540919"/>
              <a:gd name="connsiteY9" fmla="*/ 954881 h 1002506"/>
              <a:gd name="connsiteX10" fmla="*/ 3540919 w 3540919"/>
              <a:gd name="connsiteY10" fmla="*/ 1002506 h 1002506"/>
              <a:gd name="connsiteX0" fmla="*/ 0 w 3550444"/>
              <a:gd name="connsiteY0" fmla="*/ 0 h 1007268"/>
              <a:gd name="connsiteX1" fmla="*/ 304800 w 3550444"/>
              <a:gd name="connsiteY1" fmla="*/ 14287 h 1007268"/>
              <a:gd name="connsiteX2" fmla="*/ 507206 w 3550444"/>
              <a:gd name="connsiteY2" fmla="*/ 100012 h 1007268"/>
              <a:gd name="connsiteX3" fmla="*/ 671512 w 3550444"/>
              <a:gd name="connsiteY3" fmla="*/ 226218 h 1007268"/>
              <a:gd name="connsiteX4" fmla="*/ 840581 w 3550444"/>
              <a:gd name="connsiteY4" fmla="*/ 342899 h 1007268"/>
              <a:gd name="connsiteX5" fmla="*/ 1042988 w 3550444"/>
              <a:gd name="connsiteY5" fmla="*/ 478630 h 1007268"/>
              <a:gd name="connsiteX6" fmla="*/ 1307306 w 3550444"/>
              <a:gd name="connsiteY6" fmla="*/ 607218 h 1007268"/>
              <a:gd name="connsiteX7" fmla="*/ 1652588 w 3550444"/>
              <a:gd name="connsiteY7" fmla="*/ 742949 h 1007268"/>
              <a:gd name="connsiteX8" fmla="*/ 2109787 w 3550444"/>
              <a:gd name="connsiteY8" fmla="*/ 859631 h 1007268"/>
              <a:gd name="connsiteX9" fmla="*/ 2688431 w 3550444"/>
              <a:gd name="connsiteY9" fmla="*/ 959643 h 1007268"/>
              <a:gd name="connsiteX10" fmla="*/ 3550444 w 3550444"/>
              <a:gd name="connsiteY10" fmla="*/ 1007268 h 1007268"/>
              <a:gd name="connsiteX0" fmla="*/ 0 w 3550444"/>
              <a:gd name="connsiteY0" fmla="*/ 0 h 1007268"/>
              <a:gd name="connsiteX1" fmla="*/ 307181 w 3550444"/>
              <a:gd name="connsiteY1" fmla="*/ 21430 h 1007268"/>
              <a:gd name="connsiteX2" fmla="*/ 507206 w 3550444"/>
              <a:gd name="connsiteY2" fmla="*/ 100012 h 1007268"/>
              <a:gd name="connsiteX3" fmla="*/ 671512 w 3550444"/>
              <a:gd name="connsiteY3" fmla="*/ 226218 h 1007268"/>
              <a:gd name="connsiteX4" fmla="*/ 840581 w 3550444"/>
              <a:gd name="connsiteY4" fmla="*/ 342899 h 1007268"/>
              <a:gd name="connsiteX5" fmla="*/ 1042988 w 3550444"/>
              <a:gd name="connsiteY5" fmla="*/ 478630 h 1007268"/>
              <a:gd name="connsiteX6" fmla="*/ 1307306 w 3550444"/>
              <a:gd name="connsiteY6" fmla="*/ 607218 h 1007268"/>
              <a:gd name="connsiteX7" fmla="*/ 1652588 w 3550444"/>
              <a:gd name="connsiteY7" fmla="*/ 742949 h 1007268"/>
              <a:gd name="connsiteX8" fmla="*/ 2109787 w 3550444"/>
              <a:gd name="connsiteY8" fmla="*/ 859631 h 1007268"/>
              <a:gd name="connsiteX9" fmla="*/ 2688431 w 3550444"/>
              <a:gd name="connsiteY9" fmla="*/ 959643 h 1007268"/>
              <a:gd name="connsiteX10" fmla="*/ 3550444 w 3550444"/>
              <a:gd name="connsiteY10" fmla="*/ 1007268 h 1007268"/>
              <a:gd name="connsiteX0" fmla="*/ 0 w 3550444"/>
              <a:gd name="connsiteY0" fmla="*/ 0 h 1007268"/>
              <a:gd name="connsiteX1" fmla="*/ 307181 w 3550444"/>
              <a:gd name="connsiteY1" fmla="*/ 21430 h 1007268"/>
              <a:gd name="connsiteX2" fmla="*/ 507206 w 3550444"/>
              <a:gd name="connsiteY2" fmla="*/ 100012 h 1007268"/>
              <a:gd name="connsiteX3" fmla="*/ 671512 w 3550444"/>
              <a:gd name="connsiteY3" fmla="*/ 226218 h 1007268"/>
              <a:gd name="connsiteX4" fmla="*/ 840581 w 3550444"/>
              <a:gd name="connsiteY4" fmla="*/ 342899 h 1007268"/>
              <a:gd name="connsiteX5" fmla="*/ 1042988 w 3550444"/>
              <a:gd name="connsiteY5" fmla="*/ 478630 h 1007268"/>
              <a:gd name="connsiteX6" fmla="*/ 1307306 w 3550444"/>
              <a:gd name="connsiteY6" fmla="*/ 607218 h 1007268"/>
              <a:gd name="connsiteX7" fmla="*/ 1652588 w 3550444"/>
              <a:gd name="connsiteY7" fmla="*/ 742949 h 1007268"/>
              <a:gd name="connsiteX8" fmla="*/ 2109787 w 3550444"/>
              <a:gd name="connsiteY8" fmla="*/ 859631 h 1007268"/>
              <a:gd name="connsiteX9" fmla="*/ 2688431 w 3550444"/>
              <a:gd name="connsiteY9" fmla="*/ 959643 h 1007268"/>
              <a:gd name="connsiteX10" fmla="*/ 3550444 w 3550444"/>
              <a:gd name="connsiteY10" fmla="*/ 1007268 h 1007268"/>
              <a:gd name="connsiteX0" fmla="*/ 0 w 3550444"/>
              <a:gd name="connsiteY0" fmla="*/ 0 h 1007268"/>
              <a:gd name="connsiteX1" fmla="*/ 307181 w 3550444"/>
              <a:gd name="connsiteY1" fmla="*/ 21430 h 1007268"/>
              <a:gd name="connsiteX2" fmla="*/ 507206 w 3550444"/>
              <a:gd name="connsiteY2" fmla="*/ 100012 h 1007268"/>
              <a:gd name="connsiteX3" fmla="*/ 671512 w 3550444"/>
              <a:gd name="connsiteY3" fmla="*/ 226218 h 1007268"/>
              <a:gd name="connsiteX4" fmla="*/ 840581 w 3550444"/>
              <a:gd name="connsiteY4" fmla="*/ 342899 h 1007268"/>
              <a:gd name="connsiteX5" fmla="*/ 1042988 w 3550444"/>
              <a:gd name="connsiteY5" fmla="*/ 478630 h 1007268"/>
              <a:gd name="connsiteX6" fmla="*/ 1307306 w 3550444"/>
              <a:gd name="connsiteY6" fmla="*/ 607218 h 1007268"/>
              <a:gd name="connsiteX7" fmla="*/ 1652588 w 3550444"/>
              <a:gd name="connsiteY7" fmla="*/ 742949 h 1007268"/>
              <a:gd name="connsiteX8" fmla="*/ 2109787 w 3550444"/>
              <a:gd name="connsiteY8" fmla="*/ 859631 h 1007268"/>
              <a:gd name="connsiteX9" fmla="*/ 2688431 w 3550444"/>
              <a:gd name="connsiteY9" fmla="*/ 959643 h 1007268"/>
              <a:gd name="connsiteX10" fmla="*/ 3550444 w 3550444"/>
              <a:gd name="connsiteY10" fmla="*/ 1007268 h 1007268"/>
              <a:gd name="connsiteX0" fmla="*/ 0 w 3550444"/>
              <a:gd name="connsiteY0" fmla="*/ 0 h 1007268"/>
              <a:gd name="connsiteX1" fmla="*/ 307181 w 3550444"/>
              <a:gd name="connsiteY1" fmla="*/ 21430 h 1007268"/>
              <a:gd name="connsiteX2" fmla="*/ 507206 w 3550444"/>
              <a:gd name="connsiteY2" fmla="*/ 100012 h 1007268"/>
              <a:gd name="connsiteX3" fmla="*/ 671512 w 3550444"/>
              <a:gd name="connsiteY3" fmla="*/ 226218 h 1007268"/>
              <a:gd name="connsiteX4" fmla="*/ 840581 w 3550444"/>
              <a:gd name="connsiteY4" fmla="*/ 342899 h 1007268"/>
              <a:gd name="connsiteX5" fmla="*/ 1042988 w 3550444"/>
              <a:gd name="connsiteY5" fmla="*/ 478630 h 1007268"/>
              <a:gd name="connsiteX6" fmla="*/ 1307306 w 3550444"/>
              <a:gd name="connsiteY6" fmla="*/ 607218 h 1007268"/>
              <a:gd name="connsiteX7" fmla="*/ 1652588 w 3550444"/>
              <a:gd name="connsiteY7" fmla="*/ 742949 h 1007268"/>
              <a:gd name="connsiteX8" fmla="*/ 2109787 w 3550444"/>
              <a:gd name="connsiteY8" fmla="*/ 859631 h 1007268"/>
              <a:gd name="connsiteX9" fmla="*/ 2688431 w 3550444"/>
              <a:gd name="connsiteY9" fmla="*/ 959643 h 1007268"/>
              <a:gd name="connsiteX10" fmla="*/ 3550444 w 3550444"/>
              <a:gd name="connsiteY10" fmla="*/ 1007268 h 100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50444" h="1007268">
                <a:moveTo>
                  <a:pt x="0" y="0"/>
                </a:moveTo>
                <a:cubicBezTo>
                  <a:pt x="102394" y="7143"/>
                  <a:pt x="222647" y="4761"/>
                  <a:pt x="307181" y="21430"/>
                </a:cubicBezTo>
                <a:cubicBezTo>
                  <a:pt x="391715" y="38099"/>
                  <a:pt x="446484" y="65881"/>
                  <a:pt x="507206" y="100012"/>
                </a:cubicBezTo>
                <a:cubicBezTo>
                  <a:pt x="567928" y="134143"/>
                  <a:pt x="615950" y="185737"/>
                  <a:pt x="671512" y="226218"/>
                </a:cubicBezTo>
                <a:cubicBezTo>
                  <a:pt x="727074" y="266699"/>
                  <a:pt x="778668" y="300830"/>
                  <a:pt x="840581" y="342899"/>
                </a:cubicBezTo>
                <a:cubicBezTo>
                  <a:pt x="902494" y="384968"/>
                  <a:pt x="965201" y="434577"/>
                  <a:pt x="1042988" y="478630"/>
                </a:cubicBezTo>
                <a:cubicBezTo>
                  <a:pt x="1120776" y="522683"/>
                  <a:pt x="1205706" y="563165"/>
                  <a:pt x="1307306" y="607218"/>
                </a:cubicBezTo>
                <a:cubicBezTo>
                  <a:pt x="1408906" y="651271"/>
                  <a:pt x="1518841" y="700880"/>
                  <a:pt x="1652588" y="742949"/>
                </a:cubicBezTo>
                <a:cubicBezTo>
                  <a:pt x="1786335" y="785018"/>
                  <a:pt x="1937147" y="823515"/>
                  <a:pt x="2109787" y="859631"/>
                </a:cubicBezTo>
                <a:cubicBezTo>
                  <a:pt x="2282427" y="895747"/>
                  <a:pt x="2451100" y="933052"/>
                  <a:pt x="2688431" y="959643"/>
                </a:cubicBezTo>
                <a:cubicBezTo>
                  <a:pt x="2925762" y="986234"/>
                  <a:pt x="3238103" y="996751"/>
                  <a:pt x="3550444" y="1007268"/>
                </a:cubicBezTo>
              </a:path>
            </a:pathLst>
          </a:cu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B2393E47-D4E3-B1E5-751E-88DF2DB2B649}"/>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3A6CF359-19D5-177E-C129-6D26B01984FB}"/>
              </a:ext>
            </a:extLst>
          </p:cNvPr>
          <p:cNvSpPr>
            <a:spLocks noGrp="1"/>
          </p:cNvSpPr>
          <p:nvPr>
            <p:ph type="title"/>
          </p:nvPr>
        </p:nvSpPr>
        <p:spPr/>
        <p:txBody>
          <a:bodyPr/>
          <a:lstStyle/>
          <a:p>
            <a:r>
              <a:rPr lang="en-US"/>
              <a:t>Long-term clinical recovery in bipolar disorder</a:t>
            </a:r>
            <a:endParaRPr lang="en-GB"/>
          </a:p>
        </p:txBody>
      </p:sp>
      <p:sp>
        <p:nvSpPr>
          <p:cNvPr id="4" name="Content Placeholder 3">
            <a:extLst>
              <a:ext uri="{FF2B5EF4-FFF2-40B4-BE49-F238E27FC236}">
                <a16:creationId xmlns:a16="http://schemas.microsoft.com/office/drawing/2014/main" id="{22B63999-6312-3AD0-0F4D-98A067B0C769}"/>
              </a:ext>
            </a:extLst>
          </p:cNvPr>
          <p:cNvSpPr>
            <a:spLocks noGrp="1"/>
          </p:cNvSpPr>
          <p:nvPr>
            <p:ph idx="20"/>
          </p:nvPr>
        </p:nvSpPr>
        <p:spPr>
          <a:xfrm>
            <a:off x="515125" y="1295165"/>
            <a:ext cx="5419725" cy="4415215"/>
          </a:xfrm>
        </p:spPr>
        <p:txBody>
          <a:bodyPr/>
          <a:lstStyle/>
          <a:p>
            <a:r>
              <a:rPr lang="en-US" dirty="0"/>
              <a:t>BD is a chronic, recurrent condition, which reduces a person’s functioning and can shorten lifespan</a:t>
            </a:r>
            <a:r>
              <a:rPr lang="en-US" baseline="30000" dirty="0"/>
              <a:t>1</a:t>
            </a:r>
            <a:endParaRPr lang="en-US" dirty="0"/>
          </a:p>
          <a:p>
            <a:r>
              <a:rPr lang="en-US" dirty="0"/>
              <a:t>The long-term prognosis of BD can be complicated:</a:t>
            </a:r>
            <a:r>
              <a:rPr lang="en-US" baseline="30000" dirty="0"/>
              <a:t>1</a:t>
            </a:r>
            <a:endParaRPr lang="en-US" dirty="0"/>
          </a:p>
          <a:p>
            <a:pPr lvl="1"/>
            <a:r>
              <a:rPr lang="en-US" dirty="0"/>
              <a:t>Approximately half of patients are not fully adherent to their medication, decreasing the likelihood of sustained recovery</a:t>
            </a:r>
          </a:p>
          <a:p>
            <a:pPr lvl="1"/>
            <a:r>
              <a:rPr lang="en-US" dirty="0"/>
              <a:t>BD is often </a:t>
            </a:r>
            <a:r>
              <a:rPr lang="en-US" b="1" dirty="0"/>
              <a:t>comorbid with </a:t>
            </a:r>
            <a:r>
              <a:rPr lang="en-US" b="1" dirty="0">
                <a:solidFill>
                  <a:schemeClr val="tx1"/>
                </a:solidFill>
              </a:rPr>
              <a:t>other medical conditions</a:t>
            </a:r>
            <a:r>
              <a:rPr lang="en-US" dirty="0"/>
              <a:t>, including cardiovascular diseases and metabolic syndrome</a:t>
            </a:r>
          </a:p>
          <a:p>
            <a:pPr lvl="1"/>
            <a:r>
              <a:rPr lang="en-US" dirty="0">
                <a:solidFill>
                  <a:schemeClr val="tx1"/>
                </a:solidFill>
              </a:rPr>
              <a:t>BD is often </a:t>
            </a:r>
            <a:r>
              <a:rPr lang="en-US" b="1" dirty="0">
                <a:solidFill>
                  <a:schemeClr val="tx1"/>
                </a:solidFill>
              </a:rPr>
              <a:t>comorbid with other psychiatric conditions</a:t>
            </a:r>
            <a:r>
              <a:rPr lang="en-US" dirty="0">
                <a:solidFill>
                  <a:schemeClr val="tx1"/>
                </a:solidFill>
              </a:rPr>
              <a:t>, including anxiety disorders, substance use disorders, and ADHD</a:t>
            </a:r>
          </a:p>
          <a:p>
            <a:pPr lvl="1"/>
            <a:r>
              <a:rPr lang="en-US" dirty="0">
                <a:solidFill>
                  <a:schemeClr val="tx1"/>
                </a:solidFill>
              </a:rPr>
              <a:t>Moreover, people with BD are at a higher </a:t>
            </a:r>
            <a:r>
              <a:rPr lang="en-US" b="1" dirty="0">
                <a:solidFill>
                  <a:schemeClr val="tx1"/>
                </a:solidFill>
              </a:rPr>
              <a:t>risk of suicide </a:t>
            </a:r>
            <a:r>
              <a:rPr lang="en-US" dirty="0">
                <a:solidFill>
                  <a:schemeClr val="tx1"/>
                </a:solidFill>
              </a:rPr>
              <a:t>than the general population</a:t>
            </a:r>
          </a:p>
          <a:p>
            <a:r>
              <a:rPr lang="en-US" dirty="0"/>
              <a:t>One study followed people with BD in recovery over 2 years after admission to the clinic:</a:t>
            </a:r>
            <a:r>
              <a:rPr lang="en-US" baseline="30000" dirty="0"/>
              <a:t>2</a:t>
            </a:r>
            <a:endParaRPr lang="en-US" dirty="0"/>
          </a:p>
          <a:p>
            <a:pPr lvl="1"/>
            <a:r>
              <a:rPr lang="en-US" dirty="0"/>
              <a:t>BD-I was the most common diagnosis: 61% of patients </a:t>
            </a:r>
          </a:p>
          <a:p>
            <a:pPr lvl="1"/>
            <a:r>
              <a:rPr lang="en-US" dirty="0"/>
              <a:t>Compared with BD-I, BD-II was associated with a poorer outcome, including a </a:t>
            </a:r>
            <a:r>
              <a:rPr lang="en-US" b="1" dirty="0"/>
              <a:t>2.3-times greater risk of</a:t>
            </a:r>
            <a:r>
              <a:rPr lang="en-US" dirty="0"/>
              <a:t> a</a:t>
            </a:r>
            <a:r>
              <a:rPr lang="en-US" b="1" dirty="0"/>
              <a:t> </a:t>
            </a:r>
            <a:r>
              <a:rPr lang="en-US" dirty="0"/>
              <a:t>depressive episode recurring</a:t>
            </a:r>
          </a:p>
          <a:p>
            <a:endParaRPr lang="en-US" dirty="0"/>
          </a:p>
        </p:txBody>
      </p:sp>
      <p:sp>
        <p:nvSpPr>
          <p:cNvPr id="11" name="Text Placeholder 10">
            <a:extLst>
              <a:ext uri="{FF2B5EF4-FFF2-40B4-BE49-F238E27FC236}">
                <a16:creationId xmlns:a16="http://schemas.microsoft.com/office/drawing/2014/main" id="{F0822542-4D50-8B78-5489-58E78F45BA0B}"/>
              </a:ext>
            </a:extLst>
          </p:cNvPr>
          <p:cNvSpPr>
            <a:spLocks noGrp="1"/>
          </p:cNvSpPr>
          <p:nvPr>
            <p:ph type="body" sz="quarter" idx="18"/>
          </p:nvPr>
        </p:nvSpPr>
        <p:spPr/>
        <p:txBody>
          <a:bodyPr/>
          <a:lstStyle/>
          <a:p>
            <a:r>
              <a:rPr lang="en-GB" dirty="0"/>
              <a:t>ADHD=attention–deficit/hyperactivity disorder</a:t>
            </a:r>
            <a:r>
              <a:rPr lang="en-US" dirty="0"/>
              <a:t>; BD=bipolar disorder</a:t>
            </a:r>
          </a:p>
          <a:p>
            <a:endParaRPr lang="en-US" dirty="0"/>
          </a:p>
          <a:p>
            <a:r>
              <a:rPr lang="en-US" dirty="0"/>
              <a:t>1. Nierenberg et al. JAMA 2023;330(14):1370–1380; 2. Dell’Osso et al. Int J Bipolar </a:t>
            </a:r>
            <a:r>
              <a:rPr lang="en-US" dirty="0" err="1"/>
              <a:t>Disord</a:t>
            </a:r>
            <a:r>
              <a:rPr lang="en-US" dirty="0"/>
              <a:t> 2017;5(1):2</a:t>
            </a:r>
          </a:p>
        </p:txBody>
      </p:sp>
      <p:sp>
        <p:nvSpPr>
          <p:cNvPr id="6" name="Slide Number Placeholder 5">
            <a:extLst>
              <a:ext uri="{FF2B5EF4-FFF2-40B4-BE49-F238E27FC236}">
                <a16:creationId xmlns:a16="http://schemas.microsoft.com/office/drawing/2014/main" id="{C72BC2D6-50AC-EA52-E320-E9B58D5DA474}"/>
              </a:ext>
            </a:extLst>
          </p:cNvPr>
          <p:cNvSpPr>
            <a:spLocks noGrp="1"/>
          </p:cNvSpPr>
          <p:nvPr>
            <p:ph type="sldNum" sz="quarter" idx="4"/>
          </p:nvPr>
        </p:nvSpPr>
        <p:spPr/>
        <p:txBody>
          <a:bodyPr/>
          <a:lstStyle/>
          <a:p>
            <a:fld id="{C5E73D8C-6D1C-4360-8101-83ED279A0FF1}" type="slidenum">
              <a:rPr lang="en-GB" smtClean="0"/>
              <a:pPr/>
              <a:t>32</a:t>
            </a:fld>
            <a:endParaRPr lang="en-GB"/>
          </a:p>
        </p:txBody>
      </p:sp>
      <p:sp>
        <p:nvSpPr>
          <p:cNvPr id="15" name="TextBox 14">
            <a:extLst>
              <a:ext uri="{FF2B5EF4-FFF2-40B4-BE49-F238E27FC236}">
                <a16:creationId xmlns:a16="http://schemas.microsoft.com/office/drawing/2014/main" id="{FC1B3179-CA2B-5CA4-2002-2A21E4BF94C6}"/>
              </a:ext>
            </a:extLst>
          </p:cNvPr>
          <p:cNvSpPr txBox="1"/>
          <p:nvPr/>
        </p:nvSpPr>
        <p:spPr>
          <a:xfrm>
            <a:off x="6901232" y="1416785"/>
            <a:ext cx="4095014" cy="523220"/>
          </a:xfrm>
          <a:prstGeom prst="rect">
            <a:avLst/>
          </a:prstGeom>
          <a:noFill/>
        </p:spPr>
        <p:txBody>
          <a:bodyPr wrap="square">
            <a:spAutoFit/>
          </a:bodyPr>
          <a:lstStyle/>
          <a:p>
            <a:pPr algn="ctr"/>
            <a:r>
              <a:rPr lang="en-US" sz="1400" b="1" dirty="0">
                <a:solidFill>
                  <a:schemeClr val="accent2">
                    <a:lumMod val="50000"/>
                  </a:schemeClr>
                </a:solidFill>
              </a:rPr>
              <a:t>Recurrence of depressive episodes over time in patients with BD-I and BD-II</a:t>
            </a:r>
            <a:r>
              <a:rPr lang="en-US" sz="1400" b="1" baseline="30000" dirty="0">
                <a:solidFill>
                  <a:schemeClr val="accent2">
                    <a:lumMod val="50000"/>
                  </a:schemeClr>
                </a:solidFill>
              </a:rPr>
              <a:t>2</a:t>
            </a:r>
            <a:endParaRPr lang="en-GB" sz="1400" b="1" baseline="30000" dirty="0">
              <a:solidFill>
                <a:schemeClr val="accent2">
                  <a:lumMod val="50000"/>
                </a:schemeClr>
              </a:solidFill>
            </a:endParaRPr>
          </a:p>
        </p:txBody>
      </p:sp>
      <p:grpSp>
        <p:nvGrpSpPr>
          <p:cNvPr id="26" name="Group 25">
            <a:extLst>
              <a:ext uri="{FF2B5EF4-FFF2-40B4-BE49-F238E27FC236}">
                <a16:creationId xmlns:a16="http://schemas.microsoft.com/office/drawing/2014/main" id="{D030426C-1441-4D07-1CF2-E59FD3FAABFD}"/>
              </a:ext>
            </a:extLst>
          </p:cNvPr>
          <p:cNvGrpSpPr/>
          <p:nvPr/>
        </p:nvGrpSpPr>
        <p:grpSpPr>
          <a:xfrm>
            <a:off x="7295639" y="2081121"/>
            <a:ext cx="3699513" cy="2844099"/>
            <a:chOff x="7194039" y="2081121"/>
            <a:chExt cx="3699513" cy="2844099"/>
          </a:xfrm>
        </p:grpSpPr>
        <p:cxnSp>
          <p:nvCxnSpPr>
            <p:cNvPr id="7" name="Straight Connector 6">
              <a:extLst>
                <a:ext uri="{FF2B5EF4-FFF2-40B4-BE49-F238E27FC236}">
                  <a16:creationId xmlns:a16="http://schemas.microsoft.com/office/drawing/2014/main" id="{DE1E2A76-5F0E-0BAF-62BA-DB23A9A7A394}"/>
                </a:ext>
              </a:extLst>
            </p:cNvPr>
            <p:cNvCxnSpPr>
              <a:cxnSpLocks/>
            </p:cNvCxnSpPr>
            <p:nvPr/>
          </p:nvCxnSpPr>
          <p:spPr>
            <a:xfrm>
              <a:off x="7266039" y="2081121"/>
              <a:ext cx="0" cy="284330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6DFDF8D-60DC-FF5C-2E92-C5EA81667A89}"/>
                </a:ext>
              </a:extLst>
            </p:cNvPr>
            <p:cNvCxnSpPr>
              <a:cxnSpLocks/>
            </p:cNvCxnSpPr>
            <p:nvPr/>
          </p:nvCxnSpPr>
          <p:spPr>
            <a:xfrm flipH="1">
              <a:off x="7194550" y="4853220"/>
              <a:ext cx="36990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ED67901-0B1A-262D-61C6-A9D55D77D207}"/>
                </a:ext>
              </a:extLst>
            </p:cNvPr>
            <p:cNvCxnSpPr>
              <a:cxnSpLocks/>
            </p:cNvCxnSpPr>
            <p:nvPr/>
          </p:nvCxnSpPr>
          <p:spPr>
            <a:xfrm flipH="1">
              <a:off x="7194039" y="208112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080235B-842A-D226-D9E2-67510BA8B9A2}"/>
                </a:ext>
              </a:extLst>
            </p:cNvPr>
            <p:cNvCxnSpPr>
              <a:cxnSpLocks/>
            </p:cNvCxnSpPr>
            <p:nvPr/>
          </p:nvCxnSpPr>
          <p:spPr>
            <a:xfrm flipH="1">
              <a:off x="7194039" y="263554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F5CA289-C8D3-5AE0-7F01-64AF345BDB63}"/>
                </a:ext>
              </a:extLst>
            </p:cNvPr>
            <p:cNvCxnSpPr>
              <a:cxnSpLocks/>
            </p:cNvCxnSpPr>
            <p:nvPr/>
          </p:nvCxnSpPr>
          <p:spPr>
            <a:xfrm flipH="1">
              <a:off x="7194039" y="318996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EC42ED9-CDAB-94C5-C388-C6748379CA64}"/>
                </a:ext>
              </a:extLst>
            </p:cNvPr>
            <p:cNvCxnSpPr>
              <a:cxnSpLocks/>
            </p:cNvCxnSpPr>
            <p:nvPr/>
          </p:nvCxnSpPr>
          <p:spPr>
            <a:xfrm flipH="1">
              <a:off x="7194039" y="374438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DA16CA7-57F1-AA1F-B7DA-130A8D893071}"/>
                </a:ext>
              </a:extLst>
            </p:cNvPr>
            <p:cNvCxnSpPr>
              <a:cxnSpLocks/>
            </p:cNvCxnSpPr>
            <p:nvPr/>
          </p:nvCxnSpPr>
          <p:spPr>
            <a:xfrm flipH="1">
              <a:off x="7194039" y="429880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91A8F21-2D94-0655-1DB4-F14B26AFE43B}"/>
                </a:ext>
              </a:extLst>
            </p:cNvPr>
            <p:cNvCxnSpPr>
              <a:cxnSpLocks/>
            </p:cNvCxnSpPr>
            <p:nvPr/>
          </p:nvCxnSpPr>
          <p:spPr>
            <a:xfrm rot="5400000" flipH="1">
              <a:off x="10857551"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9D8426-D99E-FB03-8DEB-C5B2AE84AD89}"/>
                </a:ext>
              </a:extLst>
            </p:cNvPr>
            <p:cNvCxnSpPr>
              <a:cxnSpLocks/>
            </p:cNvCxnSpPr>
            <p:nvPr/>
          </p:nvCxnSpPr>
          <p:spPr>
            <a:xfrm rot="5400000" flipH="1">
              <a:off x="10132047"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D1729BB-8335-FFAB-E4F3-9D94D13B4F9A}"/>
                </a:ext>
              </a:extLst>
            </p:cNvPr>
            <p:cNvCxnSpPr>
              <a:cxnSpLocks/>
            </p:cNvCxnSpPr>
            <p:nvPr/>
          </p:nvCxnSpPr>
          <p:spPr>
            <a:xfrm rot="5400000" flipH="1">
              <a:off x="9406545"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C089EAB-A040-1056-BDEC-0570E2D3B8DE}"/>
                </a:ext>
              </a:extLst>
            </p:cNvPr>
            <p:cNvCxnSpPr>
              <a:cxnSpLocks/>
            </p:cNvCxnSpPr>
            <p:nvPr/>
          </p:nvCxnSpPr>
          <p:spPr>
            <a:xfrm rot="5400000" flipH="1">
              <a:off x="8681043"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116AB78-8003-B9FE-A791-983B0DF5C087}"/>
                </a:ext>
              </a:extLst>
            </p:cNvPr>
            <p:cNvCxnSpPr>
              <a:cxnSpLocks/>
            </p:cNvCxnSpPr>
            <p:nvPr/>
          </p:nvCxnSpPr>
          <p:spPr>
            <a:xfrm rot="5400000" flipH="1">
              <a:off x="7955541"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7" name="TextBox 26">
            <a:extLst>
              <a:ext uri="{FF2B5EF4-FFF2-40B4-BE49-F238E27FC236}">
                <a16:creationId xmlns:a16="http://schemas.microsoft.com/office/drawing/2014/main" id="{F010EF1B-072D-B7FE-FFC2-0C20E38A87F7}"/>
              </a:ext>
            </a:extLst>
          </p:cNvPr>
          <p:cNvSpPr txBox="1"/>
          <p:nvPr/>
        </p:nvSpPr>
        <p:spPr>
          <a:xfrm>
            <a:off x="6835696" y="1926337"/>
            <a:ext cx="482824" cy="307777"/>
          </a:xfrm>
          <a:prstGeom prst="rect">
            <a:avLst/>
          </a:prstGeom>
          <a:noFill/>
        </p:spPr>
        <p:txBody>
          <a:bodyPr wrap="none" rtlCol="0">
            <a:spAutoFit/>
          </a:bodyPr>
          <a:lstStyle/>
          <a:p>
            <a:pPr algn="r"/>
            <a:r>
              <a:rPr lang="en-GB" sz="1400"/>
              <a:t>100</a:t>
            </a:r>
          </a:p>
        </p:txBody>
      </p:sp>
      <p:sp>
        <p:nvSpPr>
          <p:cNvPr id="28" name="TextBox 27">
            <a:extLst>
              <a:ext uri="{FF2B5EF4-FFF2-40B4-BE49-F238E27FC236}">
                <a16:creationId xmlns:a16="http://schemas.microsoft.com/office/drawing/2014/main" id="{24E49A1B-575C-0A00-C5C3-388259EF6180}"/>
              </a:ext>
            </a:extLst>
          </p:cNvPr>
          <p:cNvSpPr txBox="1"/>
          <p:nvPr/>
        </p:nvSpPr>
        <p:spPr>
          <a:xfrm>
            <a:off x="6935081" y="2480755"/>
            <a:ext cx="383439" cy="307777"/>
          </a:xfrm>
          <a:prstGeom prst="rect">
            <a:avLst/>
          </a:prstGeom>
          <a:noFill/>
        </p:spPr>
        <p:txBody>
          <a:bodyPr wrap="none" rtlCol="0">
            <a:spAutoFit/>
          </a:bodyPr>
          <a:lstStyle/>
          <a:p>
            <a:pPr algn="r"/>
            <a:r>
              <a:rPr lang="en-GB" sz="1400"/>
              <a:t>80</a:t>
            </a:r>
          </a:p>
        </p:txBody>
      </p:sp>
      <p:sp>
        <p:nvSpPr>
          <p:cNvPr id="29" name="TextBox 28">
            <a:extLst>
              <a:ext uri="{FF2B5EF4-FFF2-40B4-BE49-F238E27FC236}">
                <a16:creationId xmlns:a16="http://schemas.microsoft.com/office/drawing/2014/main" id="{025B9257-644B-3D52-44D9-B356B8E0A22D}"/>
              </a:ext>
            </a:extLst>
          </p:cNvPr>
          <p:cNvSpPr txBox="1"/>
          <p:nvPr/>
        </p:nvSpPr>
        <p:spPr>
          <a:xfrm>
            <a:off x="6935081" y="3036548"/>
            <a:ext cx="383439" cy="307777"/>
          </a:xfrm>
          <a:prstGeom prst="rect">
            <a:avLst/>
          </a:prstGeom>
          <a:noFill/>
        </p:spPr>
        <p:txBody>
          <a:bodyPr wrap="none" rtlCol="0">
            <a:spAutoFit/>
          </a:bodyPr>
          <a:lstStyle/>
          <a:p>
            <a:pPr algn="r"/>
            <a:r>
              <a:rPr lang="en-GB" sz="1400"/>
              <a:t>60</a:t>
            </a:r>
          </a:p>
        </p:txBody>
      </p:sp>
      <p:sp>
        <p:nvSpPr>
          <p:cNvPr id="30" name="TextBox 29">
            <a:extLst>
              <a:ext uri="{FF2B5EF4-FFF2-40B4-BE49-F238E27FC236}">
                <a16:creationId xmlns:a16="http://schemas.microsoft.com/office/drawing/2014/main" id="{E57678B1-B492-1279-B2EC-582B38704604}"/>
              </a:ext>
            </a:extLst>
          </p:cNvPr>
          <p:cNvSpPr txBox="1"/>
          <p:nvPr/>
        </p:nvSpPr>
        <p:spPr>
          <a:xfrm>
            <a:off x="6935081" y="3589593"/>
            <a:ext cx="383439" cy="307777"/>
          </a:xfrm>
          <a:prstGeom prst="rect">
            <a:avLst/>
          </a:prstGeom>
          <a:noFill/>
        </p:spPr>
        <p:txBody>
          <a:bodyPr wrap="none" rtlCol="0">
            <a:spAutoFit/>
          </a:bodyPr>
          <a:lstStyle/>
          <a:p>
            <a:pPr algn="r"/>
            <a:r>
              <a:rPr lang="en-GB" sz="1400"/>
              <a:t>40</a:t>
            </a:r>
          </a:p>
        </p:txBody>
      </p:sp>
      <p:sp>
        <p:nvSpPr>
          <p:cNvPr id="31" name="TextBox 30">
            <a:extLst>
              <a:ext uri="{FF2B5EF4-FFF2-40B4-BE49-F238E27FC236}">
                <a16:creationId xmlns:a16="http://schemas.microsoft.com/office/drawing/2014/main" id="{5A27B794-76EC-FD0E-175F-1141E2B855AC}"/>
              </a:ext>
            </a:extLst>
          </p:cNvPr>
          <p:cNvSpPr txBox="1"/>
          <p:nvPr/>
        </p:nvSpPr>
        <p:spPr>
          <a:xfrm>
            <a:off x="6935081" y="4146205"/>
            <a:ext cx="383439" cy="307777"/>
          </a:xfrm>
          <a:prstGeom prst="rect">
            <a:avLst/>
          </a:prstGeom>
          <a:noFill/>
        </p:spPr>
        <p:txBody>
          <a:bodyPr wrap="none" rtlCol="0">
            <a:spAutoFit/>
          </a:bodyPr>
          <a:lstStyle/>
          <a:p>
            <a:pPr algn="r"/>
            <a:r>
              <a:rPr lang="en-GB" sz="1400"/>
              <a:t>20</a:t>
            </a:r>
          </a:p>
        </p:txBody>
      </p:sp>
      <p:sp>
        <p:nvSpPr>
          <p:cNvPr id="32" name="TextBox 31">
            <a:extLst>
              <a:ext uri="{FF2B5EF4-FFF2-40B4-BE49-F238E27FC236}">
                <a16:creationId xmlns:a16="http://schemas.microsoft.com/office/drawing/2014/main" id="{3B480360-81DF-A05F-347A-8CA44DFE10E1}"/>
              </a:ext>
            </a:extLst>
          </p:cNvPr>
          <p:cNvSpPr txBox="1"/>
          <p:nvPr/>
        </p:nvSpPr>
        <p:spPr>
          <a:xfrm>
            <a:off x="7034468" y="4699250"/>
            <a:ext cx="284052" cy="307777"/>
          </a:xfrm>
          <a:prstGeom prst="rect">
            <a:avLst/>
          </a:prstGeom>
          <a:noFill/>
        </p:spPr>
        <p:txBody>
          <a:bodyPr wrap="none" rtlCol="0">
            <a:spAutoFit/>
          </a:bodyPr>
          <a:lstStyle/>
          <a:p>
            <a:pPr algn="r"/>
            <a:r>
              <a:rPr lang="en-GB" sz="1400"/>
              <a:t>0</a:t>
            </a:r>
          </a:p>
        </p:txBody>
      </p:sp>
      <p:sp>
        <p:nvSpPr>
          <p:cNvPr id="33" name="TextBox 32">
            <a:extLst>
              <a:ext uri="{FF2B5EF4-FFF2-40B4-BE49-F238E27FC236}">
                <a16:creationId xmlns:a16="http://schemas.microsoft.com/office/drawing/2014/main" id="{D80CC5D2-5DC2-7F97-865E-3272B67EFABD}"/>
              </a:ext>
            </a:extLst>
          </p:cNvPr>
          <p:cNvSpPr txBox="1"/>
          <p:nvPr/>
        </p:nvSpPr>
        <p:spPr>
          <a:xfrm>
            <a:off x="7225613" y="4924424"/>
            <a:ext cx="284052" cy="307777"/>
          </a:xfrm>
          <a:prstGeom prst="rect">
            <a:avLst/>
          </a:prstGeom>
          <a:noFill/>
        </p:spPr>
        <p:txBody>
          <a:bodyPr wrap="none" rtlCol="0">
            <a:spAutoFit/>
          </a:bodyPr>
          <a:lstStyle/>
          <a:p>
            <a:pPr algn="ctr"/>
            <a:r>
              <a:rPr lang="en-GB" sz="1400"/>
              <a:t>0</a:t>
            </a:r>
          </a:p>
        </p:txBody>
      </p:sp>
      <p:sp>
        <p:nvSpPr>
          <p:cNvPr id="34" name="TextBox 33">
            <a:extLst>
              <a:ext uri="{FF2B5EF4-FFF2-40B4-BE49-F238E27FC236}">
                <a16:creationId xmlns:a16="http://schemas.microsoft.com/office/drawing/2014/main" id="{ED57A8CC-3EE5-E3DE-5E50-A958E6B8B794}"/>
              </a:ext>
            </a:extLst>
          </p:cNvPr>
          <p:cNvSpPr txBox="1"/>
          <p:nvPr/>
        </p:nvSpPr>
        <p:spPr>
          <a:xfrm>
            <a:off x="7851729" y="4924424"/>
            <a:ext cx="482824" cy="307777"/>
          </a:xfrm>
          <a:prstGeom prst="rect">
            <a:avLst/>
          </a:prstGeom>
          <a:noFill/>
        </p:spPr>
        <p:txBody>
          <a:bodyPr wrap="none" rtlCol="0">
            <a:spAutoFit/>
          </a:bodyPr>
          <a:lstStyle/>
          <a:p>
            <a:pPr algn="ctr"/>
            <a:r>
              <a:rPr lang="en-GB" sz="1400"/>
              <a:t>150</a:t>
            </a:r>
          </a:p>
        </p:txBody>
      </p:sp>
      <p:sp>
        <p:nvSpPr>
          <p:cNvPr id="35" name="TextBox 34">
            <a:extLst>
              <a:ext uri="{FF2B5EF4-FFF2-40B4-BE49-F238E27FC236}">
                <a16:creationId xmlns:a16="http://schemas.microsoft.com/office/drawing/2014/main" id="{E4D98E9C-20D7-2505-FF3F-1B45792ACC7B}"/>
              </a:ext>
            </a:extLst>
          </p:cNvPr>
          <p:cNvSpPr txBox="1"/>
          <p:nvPr/>
        </p:nvSpPr>
        <p:spPr>
          <a:xfrm>
            <a:off x="8577231" y="4924424"/>
            <a:ext cx="482824" cy="307777"/>
          </a:xfrm>
          <a:prstGeom prst="rect">
            <a:avLst/>
          </a:prstGeom>
          <a:noFill/>
        </p:spPr>
        <p:txBody>
          <a:bodyPr wrap="none" rtlCol="0">
            <a:spAutoFit/>
          </a:bodyPr>
          <a:lstStyle/>
          <a:p>
            <a:pPr algn="ctr"/>
            <a:r>
              <a:rPr lang="en-GB" sz="1400"/>
              <a:t>300</a:t>
            </a:r>
          </a:p>
        </p:txBody>
      </p:sp>
      <p:sp>
        <p:nvSpPr>
          <p:cNvPr id="36" name="TextBox 35">
            <a:extLst>
              <a:ext uri="{FF2B5EF4-FFF2-40B4-BE49-F238E27FC236}">
                <a16:creationId xmlns:a16="http://schemas.microsoft.com/office/drawing/2014/main" id="{3A61780C-4A31-C351-385F-0D1AD15AD4D0}"/>
              </a:ext>
            </a:extLst>
          </p:cNvPr>
          <p:cNvSpPr txBox="1"/>
          <p:nvPr/>
        </p:nvSpPr>
        <p:spPr>
          <a:xfrm>
            <a:off x="9302732" y="4924424"/>
            <a:ext cx="482824" cy="307777"/>
          </a:xfrm>
          <a:prstGeom prst="rect">
            <a:avLst/>
          </a:prstGeom>
          <a:noFill/>
        </p:spPr>
        <p:txBody>
          <a:bodyPr wrap="none" rtlCol="0">
            <a:spAutoFit/>
          </a:bodyPr>
          <a:lstStyle/>
          <a:p>
            <a:pPr algn="ctr"/>
            <a:r>
              <a:rPr lang="en-GB" sz="1400"/>
              <a:t>450</a:t>
            </a:r>
          </a:p>
        </p:txBody>
      </p:sp>
      <p:sp>
        <p:nvSpPr>
          <p:cNvPr id="37" name="TextBox 36">
            <a:extLst>
              <a:ext uri="{FF2B5EF4-FFF2-40B4-BE49-F238E27FC236}">
                <a16:creationId xmlns:a16="http://schemas.microsoft.com/office/drawing/2014/main" id="{324D11E0-7D68-8841-05BF-ABFE8A14357D}"/>
              </a:ext>
            </a:extLst>
          </p:cNvPr>
          <p:cNvSpPr txBox="1"/>
          <p:nvPr/>
        </p:nvSpPr>
        <p:spPr>
          <a:xfrm>
            <a:off x="10030382" y="4924424"/>
            <a:ext cx="482824" cy="307777"/>
          </a:xfrm>
          <a:prstGeom prst="rect">
            <a:avLst/>
          </a:prstGeom>
          <a:noFill/>
        </p:spPr>
        <p:txBody>
          <a:bodyPr wrap="none" rtlCol="0">
            <a:spAutoFit/>
          </a:bodyPr>
          <a:lstStyle/>
          <a:p>
            <a:pPr algn="ctr"/>
            <a:r>
              <a:rPr lang="en-GB" sz="1400"/>
              <a:t>600</a:t>
            </a:r>
          </a:p>
        </p:txBody>
      </p:sp>
      <p:sp>
        <p:nvSpPr>
          <p:cNvPr id="38" name="TextBox 37">
            <a:extLst>
              <a:ext uri="{FF2B5EF4-FFF2-40B4-BE49-F238E27FC236}">
                <a16:creationId xmlns:a16="http://schemas.microsoft.com/office/drawing/2014/main" id="{4342F0A6-C92C-B4E0-E2AE-5322F6E66586}"/>
              </a:ext>
            </a:extLst>
          </p:cNvPr>
          <p:cNvSpPr txBox="1"/>
          <p:nvPr/>
        </p:nvSpPr>
        <p:spPr>
          <a:xfrm>
            <a:off x="10755883" y="4924424"/>
            <a:ext cx="482824" cy="307777"/>
          </a:xfrm>
          <a:prstGeom prst="rect">
            <a:avLst/>
          </a:prstGeom>
          <a:noFill/>
        </p:spPr>
        <p:txBody>
          <a:bodyPr wrap="none" rtlCol="0">
            <a:spAutoFit/>
          </a:bodyPr>
          <a:lstStyle/>
          <a:p>
            <a:pPr algn="ctr"/>
            <a:r>
              <a:rPr lang="en-GB" sz="1400"/>
              <a:t>750</a:t>
            </a:r>
          </a:p>
        </p:txBody>
      </p:sp>
      <p:sp>
        <p:nvSpPr>
          <p:cNvPr id="39" name="TextBox 38">
            <a:extLst>
              <a:ext uri="{FF2B5EF4-FFF2-40B4-BE49-F238E27FC236}">
                <a16:creationId xmlns:a16="http://schemas.microsoft.com/office/drawing/2014/main" id="{3DDF521F-0EAA-3289-C0CD-51C7BAA25F71}"/>
              </a:ext>
            </a:extLst>
          </p:cNvPr>
          <p:cNvSpPr txBox="1"/>
          <p:nvPr/>
        </p:nvSpPr>
        <p:spPr>
          <a:xfrm>
            <a:off x="7367639" y="5284092"/>
            <a:ext cx="3627512" cy="307777"/>
          </a:xfrm>
          <a:prstGeom prst="rect">
            <a:avLst/>
          </a:prstGeom>
          <a:noFill/>
        </p:spPr>
        <p:txBody>
          <a:bodyPr wrap="square" rtlCol="0">
            <a:spAutoFit/>
          </a:bodyPr>
          <a:lstStyle/>
          <a:p>
            <a:pPr algn="ctr"/>
            <a:r>
              <a:rPr lang="en-GB" sz="1400" b="1"/>
              <a:t>Time to depressive recurrence (days)</a:t>
            </a:r>
          </a:p>
        </p:txBody>
      </p:sp>
      <p:sp>
        <p:nvSpPr>
          <p:cNvPr id="40" name="TextBox 39">
            <a:extLst>
              <a:ext uri="{FF2B5EF4-FFF2-40B4-BE49-F238E27FC236}">
                <a16:creationId xmlns:a16="http://schemas.microsoft.com/office/drawing/2014/main" id="{06276E99-0135-A8C6-ADDE-AE650D386016}"/>
              </a:ext>
            </a:extLst>
          </p:cNvPr>
          <p:cNvSpPr txBox="1"/>
          <p:nvPr/>
        </p:nvSpPr>
        <p:spPr>
          <a:xfrm rot="16200000">
            <a:off x="5680041" y="3205557"/>
            <a:ext cx="1981334" cy="523220"/>
          </a:xfrm>
          <a:prstGeom prst="rect">
            <a:avLst/>
          </a:prstGeom>
          <a:noFill/>
        </p:spPr>
        <p:txBody>
          <a:bodyPr wrap="square" rtlCol="0">
            <a:spAutoFit/>
          </a:bodyPr>
          <a:lstStyle/>
          <a:p>
            <a:pPr algn="ctr"/>
            <a:r>
              <a:rPr lang="en-GB" sz="1400" b="1"/>
              <a:t>Cumulative percent without relapse (%)</a:t>
            </a:r>
          </a:p>
        </p:txBody>
      </p:sp>
      <p:sp>
        <p:nvSpPr>
          <p:cNvPr id="43" name="TextBox 42">
            <a:extLst>
              <a:ext uri="{FF2B5EF4-FFF2-40B4-BE49-F238E27FC236}">
                <a16:creationId xmlns:a16="http://schemas.microsoft.com/office/drawing/2014/main" id="{002B2250-6A07-077F-8ED0-1A18A3E6A3FC}"/>
              </a:ext>
            </a:extLst>
          </p:cNvPr>
          <p:cNvSpPr txBox="1"/>
          <p:nvPr/>
        </p:nvSpPr>
        <p:spPr>
          <a:xfrm>
            <a:off x="9302732" y="2426022"/>
            <a:ext cx="595035" cy="477054"/>
          </a:xfrm>
          <a:prstGeom prst="rect">
            <a:avLst/>
          </a:prstGeom>
          <a:noFill/>
        </p:spPr>
        <p:txBody>
          <a:bodyPr wrap="none" rtlCol="0">
            <a:spAutoFit/>
          </a:bodyPr>
          <a:lstStyle/>
          <a:p>
            <a:pPr algn="ctr"/>
            <a:r>
              <a:rPr lang="en-GB" sz="1400" b="1">
                <a:solidFill>
                  <a:schemeClr val="accent5">
                    <a:lumMod val="50000"/>
                  </a:schemeClr>
                </a:solidFill>
              </a:rPr>
              <a:t>BD-I</a:t>
            </a:r>
          </a:p>
          <a:p>
            <a:pPr algn="ctr"/>
            <a:r>
              <a:rPr lang="en-GB" sz="1100">
                <a:solidFill>
                  <a:schemeClr val="accent5">
                    <a:lumMod val="50000"/>
                  </a:schemeClr>
                </a:solidFill>
              </a:rPr>
              <a:t>(n=64)</a:t>
            </a:r>
          </a:p>
        </p:txBody>
      </p:sp>
      <p:sp>
        <p:nvSpPr>
          <p:cNvPr id="44" name="TextBox 43">
            <a:extLst>
              <a:ext uri="{FF2B5EF4-FFF2-40B4-BE49-F238E27FC236}">
                <a16:creationId xmlns:a16="http://schemas.microsoft.com/office/drawing/2014/main" id="{8003AE8B-8EF2-B344-0513-47EB0FD6BB97}"/>
              </a:ext>
            </a:extLst>
          </p:cNvPr>
          <p:cNvSpPr txBox="1"/>
          <p:nvPr/>
        </p:nvSpPr>
        <p:spPr>
          <a:xfrm>
            <a:off x="9298724" y="3534348"/>
            <a:ext cx="603050" cy="477054"/>
          </a:xfrm>
          <a:prstGeom prst="rect">
            <a:avLst/>
          </a:prstGeom>
          <a:noFill/>
        </p:spPr>
        <p:txBody>
          <a:bodyPr wrap="none" rtlCol="0">
            <a:spAutoFit/>
          </a:bodyPr>
          <a:lstStyle/>
          <a:p>
            <a:pPr algn="ctr"/>
            <a:r>
              <a:rPr lang="en-GB" sz="1400" b="1">
                <a:solidFill>
                  <a:schemeClr val="accent2">
                    <a:lumMod val="50000"/>
                  </a:schemeClr>
                </a:solidFill>
              </a:rPr>
              <a:t>BD-II</a:t>
            </a:r>
          </a:p>
          <a:p>
            <a:pPr algn="ctr"/>
            <a:r>
              <a:rPr lang="en-GB" sz="1100">
                <a:solidFill>
                  <a:schemeClr val="accent2">
                    <a:lumMod val="50000"/>
                  </a:schemeClr>
                </a:solidFill>
              </a:rPr>
              <a:t>(n=41)</a:t>
            </a:r>
          </a:p>
        </p:txBody>
      </p:sp>
      <p:sp>
        <p:nvSpPr>
          <p:cNvPr id="45" name="TextBox 44">
            <a:extLst>
              <a:ext uri="{FF2B5EF4-FFF2-40B4-BE49-F238E27FC236}">
                <a16:creationId xmlns:a16="http://schemas.microsoft.com/office/drawing/2014/main" id="{911C9737-90FE-F2F3-EC18-4932B65860B9}"/>
              </a:ext>
            </a:extLst>
          </p:cNvPr>
          <p:cNvSpPr txBox="1"/>
          <p:nvPr/>
        </p:nvSpPr>
        <p:spPr>
          <a:xfrm>
            <a:off x="9910316" y="4508388"/>
            <a:ext cx="1205779" cy="261610"/>
          </a:xfrm>
          <a:prstGeom prst="rect">
            <a:avLst/>
          </a:prstGeom>
          <a:noFill/>
        </p:spPr>
        <p:txBody>
          <a:bodyPr wrap="none" rtlCol="0">
            <a:spAutoFit/>
          </a:bodyPr>
          <a:lstStyle/>
          <a:p>
            <a:pPr algn="ctr"/>
            <a:r>
              <a:rPr lang="en-GB" sz="1100"/>
              <a:t>Log rank p&lt;0.05</a:t>
            </a:r>
          </a:p>
        </p:txBody>
      </p:sp>
      <p:sp>
        <p:nvSpPr>
          <p:cNvPr id="5" name="TextBox 4">
            <a:extLst>
              <a:ext uri="{FF2B5EF4-FFF2-40B4-BE49-F238E27FC236}">
                <a16:creationId xmlns:a16="http://schemas.microsoft.com/office/drawing/2014/main" id="{E16677F7-41AC-2ED0-3FBF-BCC2E6CBAD8D}"/>
              </a:ext>
            </a:extLst>
          </p:cNvPr>
          <p:cNvSpPr txBox="1"/>
          <p:nvPr/>
        </p:nvSpPr>
        <p:spPr>
          <a:xfrm>
            <a:off x="6505902" y="6243471"/>
            <a:ext cx="5058427" cy="507831"/>
          </a:xfrm>
          <a:prstGeom prst="rect">
            <a:avLst/>
          </a:prstGeom>
          <a:noFill/>
        </p:spPr>
        <p:txBody>
          <a:bodyPr wrap="square">
            <a:spAutoFit/>
          </a:bodyPr>
          <a:lstStyle/>
          <a:p>
            <a:r>
              <a:rPr lang="en-GB" sz="900" dirty="0"/>
              <a:t>This work is from ‘American tertiary clinic-referred bipolar II disorder versus bipolar I disorder associated with hastened depressive recurrence’ by </a:t>
            </a:r>
            <a:r>
              <a:rPr lang="en-GB" sz="900" dirty="0" err="1"/>
              <a:t>Dell’Osso</a:t>
            </a:r>
            <a:r>
              <a:rPr lang="en-GB" sz="900" dirty="0"/>
              <a:t> et al, used under CC-BY 4.0. This work is licensed under Creative Commons license CC-BY-SA by The Lundbeck Foundation</a:t>
            </a:r>
          </a:p>
        </p:txBody>
      </p:sp>
    </p:spTree>
    <p:extLst>
      <p:ext uri="{BB962C8B-B14F-4D97-AF65-F5344CB8AC3E}">
        <p14:creationId xmlns:p14="http://schemas.microsoft.com/office/powerpoint/2010/main" val="994649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78EC-A379-5420-9B0B-6312E87FC092}"/>
            </a:ext>
          </a:extLst>
        </p:cNvPr>
        <p:cNvGrpSpPr/>
        <p:nvPr/>
      </p:nvGrpSpPr>
      <p:grpSpPr>
        <a:xfrm>
          <a:off x="0" y="0"/>
          <a:ext cx="0" cy="0"/>
          <a:chOff x="0" y="0"/>
          <a:chExt cx="0" cy="0"/>
        </a:xfrm>
      </p:grpSpPr>
      <p:sp>
        <p:nvSpPr>
          <p:cNvPr id="55" name="Arrow: Right 54">
            <a:extLst>
              <a:ext uri="{FF2B5EF4-FFF2-40B4-BE49-F238E27FC236}">
                <a16:creationId xmlns:a16="http://schemas.microsoft.com/office/drawing/2014/main" id="{654186FA-9042-13C4-A692-C80BA893A00F}"/>
              </a:ext>
            </a:extLst>
          </p:cNvPr>
          <p:cNvSpPr/>
          <p:nvPr/>
        </p:nvSpPr>
        <p:spPr>
          <a:xfrm rot="7176063">
            <a:off x="7199600" y="2950234"/>
            <a:ext cx="2568240" cy="1332184"/>
          </a:xfrm>
          <a:prstGeom prst="rightArrow">
            <a:avLst/>
          </a:prstGeom>
          <a:gradFill flip="none" rotWithShape="1">
            <a:gsLst>
              <a:gs pos="0">
                <a:schemeClr val="accent5">
                  <a:lumMod val="50000"/>
                </a:schemeClr>
              </a:gs>
              <a:gs pos="50000">
                <a:schemeClr val="accent5">
                  <a:lumMod val="40000"/>
                  <a:lumOff val="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a:solidFill>
                <a:schemeClr val="tx1"/>
              </a:solidFill>
            </a:endParaRPr>
          </a:p>
        </p:txBody>
      </p:sp>
      <p:sp>
        <p:nvSpPr>
          <p:cNvPr id="2" name="Text Placeholder 1">
            <a:extLst>
              <a:ext uri="{FF2B5EF4-FFF2-40B4-BE49-F238E27FC236}">
                <a16:creationId xmlns:a16="http://schemas.microsoft.com/office/drawing/2014/main" id="{4C3C05BF-2609-0AE1-52F9-3496B129D18C}"/>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B7E91D76-5F1E-389C-C817-D095D890D814}"/>
              </a:ext>
            </a:extLst>
          </p:cNvPr>
          <p:cNvSpPr>
            <a:spLocks noGrp="1"/>
          </p:cNvSpPr>
          <p:nvPr>
            <p:ph type="title"/>
          </p:nvPr>
        </p:nvSpPr>
        <p:spPr/>
        <p:txBody>
          <a:bodyPr/>
          <a:lstStyle/>
          <a:p>
            <a:r>
              <a:rPr lang="en-US"/>
              <a:t>Relapse rate increases with the number of previous episodes</a:t>
            </a:r>
            <a:endParaRPr lang="en-GB"/>
          </a:p>
        </p:txBody>
      </p:sp>
      <p:sp>
        <p:nvSpPr>
          <p:cNvPr id="4" name="Content Placeholder 3">
            <a:extLst>
              <a:ext uri="{FF2B5EF4-FFF2-40B4-BE49-F238E27FC236}">
                <a16:creationId xmlns:a16="http://schemas.microsoft.com/office/drawing/2014/main" id="{8D4E90F4-1BC2-C18F-0863-1C0B68BEC0DB}"/>
              </a:ext>
            </a:extLst>
          </p:cNvPr>
          <p:cNvSpPr>
            <a:spLocks noGrp="1"/>
          </p:cNvSpPr>
          <p:nvPr>
            <p:ph idx="20"/>
          </p:nvPr>
        </p:nvSpPr>
        <p:spPr/>
        <p:txBody>
          <a:bodyPr/>
          <a:lstStyle/>
          <a:p>
            <a:r>
              <a:rPr lang="en-US" dirty="0"/>
              <a:t>Some people with BD can experience many relapses of mood episodes in the course of their illness</a:t>
            </a:r>
            <a:r>
              <a:rPr lang="en-US" baseline="30000" dirty="0"/>
              <a:t>1-4</a:t>
            </a:r>
            <a:endParaRPr lang="en-US" dirty="0"/>
          </a:p>
          <a:p>
            <a:r>
              <a:rPr lang="en-US" dirty="0"/>
              <a:t>One study used 5-years of electronic health records, including 2,649 people with BD, to study relapse rates</a:t>
            </a:r>
            <a:r>
              <a:rPr lang="en-US" baseline="30000" dirty="0"/>
              <a:t>1</a:t>
            </a:r>
            <a:endParaRPr lang="en-US" dirty="0"/>
          </a:p>
          <a:p>
            <a:pPr lvl="1"/>
            <a:r>
              <a:rPr lang="en-US" dirty="0"/>
              <a:t>Over 5 years, 676 people (</a:t>
            </a:r>
            <a:r>
              <a:rPr lang="en-US" b="1" dirty="0"/>
              <a:t>25.5%</a:t>
            </a:r>
            <a:r>
              <a:rPr lang="en-US" dirty="0"/>
              <a:t>) experienced ≥1 relapse</a:t>
            </a:r>
            <a:endParaRPr lang="en-US" b="1" dirty="0"/>
          </a:p>
          <a:p>
            <a:pPr lvl="1"/>
            <a:r>
              <a:rPr lang="en-US" dirty="0"/>
              <a:t>Of those people who relapsed, 39.1% experienced multiple relapses</a:t>
            </a:r>
          </a:p>
          <a:p>
            <a:pPr lvl="1"/>
            <a:r>
              <a:rPr lang="en-US" dirty="0"/>
              <a:t>Risk factors associated with relapse were </a:t>
            </a:r>
            <a:r>
              <a:rPr lang="en-US" b="1" dirty="0"/>
              <a:t>history of self-harm or suicidality</a:t>
            </a:r>
            <a:r>
              <a:rPr lang="en-US" dirty="0"/>
              <a:t>, </a:t>
            </a:r>
            <a:r>
              <a:rPr lang="en-US" b="1" dirty="0"/>
              <a:t>comorbidities</a:t>
            </a:r>
            <a:r>
              <a:rPr lang="en-US" dirty="0"/>
              <a:t>, and </a:t>
            </a:r>
            <a:r>
              <a:rPr lang="en-US" b="1" dirty="0"/>
              <a:t>psychotic symptoms</a:t>
            </a:r>
          </a:p>
          <a:p>
            <a:r>
              <a:rPr lang="en-US" dirty="0"/>
              <a:t>Other naturalistic studies that have estimated a higher relapse rate of </a:t>
            </a:r>
            <a:r>
              <a:rPr lang="en-US" b="1" dirty="0"/>
              <a:t>26.3% per year</a:t>
            </a:r>
            <a:r>
              <a:rPr lang="en-US" baseline="30000" dirty="0"/>
              <a:t>2</a:t>
            </a:r>
          </a:p>
          <a:p>
            <a:r>
              <a:rPr lang="en-US" dirty="0"/>
              <a:t>The prospective STEP-BD study found a higher 2-year relapse rate of </a:t>
            </a:r>
            <a:r>
              <a:rPr lang="en-US" b="1" dirty="0"/>
              <a:t>48.5%</a:t>
            </a:r>
            <a:r>
              <a:rPr lang="en-US" baseline="30000" dirty="0"/>
              <a:t>3</a:t>
            </a:r>
            <a:endParaRPr lang="en-US" dirty="0"/>
          </a:p>
        </p:txBody>
      </p:sp>
      <p:sp>
        <p:nvSpPr>
          <p:cNvPr id="9" name="Text Placeholder 8">
            <a:extLst>
              <a:ext uri="{FF2B5EF4-FFF2-40B4-BE49-F238E27FC236}">
                <a16:creationId xmlns:a16="http://schemas.microsoft.com/office/drawing/2014/main" id="{D2F93759-D339-ABD9-DB99-D8F075C2FBFB}"/>
              </a:ext>
            </a:extLst>
          </p:cNvPr>
          <p:cNvSpPr>
            <a:spLocks noGrp="1"/>
          </p:cNvSpPr>
          <p:nvPr>
            <p:ph type="body" sz="quarter" idx="18"/>
          </p:nvPr>
        </p:nvSpPr>
        <p:spPr/>
        <p:txBody>
          <a:bodyPr/>
          <a:lstStyle/>
          <a:p>
            <a:r>
              <a:rPr lang="en-GB" dirty="0"/>
              <a:t>BD=bipolar disorder; STEP-BD=systematic treatment enhancement program for bipolar disorder</a:t>
            </a:r>
          </a:p>
          <a:p>
            <a:endParaRPr lang="en-GB" dirty="0"/>
          </a:p>
          <a:p>
            <a:r>
              <a:rPr lang="en-GB" dirty="0"/>
              <a:t>1. </a:t>
            </a:r>
            <a:r>
              <a:rPr lang="en-GB" dirty="0" err="1"/>
              <a:t>Hett</a:t>
            </a:r>
            <a:r>
              <a:rPr lang="en-GB" dirty="0"/>
              <a:t> et al. Int J Bipolar </a:t>
            </a:r>
            <a:r>
              <a:rPr lang="en-GB" dirty="0" err="1"/>
              <a:t>Disord</a:t>
            </a:r>
            <a:r>
              <a:rPr lang="en-GB" dirty="0"/>
              <a:t> 2023;11(1):23; 2. Vázquez et al. </a:t>
            </a:r>
            <a:r>
              <a:rPr lang="en-GB" dirty="0" err="1"/>
              <a:t>Eur</a:t>
            </a:r>
            <a:r>
              <a:rPr lang="en-GB" dirty="0"/>
              <a:t> </a:t>
            </a:r>
            <a:r>
              <a:rPr lang="en-GB" dirty="0" err="1"/>
              <a:t>Neuropsychopharmacol</a:t>
            </a:r>
            <a:r>
              <a:rPr lang="en-GB" dirty="0"/>
              <a:t> 2015;25(10):1501–1512;</a:t>
            </a:r>
          </a:p>
          <a:p>
            <a:r>
              <a:rPr lang="en-GB" dirty="0"/>
              <a:t>3. Perlis et al. Am J Psychiatry 2006;163(2):217–224; 4. Kessing et al. Br J Psychiatry 2004;185:372–377</a:t>
            </a:r>
          </a:p>
        </p:txBody>
      </p:sp>
      <p:sp>
        <p:nvSpPr>
          <p:cNvPr id="6" name="Slide Number Placeholder 5">
            <a:extLst>
              <a:ext uri="{FF2B5EF4-FFF2-40B4-BE49-F238E27FC236}">
                <a16:creationId xmlns:a16="http://schemas.microsoft.com/office/drawing/2014/main" id="{C90C2F14-5BB5-8E8A-C505-6767A86182DF}"/>
              </a:ext>
            </a:extLst>
          </p:cNvPr>
          <p:cNvSpPr>
            <a:spLocks noGrp="1"/>
          </p:cNvSpPr>
          <p:nvPr>
            <p:ph type="sldNum" sz="quarter" idx="4"/>
          </p:nvPr>
        </p:nvSpPr>
        <p:spPr/>
        <p:txBody>
          <a:bodyPr/>
          <a:lstStyle/>
          <a:p>
            <a:fld id="{C5E73D8C-6D1C-4360-8101-83ED279A0FF1}" type="slidenum">
              <a:rPr lang="en-GB" smtClean="0"/>
              <a:pPr/>
              <a:t>33</a:t>
            </a:fld>
            <a:endParaRPr lang="en-GB"/>
          </a:p>
        </p:txBody>
      </p:sp>
      <p:sp>
        <p:nvSpPr>
          <p:cNvPr id="12" name="TextBox 11">
            <a:extLst>
              <a:ext uri="{FF2B5EF4-FFF2-40B4-BE49-F238E27FC236}">
                <a16:creationId xmlns:a16="http://schemas.microsoft.com/office/drawing/2014/main" id="{218E40B6-4612-565E-6DB1-9CC57E30E105}"/>
              </a:ext>
            </a:extLst>
          </p:cNvPr>
          <p:cNvSpPr txBox="1"/>
          <p:nvPr/>
        </p:nvSpPr>
        <p:spPr>
          <a:xfrm>
            <a:off x="6651140" y="1416785"/>
            <a:ext cx="4595198" cy="523220"/>
          </a:xfrm>
          <a:prstGeom prst="rect">
            <a:avLst/>
          </a:prstGeom>
          <a:noFill/>
        </p:spPr>
        <p:txBody>
          <a:bodyPr wrap="square">
            <a:spAutoFit/>
          </a:bodyPr>
          <a:lstStyle/>
          <a:p>
            <a:pPr algn="ctr"/>
            <a:r>
              <a:rPr lang="en-US" sz="1400" b="1" dirty="0">
                <a:solidFill>
                  <a:schemeClr val="accent2">
                    <a:lumMod val="50000"/>
                  </a:schemeClr>
                </a:solidFill>
              </a:rPr>
              <a:t>Relationship between relapse rates leading to hospitalization and number of previous episodes</a:t>
            </a:r>
            <a:r>
              <a:rPr lang="en-US" sz="1400" b="1" baseline="30000" dirty="0">
                <a:solidFill>
                  <a:schemeClr val="accent2">
                    <a:lumMod val="50000"/>
                  </a:schemeClr>
                </a:solidFill>
              </a:rPr>
              <a:t>4</a:t>
            </a:r>
            <a:endParaRPr lang="en-GB" sz="1400" b="1" dirty="0">
              <a:solidFill>
                <a:schemeClr val="accent2">
                  <a:lumMod val="50000"/>
                </a:schemeClr>
              </a:solidFill>
            </a:endParaRPr>
          </a:p>
        </p:txBody>
      </p:sp>
      <p:sp>
        <p:nvSpPr>
          <p:cNvPr id="24" name="TextBox 23">
            <a:extLst>
              <a:ext uri="{FF2B5EF4-FFF2-40B4-BE49-F238E27FC236}">
                <a16:creationId xmlns:a16="http://schemas.microsoft.com/office/drawing/2014/main" id="{7AC39E14-9B88-3183-AEA7-7A9C3BFF96A7}"/>
              </a:ext>
            </a:extLst>
          </p:cNvPr>
          <p:cNvSpPr txBox="1"/>
          <p:nvPr/>
        </p:nvSpPr>
        <p:spPr>
          <a:xfrm>
            <a:off x="6835696" y="1926337"/>
            <a:ext cx="482824" cy="307777"/>
          </a:xfrm>
          <a:prstGeom prst="rect">
            <a:avLst/>
          </a:prstGeom>
          <a:noFill/>
        </p:spPr>
        <p:txBody>
          <a:bodyPr wrap="none" rtlCol="0">
            <a:spAutoFit/>
          </a:bodyPr>
          <a:lstStyle/>
          <a:p>
            <a:pPr algn="r"/>
            <a:r>
              <a:rPr lang="en-GB" sz="1400"/>
              <a:t>100</a:t>
            </a:r>
          </a:p>
        </p:txBody>
      </p:sp>
      <p:sp>
        <p:nvSpPr>
          <p:cNvPr id="25" name="TextBox 24">
            <a:extLst>
              <a:ext uri="{FF2B5EF4-FFF2-40B4-BE49-F238E27FC236}">
                <a16:creationId xmlns:a16="http://schemas.microsoft.com/office/drawing/2014/main" id="{F76DCF93-7E25-608B-AB0C-4573437903D7}"/>
              </a:ext>
            </a:extLst>
          </p:cNvPr>
          <p:cNvSpPr txBox="1"/>
          <p:nvPr/>
        </p:nvSpPr>
        <p:spPr>
          <a:xfrm>
            <a:off x="6935081" y="2480755"/>
            <a:ext cx="383439" cy="307777"/>
          </a:xfrm>
          <a:prstGeom prst="rect">
            <a:avLst/>
          </a:prstGeom>
          <a:noFill/>
        </p:spPr>
        <p:txBody>
          <a:bodyPr wrap="none" rtlCol="0">
            <a:spAutoFit/>
          </a:bodyPr>
          <a:lstStyle/>
          <a:p>
            <a:pPr algn="r"/>
            <a:r>
              <a:rPr lang="en-GB" sz="1400"/>
              <a:t>80</a:t>
            </a:r>
          </a:p>
        </p:txBody>
      </p:sp>
      <p:sp>
        <p:nvSpPr>
          <p:cNvPr id="26" name="TextBox 25">
            <a:extLst>
              <a:ext uri="{FF2B5EF4-FFF2-40B4-BE49-F238E27FC236}">
                <a16:creationId xmlns:a16="http://schemas.microsoft.com/office/drawing/2014/main" id="{C77608A4-5CC3-7AF8-C172-242996B40A9C}"/>
              </a:ext>
            </a:extLst>
          </p:cNvPr>
          <p:cNvSpPr txBox="1"/>
          <p:nvPr/>
        </p:nvSpPr>
        <p:spPr>
          <a:xfrm>
            <a:off x="6935081" y="3036548"/>
            <a:ext cx="383439" cy="307777"/>
          </a:xfrm>
          <a:prstGeom prst="rect">
            <a:avLst/>
          </a:prstGeom>
          <a:noFill/>
        </p:spPr>
        <p:txBody>
          <a:bodyPr wrap="none" rtlCol="0">
            <a:spAutoFit/>
          </a:bodyPr>
          <a:lstStyle/>
          <a:p>
            <a:pPr algn="r"/>
            <a:r>
              <a:rPr lang="en-GB" sz="1400"/>
              <a:t>60</a:t>
            </a:r>
          </a:p>
        </p:txBody>
      </p:sp>
      <p:sp>
        <p:nvSpPr>
          <p:cNvPr id="27" name="TextBox 26">
            <a:extLst>
              <a:ext uri="{FF2B5EF4-FFF2-40B4-BE49-F238E27FC236}">
                <a16:creationId xmlns:a16="http://schemas.microsoft.com/office/drawing/2014/main" id="{79258CD7-6F54-3E51-1428-89AD5724B11B}"/>
              </a:ext>
            </a:extLst>
          </p:cNvPr>
          <p:cNvSpPr txBox="1"/>
          <p:nvPr/>
        </p:nvSpPr>
        <p:spPr>
          <a:xfrm>
            <a:off x="6935081" y="3589593"/>
            <a:ext cx="383439" cy="307777"/>
          </a:xfrm>
          <a:prstGeom prst="rect">
            <a:avLst/>
          </a:prstGeom>
          <a:noFill/>
        </p:spPr>
        <p:txBody>
          <a:bodyPr wrap="none" rtlCol="0">
            <a:spAutoFit/>
          </a:bodyPr>
          <a:lstStyle/>
          <a:p>
            <a:pPr algn="r"/>
            <a:r>
              <a:rPr lang="en-GB" sz="1400"/>
              <a:t>40</a:t>
            </a:r>
          </a:p>
        </p:txBody>
      </p:sp>
      <p:sp>
        <p:nvSpPr>
          <p:cNvPr id="28" name="TextBox 27">
            <a:extLst>
              <a:ext uri="{FF2B5EF4-FFF2-40B4-BE49-F238E27FC236}">
                <a16:creationId xmlns:a16="http://schemas.microsoft.com/office/drawing/2014/main" id="{B1C24BE1-7D67-A1D9-FD78-0C1001035E76}"/>
              </a:ext>
            </a:extLst>
          </p:cNvPr>
          <p:cNvSpPr txBox="1"/>
          <p:nvPr/>
        </p:nvSpPr>
        <p:spPr>
          <a:xfrm>
            <a:off x="6935081" y="4146205"/>
            <a:ext cx="383439" cy="307777"/>
          </a:xfrm>
          <a:prstGeom prst="rect">
            <a:avLst/>
          </a:prstGeom>
          <a:noFill/>
        </p:spPr>
        <p:txBody>
          <a:bodyPr wrap="none" rtlCol="0">
            <a:spAutoFit/>
          </a:bodyPr>
          <a:lstStyle/>
          <a:p>
            <a:pPr algn="r"/>
            <a:r>
              <a:rPr lang="en-GB" sz="1400"/>
              <a:t>20</a:t>
            </a:r>
          </a:p>
        </p:txBody>
      </p:sp>
      <p:sp>
        <p:nvSpPr>
          <p:cNvPr id="29" name="TextBox 28">
            <a:extLst>
              <a:ext uri="{FF2B5EF4-FFF2-40B4-BE49-F238E27FC236}">
                <a16:creationId xmlns:a16="http://schemas.microsoft.com/office/drawing/2014/main" id="{C11601C1-748A-C93F-3938-3B2D7E3698C4}"/>
              </a:ext>
            </a:extLst>
          </p:cNvPr>
          <p:cNvSpPr txBox="1"/>
          <p:nvPr/>
        </p:nvSpPr>
        <p:spPr>
          <a:xfrm>
            <a:off x="7034468" y="4699250"/>
            <a:ext cx="284052" cy="307777"/>
          </a:xfrm>
          <a:prstGeom prst="rect">
            <a:avLst/>
          </a:prstGeom>
          <a:noFill/>
        </p:spPr>
        <p:txBody>
          <a:bodyPr wrap="none" rtlCol="0">
            <a:spAutoFit/>
          </a:bodyPr>
          <a:lstStyle/>
          <a:p>
            <a:pPr algn="r"/>
            <a:r>
              <a:rPr lang="en-GB" sz="1400"/>
              <a:t>0</a:t>
            </a:r>
          </a:p>
        </p:txBody>
      </p:sp>
      <p:sp>
        <p:nvSpPr>
          <p:cNvPr id="30" name="TextBox 29">
            <a:extLst>
              <a:ext uri="{FF2B5EF4-FFF2-40B4-BE49-F238E27FC236}">
                <a16:creationId xmlns:a16="http://schemas.microsoft.com/office/drawing/2014/main" id="{8FF09A11-E1C6-47FC-D7FD-CBA83223136A}"/>
              </a:ext>
            </a:extLst>
          </p:cNvPr>
          <p:cNvSpPr txBox="1"/>
          <p:nvPr/>
        </p:nvSpPr>
        <p:spPr>
          <a:xfrm>
            <a:off x="7225613" y="4914900"/>
            <a:ext cx="284052" cy="307777"/>
          </a:xfrm>
          <a:prstGeom prst="rect">
            <a:avLst/>
          </a:prstGeom>
          <a:noFill/>
        </p:spPr>
        <p:txBody>
          <a:bodyPr wrap="none" rtlCol="0">
            <a:spAutoFit/>
          </a:bodyPr>
          <a:lstStyle/>
          <a:p>
            <a:pPr algn="ctr"/>
            <a:r>
              <a:rPr lang="en-GB" sz="1400"/>
              <a:t>0</a:t>
            </a:r>
          </a:p>
        </p:txBody>
      </p:sp>
      <p:sp>
        <p:nvSpPr>
          <p:cNvPr id="31" name="TextBox 30">
            <a:extLst>
              <a:ext uri="{FF2B5EF4-FFF2-40B4-BE49-F238E27FC236}">
                <a16:creationId xmlns:a16="http://schemas.microsoft.com/office/drawing/2014/main" id="{583C764B-A329-B973-31C3-759806A1E22F}"/>
              </a:ext>
            </a:extLst>
          </p:cNvPr>
          <p:cNvSpPr txBox="1"/>
          <p:nvPr/>
        </p:nvSpPr>
        <p:spPr>
          <a:xfrm>
            <a:off x="7743829" y="4914900"/>
            <a:ext cx="284052" cy="307777"/>
          </a:xfrm>
          <a:prstGeom prst="rect">
            <a:avLst/>
          </a:prstGeom>
          <a:noFill/>
        </p:spPr>
        <p:txBody>
          <a:bodyPr wrap="none" rtlCol="0">
            <a:spAutoFit/>
          </a:bodyPr>
          <a:lstStyle/>
          <a:p>
            <a:pPr algn="ctr"/>
            <a:r>
              <a:rPr lang="en-GB" sz="1400"/>
              <a:t>1</a:t>
            </a:r>
          </a:p>
        </p:txBody>
      </p:sp>
      <p:sp>
        <p:nvSpPr>
          <p:cNvPr id="32" name="TextBox 31">
            <a:extLst>
              <a:ext uri="{FF2B5EF4-FFF2-40B4-BE49-F238E27FC236}">
                <a16:creationId xmlns:a16="http://schemas.microsoft.com/office/drawing/2014/main" id="{219115BD-8545-9EF7-C3FC-83AB343451BF}"/>
              </a:ext>
            </a:extLst>
          </p:cNvPr>
          <p:cNvSpPr txBox="1"/>
          <p:nvPr/>
        </p:nvSpPr>
        <p:spPr>
          <a:xfrm>
            <a:off x="8784224" y="4914900"/>
            <a:ext cx="284052" cy="307777"/>
          </a:xfrm>
          <a:prstGeom prst="rect">
            <a:avLst/>
          </a:prstGeom>
          <a:noFill/>
        </p:spPr>
        <p:txBody>
          <a:bodyPr wrap="none" rtlCol="0">
            <a:spAutoFit/>
          </a:bodyPr>
          <a:lstStyle/>
          <a:p>
            <a:pPr algn="ctr"/>
            <a:r>
              <a:rPr lang="en-GB" sz="1400"/>
              <a:t>3</a:t>
            </a:r>
          </a:p>
        </p:txBody>
      </p:sp>
      <p:sp>
        <p:nvSpPr>
          <p:cNvPr id="33" name="TextBox 32">
            <a:extLst>
              <a:ext uri="{FF2B5EF4-FFF2-40B4-BE49-F238E27FC236}">
                <a16:creationId xmlns:a16="http://schemas.microsoft.com/office/drawing/2014/main" id="{96F3ACF8-132F-954B-52C3-6A92DA1B2844}"/>
              </a:ext>
            </a:extLst>
          </p:cNvPr>
          <p:cNvSpPr txBox="1"/>
          <p:nvPr/>
        </p:nvSpPr>
        <p:spPr>
          <a:xfrm>
            <a:off x="9299418" y="4914900"/>
            <a:ext cx="284052" cy="307777"/>
          </a:xfrm>
          <a:prstGeom prst="rect">
            <a:avLst/>
          </a:prstGeom>
          <a:noFill/>
        </p:spPr>
        <p:txBody>
          <a:bodyPr wrap="none" rtlCol="0">
            <a:spAutoFit/>
          </a:bodyPr>
          <a:lstStyle/>
          <a:p>
            <a:pPr algn="ctr"/>
            <a:r>
              <a:rPr lang="en-GB" sz="1400"/>
              <a:t>4</a:t>
            </a:r>
          </a:p>
        </p:txBody>
      </p:sp>
      <p:sp>
        <p:nvSpPr>
          <p:cNvPr id="34" name="TextBox 33">
            <a:extLst>
              <a:ext uri="{FF2B5EF4-FFF2-40B4-BE49-F238E27FC236}">
                <a16:creationId xmlns:a16="http://schemas.microsoft.com/office/drawing/2014/main" id="{9DF1C692-E9C5-142B-70EB-BE7B9F359F3C}"/>
              </a:ext>
            </a:extLst>
          </p:cNvPr>
          <p:cNvSpPr txBox="1"/>
          <p:nvPr/>
        </p:nvSpPr>
        <p:spPr>
          <a:xfrm>
            <a:off x="10334909" y="4914900"/>
            <a:ext cx="284052" cy="307777"/>
          </a:xfrm>
          <a:prstGeom prst="rect">
            <a:avLst/>
          </a:prstGeom>
          <a:noFill/>
        </p:spPr>
        <p:txBody>
          <a:bodyPr wrap="none" rtlCol="0">
            <a:spAutoFit/>
          </a:bodyPr>
          <a:lstStyle/>
          <a:p>
            <a:pPr algn="ctr"/>
            <a:r>
              <a:rPr lang="en-GB" sz="1400"/>
              <a:t>6</a:t>
            </a:r>
          </a:p>
        </p:txBody>
      </p:sp>
      <p:sp>
        <p:nvSpPr>
          <p:cNvPr id="35" name="TextBox 34">
            <a:extLst>
              <a:ext uri="{FF2B5EF4-FFF2-40B4-BE49-F238E27FC236}">
                <a16:creationId xmlns:a16="http://schemas.microsoft.com/office/drawing/2014/main" id="{4D81F77D-FAD3-1671-9A72-1692750E5EC3}"/>
              </a:ext>
            </a:extLst>
          </p:cNvPr>
          <p:cNvSpPr txBox="1"/>
          <p:nvPr/>
        </p:nvSpPr>
        <p:spPr>
          <a:xfrm>
            <a:off x="10855269" y="4914900"/>
            <a:ext cx="284052" cy="307777"/>
          </a:xfrm>
          <a:prstGeom prst="rect">
            <a:avLst/>
          </a:prstGeom>
          <a:noFill/>
        </p:spPr>
        <p:txBody>
          <a:bodyPr wrap="none" rtlCol="0">
            <a:spAutoFit/>
          </a:bodyPr>
          <a:lstStyle/>
          <a:p>
            <a:pPr algn="ctr"/>
            <a:r>
              <a:rPr lang="en-GB" sz="1400"/>
              <a:t>7</a:t>
            </a:r>
          </a:p>
        </p:txBody>
      </p:sp>
      <p:sp>
        <p:nvSpPr>
          <p:cNvPr id="36" name="TextBox 35">
            <a:extLst>
              <a:ext uri="{FF2B5EF4-FFF2-40B4-BE49-F238E27FC236}">
                <a16:creationId xmlns:a16="http://schemas.microsoft.com/office/drawing/2014/main" id="{CF16A937-F1EE-1988-D63F-82E9544F3C45}"/>
              </a:ext>
            </a:extLst>
          </p:cNvPr>
          <p:cNvSpPr txBox="1"/>
          <p:nvPr/>
        </p:nvSpPr>
        <p:spPr>
          <a:xfrm>
            <a:off x="7367639" y="5284092"/>
            <a:ext cx="3627512" cy="307777"/>
          </a:xfrm>
          <a:prstGeom prst="rect">
            <a:avLst/>
          </a:prstGeom>
          <a:noFill/>
        </p:spPr>
        <p:txBody>
          <a:bodyPr wrap="square" rtlCol="0">
            <a:spAutoFit/>
          </a:bodyPr>
          <a:lstStyle/>
          <a:p>
            <a:pPr algn="ctr"/>
            <a:r>
              <a:rPr lang="en-GB" sz="1400" b="1"/>
              <a:t>Time to relapse (years)</a:t>
            </a:r>
          </a:p>
        </p:txBody>
      </p:sp>
      <p:sp>
        <p:nvSpPr>
          <p:cNvPr id="37" name="TextBox 36">
            <a:extLst>
              <a:ext uri="{FF2B5EF4-FFF2-40B4-BE49-F238E27FC236}">
                <a16:creationId xmlns:a16="http://schemas.microsoft.com/office/drawing/2014/main" id="{01C6870A-8FD7-F415-866E-2AA05957C151}"/>
              </a:ext>
            </a:extLst>
          </p:cNvPr>
          <p:cNvSpPr txBox="1"/>
          <p:nvPr/>
        </p:nvSpPr>
        <p:spPr>
          <a:xfrm rot="16200000">
            <a:off x="5730841" y="3313278"/>
            <a:ext cx="1981334" cy="307777"/>
          </a:xfrm>
          <a:prstGeom prst="rect">
            <a:avLst/>
          </a:prstGeom>
          <a:noFill/>
        </p:spPr>
        <p:txBody>
          <a:bodyPr wrap="square" rtlCol="0">
            <a:spAutoFit/>
          </a:bodyPr>
          <a:lstStyle/>
          <a:p>
            <a:pPr algn="ctr"/>
            <a:r>
              <a:rPr lang="en-GB" sz="1400" b="1" dirty="0"/>
              <a:t>Cumulative survival</a:t>
            </a:r>
          </a:p>
        </p:txBody>
      </p:sp>
      <p:sp>
        <p:nvSpPr>
          <p:cNvPr id="43" name="TextBox 42">
            <a:extLst>
              <a:ext uri="{FF2B5EF4-FFF2-40B4-BE49-F238E27FC236}">
                <a16:creationId xmlns:a16="http://schemas.microsoft.com/office/drawing/2014/main" id="{41FB5E1C-DF31-277E-6FD2-44086FCC1A39}"/>
              </a:ext>
            </a:extLst>
          </p:cNvPr>
          <p:cNvSpPr txBox="1"/>
          <p:nvPr/>
        </p:nvSpPr>
        <p:spPr>
          <a:xfrm>
            <a:off x="8256293" y="4914900"/>
            <a:ext cx="284052" cy="307777"/>
          </a:xfrm>
          <a:prstGeom prst="rect">
            <a:avLst/>
          </a:prstGeom>
          <a:noFill/>
        </p:spPr>
        <p:txBody>
          <a:bodyPr wrap="none" rtlCol="0">
            <a:spAutoFit/>
          </a:bodyPr>
          <a:lstStyle/>
          <a:p>
            <a:pPr algn="ctr"/>
            <a:r>
              <a:rPr lang="en-GB" sz="1400"/>
              <a:t>2</a:t>
            </a:r>
          </a:p>
        </p:txBody>
      </p:sp>
      <p:sp>
        <p:nvSpPr>
          <p:cNvPr id="44" name="TextBox 43">
            <a:extLst>
              <a:ext uri="{FF2B5EF4-FFF2-40B4-BE49-F238E27FC236}">
                <a16:creationId xmlns:a16="http://schemas.microsoft.com/office/drawing/2014/main" id="{86EAA286-40F3-E72A-F4B4-C21D9CD10121}"/>
              </a:ext>
            </a:extLst>
          </p:cNvPr>
          <p:cNvSpPr txBox="1"/>
          <p:nvPr/>
        </p:nvSpPr>
        <p:spPr>
          <a:xfrm>
            <a:off x="9820206" y="4914900"/>
            <a:ext cx="284052" cy="307777"/>
          </a:xfrm>
          <a:prstGeom prst="rect">
            <a:avLst/>
          </a:prstGeom>
          <a:noFill/>
        </p:spPr>
        <p:txBody>
          <a:bodyPr wrap="none" rtlCol="0">
            <a:spAutoFit/>
          </a:bodyPr>
          <a:lstStyle/>
          <a:p>
            <a:pPr algn="ctr"/>
            <a:r>
              <a:rPr lang="en-GB" sz="1400"/>
              <a:t>5</a:t>
            </a:r>
          </a:p>
        </p:txBody>
      </p:sp>
      <p:sp>
        <p:nvSpPr>
          <p:cNvPr id="45" name="Freeform: Shape 44">
            <a:extLst>
              <a:ext uri="{FF2B5EF4-FFF2-40B4-BE49-F238E27FC236}">
                <a16:creationId xmlns:a16="http://schemas.microsoft.com/office/drawing/2014/main" id="{767C2DA9-5A76-8766-CD2C-7D2F4FDA2C7B}"/>
              </a:ext>
            </a:extLst>
          </p:cNvPr>
          <p:cNvSpPr/>
          <p:nvPr/>
        </p:nvSpPr>
        <p:spPr>
          <a:xfrm>
            <a:off x="7372350" y="2082800"/>
            <a:ext cx="3057525" cy="1527175"/>
          </a:xfrm>
          <a:custGeom>
            <a:avLst/>
            <a:gdLst>
              <a:gd name="connsiteX0" fmla="*/ 0 w 3057525"/>
              <a:gd name="connsiteY0" fmla="*/ 0 h 1527175"/>
              <a:gd name="connsiteX1" fmla="*/ 79375 w 3057525"/>
              <a:gd name="connsiteY1" fmla="*/ 482600 h 1527175"/>
              <a:gd name="connsiteX2" fmla="*/ 419100 w 3057525"/>
              <a:gd name="connsiteY2" fmla="*/ 936625 h 1527175"/>
              <a:gd name="connsiteX3" fmla="*/ 1117600 w 3057525"/>
              <a:gd name="connsiteY3" fmla="*/ 1225550 h 1527175"/>
              <a:gd name="connsiteX4" fmla="*/ 2076450 w 3057525"/>
              <a:gd name="connsiteY4" fmla="*/ 1403350 h 1527175"/>
              <a:gd name="connsiteX5" fmla="*/ 3057525 w 3057525"/>
              <a:gd name="connsiteY5" fmla="*/ 1527175 h 152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7525" h="1527175">
                <a:moveTo>
                  <a:pt x="0" y="0"/>
                </a:moveTo>
                <a:cubicBezTo>
                  <a:pt x="4762" y="163248"/>
                  <a:pt x="9525" y="326496"/>
                  <a:pt x="79375" y="482600"/>
                </a:cubicBezTo>
                <a:cubicBezTo>
                  <a:pt x="149225" y="638704"/>
                  <a:pt x="246063" y="812800"/>
                  <a:pt x="419100" y="936625"/>
                </a:cubicBezTo>
                <a:cubicBezTo>
                  <a:pt x="592137" y="1060450"/>
                  <a:pt x="841375" y="1147763"/>
                  <a:pt x="1117600" y="1225550"/>
                </a:cubicBezTo>
                <a:cubicBezTo>
                  <a:pt x="1393825" y="1303337"/>
                  <a:pt x="1753129" y="1353079"/>
                  <a:pt x="2076450" y="1403350"/>
                </a:cubicBezTo>
                <a:cubicBezTo>
                  <a:pt x="2399771" y="1453621"/>
                  <a:pt x="2728648" y="1490398"/>
                  <a:pt x="3057525" y="1527175"/>
                </a:cubicBezTo>
              </a:path>
            </a:pathLst>
          </a:cu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Freeform: Shape 45">
            <a:extLst>
              <a:ext uri="{FF2B5EF4-FFF2-40B4-BE49-F238E27FC236}">
                <a16:creationId xmlns:a16="http://schemas.microsoft.com/office/drawing/2014/main" id="{34DC1651-F199-69D9-D2D0-B979D76E132A}"/>
              </a:ext>
            </a:extLst>
          </p:cNvPr>
          <p:cNvSpPr/>
          <p:nvPr/>
        </p:nvSpPr>
        <p:spPr>
          <a:xfrm>
            <a:off x="7372351" y="2092325"/>
            <a:ext cx="2981325" cy="1670436"/>
          </a:xfrm>
          <a:custGeom>
            <a:avLst/>
            <a:gdLst>
              <a:gd name="connsiteX0" fmla="*/ 10716 w 2992041"/>
              <a:gd name="connsiteY0" fmla="*/ 0 h 1670436"/>
              <a:gd name="connsiteX1" fmla="*/ 64691 w 2992041"/>
              <a:gd name="connsiteY1" fmla="*/ 444500 h 1670436"/>
              <a:gd name="connsiteX2" fmla="*/ 502841 w 2992041"/>
              <a:gd name="connsiteY2" fmla="*/ 1085850 h 1670436"/>
              <a:gd name="connsiteX3" fmla="*/ 1350566 w 2992041"/>
              <a:gd name="connsiteY3" fmla="*/ 1485900 h 1670436"/>
              <a:gd name="connsiteX4" fmla="*/ 2242741 w 2992041"/>
              <a:gd name="connsiteY4" fmla="*/ 1641475 h 1670436"/>
              <a:gd name="connsiteX5" fmla="*/ 2992041 w 2992041"/>
              <a:gd name="connsiteY5" fmla="*/ 1670050 h 1670436"/>
              <a:gd name="connsiteX0" fmla="*/ 5095 w 2986420"/>
              <a:gd name="connsiteY0" fmla="*/ 0 h 1670436"/>
              <a:gd name="connsiteX1" fmla="*/ 84470 w 2986420"/>
              <a:gd name="connsiteY1" fmla="*/ 501650 h 1670436"/>
              <a:gd name="connsiteX2" fmla="*/ 497220 w 2986420"/>
              <a:gd name="connsiteY2" fmla="*/ 1085850 h 1670436"/>
              <a:gd name="connsiteX3" fmla="*/ 1344945 w 2986420"/>
              <a:gd name="connsiteY3" fmla="*/ 1485900 h 1670436"/>
              <a:gd name="connsiteX4" fmla="*/ 2237120 w 2986420"/>
              <a:gd name="connsiteY4" fmla="*/ 1641475 h 1670436"/>
              <a:gd name="connsiteX5" fmla="*/ 2986420 w 2986420"/>
              <a:gd name="connsiteY5" fmla="*/ 1670050 h 1670436"/>
              <a:gd name="connsiteX0" fmla="*/ 2258 w 2983583"/>
              <a:gd name="connsiteY0" fmla="*/ 0 h 1670436"/>
              <a:gd name="connsiteX1" fmla="*/ 122908 w 2983583"/>
              <a:gd name="connsiteY1" fmla="*/ 584200 h 1670436"/>
              <a:gd name="connsiteX2" fmla="*/ 494383 w 2983583"/>
              <a:gd name="connsiteY2" fmla="*/ 1085850 h 1670436"/>
              <a:gd name="connsiteX3" fmla="*/ 1342108 w 2983583"/>
              <a:gd name="connsiteY3" fmla="*/ 1485900 h 1670436"/>
              <a:gd name="connsiteX4" fmla="*/ 2234283 w 2983583"/>
              <a:gd name="connsiteY4" fmla="*/ 1641475 h 1670436"/>
              <a:gd name="connsiteX5" fmla="*/ 2983583 w 2983583"/>
              <a:gd name="connsiteY5" fmla="*/ 1670050 h 1670436"/>
              <a:gd name="connsiteX0" fmla="*/ 0 w 2981325"/>
              <a:gd name="connsiteY0" fmla="*/ 0 h 1670436"/>
              <a:gd name="connsiteX1" fmla="*/ 120650 w 2981325"/>
              <a:gd name="connsiteY1" fmla="*/ 584200 h 1670436"/>
              <a:gd name="connsiteX2" fmla="*/ 492125 w 2981325"/>
              <a:gd name="connsiteY2" fmla="*/ 1085850 h 1670436"/>
              <a:gd name="connsiteX3" fmla="*/ 1339850 w 2981325"/>
              <a:gd name="connsiteY3" fmla="*/ 1485900 h 1670436"/>
              <a:gd name="connsiteX4" fmla="*/ 2232025 w 2981325"/>
              <a:gd name="connsiteY4" fmla="*/ 1641475 h 1670436"/>
              <a:gd name="connsiteX5" fmla="*/ 2981325 w 2981325"/>
              <a:gd name="connsiteY5" fmla="*/ 1670050 h 1670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1325" h="1670436">
                <a:moveTo>
                  <a:pt x="0" y="0"/>
                </a:moveTo>
                <a:cubicBezTo>
                  <a:pt x="8202" y="144462"/>
                  <a:pt x="38629" y="403225"/>
                  <a:pt x="120650" y="584200"/>
                </a:cubicBezTo>
                <a:cubicBezTo>
                  <a:pt x="202671" y="765175"/>
                  <a:pt x="288925" y="935567"/>
                  <a:pt x="492125" y="1085850"/>
                </a:cubicBezTo>
                <a:cubicBezTo>
                  <a:pt x="695325" y="1236133"/>
                  <a:pt x="1049867" y="1393296"/>
                  <a:pt x="1339850" y="1485900"/>
                </a:cubicBezTo>
                <a:cubicBezTo>
                  <a:pt x="1629833" y="1578504"/>
                  <a:pt x="1958446" y="1610783"/>
                  <a:pt x="2232025" y="1641475"/>
                </a:cubicBezTo>
                <a:cubicBezTo>
                  <a:pt x="2505604" y="1672167"/>
                  <a:pt x="2743464" y="1671108"/>
                  <a:pt x="2981325" y="1670050"/>
                </a:cubicBezTo>
              </a:path>
            </a:pathLst>
          </a:cu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Freeform: Shape 46">
            <a:extLst>
              <a:ext uri="{FF2B5EF4-FFF2-40B4-BE49-F238E27FC236}">
                <a16:creationId xmlns:a16="http://schemas.microsoft.com/office/drawing/2014/main" id="{73315255-4D5F-AFAB-EE8F-33DB1A6E3E56}"/>
              </a:ext>
            </a:extLst>
          </p:cNvPr>
          <p:cNvSpPr/>
          <p:nvPr/>
        </p:nvSpPr>
        <p:spPr>
          <a:xfrm>
            <a:off x="7375525" y="2089150"/>
            <a:ext cx="2571750" cy="1955800"/>
          </a:xfrm>
          <a:custGeom>
            <a:avLst/>
            <a:gdLst>
              <a:gd name="connsiteX0" fmla="*/ 0 w 2571750"/>
              <a:gd name="connsiteY0" fmla="*/ 0 h 1955800"/>
              <a:gd name="connsiteX1" fmla="*/ 82550 w 2571750"/>
              <a:gd name="connsiteY1" fmla="*/ 577850 h 1955800"/>
              <a:gd name="connsiteX2" fmla="*/ 304800 w 2571750"/>
              <a:gd name="connsiteY2" fmla="*/ 1035050 h 1955800"/>
              <a:gd name="connsiteX3" fmla="*/ 774700 w 2571750"/>
              <a:gd name="connsiteY3" fmla="*/ 1444625 h 1955800"/>
              <a:gd name="connsiteX4" fmla="*/ 1492250 w 2571750"/>
              <a:gd name="connsiteY4" fmla="*/ 1701800 h 1955800"/>
              <a:gd name="connsiteX5" fmla="*/ 2279650 w 2571750"/>
              <a:gd name="connsiteY5" fmla="*/ 1889125 h 1955800"/>
              <a:gd name="connsiteX6" fmla="*/ 2571750 w 2571750"/>
              <a:gd name="connsiteY6" fmla="*/ 1955800 h 195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1750" h="1955800">
                <a:moveTo>
                  <a:pt x="0" y="0"/>
                </a:moveTo>
                <a:cubicBezTo>
                  <a:pt x="15875" y="202671"/>
                  <a:pt x="31750" y="405342"/>
                  <a:pt x="82550" y="577850"/>
                </a:cubicBezTo>
                <a:cubicBezTo>
                  <a:pt x="133350" y="750358"/>
                  <a:pt x="189442" y="890588"/>
                  <a:pt x="304800" y="1035050"/>
                </a:cubicBezTo>
                <a:cubicBezTo>
                  <a:pt x="420158" y="1179512"/>
                  <a:pt x="576792" y="1333500"/>
                  <a:pt x="774700" y="1444625"/>
                </a:cubicBezTo>
                <a:cubicBezTo>
                  <a:pt x="972608" y="1555750"/>
                  <a:pt x="1241425" y="1627717"/>
                  <a:pt x="1492250" y="1701800"/>
                </a:cubicBezTo>
                <a:cubicBezTo>
                  <a:pt x="1743075" y="1775883"/>
                  <a:pt x="2279650" y="1889125"/>
                  <a:pt x="2279650" y="1889125"/>
                </a:cubicBezTo>
                <a:lnTo>
                  <a:pt x="2571750" y="1955800"/>
                </a:lnTo>
              </a:path>
            </a:pathLst>
          </a:cu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CB81FD78-99FF-7F3F-44E7-038E9D50A486}"/>
              </a:ext>
            </a:extLst>
          </p:cNvPr>
          <p:cNvSpPr/>
          <p:nvPr/>
        </p:nvSpPr>
        <p:spPr>
          <a:xfrm>
            <a:off x="7372350" y="2101850"/>
            <a:ext cx="1736725" cy="2035175"/>
          </a:xfrm>
          <a:custGeom>
            <a:avLst/>
            <a:gdLst>
              <a:gd name="connsiteX0" fmla="*/ 0 w 1736725"/>
              <a:gd name="connsiteY0" fmla="*/ 0 h 2035175"/>
              <a:gd name="connsiteX1" fmla="*/ 171450 w 1736725"/>
              <a:gd name="connsiteY1" fmla="*/ 946150 h 2035175"/>
              <a:gd name="connsiteX2" fmla="*/ 908050 w 1736725"/>
              <a:gd name="connsiteY2" fmla="*/ 1692275 h 2035175"/>
              <a:gd name="connsiteX3" fmla="*/ 1736725 w 1736725"/>
              <a:gd name="connsiteY3" fmla="*/ 2035175 h 2035175"/>
              <a:gd name="connsiteX0" fmla="*/ 0 w 1736725"/>
              <a:gd name="connsiteY0" fmla="*/ 0 h 2035175"/>
              <a:gd name="connsiteX1" fmla="*/ 206375 w 1736725"/>
              <a:gd name="connsiteY1" fmla="*/ 996950 h 2035175"/>
              <a:gd name="connsiteX2" fmla="*/ 908050 w 1736725"/>
              <a:gd name="connsiteY2" fmla="*/ 1692275 h 2035175"/>
              <a:gd name="connsiteX3" fmla="*/ 1736725 w 1736725"/>
              <a:gd name="connsiteY3" fmla="*/ 2035175 h 2035175"/>
            </a:gdLst>
            <a:ahLst/>
            <a:cxnLst>
              <a:cxn ang="0">
                <a:pos x="connsiteX0" y="connsiteY0"/>
              </a:cxn>
              <a:cxn ang="0">
                <a:pos x="connsiteX1" y="connsiteY1"/>
              </a:cxn>
              <a:cxn ang="0">
                <a:pos x="connsiteX2" y="connsiteY2"/>
              </a:cxn>
              <a:cxn ang="0">
                <a:pos x="connsiteX3" y="connsiteY3"/>
              </a:cxn>
            </a:cxnLst>
            <a:rect l="l" t="t" r="r" b="b"/>
            <a:pathLst>
              <a:path w="1736725" h="2035175">
                <a:moveTo>
                  <a:pt x="0" y="0"/>
                </a:moveTo>
                <a:cubicBezTo>
                  <a:pt x="10054" y="332052"/>
                  <a:pt x="55033" y="714904"/>
                  <a:pt x="206375" y="996950"/>
                </a:cubicBezTo>
                <a:cubicBezTo>
                  <a:pt x="357717" y="1278996"/>
                  <a:pt x="647171" y="1510771"/>
                  <a:pt x="908050" y="1692275"/>
                </a:cubicBezTo>
                <a:cubicBezTo>
                  <a:pt x="1168929" y="1873779"/>
                  <a:pt x="1452827" y="1954477"/>
                  <a:pt x="1736725" y="2035175"/>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reeform: Shape 48">
            <a:extLst>
              <a:ext uri="{FF2B5EF4-FFF2-40B4-BE49-F238E27FC236}">
                <a16:creationId xmlns:a16="http://schemas.microsoft.com/office/drawing/2014/main" id="{9E266DA8-C829-7E17-8255-58B343D37444}"/>
              </a:ext>
            </a:extLst>
          </p:cNvPr>
          <p:cNvSpPr/>
          <p:nvPr/>
        </p:nvSpPr>
        <p:spPr>
          <a:xfrm>
            <a:off x="7372350" y="2105025"/>
            <a:ext cx="1193800" cy="2035175"/>
          </a:xfrm>
          <a:custGeom>
            <a:avLst/>
            <a:gdLst>
              <a:gd name="connsiteX0" fmla="*/ 0 w 1193800"/>
              <a:gd name="connsiteY0" fmla="*/ 0 h 2035175"/>
              <a:gd name="connsiteX1" fmla="*/ 44450 w 1193800"/>
              <a:gd name="connsiteY1" fmla="*/ 571500 h 2035175"/>
              <a:gd name="connsiteX2" fmla="*/ 222250 w 1193800"/>
              <a:gd name="connsiteY2" fmla="*/ 1206500 h 2035175"/>
              <a:gd name="connsiteX3" fmla="*/ 561975 w 1193800"/>
              <a:gd name="connsiteY3" fmla="*/ 1644650 h 2035175"/>
              <a:gd name="connsiteX4" fmla="*/ 1193800 w 1193800"/>
              <a:gd name="connsiteY4" fmla="*/ 2035175 h 2035175"/>
              <a:gd name="connsiteX0" fmla="*/ 0 w 1193800"/>
              <a:gd name="connsiteY0" fmla="*/ 0 h 2035175"/>
              <a:gd name="connsiteX1" fmla="*/ 50800 w 1193800"/>
              <a:gd name="connsiteY1" fmla="*/ 603250 h 2035175"/>
              <a:gd name="connsiteX2" fmla="*/ 222250 w 1193800"/>
              <a:gd name="connsiteY2" fmla="*/ 1206500 h 2035175"/>
              <a:gd name="connsiteX3" fmla="*/ 561975 w 1193800"/>
              <a:gd name="connsiteY3" fmla="*/ 1644650 h 2035175"/>
              <a:gd name="connsiteX4" fmla="*/ 1193800 w 1193800"/>
              <a:gd name="connsiteY4" fmla="*/ 2035175 h 2035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3800" h="2035175">
                <a:moveTo>
                  <a:pt x="0" y="0"/>
                </a:moveTo>
                <a:cubicBezTo>
                  <a:pt x="3704" y="185208"/>
                  <a:pt x="13758" y="402167"/>
                  <a:pt x="50800" y="603250"/>
                </a:cubicBezTo>
                <a:cubicBezTo>
                  <a:pt x="87842" y="804333"/>
                  <a:pt x="137054" y="1032933"/>
                  <a:pt x="222250" y="1206500"/>
                </a:cubicBezTo>
                <a:cubicBezTo>
                  <a:pt x="307446" y="1380067"/>
                  <a:pt x="400050" y="1506538"/>
                  <a:pt x="561975" y="1644650"/>
                </a:cubicBezTo>
                <a:cubicBezTo>
                  <a:pt x="723900" y="1782762"/>
                  <a:pt x="958850" y="1908968"/>
                  <a:pt x="1193800" y="2035175"/>
                </a:cubicBezTo>
              </a:path>
            </a:pathLst>
          </a:custGeom>
          <a:no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1" name="Group 50">
            <a:extLst>
              <a:ext uri="{FF2B5EF4-FFF2-40B4-BE49-F238E27FC236}">
                <a16:creationId xmlns:a16="http://schemas.microsoft.com/office/drawing/2014/main" id="{63BB1FB5-610D-1259-558E-0CB75637A1F4}"/>
              </a:ext>
            </a:extLst>
          </p:cNvPr>
          <p:cNvGrpSpPr/>
          <p:nvPr/>
        </p:nvGrpSpPr>
        <p:grpSpPr>
          <a:xfrm>
            <a:off x="7295639" y="2081121"/>
            <a:ext cx="3699513" cy="2844099"/>
            <a:chOff x="7295639" y="2081121"/>
            <a:chExt cx="3699513" cy="2844099"/>
          </a:xfrm>
        </p:grpSpPr>
        <p:cxnSp>
          <p:nvCxnSpPr>
            <p:cNvPr id="11" name="Straight Connector 10">
              <a:extLst>
                <a:ext uri="{FF2B5EF4-FFF2-40B4-BE49-F238E27FC236}">
                  <a16:creationId xmlns:a16="http://schemas.microsoft.com/office/drawing/2014/main" id="{9C7F3B75-9497-B6EA-C2E2-3A3C3B0BE6B6}"/>
                </a:ext>
              </a:extLst>
            </p:cNvPr>
            <p:cNvCxnSpPr>
              <a:cxnSpLocks/>
            </p:cNvCxnSpPr>
            <p:nvPr/>
          </p:nvCxnSpPr>
          <p:spPr>
            <a:xfrm>
              <a:off x="7367639" y="2081121"/>
              <a:ext cx="0" cy="284330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C41EF54-E6E2-4667-E6CD-33BC801FB705}"/>
                </a:ext>
              </a:extLst>
            </p:cNvPr>
            <p:cNvCxnSpPr>
              <a:cxnSpLocks/>
            </p:cNvCxnSpPr>
            <p:nvPr/>
          </p:nvCxnSpPr>
          <p:spPr>
            <a:xfrm flipH="1">
              <a:off x="7296150" y="4853220"/>
              <a:ext cx="36990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B5B3DAC-2D4D-F6E2-B6ED-29C857EC15B6}"/>
                </a:ext>
              </a:extLst>
            </p:cNvPr>
            <p:cNvCxnSpPr>
              <a:cxnSpLocks/>
            </p:cNvCxnSpPr>
            <p:nvPr/>
          </p:nvCxnSpPr>
          <p:spPr>
            <a:xfrm flipH="1">
              <a:off x="7295639" y="208112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5FE3054-D196-9EAB-324C-3475DEE41B45}"/>
                </a:ext>
              </a:extLst>
            </p:cNvPr>
            <p:cNvCxnSpPr>
              <a:cxnSpLocks/>
            </p:cNvCxnSpPr>
            <p:nvPr/>
          </p:nvCxnSpPr>
          <p:spPr>
            <a:xfrm flipH="1">
              <a:off x="7295639" y="263554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0AD1152-4961-2A78-518C-6F38E6F74C42}"/>
                </a:ext>
              </a:extLst>
            </p:cNvPr>
            <p:cNvCxnSpPr>
              <a:cxnSpLocks/>
            </p:cNvCxnSpPr>
            <p:nvPr/>
          </p:nvCxnSpPr>
          <p:spPr>
            <a:xfrm flipH="1">
              <a:off x="7295639" y="318996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9ECF653-FFC3-6F98-4050-7E154E0664F4}"/>
                </a:ext>
              </a:extLst>
            </p:cNvPr>
            <p:cNvCxnSpPr>
              <a:cxnSpLocks/>
            </p:cNvCxnSpPr>
            <p:nvPr/>
          </p:nvCxnSpPr>
          <p:spPr>
            <a:xfrm flipH="1">
              <a:off x="7295639" y="374438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0FA0749-F528-E6F6-4ECF-08B20DFD3AB8}"/>
                </a:ext>
              </a:extLst>
            </p:cNvPr>
            <p:cNvCxnSpPr>
              <a:cxnSpLocks/>
            </p:cNvCxnSpPr>
            <p:nvPr/>
          </p:nvCxnSpPr>
          <p:spPr>
            <a:xfrm flipH="1">
              <a:off x="7295639" y="429880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96B400C-654A-52EF-64C1-496469FAB69F}"/>
                </a:ext>
              </a:extLst>
            </p:cNvPr>
            <p:cNvCxnSpPr>
              <a:cxnSpLocks/>
            </p:cNvCxnSpPr>
            <p:nvPr/>
          </p:nvCxnSpPr>
          <p:spPr>
            <a:xfrm rot="5400000" flipH="1">
              <a:off x="10959151"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102133F-15A1-8BC0-583F-818F0EC882D9}"/>
                </a:ext>
              </a:extLst>
            </p:cNvPr>
            <p:cNvCxnSpPr>
              <a:cxnSpLocks/>
            </p:cNvCxnSpPr>
            <p:nvPr/>
          </p:nvCxnSpPr>
          <p:spPr>
            <a:xfrm rot="5400000" flipH="1">
              <a:off x="10440935"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E18816-A672-4488-B959-98C8747BB772}"/>
                </a:ext>
              </a:extLst>
            </p:cNvPr>
            <p:cNvCxnSpPr>
              <a:cxnSpLocks/>
            </p:cNvCxnSpPr>
            <p:nvPr/>
          </p:nvCxnSpPr>
          <p:spPr>
            <a:xfrm rot="5400000" flipH="1">
              <a:off x="9404503"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5BFA29A-6315-15FF-D16C-96E9003495A9}"/>
                </a:ext>
              </a:extLst>
            </p:cNvPr>
            <p:cNvCxnSpPr>
              <a:cxnSpLocks/>
            </p:cNvCxnSpPr>
            <p:nvPr/>
          </p:nvCxnSpPr>
          <p:spPr>
            <a:xfrm rot="5400000" flipH="1">
              <a:off x="8886287"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4BDEEAE-2A7C-9CE7-7E79-F070D94C253C}"/>
                </a:ext>
              </a:extLst>
            </p:cNvPr>
            <p:cNvCxnSpPr>
              <a:cxnSpLocks/>
            </p:cNvCxnSpPr>
            <p:nvPr/>
          </p:nvCxnSpPr>
          <p:spPr>
            <a:xfrm rot="5400000" flipH="1">
              <a:off x="7849855"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CF347BA-A6DA-84AD-4DA8-653488798798}"/>
                </a:ext>
              </a:extLst>
            </p:cNvPr>
            <p:cNvCxnSpPr>
              <a:cxnSpLocks/>
            </p:cNvCxnSpPr>
            <p:nvPr/>
          </p:nvCxnSpPr>
          <p:spPr>
            <a:xfrm rot="5400000" flipH="1">
              <a:off x="8368071"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5E8AEB2-9D66-3AC8-5DDA-6ABE93F57F3C}"/>
                </a:ext>
              </a:extLst>
            </p:cNvPr>
            <p:cNvCxnSpPr>
              <a:cxnSpLocks/>
            </p:cNvCxnSpPr>
            <p:nvPr/>
          </p:nvCxnSpPr>
          <p:spPr>
            <a:xfrm rot="5400000" flipH="1">
              <a:off x="9922719"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278073F6-4F09-1C26-1702-23892386F0E6}"/>
              </a:ext>
            </a:extLst>
          </p:cNvPr>
          <p:cNvSpPr txBox="1"/>
          <p:nvPr/>
        </p:nvSpPr>
        <p:spPr>
          <a:xfrm rot="457298">
            <a:off x="9178330" y="3286375"/>
            <a:ext cx="923651" cy="215444"/>
          </a:xfrm>
          <a:prstGeom prst="rect">
            <a:avLst/>
          </a:prstGeom>
          <a:noFill/>
        </p:spPr>
        <p:txBody>
          <a:bodyPr wrap="none" rtlCol="0">
            <a:spAutoFit/>
          </a:bodyPr>
          <a:lstStyle/>
          <a:p>
            <a:pPr algn="ctr"/>
            <a:r>
              <a:rPr lang="en-GB" sz="800" b="1">
                <a:solidFill>
                  <a:schemeClr val="accent5">
                    <a:lumMod val="50000"/>
                  </a:schemeClr>
                </a:solidFill>
              </a:rPr>
              <a:t>First discharge</a:t>
            </a:r>
            <a:endParaRPr lang="en-GB" sz="600" b="1">
              <a:solidFill>
                <a:schemeClr val="accent5">
                  <a:lumMod val="50000"/>
                </a:schemeClr>
              </a:solidFill>
            </a:endParaRPr>
          </a:p>
        </p:txBody>
      </p:sp>
      <p:sp>
        <p:nvSpPr>
          <p:cNvPr id="53" name="TextBox 52">
            <a:extLst>
              <a:ext uri="{FF2B5EF4-FFF2-40B4-BE49-F238E27FC236}">
                <a16:creationId xmlns:a16="http://schemas.microsoft.com/office/drawing/2014/main" id="{46577BE4-8A5A-405F-8337-91B84C7FD650}"/>
              </a:ext>
            </a:extLst>
          </p:cNvPr>
          <p:cNvSpPr txBox="1"/>
          <p:nvPr/>
        </p:nvSpPr>
        <p:spPr>
          <a:xfrm rot="457298">
            <a:off x="9005733" y="3505427"/>
            <a:ext cx="1072730" cy="215444"/>
          </a:xfrm>
          <a:prstGeom prst="rect">
            <a:avLst/>
          </a:prstGeom>
          <a:noFill/>
        </p:spPr>
        <p:txBody>
          <a:bodyPr wrap="none" rtlCol="0">
            <a:spAutoFit/>
          </a:bodyPr>
          <a:lstStyle/>
          <a:p>
            <a:pPr algn="ctr"/>
            <a:r>
              <a:rPr lang="en-GB" sz="800" b="1">
                <a:solidFill>
                  <a:schemeClr val="accent5">
                    <a:lumMod val="75000"/>
                  </a:schemeClr>
                </a:solidFill>
              </a:rPr>
              <a:t>Second discharge</a:t>
            </a:r>
            <a:endParaRPr lang="en-GB" sz="600" b="1">
              <a:solidFill>
                <a:schemeClr val="accent5">
                  <a:lumMod val="75000"/>
                </a:schemeClr>
              </a:solidFill>
            </a:endParaRPr>
          </a:p>
        </p:txBody>
      </p:sp>
      <p:sp>
        <p:nvSpPr>
          <p:cNvPr id="54" name="TextBox 53">
            <a:extLst>
              <a:ext uri="{FF2B5EF4-FFF2-40B4-BE49-F238E27FC236}">
                <a16:creationId xmlns:a16="http://schemas.microsoft.com/office/drawing/2014/main" id="{5DBA30F7-6B57-F6E7-E625-4FBA7C491741}"/>
              </a:ext>
            </a:extLst>
          </p:cNvPr>
          <p:cNvSpPr txBox="1"/>
          <p:nvPr/>
        </p:nvSpPr>
        <p:spPr>
          <a:xfrm rot="457298">
            <a:off x="8901881" y="3704532"/>
            <a:ext cx="957313" cy="215444"/>
          </a:xfrm>
          <a:prstGeom prst="rect">
            <a:avLst/>
          </a:prstGeom>
          <a:noFill/>
        </p:spPr>
        <p:txBody>
          <a:bodyPr wrap="none" rtlCol="0">
            <a:spAutoFit/>
          </a:bodyPr>
          <a:lstStyle/>
          <a:p>
            <a:pPr algn="ctr"/>
            <a:r>
              <a:rPr lang="en-GB" sz="800" b="1">
                <a:solidFill>
                  <a:schemeClr val="accent5"/>
                </a:solidFill>
              </a:rPr>
              <a:t>Third discharge</a:t>
            </a:r>
            <a:endParaRPr lang="en-GB" sz="600" b="1">
              <a:solidFill>
                <a:schemeClr val="accent5"/>
              </a:solidFill>
            </a:endParaRPr>
          </a:p>
        </p:txBody>
      </p:sp>
      <p:sp>
        <p:nvSpPr>
          <p:cNvPr id="56" name="TextBox 55">
            <a:extLst>
              <a:ext uri="{FF2B5EF4-FFF2-40B4-BE49-F238E27FC236}">
                <a16:creationId xmlns:a16="http://schemas.microsoft.com/office/drawing/2014/main" id="{50D00917-76C7-05B3-DFFE-03C89CBEF0D8}"/>
              </a:ext>
            </a:extLst>
          </p:cNvPr>
          <p:cNvSpPr txBox="1"/>
          <p:nvPr/>
        </p:nvSpPr>
        <p:spPr>
          <a:xfrm>
            <a:off x="8705974" y="4345391"/>
            <a:ext cx="2013806" cy="338554"/>
          </a:xfrm>
          <a:prstGeom prst="rect">
            <a:avLst/>
          </a:prstGeom>
          <a:noFill/>
        </p:spPr>
        <p:txBody>
          <a:bodyPr wrap="square" rtlCol="0">
            <a:spAutoFit/>
          </a:bodyPr>
          <a:lstStyle/>
          <a:p>
            <a:pPr algn="ctr"/>
            <a:r>
              <a:rPr lang="en-GB" sz="800" b="1" dirty="0">
                <a:solidFill>
                  <a:schemeClr val="tx2"/>
                </a:solidFill>
              </a:rPr>
              <a:t>Generally, outcomes became poorer with each discharge from hospital</a:t>
            </a:r>
          </a:p>
        </p:txBody>
      </p:sp>
    </p:spTree>
    <p:extLst>
      <p:ext uri="{BB962C8B-B14F-4D97-AF65-F5344CB8AC3E}">
        <p14:creationId xmlns:p14="http://schemas.microsoft.com/office/powerpoint/2010/main" val="2301604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4904D-EF37-D0C7-2E39-87828156A27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D9EF02-3F90-2BDD-B395-C900D82906C7}"/>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5300F124-0995-1EF8-F158-18EF092CB4DD}"/>
              </a:ext>
            </a:extLst>
          </p:cNvPr>
          <p:cNvSpPr>
            <a:spLocks noGrp="1"/>
          </p:cNvSpPr>
          <p:nvPr>
            <p:ph type="title"/>
          </p:nvPr>
        </p:nvSpPr>
        <p:spPr/>
        <p:txBody>
          <a:bodyPr/>
          <a:lstStyle/>
          <a:p>
            <a:r>
              <a:rPr lang="en-US" dirty="0"/>
              <a:t>Functional recovery often lags behind clinical recovery </a:t>
            </a:r>
            <a:endParaRPr lang="en-GB" dirty="0"/>
          </a:p>
        </p:txBody>
      </p:sp>
      <p:sp>
        <p:nvSpPr>
          <p:cNvPr id="4" name="Content Placeholder 3">
            <a:extLst>
              <a:ext uri="{FF2B5EF4-FFF2-40B4-BE49-F238E27FC236}">
                <a16:creationId xmlns:a16="http://schemas.microsoft.com/office/drawing/2014/main" id="{5149D2F6-57C2-19F6-423B-E189F2480E5F}"/>
              </a:ext>
            </a:extLst>
          </p:cNvPr>
          <p:cNvSpPr>
            <a:spLocks noGrp="1"/>
          </p:cNvSpPr>
          <p:nvPr>
            <p:ph idx="20"/>
          </p:nvPr>
        </p:nvSpPr>
        <p:spPr>
          <a:xfrm>
            <a:off x="539750" y="1416785"/>
            <a:ext cx="5677546" cy="4415215"/>
          </a:xfrm>
        </p:spPr>
        <p:txBody>
          <a:bodyPr/>
          <a:lstStyle/>
          <a:p>
            <a:r>
              <a:rPr lang="en-US" dirty="0"/>
              <a:t>Moving beyond clinical recovery, personal recovery takes account of a person’s functioning, well-being, and their quality of life</a:t>
            </a:r>
            <a:r>
              <a:rPr lang="en-US" baseline="30000" dirty="0"/>
              <a:t>1</a:t>
            </a:r>
            <a:endParaRPr lang="en-US" dirty="0"/>
          </a:p>
          <a:p>
            <a:r>
              <a:rPr lang="en-US" dirty="0"/>
              <a:t>Whereas symptomatic recovery is common after mood disturbances, e.g., first episode psychotic disorder, regaining functioning that was lost during the episode – functional recovery – is less common, even years afterwards</a:t>
            </a:r>
            <a:r>
              <a:rPr lang="en-US" baseline="30000" dirty="0"/>
              <a:t>2</a:t>
            </a:r>
            <a:endParaRPr lang="en-US" dirty="0"/>
          </a:p>
          <a:p>
            <a:r>
              <a:rPr lang="en-US" dirty="0"/>
              <a:t>To understand the factors associated with personal recovery in BD, one study followed people with BD (n≈200) and used regression modelling to identify the characteristics associated with personal recovery</a:t>
            </a:r>
            <a:r>
              <a:rPr lang="en-US" baseline="30000" dirty="0"/>
              <a:t>3</a:t>
            </a:r>
            <a:endParaRPr lang="en-US" dirty="0"/>
          </a:p>
          <a:p>
            <a:r>
              <a:rPr lang="en-US" dirty="0">
                <a:solidFill>
                  <a:schemeClr val="tx1"/>
                </a:solidFill>
              </a:rPr>
              <a:t>Factors associated with a better recovery included:</a:t>
            </a:r>
            <a:r>
              <a:rPr lang="en-US" baseline="30000" dirty="0">
                <a:solidFill>
                  <a:schemeClr val="tx1"/>
                </a:solidFill>
              </a:rPr>
              <a:t>3</a:t>
            </a:r>
            <a:endParaRPr lang="en-US" dirty="0">
              <a:solidFill>
                <a:schemeClr val="tx1"/>
              </a:solidFill>
            </a:endParaRPr>
          </a:p>
          <a:p>
            <a:pPr lvl="1"/>
            <a:r>
              <a:rPr lang="en-US" dirty="0">
                <a:solidFill>
                  <a:schemeClr val="tx1"/>
                </a:solidFill>
              </a:rPr>
              <a:t>Greater satisfaction with social roles</a:t>
            </a:r>
          </a:p>
          <a:p>
            <a:pPr lvl="1"/>
            <a:r>
              <a:rPr lang="en-US" dirty="0">
                <a:solidFill>
                  <a:schemeClr val="tx1"/>
                </a:solidFill>
              </a:rPr>
              <a:t>Fewer anxiety symptoms</a:t>
            </a:r>
          </a:p>
          <a:p>
            <a:pPr lvl="1"/>
            <a:r>
              <a:rPr lang="en-US" dirty="0">
                <a:solidFill>
                  <a:schemeClr val="tx1"/>
                </a:solidFill>
              </a:rPr>
              <a:t>Fewer manic symptoms</a:t>
            </a:r>
          </a:p>
        </p:txBody>
      </p:sp>
      <p:sp>
        <p:nvSpPr>
          <p:cNvPr id="5" name="Text Placeholder 4">
            <a:extLst>
              <a:ext uri="{FF2B5EF4-FFF2-40B4-BE49-F238E27FC236}">
                <a16:creationId xmlns:a16="http://schemas.microsoft.com/office/drawing/2014/main" id="{9FC0D4D8-80DF-DCBE-2255-1E7A5D814BA3}"/>
              </a:ext>
            </a:extLst>
          </p:cNvPr>
          <p:cNvSpPr>
            <a:spLocks noGrp="1"/>
          </p:cNvSpPr>
          <p:nvPr>
            <p:ph type="body" sz="quarter" idx="18"/>
          </p:nvPr>
        </p:nvSpPr>
        <p:spPr/>
        <p:txBody>
          <a:bodyPr/>
          <a:lstStyle/>
          <a:p>
            <a:r>
              <a:rPr lang="en-GB" dirty="0"/>
              <a:t>BD=bipolar disorder</a:t>
            </a:r>
          </a:p>
          <a:p>
            <a:endParaRPr lang="en-GB" dirty="0"/>
          </a:p>
          <a:p>
            <a:r>
              <a:rPr lang="en-GB" dirty="0"/>
              <a:t>1. </a:t>
            </a:r>
            <a:r>
              <a:rPr lang="en-GB" dirty="0" err="1"/>
              <a:t>Bonnín</a:t>
            </a:r>
            <a:r>
              <a:rPr lang="en-GB" dirty="0"/>
              <a:t> et al. Int J </a:t>
            </a:r>
            <a:r>
              <a:rPr lang="en-GB" dirty="0" err="1"/>
              <a:t>Neuropsychopharmacol</a:t>
            </a:r>
            <a:r>
              <a:rPr lang="en-GB" dirty="0"/>
              <a:t> 2019;22(8):467–477; 2. Tohen et al. Am J Psychiatry 2000;157(2):220–228; 3. </a:t>
            </a:r>
            <a:r>
              <a:rPr lang="en-GB" dirty="0" err="1"/>
              <a:t>Kraiss</a:t>
            </a:r>
            <a:r>
              <a:rPr lang="en-GB" dirty="0"/>
              <a:t> et al. </a:t>
            </a:r>
            <a:r>
              <a:rPr lang="en-GB" dirty="0" err="1"/>
              <a:t>Psychol</a:t>
            </a:r>
            <a:r>
              <a:rPr lang="en-GB" dirty="0"/>
              <a:t> </a:t>
            </a:r>
            <a:r>
              <a:rPr lang="en-GB" dirty="0" err="1"/>
              <a:t>Psychother</a:t>
            </a:r>
            <a:r>
              <a:rPr lang="en-GB" dirty="0"/>
              <a:t> 2021;94(3):667–685</a:t>
            </a:r>
          </a:p>
        </p:txBody>
      </p:sp>
      <p:sp>
        <p:nvSpPr>
          <p:cNvPr id="6" name="Slide Number Placeholder 5">
            <a:extLst>
              <a:ext uri="{FF2B5EF4-FFF2-40B4-BE49-F238E27FC236}">
                <a16:creationId xmlns:a16="http://schemas.microsoft.com/office/drawing/2014/main" id="{287B2401-C723-2CEF-5853-1B37EC8CAC61}"/>
              </a:ext>
            </a:extLst>
          </p:cNvPr>
          <p:cNvSpPr>
            <a:spLocks noGrp="1"/>
          </p:cNvSpPr>
          <p:nvPr>
            <p:ph type="sldNum" sz="quarter" idx="4"/>
          </p:nvPr>
        </p:nvSpPr>
        <p:spPr/>
        <p:txBody>
          <a:bodyPr/>
          <a:lstStyle/>
          <a:p>
            <a:fld id="{C5E73D8C-6D1C-4360-8101-83ED279A0FF1}" type="slidenum">
              <a:rPr lang="en-GB" smtClean="0"/>
              <a:pPr/>
              <a:t>34</a:t>
            </a:fld>
            <a:endParaRPr lang="en-GB"/>
          </a:p>
        </p:txBody>
      </p:sp>
      <p:sp>
        <p:nvSpPr>
          <p:cNvPr id="10" name="TextBox 9">
            <a:extLst>
              <a:ext uri="{FF2B5EF4-FFF2-40B4-BE49-F238E27FC236}">
                <a16:creationId xmlns:a16="http://schemas.microsoft.com/office/drawing/2014/main" id="{6FBC3830-CA96-0BBD-F96B-D70303C0288B}"/>
              </a:ext>
            </a:extLst>
          </p:cNvPr>
          <p:cNvSpPr txBox="1"/>
          <p:nvPr/>
        </p:nvSpPr>
        <p:spPr>
          <a:xfrm>
            <a:off x="6246814" y="1416785"/>
            <a:ext cx="5403849" cy="307777"/>
          </a:xfrm>
          <a:prstGeom prst="rect">
            <a:avLst/>
          </a:prstGeom>
          <a:noFill/>
        </p:spPr>
        <p:txBody>
          <a:bodyPr wrap="square">
            <a:spAutoFit/>
          </a:bodyPr>
          <a:lstStyle/>
          <a:p>
            <a:pPr algn="ctr"/>
            <a:r>
              <a:rPr lang="it-IT" sz="1400" b="1" dirty="0">
                <a:solidFill>
                  <a:schemeClr val="accent2">
                    <a:lumMod val="50000"/>
                  </a:schemeClr>
                </a:solidFill>
              </a:rPr>
              <a:t>Symptomatic versus functional recovery</a:t>
            </a:r>
            <a:r>
              <a:rPr lang="it-IT" sz="1400" b="1" baseline="30000" dirty="0">
                <a:solidFill>
                  <a:schemeClr val="accent2">
                    <a:lumMod val="50000"/>
                  </a:schemeClr>
                </a:solidFill>
              </a:rPr>
              <a:t>2</a:t>
            </a:r>
            <a:endParaRPr lang="en-GB" sz="1400" b="1" dirty="0">
              <a:solidFill>
                <a:schemeClr val="accent2">
                  <a:lumMod val="50000"/>
                </a:schemeClr>
              </a:solidFill>
            </a:endParaRPr>
          </a:p>
        </p:txBody>
      </p:sp>
      <p:cxnSp>
        <p:nvCxnSpPr>
          <p:cNvPr id="8" name="Straight Connector 7">
            <a:extLst>
              <a:ext uri="{FF2B5EF4-FFF2-40B4-BE49-F238E27FC236}">
                <a16:creationId xmlns:a16="http://schemas.microsoft.com/office/drawing/2014/main" id="{76DF6008-C6F0-AD81-C7B5-FD93D01C41E0}"/>
              </a:ext>
            </a:extLst>
          </p:cNvPr>
          <p:cNvCxnSpPr>
            <a:cxnSpLocks/>
          </p:cNvCxnSpPr>
          <p:nvPr/>
        </p:nvCxnSpPr>
        <p:spPr>
          <a:xfrm>
            <a:off x="7367639" y="2081121"/>
            <a:ext cx="0" cy="284330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9C5BF2C-5D17-8072-52DC-9DEA8ADA46A7}"/>
              </a:ext>
            </a:extLst>
          </p:cNvPr>
          <p:cNvCxnSpPr>
            <a:cxnSpLocks/>
          </p:cNvCxnSpPr>
          <p:nvPr/>
        </p:nvCxnSpPr>
        <p:spPr>
          <a:xfrm flipH="1">
            <a:off x="7295639" y="208112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EE8CC69-F33B-9604-90DC-883E601D50B4}"/>
              </a:ext>
            </a:extLst>
          </p:cNvPr>
          <p:cNvCxnSpPr>
            <a:cxnSpLocks/>
          </p:cNvCxnSpPr>
          <p:nvPr/>
        </p:nvCxnSpPr>
        <p:spPr>
          <a:xfrm flipH="1">
            <a:off x="7295639" y="263554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797B3B6-1A33-A50F-DB18-41590CD11093}"/>
              </a:ext>
            </a:extLst>
          </p:cNvPr>
          <p:cNvCxnSpPr>
            <a:cxnSpLocks/>
          </p:cNvCxnSpPr>
          <p:nvPr/>
        </p:nvCxnSpPr>
        <p:spPr>
          <a:xfrm flipH="1">
            <a:off x="7295639" y="318996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EA6F961-0EA9-1284-E601-C85290FA0E8E}"/>
              </a:ext>
            </a:extLst>
          </p:cNvPr>
          <p:cNvCxnSpPr>
            <a:cxnSpLocks/>
          </p:cNvCxnSpPr>
          <p:nvPr/>
        </p:nvCxnSpPr>
        <p:spPr>
          <a:xfrm flipH="1">
            <a:off x="7295639" y="374438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0FF10C4-CC45-6038-AD55-2AA8B991AD9E}"/>
              </a:ext>
            </a:extLst>
          </p:cNvPr>
          <p:cNvCxnSpPr>
            <a:cxnSpLocks/>
          </p:cNvCxnSpPr>
          <p:nvPr/>
        </p:nvCxnSpPr>
        <p:spPr>
          <a:xfrm flipH="1">
            <a:off x="7295639" y="429880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5B63D6E-E516-8FC7-612C-F2A34935FB88}"/>
              </a:ext>
            </a:extLst>
          </p:cNvPr>
          <p:cNvCxnSpPr>
            <a:cxnSpLocks/>
          </p:cNvCxnSpPr>
          <p:nvPr/>
        </p:nvCxnSpPr>
        <p:spPr>
          <a:xfrm rot="5400000" flipH="1">
            <a:off x="10959151"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67CF04A-F634-E39B-4079-D7FE95A0578D}"/>
              </a:ext>
            </a:extLst>
          </p:cNvPr>
          <p:cNvCxnSpPr>
            <a:cxnSpLocks/>
          </p:cNvCxnSpPr>
          <p:nvPr/>
        </p:nvCxnSpPr>
        <p:spPr>
          <a:xfrm rot="5400000" flipH="1">
            <a:off x="9145395" y="488922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6B655CDB-68D7-DE9B-26B6-8A5C04C53CEF}"/>
              </a:ext>
            </a:extLst>
          </p:cNvPr>
          <p:cNvGrpSpPr/>
          <p:nvPr/>
        </p:nvGrpSpPr>
        <p:grpSpPr>
          <a:xfrm>
            <a:off x="9454689" y="3794760"/>
            <a:ext cx="1267169" cy="1065075"/>
            <a:chOff x="9411877" y="3794760"/>
            <a:chExt cx="1267169" cy="1065075"/>
          </a:xfrm>
        </p:grpSpPr>
        <p:sp>
          <p:nvSpPr>
            <p:cNvPr id="24" name="Rectangle 23">
              <a:extLst>
                <a:ext uri="{FF2B5EF4-FFF2-40B4-BE49-F238E27FC236}">
                  <a16:creationId xmlns:a16="http://schemas.microsoft.com/office/drawing/2014/main" id="{F39E1D87-D835-AEB0-12D1-288138076D6D}"/>
                </a:ext>
              </a:extLst>
            </p:cNvPr>
            <p:cNvSpPr/>
            <p:nvPr/>
          </p:nvSpPr>
          <p:spPr>
            <a:xfrm>
              <a:off x="10054206" y="3794760"/>
              <a:ext cx="624840" cy="10650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EE02935-5147-3931-AA42-15858D8B3983}"/>
                </a:ext>
              </a:extLst>
            </p:cNvPr>
            <p:cNvSpPr/>
            <p:nvPr/>
          </p:nvSpPr>
          <p:spPr>
            <a:xfrm>
              <a:off x="9411877" y="3992880"/>
              <a:ext cx="624840" cy="86695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6" name="Rectangle 25">
            <a:extLst>
              <a:ext uri="{FF2B5EF4-FFF2-40B4-BE49-F238E27FC236}">
                <a16:creationId xmlns:a16="http://schemas.microsoft.com/office/drawing/2014/main" id="{B699EC45-9787-BF69-3576-D726D90ADB44}"/>
              </a:ext>
            </a:extLst>
          </p:cNvPr>
          <p:cNvSpPr/>
          <p:nvPr/>
        </p:nvSpPr>
        <p:spPr>
          <a:xfrm>
            <a:off x="9314608" y="2404475"/>
            <a:ext cx="360000" cy="360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1E0E3A9D-8C39-EF04-FED9-A99C0EFCB452}"/>
              </a:ext>
            </a:extLst>
          </p:cNvPr>
          <p:cNvSpPr/>
          <p:nvPr/>
        </p:nvSpPr>
        <p:spPr>
          <a:xfrm>
            <a:off x="9311505" y="1984314"/>
            <a:ext cx="360000" cy="360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A3E8400F-5BEB-8E9F-F8F4-B5A9A9AAB508}"/>
              </a:ext>
            </a:extLst>
          </p:cNvPr>
          <p:cNvGrpSpPr/>
          <p:nvPr/>
        </p:nvGrpSpPr>
        <p:grpSpPr>
          <a:xfrm>
            <a:off x="7640933" y="2133600"/>
            <a:ext cx="1267169" cy="2726235"/>
            <a:chOff x="7568246" y="2133600"/>
            <a:chExt cx="1267169" cy="2726235"/>
          </a:xfrm>
        </p:grpSpPr>
        <p:sp>
          <p:nvSpPr>
            <p:cNvPr id="28" name="Rectangle 27">
              <a:extLst>
                <a:ext uri="{FF2B5EF4-FFF2-40B4-BE49-F238E27FC236}">
                  <a16:creationId xmlns:a16="http://schemas.microsoft.com/office/drawing/2014/main" id="{318CBCBE-6B66-A335-844E-DF8C3683A7B1}"/>
                </a:ext>
              </a:extLst>
            </p:cNvPr>
            <p:cNvSpPr/>
            <p:nvPr/>
          </p:nvSpPr>
          <p:spPr>
            <a:xfrm>
              <a:off x="8210575" y="2133600"/>
              <a:ext cx="624840" cy="272623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74A7AE17-5C67-1737-F4C0-2AB7E8F72F83}"/>
                </a:ext>
              </a:extLst>
            </p:cNvPr>
            <p:cNvSpPr/>
            <p:nvPr/>
          </p:nvSpPr>
          <p:spPr>
            <a:xfrm>
              <a:off x="7568246" y="2522220"/>
              <a:ext cx="624840" cy="233761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1" name="Straight Connector 10">
            <a:extLst>
              <a:ext uri="{FF2B5EF4-FFF2-40B4-BE49-F238E27FC236}">
                <a16:creationId xmlns:a16="http://schemas.microsoft.com/office/drawing/2014/main" id="{D3D8788A-9D50-4D9A-BAAA-BEA2F5CBFE68}"/>
              </a:ext>
            </a:extLst>
          </p:cNvPr>
          <p:cNvCxnSpPr>
            <a:cxnSpLocks/>
          </p:cNvCxnSpPr>
          <p:nvPr/>
        </p:nvCxnSpPr>
        <p:spPr>
          <a:xfrm flipH="1">
            <a:off x="7296150" y="4853220"/>
            <a:ext cx="36990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54E0EE4-24EF-89B5-43A2-4D2398EA968E}"/>
              </a:ext>
            </a:extLst>
          </p:cNvPr>
          <p:cNvSpPr txBox="1"/>
          <p:nvPr/>
        </p:nvSpPr>
        <p:spPr>
          <a:xfrm>
            <a:off x="9729513" y="2010425"/>
            <a:ext cx="920445" cy="307777"/>
          </a:xfrm>
          <a:prstGeom prst="rect">
            <a:avLst/>
          </a:prstGeom>
          <a:noFill/>
        </p:spPr>
        <p:txBody>
          <a:bodyPr wrap="none" rtlCol="0">
            <a:spAutoFit/>
          </a:bodyPr>
          <a:lstStyle/>
          <a:p>
            <a:r>
              <a:rPr lang="en-GB" sz="1400" dirty="0"/>
              <a:t>6 months</a:t>
            </a:r>
          </a:p>
        </p:txBody>
      </p:sp>
      <p:sp>
        <p:nvSpPr>
          <p:cNvPr id="33" name="TextBox 32">
            <a:extLst>
              <a:ext uri="{FF2B5EF4-FFF2-40B4-BE49-F238E27FC236}">
                <a16:creationId xmlns:a16="http://schemas.microsoft.com/office/drawing/2014/main" id="{494062C5-1DB8-3F40-630E-01DD97A58CE1}"/>
              </a:ext>
            </a:extLst>
          </p:cNvPr>
          <p:cNvSpPr txBox="1"/>
          <p:nvPr/>
        </p:nvSpPr>
        <p:spPr>
          <a:xfrm>
            <a:off x="9729513" y="2422376"/>
            <a:ext cx="1019831" cy="307777"/>
          </a:xfrm>
          <a:prstGeom prst="rect">
            <a:avLst/>
          </a:prstGeom>
          <a:noFill/>
        </p:spPr>
        <p:txBody>
          <a:bodyPr wrap="none" rtlCol="0">
            <a:spAutoFit/>
          </a:bodyPr>
          <a:lstStyle/>
          <a:p>
            <a:r>
              <a:rPr lang="en-GB" sz="1400" dirty="0"/>
              <a:t>24 months</a:t>
            </a:r>
          </a:p>
        </p:txBody>
      </p:sp>
      <p:sp>
        <p:nvSpPr>
          <p:cNvPr id="34" name="TextBox 33">
            <a:extLst>
              <a:ext uri="{FF2B5EF4-FFF2-40B4-BE49-F238E27FC236}">
                <a16:creationId xmlns:a16="http://schemas.microsoft.com/office/drawing/2014/main" id="{AB8D11CA-1864-191E-1F44-DEC5108313C0}"/>
              </a:ext>
            </a:extLst>
          </p:cNvPr>
          <p:cNvSpPr txBox="1"/>
          <p:nvPr/>
        </p:nvSpPr>
        <p:spPr>
          <a:xfrm>
            <a:off x="7367639" y="4891161"/>
            <a:ext cx="1813753" cy="523220"/>
          </a:xfrm>
          <a:prstGeom prst="rect">
            <a:avLst/>
          </a:prstGeom>
          <a:noFill/>
        </p:spPr>
        <p:txBody>
          <a:bodyPr wrap="square" rtlCol="0">
            <a:spAutoFit/>
          </a:bodyPr>
          <a:lstStyle/>
          <a:p>
            <a:pPr algn="ctr"/>
            <a:r>
              <a:rPr lang="en-GB" sz="1400" dirty="0" err="1"/>
              <a:t>Syndromal</a:t>
            </a:r>
            <a:br>
              <a:rPr lang="en-GB" sz="1400" dirty="0"/>
            </a:br>
            <a:r>
              <a:rPr lang="en-GB" sz="1400" dirty="0"/>
              <a:t>recovery</a:t>
            </a:r>
          </a:p>
        </p:txBody>
      </p:sp>
      <p:sp>
        <p:nvSpPr>
          <p:cNvPr id="35" name="TextBox 34">
            <a:extLst>
              <a:ext uri="{FF2B5EF4-FFF2-40B4-BE49-F238E27FC236}">
                <a16:creationId xmlns:a16="http://schemas.microsoft.com/office/drawing/2014/main" id="{86750D04-D660-E7FC-D772-F60149E87988}"/>
              </a:ext>
            </a:extLst>
          </p:cNvPr>
          <p:cNvSpPr txBox="1"/>
          <p:nvPr/>
        </p:nvSpPr>
        <p:spPr>
          <a:xfrm>
            <a:off x="9181393" y="4891161"/>
            <a:ext cx="1813752" cy="523220"/>
          </a:xfrm>
          <a:prstGeom prst="rect">
            <a:avLst/>
          </a:prstGeom>
          <a:noFill/>
        </p:spPr>
        <p:txBody>
          <a:bodyPr wrap="square" rtlCol="0">
            <a:spAutoFit/>
          </a:bodyPr>
          <a:lstStyle/>
          <a:p>
            <a:pPr algn="ctr"/>
            <a:r>
              <a:rPr lang="en-GB" sz="1400" dirty="0"/>
              <a:t>Functional</a:t>
            </a:r>
            <a:br>
              <a:rPr lang="en-GB" sz="1400" dirty="0"/>
            </a:br>
            <a:r>
              <a:rPr lang="en-GB" sz="1400" dirty="0"/>
              <a:t>recovery</a:t>
            </a:r>
          </a:p>
        </p:txBody>
      </p:sp>
      <p:sp>
        <p:nvSpPr>
          <p:cNvPr id="36" name="TextBox 35">
            <a:extLst>
              <a:ext uri="{FF2B5EF4-FFF2-40B4-BE49-F238E27FC236}">
                <a16:creationId xmlns:a16="http://schemas.microsoft.com/office/drawing/2014/main" id="{5B4C9A4E-F51C-0A06-4921-497BDC86BB20}"/>
              </a:ext>
            </a:extLst>
          </p:cNvPr>
          <p:cNvSpPr txBox="1"/>
          <p:nvPr/>
        </p:nvSpPr>
        <p:spPr>
          <a:xfrm rot="16200000">
            <a:off x="5391641" y="3313281"/>
            <a:ext cx="2772099" cy="307777"/>
          </a:xfrm>
          <a:prstGeom prst="rect">
            <a:avLst/>
          </a:prstGeom>
          <a:noFill/>
        </p:spPr>
        <p:txBody>
          <a:bodyPr wrap="square" rtlCol="0">
            <a:spAutoFit/>
          </a:bodyPr>
          <a:lstStyle/>
          <a:p>
            <a:pPr algn="ctr"/>
            <a:r>
              <a:rPr lang="en-GB" sz="1400" b="1" dirty="0"/>
              <a:t>Patients recovered (%)</a:t>
            </a:r>
          </a:p>
        </p:txBody>
      </p:sp>
      <p:sp>
        <p:nvSpPr>
          <p:cNvPr id="37" name="TextBox 36">
            <a:extLst>
              <a:ext uri="{FF2B5EF4-FFF2-40B4-BE49-F238E27FC236}">
                <a16:creationId xmlns:a16="http://schemas.microsoft.com/office/drawing/2014/main" id="{D6FDC903-7FCD-2ABB-10B8-C7010701035E}"/>
              </a:ext>
            </a:extLst>
          </p:cNvPr>
          <p:cNvSpPr txBox="1"/>
          <p:nvPr/>
        </p:nvSpPr>
        <p:spPr>
          <a:xfrm>
            <a:off x="6824295" y="1927232"/>
            <a:ext cx="482824" cy="307777"/>
          </a:xfrm>
          <a:prstGeom prst="rect">
            <a:avLst/>
          </a:prstGeom>
          <a:noFill/>
        </p:spPr>
        <p:txBody>
          <a:bodyPr wrap="none" rtlCol="0">
            <a:spAutoFit/>
          </a:bodyPr>
          <a:lstStyle/>
          <a:p>
            <a:pPr algn="r"/>
            <a:r>
              <a:rPr lang="en-GB" sz="1400" dirty="0"/>
              <a:t>100</a:t>
            </a:r>
          </a:p>
        </p:txBody>
      </p:sp>
      <p:sp>
        <p:nvSpPr>
          <p:cNvPr id="38" name="TextBox 37">
            <a:extLst>
              <a:ext uri="{FF2B5EF4-FFF2-40B4-BE49-F238E27FC236}">
                <a16:creationId xmlns:a16="http://schemas.microsoft.com/office/drawing/2014/main" id="{8FBB66BE-46C8-10EB-8394-2E4A1D857828}"/>
              </a:ext>
            </a:extLst>
          </p:cNvPr>
          <p:cNvSpPr txBox="1"/>
          <p:nvPr/>
        </p:nvSpPr>
        <p:spPr>
          <a:xfrm>
            <a:off x="6923680" y="2481654"/>
            <a:ext cx="383439" cy="307777"/>
          </a:xfrm>
          <a:prstGeom prst="rect">
            <a:avLst/>
          </a:prstGeom>
          <a:noFill/>
        </p:spPr>
        <p:txBody>
          <a:bodyPr wrap="none" rtlCol="0">
            <a:spAutoFit/>
          </a:bodyPr>
          <a:lstStyle/>
          <a:p>
            <a:pPr algn="r"/>
            <a:r>
              <a:rPr lang="en-GB" sz="1400"/>
              <a:t>80</a:t>
            </a:r>
            <a:endParaRPr lang="en-GB" sz="1400" dirty="0"/>
          </a:p>
        </p:txBody>
      </p:sp>
      <p:sp>
        <p:nvSpPr>
          <p:cNvPr id="39" name="TextBox 38">
            <a:extLst>
              <a:ext uri="{FF2B5EF4-FFF2-40B4-BE49-F238E27FC236}">
                <a16:creationId xmlns:a16="http://schemas.microsoft.com/office/drawing/2014/main" id="{E779F502-2DCB-041C-EADD-AE864DEB1086}"/>
              </a:ext>
            </a:extLst>
          </p:cNvPr>
          <p:cNvSpPr txBox="1"/>
          <p:nvPr/>
        </p:nvSpPr>
        <p:spPr>
          <a:xfrm>
            <a:off x="6923680" y="3039894"/>
            <a:ext cx="383439" cy="307777"/>
          </a:xfrm>
          <a:prstGeom prst="rect">
            <a:avLst/>
          </a:prstGeom>
          <a:noFill/>
        </p:spPr>
        <p:txBody>
          <a:bodyPr wrap="none" rtlCol="0">
            <a:spAutoFit/>
          </a:bodyPr>
          <a:lstStyle/>
          <a:p>
            <a:pPr algn="r"/>
            <a:r>
              <a:rPr lang="en-GB" sz="1400"/>
              <a:t>60</a:t>
            </a:r>
            <a:endParaRPr lang="en-GB" sz="1400" dirty="0"/>
          </a:p>
        </p:txBody>
      </p:sp>
      <p:sp>
        <p:nvSpPr>
          <p:cNvPr id="40" name="TextBox 39">
            <a:extLst>
              <a:ext uri="{FF2B5EF4-FFF2-40B4-BE49-F238E27FC236}">
                <a16:creationId xmlns:a16="http://schemas.microsoft.com/office/drawing/2014/main" id="{65CCA181-C7F3-788B-666F-A50868B27E0D}"/>
              </a:ext>
            </a:extLst>
          </p:cNvPr>
          <p:cNvSpPr txBox="1"/>
          <p:nvPr/>
        </p:nvSpPr>
        <p:spPr>
          <a:xfrm>
            <a:off x="6923680" y="3589072"/>
            <a:ext cx="383439" cy="307777"/>
          </a:xfrm>
          <a:prstGeom prst="rect">
            <a:avLst/>
          </a:prstGeom>
          <a:noFill/>
        </p:spPr>
        <p:txBody>
          <a:bodyPr wrap="none" rtlCol="0">
            <a:spAutoFit/>
          </a:bodyPr>
          <a:lstStyle/>
          <a:p>
            <a:pPr algn="r"/>
            <a:r>
              <a:rPr lang="en-GB" sz="1400"/>
              <a:t>40</a:t>
            </a:r>
            <a:endParaRPr lang="en-GB" sz="1400" dirty="0"/>
          </a:p>
        </p:txBody>
      </p:sp>
      <p:sp>
        <p:nvSpPr>
          <p:cNvPr id="41" name="TextBox 40">
            <a:extLst>
              <a:ext uri="{FF2B5EF4-FFF2-40B4-BE49-F238E27FC236}">
                <a16:creationId xmlns:a16="http://schemas.microsoft.com/office/drawing/2014/main" id="{E5EB3A5C-02BF-076C-65DC-B2356CD4B094}"/>
              </a:ext>
            </a:extLst>
          </p:cNvPr>
          <p:cNvSpPr txBox="1"/>
          <p:nvPr/>
        </p:nvSpPr>
        <p:spPr>
          <a:xfrm>
            <a:off x="6923680" y="4150771"/>
            <a:ext cx="383439" cy="307777"/>
          </a:xfrm>
          <a:prstGeom prst="rect">
            <a:avLst/>
          </a:prstGeom>
          <a:noFill/>
        </p:spPr>
        <p:txBody>
          <a:bodyPr wrap="none" rtlCol="0">
            <a:spAutoFit/>
          </a:bodyPr>
          <a:lstStyle/>
          <a:p>
            <a:pPr algn="r"/>
            <a:r>
              <a:rPr lang="en-GB" sz="1400"/>
              <a:t>20</a:t>
            </a:r>
            <a:endParaRPr lang="en-GB" sz="1400" dirty="0"/>
          </a:p>
        </p:txBody>
      </p:sp>
      <p:sp>
        <p:nvSpPr>
          <p:cNvPr id="42" name="TextBox 41">
            <a:extLst>
              <a:ext uri="{FF2B5EF4-FFF2-40B4-BE49-F238E27FC236}">
                <a16:creationId xmlns:a16="http://schemas.microsoft.com/office/drawing/2014/main" id="{3CCA4CD7-D243-3B85-F164-A25F6F58435E}"/>
              </a:ext>
            </a:extLst>
          </p:cNvPr>
          <p:cNvSpPr txBox="1"/>
          <p:nvPr/>
        </p:nvSpPr>
        <p:spPr>
          <a:xfrm>
            <a:off x="7023067" y="4696490"/>
            <a:ext cx="284052" cy="307777"/>
          </a:xfrm>
          <a:prstGeom prst="rect">
            <a:avLst/>
          </a:prstGeom>
          <a:noFill/>
        </p:spPr>
        <p:txBody>
          <a:bodyPr wrap="none" rtlCol="0">
            <a:spAutoFit/>
          </a:bodyPr>
          <a:lstStyle/>
          <a:p>
            <a:pPr algn="r"/>
            <a:r>
              <a:rPr lang="en-GB" sz="1400" dirty="0"/>
              <a:t>0</a:t>
            </a:r>
          </a:p>
        </p:txBody>
      </p:sp>
    </p:spTree>
    <p:extLst>
      <p:ext uri="{BB962C8B-B14F-4D97-AF65-F5344CB8AC3E}">
        <p14:creationId xmlns:p14="http://schemas.microsoft.com/office/powerpoint/2010/main" val="2253432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D5AF0-B5E7-7CA4-B4AB-88457B8F086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83B8399-2F7E-3913-3AB3-8448FAFD8AA8}"/>
              </a:ext>
            </a:extLst>
          </p:cNvPr>
          <p:cNvSpPr>
            <a:spLocks noGrp="1"/>
          </p:cNvSpPr>
          <p:nvPr>
            <p:ph sz="half" idx="1"/>
          </p:nvPr>
        </p:nvSpPr>
        <p:spPr>
          <a:xfrm>
            <a:off x="9080500" y="1416785"/>
            <a:ext cx="3111501" cy="4415215"/>
          </a:xfrm>
        </p:spPr>
        <p:txBody>
          <a:bodyPr/>
          <a:lstStyle/>
          <a:p>
            <a:r>
              <a:rPr lang="en-GB" dirty="0"/>
              <a:t>There are many different scales that can be used to study functional outcomes in people </a:t>
            </a:r>
            <a:br>
              <a:rPr lang="en-GB" dirty="0"/>
            </a:br>
            <a:r>
              <a:rPr lang="en-GB" dirty="0"/>
              <a:t>with BD</a:t>
            </a:r>
          </a:p>
          <a:p>
            <a:r>
              <a:rPr lang="en-GB" dirty="0"/>
              <a:t>Some scales are clinician-rated, and others are </a:t>
            </a:r>
            <a:br>
              <a:rPr lang="en-GB" dirty="0"/>
            </a:br>
            <a:r>
              <a:rPr lang="en-GB" dirty="0"/>
              <a:t>self-report scales</a:t>
            </a:r>
          </a:p>
        </p:txBody>
      </p:sp>
      <p:sp>
        <p:nvSpPr>
          <p:cNvPr id="2" name="Text Placeholder 1">
            <a:extLst>
              <a:ext uri="{FF2B5EF4-FFF2-40B4-BE49-F238E27FC236}">
                <a16:creationId xmlns:a16="http://schemas.microsoft.com/office/drawing/2014/main" id="{A4E06E08-1C09-11AE-A976-39F63A585B21}"/>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B252015A-758C-0255-8025-F063D6002D89}"/>
              </a:ext>
            </a:extLst>
          </p:cNvPr>
          <p:cNvSpPr>
            <a:spLocks noGrp="1"/>
          </p:cNvSpPr>
          <p:nvPr>
            <p:ph type="title"/>
          </p:nvPr>
        </p:nvSpPr>
        <p:spPr/>
        <p:txBody>
          <a:bodyPr/>
          <a:lstStyle/>
          <a:p>
            <a:r>
              <a:rPr lang="en-GB"/>
              <a:t>Functional outcome assessment in bipolar disorder</a:t>
            </a:r>
          </a:p>
        </p:txBody>
      </p:sp>
      <p:sp>
        <p:nvSpPr>
          <p:cNvPr id="5" name="Text Placeholder 4">
            <a:extLst>
              <a:ext uri="{FF2B5EF4-FFF2-40B4-BE49-F238E27FC236}">
                <a16:creationId xmlns:a16="http://schemas.microsoft.com/office/drawing/2014/main" id="{61BC60F3-0DD5-2C90-AE52-9279B87ED7DB}"/>
              </a:ext>
            </a:extLst>
          </p:cNvPr>
          <p:cNvSpPr>
            <a:spLocks noGrp="1"/>
          </p:cNvSpPr>
          <p:nvPr>
            <p:ph type="body" sz="quarter" idx="18"/>
          </p:nvPr>
        </p:nvSpPr>
        <p:spPr/>
        <p:txBody>
          <a:bodyPr/>
          <a:lstStyle/>
          <a:p>
            <a:r>
              <a:rPr lang="en-GB" dirty="0"/>
              <a:t>BD=bipolar disorder</a:t>
            </a:r>
          </a:p>
          <a:p>
            <a:endParaRPr lang="en-GB" dirty="0"/>
          </a:p>
          <a:p>
            <a:r>
              <a:rPr lang="en-GB" dirty="0"/>
              <a:t>Chen et al. Bipolar </a:t>
            </a:r>
            <a:r>
              <a:rPr lang="en-GB" dirty="0" err="1"/>
              <a:t>Disord</a:t>
            </a:r>
            <a:r>
              <a:rPr lang="en-GB" dirty="0"/>
              <a:t> 2019;21(3):194–214</a:t>
            </a:r>
          </a:p>
        </p:txBody>
      </p:sp>
      <p:sp>
        <p:nvSpPr>
          <p:cNvPr id="6" name="Slide Number Placeholder 5">
            <a:extLst>
              <a:ext uri="{FF2B5EF4-FFF2-40B4-BE49-F238E27FC236}">
                <a16:creationId xmlns:a16="http://schemas.microsoft.com/office/drawing/2014/main" id="{E4B83659-D956-E602-4D10-070CB75FACBC}"/>
              </a:ext>
            </a:extLst>
          </p:cNvPr>
          <p:cNvSpPr>
            <a:spLocks noGrp="1"/>
          </p:cNvSpPr>
          <p:nvPr>
            <p:ph type="sldNum" sz="quarter" idx="4"/>
          </p:nvPr>
        </p:nvSpPr>
        <p:spPr/>
        <p:txBody>
          <a:bodyPr/>
          <a:lstStyle/>
          <a:p>
            <a:fld id="{C5E73D8C-6D1C-4360-8101-83ED279A0FF1}" type="slidenum">
              <a:rPr lang="en-GB" smtClean="0"/>
              <a:pPr/>
              <a:t>35</a:t>
            </a:fld>
            <a:endParaRPr lang="en-GB"/>
          </a:p>
        </p:txBody>
      </p:sp>
      <p:graphicFrame>
        <p:nvGraphicFramePr>
          <p:cNvPr id="7" name="Table 6">
            <a:extLst>
              <a:ext uri="{FF2B5EF4-FFF2-40B4-BE49-F238E27FC236}">
                <a16:creationId xmlns:a16="http://schemas.microsoft.com/office/drawing/2014/main" id="{5A4153D0-6E85-9812-474B-A2D5F646BA88}"/>
              </a:ext>
            </a:extLst>
          </p:cNvPr>
          <p:cNvGraphicFramePr>
            <a:graphicFrameLocks noGrp="1"/>
          </p:cNvGraphicFramePr>
          <p:nvPr>
            <p:extLst>
              <p:ext uri="{D42A27DB-BD31-4B8C-83A1-F6EECF244321}">
                <p14:modId xmlns:p14="http://schemas.microsoft.com/office/powerpoint/2010/main" val="1955235060"/>
              </p:ext>
            </p:extLst>
          </p:nvPr>
        </p:nvGraphicFramePr>
        <p:xfrm>
          <a:off x="5638800" y="1416785"/>
          <a:ext cx="3327400" cy="4478538"/>
        </p:xfrm>
        <a:graphic>
          <a:graphicData uri="http://schemas.openxmlformats.org/drawingml/2006/table">
            <a:tbl>
              <a:tblPr/>
              <a:tblGrid>
                <a:gridCol w="3327400">
                  <a:extLst>
                    <a:ext uri="{9D8B030D-6E8A-4147-A177-3AD203B41FA5}">
                      <a16:colId xmlns:a16="http://schemas.microsoft.com/office/drawing/2014/main" val="1935870093"/>
                    </a:ext>
                  </a:extLst>
                </a:gridCol>
              </a:tblGrid>
              <a:tr h="264632">
                <a:tc>
                  <a:txBody>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chemeClr val="bg1"/>
                          </a:solidFill>
                          <a:effectLst/>
                          <a:uLnTx/>
                          <a:uFillTx/>
                          <a:latin typeface="+mn-lt"/>
                          <a:ea typeface="Times New Roman" panose="02020603050405020304" pitchFamily="18" charset="0"/>
                          <a:cs typeface="Lato" panose="020F0502020204030203" pitchFamily="34" charset="0"/>
                        </a:rPr>
                        <a:t>Self-reported</a:t>
                      </a: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918368902"/>
                  </a:ext>
                </a:extLst>
              </a:tr>
              <a:tr h="488573">
                <a:tc>
                  <a:txBody>
                    <a:bodyPr/>
                    <a:lstStyle/>
                    <a:p>
                      <a:pPr marL="0" marR="5524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Self</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reported Social Functioning Scale (SFS)</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570078934"/>
                  </a:ext>
                </a:extLst>
              </a:tr>
              <a:tr h="264632">
                <a:tc>
                  <a:txBody>
                    <a:bodyPr/>
                    <a:lstStyle/>
                    <a:p>
                      <a:pPr marL="0" marR="5524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Work and Social Adjustment Scale (WSAS)</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822251600"/>
                  </a:ext>
                </a:extLst>
              </a:tr>
              <a:tr h="264632">
                <a:tc>
                  <a:txBody>
                    <a:bodyPr/>
                    <a:lstStyle/>
                    <a:p>
                      <a:pPr marL="0" marR="5524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Functional Recovery Self</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assessment</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37405918"/>
                  </a:ext>
                </a:extLst>
              </a:tr>
              <a:tr h="712513">
                <a:tc>
                  <a:txBody>
                    <a:bodyPr/>
                    <a:lstStyle/>
                    <a:p>
                      <a:pPr marL="0" marR="5524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Self</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reported Medical Outcomes Study SF</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36 psychosocial function and health</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rating questionnaire</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69787613"/>
                  </a:ext>
                </a:extLst>
              </a:tr>
              <a:tr h="488573">
                <a:tc>
                  <a:txBody>
                    <a:bodyPr/>
                    <a:lstStyle/>
                    <a:p>
                      <a:pPr marL="0" marR="5524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Structured Clinical Interview for Mood Spectrum (SCI</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MOODS)</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172612705"/>
                  </a:ext>
                </a:extLst>
              </a:tr>
              <a:tr h="264632">
                <a:tc>
                  <a:txBody>
                    <a:bodyPr/>
                    <a:lstStyle/>
                    <a:p>
                      <a:pPr marL="0"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Sheehan Disability Scale (SDS)</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478488030"/>
                  </a:ext>
                </a:extLst>
              </a:tr>
              <a:tr h="488573">
                <a:tc>
                  <a:txBody>
                    <a:bodyPr/>
                    <a:lstStyle/>
                    <a:p>
                      <a:pPr marL="0" marR="5524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Social Adjustment Scale Self</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Report (SAS</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SR)</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497778469"/>
                  </a:ext>
                </a:extLst>
              </a:tr>
              <a:tr h="264632">
                <a:tc>
                  <a:txBody>
                    <a:bodyPr/>
                    <a:lstStyle/>
                    <a:p>
                      <a:pPr marL="0" indent="0" algn="l" eaLnBrk="0" hangingPunct="0">
                        <a:lnSpc>
                          <a:spcPct val="100000"/>
                        </a:lnSpc>
                        <a:spcBef>
                          <a:spcPts val="0"/>
                        </a:spcBef>
                        <a:spcAft>
                          <a:spcPts val="0"/>
                        </a:spcAft>
                      </a:pPr>
                      <a:r>
                        <a:rPr lang="en-GB" sz="1300" b="1" kern="1200" spc="0">
                          <a:solidFill>
                            <a:schemeClr val="bg1"/>
                          </a:solidFill>
                          <a:effectLst/>
                          <a:latin typeface="+mn-lt"/>
                          <a:ea typeface="Times New Roman" panose="02020603050405020304" pitchFamily="18" charset="0"/>
                          <a:cs typeface="Lato" panose="020F0502020204030203" pitchFamily="34" charset="0"/>
                        </a:rPr>
                        <a:t>Residential and vocational data</a:t>
                      </a: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1503339207"/>
                  </a:ext>
                </a:extLst>
              </a:tr>
              <a:tr h="488573">
                <a:tc>
                  <a:txBody>
                    <a:bodyPr/>
                    <a:lstStyle/>
                    <a:p>
                      <a:pPr marL="0" marR="5524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Residential Status Index (RSI), Vocational Status Index (VSI)</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783524924"/>
                  </a:ext>
                </a:extLst>
              </a:tr>
              <a:tr h="488573">
                <a:tc>
                  <a:txBody>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lang="en-GB" sz="1300" kern="1200" spc="0">
                          <a:solidFill>
                            <a:srgbClr val="231F20"/>
                          </a:solidFill>
                          <a:effectLst/>
                          <a:latin typeface="+mn-lt"/>
                          <a:ea typeface="Times New Roman" panose="02020603050405020304" pitchFamily="18" charset="0"/>
                          <a:cs typeface="Lato" panose="020F0502020204030203" pitchFamily="34" charset="0"/>
                        </a:rPr>
                        <a:t>Modified Vocational Status Index (MVSI), Modified Location Code Index (MLCI)</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285924520"/>
                  </a:ext>
                </a:extLst>
              </a:tr>
            </a:tbl>
          </a:graphicData>
        </a:graphic>
      </p:graphicFrame>
      <p:graphicFrame>
        <p:nvGraphicFramePr>
          <p:cNvPr id="8" name="Table 7">
            <a:extLst>
              <a:ext uri="{FF2B5EF4-FFF2-40B4-BE49-F238E27FC236}">
                <a16:creationId xmlns:a16="http://schemas.microsoft.com/office/drawing/2014/main" id="{83AF68C3-3B68-A26D-7E4B-EA83C44076D1}"/>
              </a:ext>
            </a:extLst>
          </p:cNvPr>
          <p:cNvGraphicFramePr>
            <a:graphicFrameLocks noGrp="1"/>
          </p:cNvGraphicFramePr>
          <p:nvPr>
            <p:extLst>
              <p:ext uri="{D42A27DB-BD31-4B8C-83A1-F6EECF244321}">
                <p14:modId xmlns:p14="http://schemas.microsoft.com/office/powerpoint/2010/main" val="4034441980"/>
              </p:ext>
            </p:extLst>
          </p:nvPr>
        </p:nvGraphicFramePr>
        <p:xfrm>
          <a:off x="539749" y="1416785"/>
          <a:ext cx="4984751" cy="4478544"/>
        </p:xfrm>
        <a:graphic>
          <a:graphicData uri="http://schemas.openxmlformats.org/drawingml/2006/table">
            <a:tbl>
              <a:tblPr/>
              <a:tblGrid>
                <a:gridCol w="4984751">
                  <a:extLst>
                    <a:ext uri="{9D8B030D-6E8A-4147-A177-3AD203B41FA5}">
                      <a16:colId xmlns:a16="http://schemas.microsoft.com/office/drawing/2014/main" val="1935870093"/>
                    </a:ext>
                  </a:extLst>
                </a:gridCol>
              </a:tblGrid>
              <a:tr h="270792">
                <a:tc>
                  <a:txBody>
                    <a:bodyPr/>
                    <a:lstStyle/>
                    <a:p>
                      <a:pPr marL="0" indent="0" algn="l" eaLnBrk="0" hangingPunct="0">
                        <a:lnSpc>
                          <a:spcPct val="100000"/>
                        </a:lnSpc>
                        <a:spcBef>
                          <a:spcPts val="0"/>
                        </a:spcBef>
                        <a:spcAft>
                          <a:spcPts val="0"/>
                        </a:spcAft>
                      </a:pPr>
                      <a:r>
                        <a:rPr lang="en-GB" sz="1300" b="1" kern="1200" spc="0">
                          <a:solidFill>
                            <a:schemeClr val="bg1"/>
                          </a:solidFill>
                          <a:effectLst/>
                          <a:latin typeface="+mn-lt"/>
                          <a:ea typeface="Times New Roman" panose="02020603050405020304" pitchFamily="18" charset="0"/>
                          <a:cs typeface="Lato" panose="020F0502020204030203" pitchFamily="34" charset="0"/>
                        </a:rPr>
                        <a:t>Clinician</a:t>
                      </a:r>
                      <a:r>
                        <a:rPr lang="en-GB" sz="1300" b="1" kern="1200" spc="0">
                          <a:solidFill>
                            <a:schemeClr val="bg1"/>
                          </a:solidFill>
                          <a:effectLst/>
                          <a:latin typeface="+mn-lt"/>
                          <a:ea typeface="Times New Roman" panose="02020603050405020304" pitchFamily="18" charset="0"/>
                          <a:cs typeface="Cambria Math" panose="02040503050406030204" pitchFamily="18" charset="0"/>
                        </a:rPr>
                        <a:t>‐</a:t>
                      </a:r>
                      <a:r>
                        <a:rPr lang="en-GB" sz="1300" b="1" kern="1200" spc="0">
                          <a:solidFill>
                            <a:schemeClr val="bg1"/>
                          </a:solidFill>
                          <a:effectLst/>
                          <a:latin typeface="+mn-lt"/>
                          <a:ea typeface="Times New Roman" panose="02020603050405020304" pitchFamily="18" charset="0"/>
                          <a:cs typeface="Lato" panose="020F0502020204030203" pitchFamily="34" charset="0"/>
                        </a:rPr>
                        <a:t>rated</a:t>
                      </a: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2309785134"/>
                  </a:ext>
                </a:extLst>
              </a:tr>
              <a:tr h="270792">
                <a:tc>
                  <a:txBody>
                    <a:bodyPr/>
                    <a:lstStyle/>
                    <a:p>
                      <a:pPr marL="0" marR="102870"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Global Assessment of Functioning (GAF)</a:t>
                      </a:r>
                      <a:endParaRPr lang="en-GB" sz="1300" kern="1200" spc="0" baseline="30000">
                        <a:solidFill>
                          <a:srgbClr val="231F20"/>
                        </a:solidFill>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608565206"/>
                  </a:ext>
                </a:extLst>
              </a:tr>
              <a:tr h="270792">
                <a:tc>
                  <a:txBody>
                    <a:bodyPr/>
                    <a:lstStyle/>
                    <a:p>
                      <a:pPr marL="0" marR="102870"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Functioning Assessment Short Test (FAST)</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55491173"/>
                  </a:ext>
                </a:extLst>
              </a:tr>
              <a:tr h="270792">
                <a:tc>
                  <a:txBody>
                    <a:bodyPr/>
                    <a:lstStyle/>
                    <a:p>
                      <a:pPr marL="0" marR="102870" indent="0" algn="l" eaLnBrk="0" hangingPunct="0">
                        <a:lnSpc>
                          <a:spcPct val="100000"/>
                        </a:lnSpc>
                        <a:spcBef>
                          <a:spcPts val="0"/>
                        </a:spcBef>
                        <a:spcAft>
                          <a:spcPts val="0"/>
                        </a:spcAft>
                      </a:pPr>
                      <a:r>
                        <a:rPr lang="en-GB" sz="1300" kern="1200" spc="0" err="1">
                          <a:solidFill>
                            <a:srgbClr val="231F20"/>
                          </a:solidFill>
                          <a:effectLst/>
                          <a:latin typeface="+mn-lt"/>
                          <a:ea typeface="Times New Roman" panose="02020603050405020304" pitchFamily="18" charset="0"/>
                          <a:cs typeface="Lato" panose="020F0502020204030203" pitchFamily="34" charset="0"/>
                        </a:rPr>
                        <a:t>Levenstein</a:t>
                      </a:r>
                      <a:r>
                        <a:rPr lang="en-GB" sz="1300" kern="1200" spc="0">
                          <a:solidFill>
                            <a:srgbClr val="231F20"/>
                          </a:solidFill>
                          <a:effectLst/>
                          <a:latin typeface="+mn-lt"/>
                          <a:ea typeface="Times New Roman" panose="02020603050405020304" pitchFamily="18" charset="0"/>
                          <a:cs typeface="Lato" panose="020F0502020204030203" pitchFamily="34" charset="0"/>
                        </a:rPr>
                        <a:t> Global Outcome Scale</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978323495"/>
                  </a:ext>
                </a:extLst>
              </a:tr>
              <a:tr h="270792">
                <a:tc>
                  <a:txBody>
                    <a:bodyPr/>
                    <a:lstStyle/>
                    <a:p>
                      <a:pPr marL="0" marR="102870"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Strauss</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Carpenter Outcome Scale</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899628855"/>
                  </a:ext>
                </a:extLst>
              </a:tr>
              <a:tr h="499944">
                <a:tc>
                  <a:txBody>
                    <a:bodyPr/>
                    <a:lstStyle/>
                    <a:p>
                      <a:pPr marL="0" marR="16510"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World Health Organization Disability Assessment Schedule</a:t>
                      </a:r>
                      <a:r>
                        <a:rPr lang="en-GB" sz="1300" kern="1200" spc="0" baseline="0">
                          <a:solidFill>
                            <a:srgbClr val="231F20"/>
                          </a:solidFill>
                          <a:effectLst/>
                          <a:latin typeface="+mn-lt"/>
                          <a:ea typeface="Times New Roman" panose="02020603050405020304" pitchFamily="18" charset="0"/>
                          <a:cs typeface="Lato" panose="020F0502020204030203" pitchFamily="34" charset="0"/>
                        </a:rPr>
                        <a:t> </a:t>
                      </a:r>
                      <a:r>
                        <a:rPr lang="en-GB" sz="1300" kern="1200" spc="0">
                          <a:solidFill>
                            <a:srgbClr val="231F20"/>
                          </a:solidFill>
                          <a:effectLst/>
                          <a:latin typeface="+mn-lt"/>
                          <a:ea typeface="Times New Roman" panose="02020603050405020304" pitchFamily="18" charset="0"/>
                          <a:cs typeface="Lato" panose="020F0502020204030203" pitchFamily="34" charset="0"/>
                        </a:rPr>
                        <a:t>(WHODAS)</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24428717"/>
                  </a:ext>
                </a:extLst>
              </a:tr>
              <a:tr h="270792">
                <a:tc>
                  <a:txBody>
                    <a:bodyPr/>
                    <a:lstStyle/>
                    <a:p>
                      <a:pPr marL="0" marR="102870"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Social and Occupational Functioning Assessment Scale (SOFAS)</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887584223"/>
                  </a:ext>
                </a:extLst>
              </a:tr>
              <a:tr h="270792">
                <a:tc>
                  <a:txBody>
                    <a:bodyPr/>
                    <a:lstStyle/>
                    <a:p>
                      <a:pPr marL="0" marR="102870"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Multidimensional Scale for Independent Functioning (MSIF)</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262232902"/>
                  </a:ext>
                </a:extLst>
              </a:tr>
              <a:tr h="499944">
                <a:tc>
                  <a:txBody>
                    <a:bodyPr/>
                    <a:lstStyle/>
                    <a:p>
                      <a:pPr marL="0" marR="8318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Streamlined Longitudinal Interview Clinical Evaluation From the Longitudinal Interval Follow</a:t>
                      </a:r>
                      <a:r>
                        <a:rPr lang="en-GB" sz="1300" kern="1200" spc="0">
                          <a:solidFill>
                            <a:srgbClr val="231F20"/>
                          </a:solidFill>
                          <a:effectLst/>
                          <a:latin typeface="+mn-lt"/>
                          <a:ea typeface="Times New Roman" panose="02020603050405020304" pitchFamily="18" charset="0"/>
                          <a:cs typeface="Cambria Math" panose="02040503050406030204" pitchFamily="18" charset="0"/>
                        </a:rPr>
                        <a:t>‐</a:t>
                      </a:r>
                      <a:r>
                        <a:rPr lang="en-GB" sz="1300" kern="1200" spc="0">
                          <a:solidFill>
                            <a:srgbClr val="231F20"/>
                          </a:solidFill>
                          <a:effectLst/>
                          <a:latin typeface="+mn-lt"/>
                          <a:ea typeface="Times New Roman" panose="02020603050405020304" pitchFamily="18" charset="0"/>
                          <a:cs typeface="Lato" panose="020F0502020204030203" pitchFamily="34" charset="0"/>
                        </a:rPr>
                        <a:t>up Evaluation (SLICE of LIFE)</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155901724"/>
                  </a:ext>
                </a:extLst>
              </a:tr>
              <a:tr h="499944">
                <a:tc>
                  <a:txBody>
                    <a:bodyPr/>
                    <a:lstStyle/>
                    <a:p>
                      <a:pPr marL="0" marR="16510" indent="0" algn="l" eaLnBrk="0" hangingPunct="0">
                        <a:lnSpc>
                          <a:spcPct val="100000"/>
                        </a:lnSpc>
                        <a:spcBef>
                          <a:spcPts val="0"/>
                        </a:spcBef>
                        <a:spcAft>
                          <a:spcPts val="0"/>
                        </a:spcAft>
                      </a:pPr>
                      <a:r>
                        <a:rPr lang="en-GB" sz="1300" kern="1200" spc="0" dirty="0">
                          <a:solidFill>
                            <a:srgbClr val="231F20"/>
                          </a:solidFill>
                          <a:effectLst/>
                          <a:latin typeface="+mn-lt"/>
                          <a:ea typeface="Times New Roman" panose="02020603050405020304" pitchFamily="18" charset="0"/>
                          <a:cs typeface="Lato" panose="020F0502020204030203" pitchFamily="34" charset="0"/>
                        </a:rPr>
                        <a:t>Shortened version of the Quality of Life Scale of the World Health</a:t>
                      </a:r>
                      <a:r>
                        <a:rPr lang="en-GB" sz="1300" kern="1200" spc="0" baseline="0" dirty="0">
                          <a:solidFill>
                            <a:srgbClr val="231F20"/>
                          </a:solidFill>
                          <a:effectLst/>
                          <a:latin typeface="+mn-lt"/>
                          <a:ea typeface="Times New Roman" panose="02020603050405020304" pitchFamily="18" charset="0"/>
                          <a:cs typeface="Lato" panose="020F0502020204030203" pitchFamily="34" charset="0"/>
                        </a:rPr>
                        <a:t> </a:t>
                      </a:r>
                      <a:r>
                        <a:rPr lang="en-GB" sz="1300" kern="1200" spc="0" dirty="0">
                          <a:solidFill>
                            <a:srgbClr val="231F20"/>
                          </a:solidFill>
                          <a:effectLst/>
                          <a:latin typeface="+mn-lt"/>
                          <a:ea typeface="Times New Roman" panose="02020603050405020304" pitchFamily="18" charset="0"/>
                          <a:cs typeface="Lato" panose="020F0502020204030203" pitchFamily="34" charset="0"/>
                        </a:rPr>
                        <a:t>Organization Quality of Life Assessment (WHOQOL</a:t>
                      </a:r>
                      <a:r>
                        <a:rPr lang="en-GB" sz="1300" kern="1200" spc="0" baseline="0" dirty="0">
                          <a:solidFill>
                            <a:srgbClr val="231F20"/>
                          </a:solidFill>
                          <a:effectLst/>
                          <a:latin typeface="+mn-lt"/>
                          <a:ea typeface="Times New Roman" panose="02020603050405020304" pitchFamily="18" charset="0"/>
                          <a:cs typeface="Lato" panose="020F0502020204030203" pitchFamily="34" charset="0"/>
                        </a:rPr>
                        <a:t>-</a:t>
                      </a:r>
                      <a:r>
                        <a:rPr lang="en-GB" sz="1300" kern="1200" spc="0" dirty="0">
                          <a:solidFill>
                            <a:srgbClr val="231F20"/>
                          </a:solidFill>
                          <a:effectLst/>
                          <a:latin typeface="+mn-lt"/>
                          <a:ea typeface="Times New Roman" panose="02020603050405020304" pitchFamily="18" charset="0"/>
                          <a:cs typeface="Lato" panose="020F0502020204030203" pitchFamily="34" charset="0"/>
                        </a:rPr>
                        <a:t>BREF)</a:t>
                      </a:r>
                      <a:endParaRPr lang="en-GB" sz="1300" kern="1200" spc="0" dirty="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01811912"/>
                  </a:ext>
                </a:extLst>
              </a:tr>
              <a:tr h="270792">
                <a:tc>
                  <a:txBody>
                    <a:bodyPr/>
                    <a:lstStyle/>
                    <a:p>
                      <a:pPr marL="0" marR="102870" indent="0" algn="l" eaLnBrk="0" hangingPunct="0">
                        <a:lnSpc>
                          <a:spcPct val="100000"/>
                        </a:lnSpc>
                        <a:spcBef>
                          <a:spcPts val="0"/>
                        </a:spcBef>
                        <a:spcAft>
                          <a:spcPts val="0"/>
                        </a:spcAft>
                      </a:pPr>
                      <a:r>
                        <a:rPr lang="en-GB" sz="1300" kern="1200" spc="0" dirty="0">
                          <a:solidFill>
                            <a:srgbClr val="231F20"/>
                          </a:solidFill>
                          <a:effectLst/>
                          <a:latin typeface="+mn-lt"/>
                          <a:ea typeface="Times New Roman" panose="02020603050405020304" pitchFamily="18" charset="0"/>
                          <a:cs typeface="Lato" panose="020F0502020204030203" pitchFamily="34" charset="0"/>
                        </a:rPr>
                        <a:t>Young Schema Questionnaire – Short Version (YSQ</a:t>
                      </a:r>
                      <a:r>
                        <a:rPr lang="en-GB" sz="1300" kern="1200" spc="0" dirty="0">
                          <a:solidFill>
                            <a:srgbClr val="231F20"/>
                          </a:solidFill>
                          <a:effectLst/>
                          <a:latin typeface="+mn-lt"/>
                          <a:ea typeface="Times New Roman" panose="02020603050405020304" pitchFamily="18" charset="0"/>
                          <a:cs typeface="Cambria Math" panose="02040503050406030204" pitchFamily="18" charset="0"/>
                        </a:rPr>
                        <a:t>‐</a:t>
                      </a:r>
                      <a:r>
                        <a:rPr lang="en-GB" sz="1300" kern="1200" spc="0" dirty="0">
                          <a:solidFill>
                            <a:srgbClr val="231F20"/>
                          </a:solidFill>
                          <a:effectLst/>
                          <a:latin typeface="+mn-lt"/>
                          <a:ea typeface="Times New Roman" panose="02020603050405020304" pitchFamily="18" charset="0"/>
                          <a:cs typeface="Lato" panose="020F0502020204030203" pitchFamily="34" charset="0"/>
                        </a:rPr>
                        <a:t>S3)</a:t>
                      </a:r>
                      <a:endParaRPr lang="en-GB" sz="1300" kern="1200" spc="0" dirty="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047921357"/>
                  </a:ext>
                </a:extLst>
              </a:tr>
              <a:tr h="270792">
                <a:tc>
                  <a:txBody>
                    <a:bodyPr/>
                    <a:lstStyle/>
                    <a:p>
                      <a:pPr marL="0" marR="9461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UCLA Social Attainment Survey</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225488410"/>
                  </a:ext>
                </a:extLst>
              </a:tr>
              <a:tr h="270792">
                <a:tc>
                  <a:txBody>
                    <a:bodyPr/>
                    <a:lstStyle/>
                    <a:p>
                      <a:pPr marL="0" marR="46355" indent="0" algn="l" eaLnBrk="0" hangingPunct="0">
                        <a:lnSpc>
                          <a:spcPct val="100000"/>
                        </a:lnSpc>
                        <a:spcBef>
                          <a:spcPts val="0"/>
                        </a:spcBef>
                        <a:spcAft>
                          <a:spcPts val="0"/>
                        </a:spcAft>
                      </a:pPr>
                      <a:r>
                        <a:rPr lang="en-GB" sz="1300" kern="1200" spc="0">
                          <a:solidFill>
                            <a:srgbClr val="231F20"/>
                          </a:solidFill>
                          <a:effectLst/>
                          <a:latin typeface="+mn-lt"/>
                          <a:ea typeface="Times New Roman" panose="02020603050405020304" pitchFamily="18" charset="0"/>
                          <a:cs typeface="Lato" panose="020F0502020204030203" pitchFamily="34" charset="0"/>
                        </a:rPr>
                        <a:t>Family Assessment Device (FAD)</a:t>
                      </a:r>
                      <a:endParaRPr lang="en-GB" sz="1300" kern="1200" spc="0">
                        <a:effectLst/>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50186690"/>
                  </a:ext>
                </a:extLst>
              </a:tr>
              <a:tr h="270792">
                <a:tc>
                  <a:txBody>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231F20"/>
                          </a:solidFill>
                          <a:effectLst/>
                          <a:uLnTx/>
                          <a:uFillTx/>
                          <a:latin typeface="+mn-lt"/>
                          <a:ea typeface="Times New Roman" panose="02020603050405020304" pitchFamily="18" charset="0"/>
                          <a:cs typeface="Lato" panose="020F0502020204030203" pitchFamily="34" charset="0"/>
                        </a:rPr>
                        <a:t>Interpersonal Support Evaluation List (ISEL)</a:t>
                      </a:r>
                      <a:endParaRPr kumimoji="0" lang="en-GB" sz="1300" b="0" i="0" u="none" strike="noStrike" kern="1200" cap="none" spc="0" normalizeH="0" baseline="0" noProof="0" dirty="0">
                        <a:ln>
                          <a:noFill/>
                        </a:ln>
                        <a:solidFill>
                          <a:srgbClr val="3F1A01"/>
                        </a:solidFill>
                        <a:effectLst/>
                        <a:uLnTx/>
                        <a:uFillTx/>
                        <a:latin typeface="+mn-lt"/>
                        <a:ea typeface="Times New Roman" panose="02020603050405020304" pitchFamily="18" charset="0"/>
                        <a:cs typeface="Lato" panose="020F0502020204030203" pitchFamily="34" charset="0"/>
                      </a:endParaRPr>
                    </a:p>
                  </a:txBody>
                  <a:tcPr marL="45720" marR="4572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857707"/>
                  </a:ext>
                </a:extLst>
              </a:tr>
            </a:tbl>
          </a:graphicData>
        </a:graphic>
      </p:graphicFrame>
    </p:spTree>
    <p:extLst>
      <p:ext uri="{BB962C8B-B14F-4D97-AF65-F5344CB8AC3E}">
        <p14:creationId xmlns:p14="http://schemas.microsoft.com/office/powerpoint/2010/main" val="3795665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89261-5E6C-C119-1630-3E38C763C446}"/>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BDFFB06D-A07C-4691-F081-81C734724CA4}"/>
              </a:ext>
            </a:extLst>
          </p:cNvPr>
          <p:cNvSpPr txBox="1"/>
          <p:nvPr/>
        </p:nvSpPr>
        <p:spPr>
          <a:xfrm>
            <a:off x="6634479" y="1416785"/>
            <a:ext cx="4612642" cy="738664"/>
          </a:xfrm>
          <a:prstGeom prst="rect">
            <a:avLst/>
          </a:prstGeom>
          <a:noFill/>
        </p:spPr>
        <p:txBody>
          <a:bodyPr wrap="square">
            <a:spAutoFit/>
          </a:bodyPr>
          <a:lstStyle/>
          <a:p>
            <a:pPr algn="ctr"/>
            <a:r>
              <a:rPr lang="en-US" sz="1400" b="1">
                <a:solidFill>
                  <a:schemeClr val="accent2">
                    <a:lumMod val="50000"/>
                  </a:schemeClr>
                </a:solidFill>
              </a:rPr>
              <a:t>Findings of this latent class growth analysis suggest four distinct trajectories of psychosocial functioning after a first episode of psychosis</a:t>
            </a:r>
            <a:endParaRPr lang="en-GB" sz="1400" b="1">
              <a:solidFill>
                <a:schemeClr val="accent2">
                  <a:lumMod val="50000"/>
                </a:schemeClr>
              </a:solidFill>
            </a:endParaRPr>
          </a:p>
        </p:txBody>
      </p:sp>
      <p:sp>
        <p:nvSpPr>
          <p:cNvPr id="2" name="Text Placeholder 1">
            <a:extLst>
              <a:ext uri="{FF2B5EF4-FFF2-40B4-BE49-F238E27FC236}">
                <a16:creationId xmlns:a16="http://schemas.microsoft.com/office/drawing/2014/main" id="{3A2222CF-9C6B-E5C7-1AFC-5EA432734061}"/>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3E1B00CC-17CD-5215-58B8-54BAFFFCA3DA}"/>
              </a:ext>
            </a:extLst>
          </p:cNvPr>
          <p:cNvSpPr>
            <a:spLocks noGrp="1"/>
          </p:cNvSpPr>
          <p:nvPr>
            <p:ph type="title"/>
          </p:nvPr>
        </p:nvSpPr>
        <p:spPr/>
        <p:txBody>
          <a:bodyPr/>
          <a:lstStyle/>
          <a:p>
            <a:r>
              <a:rPr lang="en-US"/>
              <a:t>Predictors of functional outcome – examples</a:t>
            </a:r>
            <a:endParaRPr lang="en-GB"/>
          </a:p>
        </p:txBody>
      </p:sp>
      <p:sp>
        <p:nvSpPr>
          <p:cNvPr id="11" name="Content Placeholder 10">
            <a:extLst>
              <a:ext uri="{FF2B5EF4-FFF2-40B4-BE49-F238E27FC236}">
                <a16:creationId xmlns:a16="http://schemas.microsoft.com/office/drawing/2014/main" id="{8A80F8DF-76D0-6485-AC25-087AA59A2993}"/>
              </a:ext>
            </a:extLst>
          </p:cNvPr>
          <p:cNvSpPr>
            <a:spLocks noGrp="1"/>
          </p:cNvSpPr>
          <p:nvPr>
            <p:ph idx="20"/>
          </p:nvPr>
        </p:nvSpPr>
        <p:spPr>
          <a:xfrm>
            <a:off x="539751" y="1416785"/>
            <a:ext cx="5122414" cy="4415215"/>
          </a:xfrm>
        </p:spPr>
        <p:txBody>
          <a:bodyPr/>
          <a:lstStyle/>
          <a:p>
            <a:r>
              <a:rPr lang="en-GB" dirty="0"/>
              <a:t>This study used latent class growth analysis (a statistical technique that aims to identify clusters of people based on shared trajectory over time) to model recovery trajectories after a first psychotic episode</a:t>
            </a:r>
          </a:p>
          <a:p>
            <a:r>
              <a:rPr lang="en-US" dirty="0"/>
              <a:t>More </a:t>
            </a:r>
            <a:r>
              <a:rPr lang="en-US" b="1" dirty="0"/>
              <a:t>severe positive symptoms </a:t>
            </a:r>
            <a:r>
              <a:rPr lang="en-US" dirty="0"/>
              <a:t>at baseline predicted a more severe impairment trajectory</a:t>
            </a:r>
          </a:p>
          <a:p>
            <a:r>
              <a:rPr lang="en-US" dirty="0"/>
              <a:t>Medium/high </a:t>
            </a:r>
            <a:r>
              <a:rPr lang="en-US" b="1" dirty="0"/>
              <a:t>parental socioeconomic status </a:t>
            </a:r>
            <a:r>
              <a:rPr lang="en-US" dirty="0"/>
              <a:t>was one of the main predictors of a good trajectory </a:t>
            </a:r>
            <a:br>
              <a:rPr lang="en-US" dirty="0"/>
            </a:br>
            <a:r>
              <a:rPr lang="en-US" dirty="0"/>
              <a:t>– e.g., the trajectory characterized by mild functional impairment at first assessment followed by an early functional recovery (no impairment at 2-year follow up)</a:t>
            </a:r>
            <a:endParaRPr lang="en-US" baseline="30000" dirty="0"/>
          </a:p>
          <a:p>
            <a:pPr marL="0" indent="0">
              <a:buNone/>
            </a:pPr>
            <a:endParaRPr lang="en-GB" dirty="0">
              <a:solidFill>
                <a:srgbClr val="FF0000"/>
              </a:solidFill>
            </a:endParaRPr>
          </a:p>
        </p:txBody>
      </p:sp>
      <p:sp>
        <p:nvSpPr>
          <p:cNvPr id="5" name="Text Placeholder 4">
            <a:extLst>
              <a:ext uri="{FF2B5EF4-FFF2-40B4-BE49-F238E27FC236}">
                <a16:creationId xmlns:a16="http://schemas.microsoft.com/office/drawing/2014/main" id="{FA0ACC3E-9396-2AE0-EB7B-4D5A0C150281}"/>
              </a:ext>
            </a:extLst>
          </p:cNvPr>
          <p:cNvSpPr>
            <a:spLocks noGrp="1"/>
          </p:cNvSpPr>
          <p:nvPr>
            <p:ph type="body" sz="quarter" idx="18"/>
          </p:nvPr>
        </p:nvSpPr>
        <p:spPr/>
        <p:txBody>
          <a:bodyPr/>
          <a:lstStyle/>
          <a:p>
            <a:r>
              <a:rPr lang="en-GB" dirty="0"/>
              <a:t>BD=bipolar disorder; FAST=Functional Assessment Short Test</a:t>
            </a:r>
          </a:p>
          <a:p>
            <a:endParaRPr lang="en-GB" dirty="0"/>
          </a:p>
          <a:p>
            <a:r>
              <a:rPr lang="en-GB" dirty="0"/>
              <a:t>Salagre et al. J Clin Med 2020;10(1):73</a:t>
            </a:r>
          </a:p>
        </p:txBody>
      </p:sp>
      <p:sp>
        <p:nvSpPr>
          <p:cNvPr id="6" name="Slide Number Placeholder 5">
            <a:extLst>
              <a:ext uri="{FF2B5EF4-FFF2-40B4-BE49-F238E27FC236}">
                <a16:creationId xmlns:a16="http://schemas.microsoft.com/office/drawing/2014/main" id="{38184EB8-DA96-9CC0-3D80-81E135A502A6}"/>
              </a:ext>
            </a:extLst>
          </p:cNvPr>
          <p:cNvSpPr>
            <a:spLocks noGrp="1"/>
          </p:cNvSpPr>
          <p:nvPr>
            <p:ph type="sldNum" sz="quarter" idx="4"/>
          </p:nvPr>
        </p:nvSpPr>
        <p:spPr/>
        <p:txBody>
          <a:bodyPr/>
          <a:lstStyle/>
          <a:p>
            <a:fld id="{C5E73D8C-6D1C-4360-8101-83ED279A0FF1}" type="slidenum">
              <a:rPr lang="en-GB" smtClean="0"/>
              <a:pPr/>
              <a:t>36</a:t>
            </a:fld>
            <a:endParaRPr lang="en-GB"/>
          </a:p>
        </p:txBody>
      </p:sp>
      <p:sp>
        <p:nvSpPr>
          <p:cNvPr id="4" name="TextBox 3">
            <a:extLst>
              <a:ext uri="{FF2B5EF4-FFF2-40B4-BE49-F238E27FC236}">
                <a16:creationId xmlns:a16="http://schemas.microsoft.com/office/drawing/2014/main" id="{4F90EB4C-B088-B04A-E5A3-3D6F8210B920}"/>
              </a:ext>
            </a:extLst>
          </p:cNvPr>
          <p:cNvSpPr txBox="1"/>
          <p:nvPr/>
        </p:nvSpPr>
        <p:spPr>
          <a:xfrm>
            <a:off x="5744584" y="6243471"/>
            <a:ext cx="5819745" cy="507831"/>
          </a:xfrm>
          <a:prstGeom prst="rect">
            <a:avLst/>
          </a:prstGeom>
          <a:noFill/>
        </p:spPr>
        <p:txBody>
          <a:bodyPr wrap="square">
            <a:spAutoFit/>
          </a:bodyPr>
          <a:lstStyle/>
          <a:p>
            <a:r>
              <a:rPr lang="en-GB" sz="900" dirty="0"/>
              <a:t>This work is from ‘Exploring risk and resilient profiles for functional impairment and baseline predictors in a </a:t>
            </a:r>
            <a:br>
              <a:rPr lang="en-GB" sz="900" dirty="0"/>
            </a:br>
            <a:r>
              <a:rPr lang="en-GB" sz="900" dirty="0"/>
              <a:t>2-year follow-up first-episode psychosis cohort using latent class growth analysis’ by Salagre et al, used under CC-BY 4.0. This work is licensed under Creative Commons license CC-BY-SA by The Lundbeck Foundation</a:t>
            </a:r>
          </a:p>
        </p:txBody>
      </p:sp>
      <p:grpSp>
        <p:nvGrpSpPr>
          <p:cNvPr id="36" name="Group 35">
            <a:extLst>
              <a:ext uri="{FF2B5EF4-FFF2-40B4-BE49-F238E27FC236}">
                <a16:creationId xmlns:a16="http://schemas.microsoft.com/office/drawing/2014/main" id="{8BF175C1-FFE9-AA19-EDCF-8F17359F1A86}"/>
              </a:ext>
            </a:extLst>
          </p:cNvPr>
          <p:cNvGrpSpPr/>
          <p:nvPr/>
        </p:nvGrpSpPr>
        <p:grpSpPr>
          <a:xfrm>
            <a:off x="6056472" y="2158747"/>
            <a:ext cx="5645404" cy="3627432"/>
            <a:chOff x="6094572" y="2139697"/>
            <a:chExt cx="5645404" cy="3627432"/>
          </a:xfrm>
        </p:grpSpPr>
        <p:sp>
          <p:nvSpPr>
            <p:cNvPr id="62" name="Freeform: Shape 61">
              <a:extLst>
                <a:ext uri="{FF2B5EF4-FFF2-40B4-BE49-F238E27FC236}">
                  <a16:creationId xmlns:a16="http://schemas.microsoft.com/office/drawing/2014/main" id="{21FC91DB-C0DA-4EE1-3866-71EE87EEFFCD}"/>
                </a:ext>
              </a:extLst>
            </p:cNvPr>
            <p:cNvSpPr/>
            <p:nvPr/>
          </p:nvSpPr>
          <p:spPr>
            <a:xfrm>
              <a:off x="6839613" y="4169664"/>
              <a:ext cx="3621024" cy="548640"/>
            </a:xfrm>
            <a:custGeom>
              <a:avLst/>
              <a:gdLst>
                <a:gd name="connsiteX0" fmla="*/ 0 w 3621024"/>
                <a:gd name="connsiteY0" fmla="*/ 0 h 548640"/>
                <a:gd name="connsiteX1" fmla="*/ 908304 w 3621024"/>
                <a:gd name="connsiteY1" fmla="*/ 451104 h 548640"/>
                <a:gd name="connsiteX2" fmla="*/ 1810512 w 3621024"/>
                <a:gd name="connsiteY2" fmla="*/ 548640 h 548640"/>
                <a:gd name="connsiteX3" fmla="*/ 3621024 w 3621024"/>
                <a:gd name="connsiteY3" fmla="*/ 445008 h 548640"/>
              </a:gdLst>
              <a:ahLst/>
              <a:cxnLst>
                <a:cxn ang="0">
                  <a:pos x="connsiteX0" y="connsiteY0"/>
                </a:cxn>
                <a:cxn ang="0">
                  <a:pos x="connsiteX1" y="connsiteY1"/>
                </a:cxn>
                <a:cxn ang="0">
                  <a:pos x="connsiteX2" y="connsiteY2"/>
                </a:cxn>
                <a:cxn ang="0">
                  <a:pos x="connsiteX3" y="connsiteY3"/>
                </a:cxn>
              </a:cxnLst>
              <a:rect l="l" t="t" r="r" b="b"/>
              <a:pathLst>
                <a:path w="3621024" h="548640">
                  <a:moveTo>
                    <a:pt x="0" y="0"/>
                  </a:moveTo>
                  <a:lnTo>
                    <a:pt x="908304" y="451104"/>
                  </a:lnTo>
                  <a:lnTo>
                    <a:pt x="1810512" y="548640"/>
                  </a:lnTo>
                  <a:lnTo>
                    <a:pt x="3621024" y="445008"/>
                  </a:lnTo>
                </a:path>
              </a:pathLst>
            </a:cu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Freeform: Shape 64">
              <a:extLst>
                <a:ext uri="{FF2B5EF4-FFF2-40B4-BE49-F238E27FC236}">
                  <a16:creationId xmlns:a16="http://schemas.microsoft.com/office/drawing/2014/main" id="{E4EFCA86-30AE-3408-FA25-040ACE9F22DF}"/>
                </a:ext>
              </a:extLst>
            </p:cNvPr>
            <p:cNvSpPr/>
            <p:nvPr/>
          </p:nvSpPr>
          <p:spPr>
            <a:xfrm>
              <a:off x="6833517" y="2755392"/>
              <a:ext cx="3633216" cy="536448"/>
            </a:xfrm>
            <a:custGeom>
              <a:avLst/>
              <a:gdLst>
                <a:gd name="connsiteX0" fmla="*/ 0 w 3633216"/>
                <a:gd name="connsiteY0" fmla="*/ 0 h 536448"/>
                <a:gd name="connsiteX1" fmla="*/ 902208 w 3633216"/>
                <a:gd name="connsiteY1" fmla="*/ 365760 h 536448"/>
                <a:gd name="connsiteX2" fmla="*/ 1810512 w 3633216"/>
                <a:gd name="connsiteY2" fmla="*/ 377952 h 536448"/>
                <a:gd name="connsiteX3" fmla="*/ 3633216 w 3633216"/>
                <a:gd name="connsiteY3" fmla="*/ 536448 h 536448"/>
              </a:gdLst>
              <a:ahLst/>
              <a:cxnLst>
                <a:cxn ang="0">
                  <a:pos x="connsiteX0" y="connsiteY0"/>
                </a:cxn>
                <a:cxn ang="0">
                  <a:pos x="connsiteX1" y="connsiteY1"/>
                </a:cxn>
                <a:cxn ang="0">
                  <a:pos x="connsiteX2" y="connsiteY2"/>
                </a:cxn>
                <a:cxn ang="0">
                  <a:pos x="connsiteX3" y="connsiteY3"/>
                </a:cxn>
              </a:cxnLst>
              <a:rect l="l" t="t" r="r" b="b"/>
              <a:pathLst>
                <a:path w="3633216" h="536448">
                  <a:moveTo>
                    <a:pt x="0" y="0"/>
                  </a:moveTo>
                  <a:lnTo>
                    <a:pt x="902208" y="365760"/>
                  </a:lnTo>
                  <a:lnTo>
                    <a:pt x="1810512" y="377952"/>
                  </a:lnTo>
                  <a:lnTo>
                    <a:pt x="3633216" y="536448"/>
                  </a:lnTo>
                </a:path>
              </a:pathLst>
            </a:custGeom>
            <a:no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Freeform: Shape 66">
              <a:extLst>
                <a:ext uri="{FF2B5EF4-FFF2-40B4-BE49-F238E27FC236}">
                  <a16:creationId xmlns:a16="http://schemas.microsoft.com/office/drawing/2014/main" id="{B433039B-125D-F2AC-AAF8-B8FC8439EBE8}"/>
                </a:ext>
              </a:extLst>
            </p:cNvPr>
            <p:cNvSpPr/>
            <p:nvPr/>
          </p:nvSpPr>
          <p:spPr>
            <a:xfrm>
              <a:off x="6833517" y="2401824"/>
              <a:ext cx="3627120" cy="2023872"/>
            </a:xfrm>
            <a:custGeom>
              <a:avLst/>
              <a:gdLst>
                <a:gd name="connsiteX0" fmla="*/ 0 w 3627120"/>
                <a:gd name="connsiteY0" fmla="*/ 0 h 2023872"/>
                <a:gd name="connsiteX1" fmla="*/ 902208 w 3627120"/>
                <a:gd name="connsiteY1" fmla="*/ 1603248 h 2023872"/>
                <a:gd name="connsiteX2" fmla="*/ 1810512 w 3627120"/>
                <a:gd name="connsiteY2" fmla="*/ 2023872 h 2023872"/>
                <a:gd name="connsiteX3" fmla="*/ 3627120 w 3627120"/>
                <a:gd name="connsiteY3" fmla="*/ 1993392 h 2023872"/>
              </a:gdLst>
              <a:ahLst/>
              <a:cxnLst>
                <a:cxn ang="0">
                  <a:pos x="connsiteX0" y="connsiteY0"/>
                </a:cxn>
                <a:cxn ang="0">
                  <a:pos x="connsiteX1" y="connsiteY1"/>
                </a:cxn>
                <a:cxn ang="0">
                  <a:pos x="connsiteX2" y="connsiteY2"/>
                </a:cxn>
                <a:cxn ang="0">
                  <a:pos x="connsiteX3" y="connsiteY3"/>
                </a:cxn>
              </a:cxnLst>
              <a:rect l="l" t="t" r="r" b="b"/>
              <a:pathLst>
                <a:path w="3627120" h="2023872">
                  <a:moveTo>
                    <a:pt x="0" y="0"/>
                  </a:moveTo>
                  <a:lnTo>
                    <a:pt x="902208" y="1603248"/>
                  </a:lnTo>
                  <a:lnTo>
                    <a:pt x="1810512" y="2023872"/>
                  </a:lnTo>
                  <a:lnTo>
                    <a:pt x="3627120" y="1993392"/>
                  </a:ln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Freeform: Shape 68">
              <a:extLst>
                <a:ext uri="{FF2B5EF4-FFF2-40B4-BE49-F238E27FC236}">
                  <a16:creationId xmlns:a16="http://schemas.microsoft.com/office/drawing/2014/main" id="{E3DA50D5-7714-4ABD-A141-B140975B00A1}"/>
                </a:ext>
              </a:extLst>
            </p:cNvPr>
            <p:cNvSpPr/>
            <p:nvPr/>
          </p:nvSpPr>
          <p:spPr>
            <a:xfrm>
              <a:off x="6833517" y="3474720"/>
              <a:ext cx="3633216" cy="323088"/>
            </a:xfrm>
            <a:custGeom>
              <a:avLst/>
              <a:gdLst>
                <a:gd name="connsiteX0" fmla="*/ 0 w 3633216"/>
                <a:gd name="connsiteY0" fmla="*/ 323088 h 323088"/>
                <a:gd name="connsiteX1" fmla="*/ 902208 w 3633216"/>
                <a:gd name="connsiteY1" fmla="*/ 323088 h 323088"/>
                <a:gd name="connsiteX2" fmla="*/ 1816608 w 3633216"/>
                <a:gd name="connsiteY2" fmla="*/ 146304 h 323088"/>
                <a:gd name="connsiteX3" fmla="*/ 3633216 w 3633216"/>
                <a:gd name="connsiteY3" fmla="*/ 0 h 323088"/>
              </a:gdLst>
              <a:ahLst/>
              <a:cxnLst>
                <a:cxn ang="0">
                  <a:pos x="connsiteX0" y="connsiteY0"/>
                </a:cxn>
                <a:cxn ang="0">
                  <a:pos x="connsiteX1" y="connsiteY1"/>
                </a:cxn>
                <a:cxn ang="0">
                  <a:pos x="connsiteX2" y="connsiteY2"/>
                </a:cxn>
                <a:cxn ang="0">
                  <a:pos x="connsiteX3" y="connsiteY3"/>
                </a:cxn>
              </a:cxnLst>
              <a:rect l="l" t="t" r="r" b="b"/>
              <a:pathLst>
                <a:path w="3633216" h="323088">
                  <a:moveTo>
                    <a:pt x="0" y="323088"/>
                  </a:moveTo>
                  <a:lnTo>
                    <a:pt x="902208" y="323088"/>
                  </a:lnTo>
                  <a:lnTo>
                    <a:pt x="1816608" y="146304"/>
                  </a:lnTo>
                  <a:lnTo>
                    <a:pt x="3633216" y="0"/>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4" name="Group 43">
              <a:extLst>
                <a:ext uri="{FF2B5EF4-FFF2-40B4-BE49-F238E27FC236}">
                  <a16:creationId xmlns:a16="http://schemas.microsoft.com/office/drawing/2014/main" id="{1588DF4B-D72E-A3FF-C1B1-B89FAC4BDAF4}"/>
                </a:ext>
              </a:extLst>
            </p:cNvPr>
            <p:cNvGrpSpPr/>
            <p:nvPr/>
          </p:nvGrpSpPr>
          <p:grpSpPr>
            <a:xfrm>
              <a:off x="6759092" y="2294481"/>
              <a:ext cx="3699513" cy="2844099"/>
              <a:chOff x="7295639" y="2294481"/>
              <a:chExt cx="3699513" cy="2844099"/>
            </a:xfrm>
          </p:grpSpPr>
          <p:cxnSp>
            <p:nvCxnSpPr>
              <p:cNvPr id="12" name="Straight Connector 11">
                <a:extLst>
                  <a:ext uri="{FF2B5EF4-FFF2-40B4-BE49-F238E27FC236}">
                    <a16:creationId xmlns:a16="http://schemas.microsoft.com/office/drawing/2014/main" id="{328ACED9-7E66-7B1E-8C64-D861A7A08ACB}"/>
                  </a:ext>
                </a:extLst>
              </p:cNvPr>
              <p:cNvCxnSpPr>
                <a:cxnSpLocks/>
              </p:cNvCxnSpPr>
              <p:nvPr/>
            </p:nvCxnSpPr>
            <p:spPr>
              <a:xfrm>
                <a:off x="7367639" y="2294481"/>
                <a:ext cx="0" cy="284330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75C9E54-27F1-3D82-827E-8D4FB04F46B4}"/>
                  </a:ext>
                </a:extLst>
              </p:cNvPr>
              <p:cNvCxnSpPr>
                <a:cxnSpLocks/>
              </p:cNvCxnSpPr>
              <p:nvPr/>
            </p:nvCxnSpPr>
            <p:spPr>
              <a:xfrm flipH="1">
                <a:off x="7296150" y="5066580"/>
                <a:ext cx="36990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ACB1645-656E-3227-4896-0A25672D2687}"/>
                  </a:ext>
                </a:extLst>
              </p:cNvPr>
              <p:cNvCxnSpPr>
                <a:cxnSpLocks/>
              </p:cNvCxnSpPr>
              <p:nvPr/>
            </p:nvCxnSpPr>
            <p:spPr>
              <a:xfrm flipH="1">
                <a:off x="7295639" y="229448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826793B-DB33-7877-2E31-C5A26CFF0036}"/>
                  </a:ext>
                </a:extLst>
              </p:cNvPr>
              <p:cNvCxnSpPr>
                <a:cxnSpLocks/>
              </p:cNvCxnSpPr>
              <p:nvPr/>
            </p:nvCxnSpPr>
            <p:spPr>
              <a:xfrm flipH="1">
                <a:off x="7295639" y="284890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08A5D12-F626-2664-598C-B6B636FF9623}"/>
                  </a:ext>
                </a:extLst>
              </p:cNvPr>
              <p:cNvCxnSpPr>
                <a:cxnSpLocks/>
              </p:cNvCxnSpPr>
              <p:nvPr/>
            </p:nvCxnSpPr>
            <p:spPr>
              <a:xfrm flipH="1">
                <a:off x="7295639" y="340332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2DE9F72-37DC-6177-783A-F24C02A0776E}"/>
                  </a:ext>
                </a:extLst>
              </p:cNvPr>
              <p:cNvCxnSpPr>
                <a:cxnSpLocks/>
              </p:cNvCxnSpPr>
              <p:nvPr/>
            </p:nvCxnSpPr>
            <p:spPr>
              <a:xfrm flipH="1">
                <a:off x="7295639" y="395774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28DE55F-9705-2F71-E53A-C9DFBDD3C3FA}"/>
                  </a:ext>
                </a:extLst>
              </p:cNvPr>
              <p:cNvCxnSpPr>
                <a:cxnSpLocks/>
              </p:cNvCxnSpPr>
              <p:nvPr/>
            </p:nvCxnSpPr>
            <p:spPr>
              <a:xfrm flipH="1">
                <a:off x="7295639" y="4512161"/>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D661068-DA1B-57A6-D979-FA0A4AA0023C}"/>
                  </a:ext>
                </a:extLst>
              </p:cNvPr>
              <p:cNvCxnSpPr>
                <a:cxnSpLocks/>
              </p:cNvCxnSpPr>
              <p:nvPr/>
            </p:nvCxnSpPr>
            <p:spPr>
              <a:xfrm rot="5400000" flipH="1">
                <a:off x="10959151" y="510258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E86B1C-5E0A-96C0-68DE-9A69336ED58C}"/>
                  </a:ext>
                </a:extLst>
              </p:cNvPr>
              <p:cNvCxnSpPr>
                <a:cxnSpLocks/>
              </p:cNvCxnSpPr>
              <p:nvPr/>
            </p:nvCxnSpPr>
            <p:spPr>
              <a:xfrm rot="5400000" flipH="1">
                <a:off x="10052273" y="510258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FB352C8-A4E3-BA58-0165-5A464E96CF43}"/>
                  </a:ext>
                </a:extLst>
              </p:cNvPr>
              <p:cNvCxnSpPr>
                <a:cxnSpLocks/>
              </p:cNvCxnSpPr>
              <p:nvPr/>
            </p:nvCxnSpPr>
            <p:spPr>
              <a:xfrm rot="5400000" flipH="1">
                <a:off x="9145395" y="510258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422A556-901B-1EBE-C45C-0657D678E09A}"/>
                  </a:ext>
                </a:extLst>
              </p:cNvPr>
              <p:cNvCxnSpPr>
                <a:cxnSpLocks/>
              </p:cNvCxnSpPr>
              <p:nvPr/>
            </p:nvCxnSpPr>
            <p:spPr>
              <a:xfrm rot="5400000" flipH="1">
                <a:off x="8238517" y="510258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12D67263-294E-4A46-C216-BD0889F5CB43}"/>
                </a:ext>
              </a:extLst>
            </p:cNvPr>
            <p:cNvSpPr txBox="1"/>
            <p:nvPr/>
          </p:nvSpPr>
          <p:spPr>
            <a:xfrm>
              <a:off x="6398534" y="2139697"/>
              <a:ext cx="383439" cy="307777"/>
            </a:xfrm>
            <a:prstGeom prst="rect">
              <a:avLst/>
            </a:prstGeom>
            <a:noFill/>
          </p:spPr>
          <p:txBody>
            <a:bodyPr wrap="none" rtlCol="0">
              <a:spAutoFit/>
            </a:bodyPr>
            <a:lstStyle/>
            <a:p>
              <a:pPr algn="r"/>
              <a:r>
                <a:rPr lang="en-GB" sz="1400"/>
                <a:t>50</a:t>
              </a:r>
            </a:p>
          </p:txBody>
        </p:sp>
        <p:sp>
          <p:nvSpPr>
            <p:cNvPr id="27" name="TextBox 26">
              <a:extLst>
                <a:ext uri="{FF2B5EF4-FFF2-40B4-BE49-F238E27FC236}">
                  <a16:creationId xmlns:a16="http://schemas.microsoft.com/office/drawing/2014/main" id="{2F816E37-603D-CA72-2EE9-58BF5CAE0460}"/>
                </a:ext>
              </a:extLst>
            </p:cNvPr>
            <p:cNvSpPr txBox="1"/>
            <p:nvPr/>
          </p:nvSpPr>
          <p:spPr>
            <a:xfrm>
              <a:off x="6398534" y="2694115"/>
              <a:ext cx="383439" cy="307777"/>
            </a:xfrm>
            <a:prstGeom prst="rect">
              <a:avLst/>
            </a:prstGeom>
            <a:noFill/>
          </p:spPr>
          <p:txBody>
            <a:bodyPr wrap="none" rtlCol="0">
              <a:spAutoFit/>
            </a:bodyPr>
            <a:lstStyle/>
            <a:p>
              <a:pPr algn="r"/>
              <a:r>
                <a:rPr lang="en-GB" sz="1400"/>
                <a:t>40</a:t>
              </a:r>
            </a:p>
          </p:txBody>
        </p:sp>
        <p:sp>
          <p:nvSpPr>
            <p:cNvPr id="28" name="TextBox 27">
              <a:extLst>
                <a:ext uri="{FF2B5EF4-FFF2-40B4-BE49-F238E27FC236}">
                  <a16:creationId xmlns:a16="http://schemas.microsoft.com/office/drawing/2014/main" id="{05767B10-BCB6-CE48-F917-98B00C685B3F}"/>
                </a:ext>
              </a:extLst>
            </p:cNvPr>
            <p:cNvSpPr txBox="1"/>
            <p:nvPr/>
          </p:nvSpPr>
          <p:spPr>
            <a:xfrm>
              <a:off x="6398534" y="3249908"/>
              <a:ext cx="383439" cy="307777"/>
            </a:xfrm>
            <a:prstGeom prst="rect">
              <a:avLst/>
            </a:prstGeom>
            <a:noFill/>
          </p:spPr>
          <p:txBody>
            <a:bodyPr wrap="none" rtlCol="0">
              <a:spAutoFit/>
            </a:bodyPr>
            <a:lstStyle/>
            <a:p>
              <a:pPr algn="r"/>
              <a:r>
                <a:rPr lang="en-GB" sz="1400"/>
                <a:t>30</a:t>
              </a:r>
            </a:p>
          </p:txBody>
        </p:sp>
        <p:sp>
          <p:nvSpPr>
            <p:cNvPr id="29" name="TextBox 28">
              <a:extLst>
                <a:ext uri="{FF2B5EF4-FFF2-40B4-BE49-F238E27FC236}">
                  <a16:creationId xmlns:a16="http://schemas.microsoft.com/office/drawing/2014/main" id="{FA398D4C-78C2-6D7E-3455-0E541DB837CE}"/>
                </a:ext>
              </a:extLst>
            </p:cNvPr>
            <p:cNvSpPr txBox="1"/>
            <p:nvPr/>
          </p:nvSpPr>
          <p:spPr>
            <a:xfrm>
              <a:off x="6398534" y="3802953"/>
              <a:ext cx="383439" cy="307777"/>
            </a:xfrm>
            <a:prstGeom prst="rect">
              <a:avLst/>
            </a:prstGeom>
            <a:noFill/>
          </p:spPr>
          <p:txBody>
            <a:bodyPr wrap="none" rtlCol="0">
              <a:spAutoFit/>
            </a:bodyPr>
            <a:lstStyle/>
            <a:p>
              <a:pPr algn="r"/>
              <a:r>
                <a:rPr lang="en-GB" sz="1400"/>
                <a:t>20</a:t>
              </a:r>
            </a:p>
          </p:txBody>
        </p:sp>
        <p:sp>
          <p:nvSpPr>
            <p:cNvPr id="30" name="TextBox 29">
              <a:extLst>
                <a:ext uri="{FF2B5EF4-FFF2-40B4-BE49-F238E27FC236}">
                  <a16:creationId xmlns:a16="http://schemas.microsoft.com/office/drawing/2014/main" id="{1366C215-1197-3F0F-5065-A97824D1B07E}"/>
                </a:ext>
              </a:extLst>
            </p:cNvPr>
            <p:cNvSpPr txBox="1"/>
            <p:nvPr/>
          </p:nvSpPr>
          <p:spPr>
            <a:xfrm>
              <a:off x="6398534" y="4359565"/>
              <a:ext cx="383439" cy="307777"/>
            </a:xfrm>
            <a:prstGeom prst="rect">
              <a:avLst/>
            </a:prstGeom>
            <a:noFill/>
          </p:spPr>
          <p:txBody>
            <a:bodyPr wrap="none" rtlCol="0">
              <a:spAutoFit/>
            </a:bodyPr>
            <a:lstStyle/>
            <a:p>
              <a:pPr algn="r"/>
              <a:r>
                <a:rPr lang="en-GB" sz="1400"/>
                <a:t>10</a:t>
              </a:r>
            </a:p>
          </p:txBody>
        </p:sp>
        <p:sp>
          <p:nvSpPr>
            <p:cNvPr id="31" name="TextBox 30">
              <a:extLst>
                <a:ext uri="{FF2B5EF4-FFF2-40B4-BE49-F238E27FC236}">
                  <a16:creationId xmlns:a16="http://schemas.microsoft.com/office/drawing/2014/main" id="{E53EA7E4-2924-FA85-8A6A-B4E3CC92E56D}"/>
                </a:ext>
              </a:extLst>
            </p:cNvPr>
            <p:cNvSpPr txBox="1"/>
            <p:nvPr/>
          </p:nvSpPr>
          <p:spPr>
            <a:xfrm>
              <a:off x="6497921" y="4912610"/>
              <a:ext cx="284052" cy="307777"/>
            </a:xfrm>
            <a:prstGeom prst="rect">
              <a:avLst/>
            </a:prstGeom>
            <a:noFill/>
          </p:spPr>
          <p:txBody>
            <a:bodyPr wrap="none" rtlCol="0">
              <a:spAutoFit/>
            </a:bodyPr>
            <a:lstStyle/>
            <a:p>
              <a:pPr algn="r"/>
              <a:r>
                <a:rPr lang="en-GB" sz="1400"/>
                <a:t>0</a:t>
              </a:r>
            </a:p>
          </p:txBody>
        </p:sp>
        <p:sp>
          <p:nvSpPr>
            <p:cNvPr id="32" name="TextBox 31">
              <a:extLst>
                <a:ext uri="{FF2B5EF4-FFF2-40B4-BE49-F238E27FC236}">
                  <a16:creationId xmlns:a16="http://schemas.microsoft.com/office/drawing/2014/main" id="{18032451-319A-9FA1-1F87-76F4F26CF237}"/>
                </a:ext>
              </a:extLst>
            </p:cNvPr>
            <p:cNvSpPr txBox="1"/>
            <p:nvPr/>
          </p:nvSpPr>
          <p:spPr>
            <a:xfrm>
              <a:off x="6695162" y="5137784"/>
              <a:ext cx="284052" cy="307777"/>
            </a:xfrm>
            <a:prstGeom prst="rect">
              <a:avLst/>
            </a:prstGeom>
            <a:noFill/>
          </p:spPr>
          <p:txBody>
            <a:bodyPr wrap="none" rtlCol="0">
              <a:spAutoFit/>
            </a:bodyPr>
            <a:lstStyle/>
            <a:p>
              <a:pPr algn="ctr"/>
              <a:r>
                <a:rPr lang="en-GB" sz="1400"/>
                <a:t>0</a:t>
              </a:r>
            </a:p>
          </p:txBody>
        </p:sp>
        <p:sp>
          <p:nvSpPr>
            <p:cNvPr id="34" name="TextBox 33">
              <a:extLst>
                <a:ext uri="{FF2B5EF4-FFF2-40B4-BE49-F238E27FC236}">
                  <a16:creationId xmlns:a16="http://schemas.microsoft.com/office/drawing/2014/main" id="{4C37608B-CC1F-651A-DA53-4954EEDFD3F8}"/>
                </a:ext>
              </a:extLst>
            </p:cNvPr>
            <p:cNvSpPr txBox="1"/>
            <p:nvPr/>
          </p:nvSpPr>
          <p:spPr>
            <a:xfrm>
              <a:off x="7591601" y="5137784"/>
              <a:ext cx="284052" cy="307777"/>
            </a:xfrm>
            <a:prstGeom prst="rect">
              <a:avLst/>
            </a:prstGeom>
            <a:noFill/>
          </p:spPr>
          <p:txBody>
            <a:bodyPr wrap="none" rtlCol="0">
              <a:spAutoFit/>
            </a:bodyPr>
            <a:lstStyle/>
            <a:p>
              <a:pPr algn="ctr"/>
              <a:r>
                <a:rPr lang="en-GB" sz="1400"/>
                <a:t>6</a:t>
              </a:r>
            </a:p>
          </p:txBody>
        </p:sp>
        <p:sp>
          <p:nvSpPr>
            <p:cNvPr id="35" name="TextBox 34">
              <a:extLst>
                <a:ext uri="{FF2B5EF4-FFF2-40B4-BE49-F238E27FC236}">
                  <a16:creationId xmlns:a16="http://schemas.microsoft.com/office/drawing/2014/main" id="{12453778-F82B-1480-0801-DC98463710B1}"/>
                </a:ext>
              </a:extLst>
            </p:cNvPr>
            <p:cNvSpPr txBox="1"/>
            <p:nvPr/>
          </p:nvSpPr>
          <p:spPr>
            <a:xfrm>
              <a:off x="8453129" y="5137784"/>
              <a:ext cx="383438" cy="307777"/>
            </a:xfrm>
            <a:prstGeom prst="rect">
              <a:avLst/>
            </a:prstGeom>
            <a:noFill/>
          </p:spPr>
          <p:txBody>
            <a:bodyPr wrap="none" rtlCol="0">
              <a:spAutoFit/>
            </a:bodyPr>
            <a:lstStyle/>
            <a:p>
              <a:pPr algn="ctr"/>
              <a:r>
                <a:rPr lang="en-GB" sz="1400"/>
                <a:t>12</a:t>
              </a:r>
            </a:p>
          </p:txBody>
        </p:sp>
        <p:sp>
          <p:nvSpPr>
            <p:cNvPr id="37" name="TextBox 36">
              <a:extLst>
                <a:ext uri="{FF2B5EF4-FFF2-40B4-BE49-F238E27FC236}">
                  <a16:creationId xmlns:a16="http://schemas.microsoft.com/office/drawing/2014/main" id="{FD69D6E8-E7BD-01B5-25F6-6B85E9134D3A}"/>
                </a:ext>
              </a:extLst>
            </p:cNvPr>
            <p:cNvSpPr txBox="1"/>
            <p:nvPr/>
          </p:nvSpPr>
          <p:spPr>
            <a:xfrm>
              <a:off x="10269029" y="5137784"/>
              <a:ext cx="383438" cy="307777"/>
            </a:xfrm>
            <a:prstGeom prst="rect">
              <a:avLst/>
            </a:prstGeom>
            <a:noFill/>
          </p:spPr>
          <p:txBody>
            <a:bodyPr wrap="none" rtlCol="0">
              <a:spAutoFit/>
            </a:bodyPr>
            <a:lstStyle/>
            <a:p>
              <a:pPr algn="ctr"/>
              <a:r>
                <a:rPr lang="en-GB" sz="1400"/>
                <a:t>24</a:t>
              </a:r>
            </a:p>
          </p:txBody>
        </p:sp>
        <p:sp>
          <p:nvSpPr>
            <p:cNvPr id="38" name="TextBox 37">
              <a:extLst>
                <a:ext uri="{FF2B5EF4-FFF2-40B4-BE49-F238E27FC236}">
                  <a16:creationId xmlns:a16="http://schemas.microsoft.com/office/drawing/2014/main" id="{0C069585-CC8F-5FEC-3256-94E992CADD27}"/>
                </a:ext>
              </a:extLst>
            </p:cNvPr>
            <p:cNvSpPr txBox="1"/>
            <p:nvPr/>
          </p:nvSpPr>
          <p:spPr>
            <a:xfrm>
              <a:off x="6831092" y="5459352"/>
              <a:ext cx="3627512" cy="307777"/>
            </a:xfrm>
            <a:prstGeom prst="rect">
              <a:avLst/>
            </a:prstGeom>
            <a:noFill/>
          </p:spPr>
          <p:txBody>
            <a:bodyPr wrap="square" rtlCol="0">
              <a:spAutoFit/>
            </a:bodyPr>
            <a:lstStyle/>
            <a:p>
              <a:pPr algn="ctr"/>
              <a:r>
                <a:rPr lang="en-GB" sz="1400" b="1"/>
                <a:t>Visit (month)</a:t>
              </a:r>
            </a:p>
          </p:txBody>
        </p:sp>
        <p:sp>
          <p:nvSpPr>
            <p:cNvPr id="39" name="TextBox 38">
              <a:extLst>
                <a:ext uri="{FF2B5EF4-FFF2-40B4-BE49-F238E27FC236}">
                  <a16:creationId xmlns:a16="http://schemas.microsoft.com/office/drawing/2014/main" id="{B50FE9C0-BCAA-AF4D-CE22-0632B17249DB}"/>
                </a:ext>
              </a:extLst>
            </p:cNvPr>
            <p:cNvSpPr txBox="1"/>
            <p:nvPr/>
          </p:nvSpPr>
          <p:spPr>
            <a:xfrm rot="16200000">
              <a:off x="5257794" y="3526638"/>
              <a:ext cx="1981334" cy="307777"/>
            </a:xfrm>
            <a:prstGeom prst="rect">
              <a:avLst/>
            </a:prstGeom>
            <a:noFill/>
          </p:spPr>
          <p:txBody>
            <a:bodyPr wrap="square" rtlCol="0">
              <a:spAutoFit/>
            </a:bodyPr>
            <a:lstStyle/>
            <a:p>
              <a:pPr algn="ctr"/>
              <a:r>
                <a:rPr lang="en-GB" sz="1400" b="1" dirty="0"/>
                <a:t>FAST score (mean)</a:t>
              </a:r>
            </a:p>
          </p:txBody>
        </p:sp>
        <p:sp>
          <p:nvSpPr>
            <p:cNvPr id="43" name="TextBox 42">
              <a:extLst>
                <a:ext uri="{FF2B5EF4-FFF2-40B4-BE49-F238E27FC236}">
                  <a16:creationId xmlns:a16="http://schemas.microsoft.com/office/drawing/2014/main" id="{9B6C164C-A54C-B991-2BBF-F895EE4C8810}"/>
                </a:ext>
              </a:extLst>
            </p:cNvPr>
            <p:cNvSpPr txBox="1"/>
            <p:nvPr/>
          </p:nvSpPr>
          <p:spPr>
            <a:xfrm>
              <a:off x="9360007" y="5137784"/>
              <a:ext cx="383438" cy="307777"/>
            </a:xfrm>
            <a:prstGeom prst="rect">
              <a:avLst/>
            </a:prstGeom>
            <a:noFill/>
          </p:spPr>
          <p:txBody>
            <a:bodyPr wrap="none" rtlCol="0">
              <a:spAutoFit/>
            </a:bodyPr>
            <a:lstStyle/>
            <a:p>
              <a:pPr algn="ctr"/>
              <a:r>
                <a:rPr lang="en-GB" sz="1400"/>
                <a:t>18</a:t>
              </a:r>
            </a:p>
          </p:txBody>
        </p:sp>
        <p:grpSp>
          <p:nvGrpSpPr>
            <p:cNvPr id="63" name="Group 62">
              <a:extLst>
                <a:ext uri="{FF2B5EF4-FFF2-40B4-BE49-F238E27FC236}">
                  <a16:creationId xmlns:a16="http://schemas.microsoft.com/office/drawing/2014/main" id="{D07B273F-9B53-9322-CA78-F1546AF635F6}"/>
                </a:ext>
              </a:extLst>
            </p:cNvPr>
            <p:cNvGrpSpPr/>
            <p:nvPr/>
          </p:nvGrpSpPr>
          <p:grpSpPr>
            <a:xfrm>
              <a:off x="6783188" y="4114804"/>
              <a:ext cx="3731560" cy="658069"/>
              <a:chOff x="7319735" y="4114804"/>
              <a:chExt cx="3731560" cy="658069"/>
            </a:xfrm>
            <a:solidFill>
              <a:schemeClr val="accent2">
                <a:lumMod val="75000"/>
              </a:schemeClr>
            </a:solidFill>
          </p:grpSpPr>
          <p:sp>
            <p:nvSpPr>
              <p:cNvPr id="48" name="Oval 47">
                <a:extLst>
                  <a:ext uri="{FF2B5EF4-FFF2-40B4-BE49-F238E27FC236}">
                    <a16:creationId xmlns:a16="http://schemas.microsoft.com/office/drawing/2014/main" id="{FCFB23C7-3F97-A8BA-66D2-37D27F53E1E1}"/>
                  </a:ext>
                </a:extLst>
              </p:cNvPr>
              <p:cNvSpPr/>
              <p:nvPr/>
            </p:nvSpPr>
            <p:spPr>
              <a:xfrm>
                <a:off x="7319735" y="4114804"/>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5841592A-B334-7511-2DC8-482A5EBBB389}"/>
                  </a:ext>
                </a:extLst>
              </p:cNvPr>
              <p:cNvSpPr/>
              <p:nvPr/>
            </p:nvSpPr>
            <p:spPr>
              <a:xfrm>
                <a:off x="8216174" y="4567242"/>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D0575108-CFBF-A7C8-8758-A426AFA62824}"/>
                  </a:ext>
                </a:extLst>
              </p:cNvPr>
              <p:cNvSpPr/>
              <p:nvPr/>
            </p:nvSpPr>
            <p:spPr>
              <a:xfrm>
                <a:off x="9127395" y="4664873"/>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a:extLst>
                  <a:ext uri="{FF2B5EF4-FFF2-40B4-BE49-F238E27FC236}">
                    <a16:creationId xmlns:a16="http://schemas.microsoft.com/office/drawing/2014/main" id="{EA050BA2-8C09-CF32-DBC3-897A39FA40E0}"/>
                  </a:ext>
                </a:extLst>
              </p:cNvPr>
              <p:cNvSpPr/>
              <p:nvPr/>
            </p:nvSpPr>
            <p:spPr>
              <a:xfrm>
                <a:off x="10943295" y="4567241"/>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6" name="Group 65">
              <a:extLst>
                <a:ext uri="{FF2B5EF4-FFF2-40B4-BE49-F238E27FC236}">
                  <a16:creationId xmlns:a16="http://schemas.microsoft.com/office/drawing/2014/main" id="{2D4108D8-33E2-1AAB-5D77-C4AD8546470F}"/>
                </a:ext>
              </a:extLst>
            </p:cNvPr>
            <p:cNvGrpSpPr/>
            <p:nvPr/>
          </p:nvGrpSpPr>
          <p:grpSpPr>
            <a:xfrm>
              <a:off x="6783188" y="2347917"/>
              <a:ext cx="3731560" cy="2134443"/>
              <a:chOff x="7319735" y="2347917"/>
              <a:chExt cx="3731560" cy="2134443"/>
            </a:xfrm>
            <a:solidFill>
              <a:schemeClr val="accent3">
                <a:lumMod val="75000"/>
              </a:schemeClr>
            </a:solidFill>
          </p:grpSpPr>
          <p:sp>
            <p:nvSpPr>
              <p:cNvPr id="45" name="Oval 44">
                <a:extLst>
                  <a:ext uri="{FF2B5EF4-FFF2-40B4-BE49-F238E27FC236}">
                    <a16:creationId xmlns:a16="http://schemas.microsoft.com/office/drawing/2014/main" id="{878149F8-037E-DB3C-C077-AAC721C7AF93}"/>
                  </a:ext>
                </a:extLst>
              </p:cNvPr>
              <p:cNvSpPr/>
              <p:nvPr/>
            </p:nvSpPr>
            <p:spPr>
              <a:xfrm>
                <a:off x="7319735" y="2347917"/>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F12C2498-35CB-E031-A16C-D2E33D194534}"/>
                  </a:ext>
                </a:extLst>
              </p:cNvPr>
              <p:cNvSpPr/>
              <p:nvPr/>
            </p:nvSpPr>
            <p:spPr>
              <a:xfrm>
                <a:off x="8216174" y="3940973"/>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5A9139BE-4121-DD2A-DA18-F1639CCCEDA5}"/>
                  </a:ext>
                </a:extLst>
              </p:cNvPr>
              <p:cNvSpPr/>
              <p:nvPr/>
            </p:nvSpPr>
            <p:spPr>
              <a:xfrm>
                <a:off x="9127395" y="4374360"/>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a:extLst>
                  <a:ext uri="{FF2B5EF4-FFF2-40B4-BE49-F238E27FC236}">
                    <a16:creationId xmlns:a16="http://schemas.microsoft.com/office/drawing/2014/main" id="{C54739CE-5BD4-84D6-DDF5-083ABA78CBE3}"/>
                  </a:ext>
                </a:extLst>
              </p:cNvPr>
              <p:cNvSpPr/>
              <p:nvPr/>
            </p:nvSpPr>
            <p:spPr>
              <a:xfrm>
                <a:off x="10943295" y="4333878"/>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8" name="Group 67">
              <a:extLst>
                <a:ext uri="{FF2B5EF4-FFF2-40B4-BE49-F238E27FC236}">
                  <a16:creationId xmlns:a16="http://schemas.microsoft.com/office/drawing/2014/main" id="{1DBDF19C-F60F-1683-0547-1E7A46094C94}"/>
                </a:ext>
              </a:extLst>
            </p:cNvPr>
            <p:cNvGrpSpPr/>
            <p:nvPr/>
          </p:nvGrpSpPr>
          <p:grpSpPr>
            <a:xfrm>
              <a:off x="6783188" y="3426622"/>
              <a:ext cx="3731560" cy="429470"/>
              <a:chOff x="7319735" y="3426622"/>
              <a:chExt cx="3731560" cy="429470"/>
            </a:xfrm>
            <a:solidFill>
              <a:schemeClr val="accent1"/>
            </a:solidFill>
          </p:grpSpPr>
          <p:sp>
            <p:nvSpPr>
              <p:cNvPr id="47" name="Oval 46">
                <a:extLst>
                  <a:ext uri="{FF2B5EF4-FFF2-40B4-BE49-F238E27FC236}">
                    <a16:creationId xmlns:a16="http://schemas.microsoft.com/office/drawing/2014/main" id="{44938A65-7D73-E1E8-5802-C9A2F440A6C8}"/>
                  </a:ext>
                </a:extLst>
              </p:cNvPr>
              <p:cNvSpPr/>
              <p:nvPr/>
            </p:nvSpPr>
            <p:spPr>
              <a:xfrm>
                <a:off x="7319735" y="3745711"/>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a:extLst>
                  <a:ext uri="{FF2B5EF4-FFF2-40B4-BE49-F238E27FC236}">
                    <a16:creationId xmlns:a16="http://schemas.microsoft.com/office/drawing/2014/main" id="{4F199DB7-4DB1-016C-BAE7-F20027883500}"/>
                  </a:ext>
                </a:extLst>
              </p:cNvPr>
              <p:cNvSpPr/>
              <p:nvPr/>
            </p:nvSpPr>
            <p:spPr>
              <a:xfrm>
                <a:off x="8216174" y="3748092"/>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D734A53D-CC72-0AF0-A1D0-408E80794338}"/>
                  </a:ext>
                </a:extLst>
              </p:cNvPr>
              <p:cNvSpPr/>
              <p:nvPr/>
            </p:nvSpPr>
            <p:spPr>
              <a:xfrm>
                <a:off x="9127395" y="3569497"/>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a:extLst>
                  <a:ext uri="{FF2B5EF4-FFF2-40B4-BE49-F238E27FC236}">
                    <a16:creationId xmlns:a16="http://schemas.microsoft.com/office/drawing/2014/main" id="{4B21B555-8E18-4B59-3FB4-8C4FCBCA1BCF}"/>
                  </a:ext>
                </a:extLst>
              </p:cNvPr>
              <p:cNvSpPr/>
              <p:nvPr/>
            </p:nvSpPr>
            <p:spPr>
              <a:xfrm>
                <a:off x="10943295" y="3426622"/>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4" name="Group 63">
              <a:extLst>
                <a:ext uri="{FF2B5EF4-FFF2-40B4-BE49-F238E27FC236}">
                  <a16:creationId xmlns:a16="http://schemas.microsoft.com/office/drawing/2014/main" id="{009B4A88-DFAB-31C8-7897-3F6A5BE565C7}"/>
                </a:ext>
              </a:extLst>
            </p:cNvPr>
            <p:cNvGrpSpPr/>
            <p:nvPr/>
          </p:nvGrpSpPr>
          <p:grpSpPr>
            <a:xfrm>
              <a:off x="6783188" y="2702723"/>
              <a:ext cx="3731560" cy="641399"/>
              <a:chOff x="7319735" y="2702723"/>
              <a:chExt cx="3731560" cy="641399"/>
            </a:xfrm>
            <a:solidFill>
              <a:schemeClr val="accent5">
                <a:lumMod val="75000"/>
              </a:schemeClr>
            </a:solidFill>
          </p:grpSpPr>
          <p:sp>
            <p:nvSpPr>
              <p:cNvPr id="46" name="Oval 45">
                <a:extLst>
                  <a:ext uri="{FF2B5EF4-FFF2-40B4-BE49-F238E27FC236}">
                    <a16:creationId xmlns:a16="http://schemas.microsoft.com/office/drawing/2014/main" id="{CCEB2A4D-04A5-2D7A-CD2F-A90BCEE73E33}"/>
                  </a:ext>
                </a:extLst>
              </p:cNvPr>
              <p:cNvSpPr/>
              <p:nvPr/>
            </p:nvSpPr>
            <p:spPr>
              <a:xfrm>
                <a:off x="7319735" y="2702723"/>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a:extLst>
                  <a:ext uri="{FF2B5EF4-FFF2-40B4-BE49-F238E27FC236}">
                    <a16:creationId xmlns:a16="http://schemas.microsoft.com/office/drawing/2014/main" id="{F8497DBF-F661-66BB-FBD4-F95C5BE3897F}"/>
                  </a:ext>
                </a:extLst>
              </p:cNvPr>
              <p:cNvSpPr/>
              <p:nvPr/>
            </p:nvSpPr>
            <p:spPr>
              <a:xfrm>
                <a:off x="8216174" y="3067054"/>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a:extLst>
                  <a:ext uri="{FF2B5EF4-FFF2-40B4-BE49-F238E27FC236}">
                    <a16:creationId xmlns:a16="http://schemas.microsoft.com/office/drawing/2014/main" id="{88CFDFA5-236B-73E5-F87E-C8C73972AE86}"/>
                  </a:ext>
                </a:extLst>
              </p:cNvPr>
              <p:cNvSpPr/>
              <p:nvPr/>
            </p:nvSpPr>
            <p:spPr>
              <a:xfrm>
                <a:off x="9127395" y="3078960"/>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a:extLst>
                  <a:ext uri="{FF2B5EF4-FFF2-40B4-BE49-F238E27FC236}">
                    <a16:creationId xmlns:a16="http://schemas.microsoft.com/office/drawing/2014/main" id="{EEFFB068-C4D9-68D6-4678-F3EB51FC227C}"/>
                  </a:ext>
                </a:extLst>
              </p:cNvPr>
              <p:cNvSpPr/>
              <p:nvPr/>
            </p:nvSpPr>
            <p:spPr>
              <a:xfrm>
                <a:off x="10943295" y="3236122"/>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0" name="TextBox 69">
              <a:extLst>
                <a:ext uri="{FF2B5EF4-FFF2-40B4-BE49-F238E27FC236}">
                  <a16:creationId xmlns:a16="http://schemas.microsoft.com/office/drawing/2014/main" id="{39F07488-6931-E340-04FF-2BDFFE53BD8F}"/>
                </a:ext>
              </a:extLst>
            </p:cNvPr>
            <p:cNvSpPr txBox="1"/>
            <p:nvPr/>
          </p:nvSpPr>
          <p:spPr>
            <a:xfrm>
              <a:off x="8531123" y="4730565"/>
              <a:ext cx="2019369" cy="246221"/>
            </a:xfrm>
            <a:prstGeom prst="rect">
              <a:avLst/>
            </a:prstGeom>
            <a:noFill/>
          </p:spPr>
          <p:txBody>
            <a:bodyPr wrap="square" rtlCol="0">
              <a:spAutoFit/>
            </a:bodyPr>
            <a:lstStyle/>
            <a:p>
              <a:pPr algn="ctr"/>
              <a:r>
                <a:rPr lang="en-GB" sz="1000">
                  <a:solidFill>
                    <a:schemeClr val="accent2">
                      <a:lumMod val="50000"/>
                    </a:schemeClr>
                  </a:solidFill>
                </a:rPr>
                <a:t>Mild impairment – improving</a:t>
              </a:r>
            </a:p>
          </p:txBody>
        </p:sp>
        <p:sp>
          <p:nvSpPr>
            <p:cNvPr id="71" name="TextBox 70">
              <a:extLst>
                <a:ext uri="{FF2B5EF4-FFF2-40B4-BE49-F238E27FC236}">
                  <a16:creationId xmlns:a16="http://schemas.microsoft.com/office/drawing/2014/main" id="{634319BD-187A-025D-1FAA-BA03BF15568E}"/>
                </a:ext>
              </a:extLst>
            </p:cNvPr>
            <p:cNvSpPr txBox="1"/>
            <p:nvPr/>
          </p:nvSpPr>
          <p:spPr>
            <a:xfrm>
              <a:off x="8531123" y="4145972"/>
              <a:ext cx="2019369" cy="246221"/>
            </a:xfrm>
            <a:prstGeom prst="rect">
              <a:avLst/>
            </a:prstGeom>
            <a:noFill/>
          </p:spPr>
          <p:txBody>
            <a:bodyPr wrap="square" rtlCol="0">
              <a:spAutoFit/>
            </a:bodyPr>
            <a:lstStyle/>
            <a:p>
              <a:pPr algn="ctr"/>
              <a:r>
                <a:rPr lang="en-GB" sz="1000">
                  <a:solidFill>
                    <a:schemeClr val="accent3">
                      <a:lumMod val="50000"/>
                    </a:schemeClr>
                  </a:solidFill>
                </a:rPr>
                <a:t>Severe impairment – improving</a:t>
              </a:r>
            </a:p>
          </p:txBody>
        </p:sp>
        <p:sp>
          <p:nvSpPr>
            <p:cNvPr id="72" name="TextBox 71">
              <a:extLst>
                <a:ext uri="{FF2B5EF4-FFF2-40B4-BE49-F238E27FC236}">
                  <a16:creationId xmlns:a16="http://schemas.microsoft.com/office/drawing/2014/main" id="{6E00C1BD-6124-F53D-FFD5-5027DD5D27F7}"/>
                </a:ext>
              </a:extLst>
            </p:cNvPr>
            <p:cNvSpPr txBox="1"/>
            <p:nvPr/>
          </p:nvSpPr>
          <p:spPr>
            <a:xfrm>
              <a:off x="8531123" y="3643638"/>
              <a:ext cx="2019369" cy="246221"/>
            </a:xfrm>
            <a:prstGeom prst="rect">
              <a:avLst/>
            </a:prstGeom>
            <a:noFill/>
          </p:spPr>
          <p:txBody>
            <a:bodyPr wrap="square" rtlCol="0">
              <a:spAutoFit/>
            </a:bodyPr>
            <a:lstStyle/>
            <a:p>
              <a:pPr algn="ctr"/>
              <a:r>
                <a:rPr lang="en-GB" sz="1000">
                  <a:solidFill>
                    <a:schemeClr val="accent1"/>
                  </a:solidFill>
                </a:rPr>
                <a:t>Moderate impairment – stable</a:t>
              </a:r>
            </a:p>
          </p:txBody>
        </p:sp>
        <p:sp>
          <p:nvSpPr>
            <p:cNvPr id="73" name="TextBox 72">
              <a:extLst>
                <a:ext uri="{FF2B5EF4-FFF2-40B4-BE49-F238E27FC236}">
                  <a16:creationId xmlns:a16="http://schemas.microsoft.com/office/drawing/2014/main" id="{5571B9B5-2A57-459C-AC53-9BFC5A7F4043}"/>
                </a:ext>
              </a:extLst>
            </p:cNvPr>
            <p:cNvSpPr txBox="1"/>
            <p:nvPr/>
          </p:nvSpPr>
          <p:spPr>
            <a:xfrm>
              <a:off x="8531123" y="2924751"/>
              <a:ext cx="2019369" cy="246221"/>
            </a:xfrm>
            <a:prstGeom prst="rect">
              <a:avLst/>
            </a:prstGeom>
            <a:noFill/>
          </p:spPr>
          <p:txBody>
            <a:bodyPr wrap="square" rtlCol="0">
              <a:spAutoFit/>
            </a:bodyPr>
            <a:lstStyle/>
            <a:p>
              <a:pPr algn="ctr"/>
              <a:r>
                <a:rPr lang="en-GB" sz="1000" dirty="0">
                  <a:solidFill>
                    <a:schemeClr val="accent5">
                      <a:lumMod val="50000"/>
                    </a:schemeClr>
                  </a:solidFill>
                </a:rPr>
                <a:t>Severe impairment – stable</a:t>
              </a:r>
            </a:p>
          </p:txBody>
        </p:sp>
        <p:sp>
          <p:nvSpPr>
            <p:cNvPr id="7" name="TextBox 6">
              <a:extLst>
                <a:ext uri="{FF2B5EF4-FFF2-40B4-BE49-F238E27FC236}">
                  <a16:creationId xmlns:a16="http://schemas.microsoft.com/office/drawing/2014/main" id="{46C42E01-ABB4-5FEF-8FF1-CD4A64F6168D}"/>
                </a:ext>
              </a:extLst>
            </p:cNvPr>
            <p:cNvSpPr txBox="1"/>
            <p:nvPr/>
          </p:nvSpPr>
          <p:spPr>
            <a:xfrm>
              <a:off x="10458603" y="3159168"/>
              <a:ext cx="1281373" cy="246221"/>
            </a:xfrm>
            <a:prstGeom prst="rect">
              <a:avLst/>
            </a:prstGeom>
            <a:noFill/>
          </p:spPr>
          <p:txBody>
            <a:bodyPr wrap="square" rtlCol="0">
              <a:spAutoFit/>
            </a:bodyPr>
            <a:lstStyle/>
            <a:p>
              <a:r>
                <a:rPr lang="en-GB" sz="1000" b="1" dirty="0">
                  <a:solidFill>
                    <a:schemeClr val="accent5">
                      <a:lumMod val="50000"/>
                    </a:schemeClr>
                  </a:solidFill>
                </a:rPr>
                <a:t>(31.0% </a:t>
              </a:r>
              <a:r>
                <a:rPr lang="en-GB" sz="1000" dirty="0">
                  <a:solidFill>
                    <a:schemeClr val="accent5">
                      <a:lumMod val="50000"/>
                    </a:schemeClr>
                  </a:solidFill>
                </a:rPr>
                <a:t>of patients)</a:t>
              </a:r>
            </a:p>
          </p:txBody>
        </p:sp>
        <p:sp>
          <p:nvSpPr>
            <p:cNvPr id="14" name="TextBox 13">
              <a:extLst>
                <a:ext uri="{FF2B5EF4-FFF2-40B4-BE49-F238E27FC236}">
                  <a16:creationId xmlns:a16="http://schemas.microsoft.com/office/drawing/2014/main" id="{FD98034C-9809-ED8A-CE42-5611C28B13D9}"/>
                </a:ext>
              </a:extLst>
            </p:cNvPr>
            <p:cNvSpPr txBox="1"/>
            <p:nvPr/>
          </p:nvSpPr>
          <p:spPr>
            <a:xfrm>
              <a:off x="10458603" y="3356674"/>
              <a:ext cx="1281373" cy="246221"/>
            </a:xfrm>
            <a:prstGeom prst="rect">
              <a:avLst/>
            </a:prstGeom>
            <a:noFill/>
          </p:spPr>
          <p:txBody>
            <a:bodyPr wrap="square" rtlCol="0">
              <a:spAutoFit/>
            </a:bodyPr>
            <a:lstStyle/>
            <a:p>
              <a:r>
                <a:rPr lang="en-GB" sz="1000" b="1" dirty="0">
                  <a:solidFill>
                    <a:srgbClr val="717171"/>
                  </a:solidFill>
                </a:rPr>
                <a:t>(18.4% </a:t>
              </a:r>
              <a:r>
                <a:rPr lang="en-GB" sz="1000" dirty="0">
                  <a:solidFill>
                    <a:srgbClr val="717171"/>
                  </a:solidFill>
                </a:rPr>
                <a:t>of patients)</a:t>
              </a:r>
            </a:p>
          </p:txBody>
        </p:sp>
        <p:sp>
          <p:nvSpPr>
            <p:cNvPr id="25" name="TextBox 24">
              <a:extLst>
                <a:ext uri="{FF2B5EF4-FFF2-40B4-BE49-F238E27FC236}">
                  <a16:creationId xmlns:a16="http://schemas.microsoft.com/office/drawing/2014/main" id="{EA9CECF8-DB3F-314E-0B09-1B2EE76FE472}"/>
                </a:ext>
              </a:extLst>
            </p:cNvPr>
            <p:cNvSpPr txBox="1"/>
            <p:nvPr/>
          </p:nvSpPr>
          <p:spPr>
            <a:xfrm>
              <a:off x="10458603" y="4261578"/>
              <a:ext cx="1281373" cy="246221"/>
            </a:xfrm>
            <a:prstGeom prst="rect">
              <a:avLst/>
            </a:prstGeom>
            <a:noFill/>
          </p:spPr>
          <p:txBody>
            <a:bodyPr wrap="square" rtlCol="0">
              <a:spAutoFit/>
            </a:bodyPr>
            <a:lstStyle/>
            <a:p>
              <a:r>
                <a:rPr lang="en-GB" sz="1000" b="1" dirty="0">
                  <a:solidFill>
                    <a:srgbClr val="6A8F7F"/>
                  </a:solidFill>
                </a:rPr>
                <a:t>(12.3% </a:t>
              </a:r>
              <a:r>
                <a:rPr lang="en-GB" sz="1000" dirty="0">
                  <a:solidFill>
                    <a:srgbClr val="6A8F7F"/>
                  </a:solidFill>
                </a:rPr>
                <a:t>of patients)</a:t>
              </a:r>
            </a:p>
          </p:txBody>
        </p:sp>
        <p:sp>
          <p:nvSpPr>
            <p:cNvPr id="33" name="TextBox 32">
              <a:extLst>
                <a:ext uri="{FF2B5EF4-FFF2-40B4-BE49-F238E27FC236}">
                  <a16:creationId xmlns:a16="http://schemas.microsoft.com/office/drawing/2014/main" id="{A67CFF4B-E4FB-3705-2E2D-C44DE2ABF837}"/>
                </a:ext>
              </a:extLst>
            </p:cNvPr>
            <p:cNvSpPr txBox="1"/>
            <p:nvPr/>
          </p:nvSpPr>
          <p:spPr>
            <a:xfrm>
              <a:off x="10458603" y="4499748"/>
              <a:ext cx="1281373" cy="246221"/>
            </a:xfrm>
            <a:prstGeom prst="rect">
              <a:avLst/>
            </a:prstGeom>
            <a:noFill/>
          </p:spPr>
          <p:txBody>
            <a:bodyPr wrap="square" rtlCol="0">
              <a:spAutoFit/>
            </a:bodyPr>
            <a:lstStyle/>
            <a:p>
              <a:r>
                <a:rPr lang="en-GB" sz="1000" b="1" dirty="0">
                  <a:solidFill>
                    <a:srgbClr val="8E7941"/>
                  </a:solidFill>
                </a:rPr>
                <a:t>(38.3% </a:t>
              </a:r>
              <a:r>
                <a:rPr lang="en-GB" sz="1000" dirty="0">
                  <a:solidFill>
                    <a:srgbClr val="8E7941"/>
                  </a:solidFill>
                </a:rPr>
                <a:t>of patients)</a:t>
              </a:r>
            </a:p>
          </p:txBody>
        </p:sp>
      </p:grpSp>
    </p:spTree>
    <p:extLst>
      <p:ext uri="{BB962C8B-B14F-4D97-AF65-F5344CB8AC3E}">
        <p14:creationId xmlns:p14="http://schemas.microsoft.com/office/powerpoint/2010/main" val="1284141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0BA42-D7EB-9F03-D2B0-73876BD4A92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7FA32EE-DD5A-1305-4411-9FFE3C953BC9}"/>
              </a:ext>
            </a:extLst>
          </p:cNvPr>
          <p:cNvSpPr>
            <a:spLocks noGrp="1"/>
          </p:cNvSpPr>
          <p:nvPr>
            <p:ph type="title"/>
          </p:nvPr>
        </p:nvSpPr>
        <p:spPr/>
        <p:txBody>
          <a:bodyPr/>
          <a:lstStyle/>
          <a:p>
            <a:r>
              <a:rPr lang="en-GB"/>
              <a:t>Summary</a:t>
            </a:r>
          </a:p>
        </p:txBody>
      </p:sp>
      <p:sp>
        <p:nvSpPr>
          <p:cNvPr id="2" name="Text Placeholder 1">
            <a:extLst>
              <a:ext uri="{FF2B5EF4-FFF2-40B4-BE49-F238E27FC236}">
                <a16:creationId xmlns:a16="http://schemas.microsoft.com/office/drawing/2014/main" id="{25DF2B60-A564-D76F-DAF0-335315DCE90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51133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17600-A2B4-52E1-724B-C03B0415502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05DFD97-EC24-AFD1-9078-3EA7B9A29B06}"/>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F679FAEC-104E-5EEF-0C73-1A8D34CC892A}"/>
              </a:ext>
            </a:extLst>
          </p:cNvPr>
          <p:cNvSpPr>
            <a:spLocks noGrp="1"/>
          </p:cNvSpPr>
          <p:nvPr>
            <p:ph type="title"/>
          </p:nvPr>
        </p:nvSpPr>
        <p:spPr/>
        <p:txBody>
          <a:bodyPr/>
          <a:lstStyle/>
          <a:p>
            <a:r>
              <a:rPr lang="en-GB" dirty="0"/>
              <a:t>Summary</a:t>
            </a:r>
          </a:p>
        </p:txBody>
      </p:sp>
      <p:sp>
        <p:nvSpPr>
          <p:cNvPr id="4" name="Content Placeholder 3">
            <a:extLst>
              <a:ext uri="{FF2B5EF4-FFF2-40B4-BE49-F238E27FC236}">
                <a16:creationId xmlns:a16="http://schemas.microsoft.com/office/drawing/2014/main" id="{49AEEDB8-F07C-9BEF-203D-8D8967C7978E}"/>
              </a:ext>
            </a:extLst>
          </p:cNvPr>
          <p:cNvSpPr>
            <a:spLocks noGrp="1"/>
          </p:cNvSpPr>
          <p:nvPr>
            <p:ph idx="19"/>
          </p:nvPr>
        </p:nvSpPr>
        <p:spPr/>
        <p:txBody>
          <a:bodyPr/>
          <a:lstStyle/>
          <a:p>
            <a:r>
              <a:rPr lang="en-US" dirty="0">
                <a:solidFill>
                  <a:schemeClr val="tx1"/>
                </a:solidFill>
              </a:rPr>
              <a:t>Bipolar disorder is a cyclic disorder, where people cycle between periods of (hypo)mania, depression, and euthymia</a:t>
            </a:r>
          </a:p>
          <a:p>
            <a:r>
              <a:rPr lang="en-GB" dirty="0">
                <a:solidFill>
                  <a:schemeClr val="tx1"/>
                </a:solidFill>
              </a:rPr>
              <a:t>Bipolar disorder develops through stages: </a:t>
            </a:r>
          </a:p>
          <a:p>
            <a:pPr lvl="1"/>
            <a:r>
              <a:rPr lang="en-US" sz="1600" dirty="0">
                <a:solidFill>
                  <a:schemeClr val="tx1"/>
                </a:solidFill>
              </a:rPr>
              <a:t>Vulnerability and clinical high-risk (prodromal stages)</a:t>
            </a:r>
            <a:r>
              <a:rPr lang="en-GB" sz="1600" dirty="0">
                <a:solidFill>
                  <a:schemeClr val="tx1"/>
                </a:solidFill>
              </a:rPr>
              <a:t>, where a person is subject to genetic, environmental, and biological risk factors</a:t>
            </a:r>
          </a:p>
          <a:p>
            <a:pPr lvl="1"/>
            <a:r>
              <a:rPr lang="en-GB" sz="1600" dirty="0">
                <a:solidFill>
                  <a:schemeClr val="tx1"/>
                </a:solidFill>
              </a:rPr>
              <a:t>The development of depressive or (hypo)manic mood episodes characteristic of bipolar disorder</a:t>
            </a:r>
          </a:p>
          <a:p>
            <a:pPr lvl="1"/>
            <a:r>
              <a:rPr lang="en-US" sz="1600" dirty="0">
                <a:solidFill>
                  <a:schemeClr val="tx1"/>
                </a:solidFill>
              </a:rPr>
              <a:t>Late-stage chronic BD is characterized by less symptomatic recovery between episodes, and greater functional impairment</a:t>
            </a:r>
          </a:p>
          <a:p>
            <a:r>
              <a:rPr lang="en-GB" dirty="0">
                <a:solidFill>
                  <a:schemeClr val="tx1"/>
                </a:solidFill>
              </a:rPr>
              <a:t>The long-term course of bipolar disorder is often chronic, and patients experience fluctuating depressive and (hypo)manic symptoms over time</a:t>
            </a:r>
          </a:p>
          <a:p>
            <a:r>
              <a:rPr lang="en-US" dirty="0">
                <a:solidFill>
                  <a:schemeClr val="tx1"/>
                </a:solidFill>
              </a:rPr>
              <a:t>In addition to symptomatic recovery, a patient’s functional recovery and improving their quality of life are very important goals</a:t>
            </a:r>
          </a:p>
        </p:txBody>
      </p:sp>
      <p:sp>
        <p:nvSpPr>
          <p:cNvPr id="5" name="Text Placeholder 4">
            <a:extLst>
              <a:ext uri="{FF2B5EF4-FFF2-40B4-BE49-F238E27FC236}">
                <a16:creationId xmlns:a16="http://schemas.microsoft.com/office/drawing/2014/main" id="{93D949E5-3394-9230-3A16-7D67DE708F3C}"/>
              </a:ext>
            </a:extLst>
          </p:cNvPr>
          <p:cNvSpPr>
            <a:spLocks noGrp="1"/>
          </p:cNvSpPr>
          <p:nvPr>
            <p:ph type="body" sz="quarter" idx="18"/>
          </p:nvPr>
        </p:nvSpPr>
        <p:spPr/>
        <p:txBody>
          <a:bodyPr/>
          <a:lstStyle/>
          <a:p>
            <a:endParaRPr lang="en-GB"/>
          </a:p>
        </p:txBody>
      </p:sp>
      <p:sp>
        <p:nvSpPr>
          <p:cNvPr id="6" name="Slide Number Placeholder 5">
            <a:extLst>
              <a:ext uri="{FF2B5EF4-FFF2-40B4-BE49-F238E27FC236}">
                <a16:creationId xmlns:a16="http://schemas.microsoft.com/office/drawing/2014/main" id="{B300AE62-B5CA-7053-A746-42D8C444B2F5}"/>
              </a:ext>
            </a:extLst>
          </p:cNvPr>
          <p:cNvSpPr>
            <a:spLocks noGrp="1"/>
          </p:cNvSpPr>
          <p:nvPr>
            <p:ph type="sldNum" sz="quarter" idx="4"/>
          </p:nvPr>
        </p:nvSpPr>
        <p:spPr/>
        <p:txBody>
          <a:bodyPr/>
          <a:lstStyle/>
          <a:p>
            <a:fld id="{C5E73D8C-6D1C-4360-8101-83ED279A0FF1}" type="slidenum">
              <a:rPr lang="en-GB" smtClean="0"/>
              <a:pPr/>
              <a:t>38</a:t>
            </a:fld>
            <a:endParaRPr lang="en-GB"/>
          </a:p>
        </p:txBody>
      </p:sp>
    </p:spTree>
    <p:extLst>
      <p:ext uri="{BB962C8B-B14F-4D97-AF65-F5344CB8AC3E}">
        <p14:creationId xmlns:p14="http://schemas.microsoft.com/office/powerpoint/2010/main" val="782112096"/>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98C005F-4BC7-4033-A6B0-BBBA872ABC63}">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2282</TotalTime>
  <Words>11816</Words>
  <Application>Microsoft Office PowerPoint</Application>
  <PresentationFormat>Widescreen</PresentationFormat>
  <Paragraphs>983</Paragraphs>
  <Slides>38</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Times New Roman</vt:lpstr>
      <vt:lpstr>1_Office Theme</vt:lpstr>
      <vt:lpstr>PowerPoint Presentation</vt:lpstr>
      <vt:lpstr>Introduction</vt:lpstr>
      <vt:lpstr>Bipolar disorder is a cyclic illness</vt:lpstr>
      <vt:lpstr>Bipolar disorder is a cyclic and progressive illness</vt:lpstr>
      <vt:lpstr>The importance of staging in psychiatry</vt:lpstr>
      <vt:lpstr>Clinical staging models in BD – Berk et al. 2007 model</vt:lpstr>
      <vt:lpstr>Clinical staging models in BD – Kapczinski et al. 2009 model</vt:lpstr>
      <vt:lpstr>Clinical staging models in BD – Duffy et al. 2014 model</vt:lpstr>
      <vt:lpstr>Vulnerability and clinical high-risk (prodromal stages)</vt:lpstr>
      <vt:lpstr>Precursors of bipolar disorder from prospective studies</vt:lpstr>
      <vt:lpstr>Perinatal and juvenile risk factors for bipolar disorder</vt:lpstr>
      <vt:lpstr>The role of childhood trauma in bipolar disorder</vt:lpstr>
      <vt:lpstr>Studying ‘high-risk’ children of parents with bipolar disorder</vt:lpstr>
      <vt:lpstr>Symptomatic prodromes of mania</vt:lpstr>
      <vt:lpstr>Affective temperaments and bipolar disorder </vt:lpstr>
      <vt:lpstr>Psychiatric disorders in the paediatric population</vt:lpstr>
      <vt:lpstr>Mood episodes</vt:lpstr>
      <vt:lpstr>Specifiers for diagnosis of bipolar disorder</vt:lpstr>
      <vt:lpstr>Bipolar disorder course specifier: predominant polarity</vt:lpstr>
      <vt:lpstr>The polarity index of agents for bipolar disorder maintenance</vt:lpstr>
      <vt:lpstr>Bipolar disorder course specifiers: age and polarity at onset</vt:lpstr>
      <vt:lpstr>Bipolar disorder course specifiers: rapid cycling</vt:lpstr>
      <vt:lpstr>Bipolar disorder course specifiers: type of cycles</vt:lpstr>
      <vt:lpstr>Type of cycles in bipolar disorder</vt:lpstr>
      <vt:lpstr>Progression (late stages)</vt:lpstr>
      <vt:lpstr>Late-stage bipolar disorder and chronicity </vt:lpstr>
      <vt:lpstr>Biomarkers of progression and late staging in bipolar disorder</vt:lpstr>
      <vt:lpstr>Bipolar disorder and the risk of dementia </vt:lpstr>
      <vt:lpstr>Palliative psychiatry as an approach to late-stage bipolar disorder</vt:lpstr>
      <vt:lpstr>Prognosis –  clinical and functional recovery</vt:lpstr>
      <vt:lpstr>Long-term natural history of bipolar disorder</vt:lpstr>
      <vt:lpstr>Long-term clinical recovery in bipolar disorder</vt:lpstr>
      <vt:lpstr>Relapse rate increases with the number of previous episodes</vt:lpstr>
      <vt:lpstr>Functional recovery often lags behind clinical recovery </vt:lpstr>
      <vt:lpstr>Functional outcome assessment in bipolar disorder</vt:lpstr>
      <vt:lpstr>Predictors of functional outcome – examples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Rachel Jagger</cp:lastModifiedBy>
  <cp:revision>11</cp:revision>
  <dcterms:created xsi:type="dcterms:W3CDTF">2022-06-30T09:48:17Z</dcterms:created>
  <dcterms:modified xsi:type="dcterms:W3CDTF">2024-08-07T17:53:57Z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