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Bipolar disorder is associated with a high mortality rate, driven by the risk of cardiovascular disease and suicide.</a:t>
            </a:r>
            <a:r>
              <a:rPr lang="en-GB" baseline="30000" dirty="0"/>
              <a:t>2</a:t>
            </a:r>
            <a:r>
              <a:rPr lang="en-GB" dirty="0"/>
              <a:t> As 50% of patients initially present with a depressive episode, bipolar depression accounts for the majority of time spent unwell with the disorder, even with treatment.</a:t>
            </a:r>
            <a:r>
              <a:rPr lang="en-GB" baseline="30000" dirty="0"/>
              <a:t>2</a:t>
            </a:r>
            <a:r>
              <a:rPr lang="en-GB" dirty="0"/>
              <a:t> However, the significant burden of BD for individual patients, caregivers, and society tends to result from socioeconomic factors and factors related to the individuals’ thoughts and behaviours.</a:t>
            </a:r>
            <a:r>
              <a:rPr lang="en-GB" baseline="30000" dirty="0"/>
              <a:t>2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Berk M, Schulze TG, et al. Bipolar disorders. Nat Rev Dis Primers 2018; 4: 18008.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McIntyre RS, Calabrese JR. Bipolar depression: the clinical characteristics and unmet needs of a complex disorder. Curr Med Res </a:t>
            </a:r>
            <a:r>
              <a:rPr lang="en-GB" dirty="0" err="1"/>
              <a:t>Opin</a:t>
            </a:r>
            <a:r>
              <a:rPr lang="en-GB" dirty="0"/>
              <a:t> 2019; 35 (11): 1993–2005.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Bessonova</a:t>
            </a:r>
            <a:r>
              <a:rPr lang="en-GB" dirty="0"/>
              <a:t> L, Ogden K, Doane MJ, et al. The economic burden of bipolar disorder in the United States: a systematic literature review. </a:t>
            </a:r>
            <a:r>
              <a:rPr lang="en-GB" dirty="0" err="1"/>
              <a:t>Clinicoecon</a:t>
            </a:r>
            <a:r>
              <a:rPr lang="en-GB" dirty="0"/>
              <a:t> Outcomes Res 2020; 12: 481–497.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289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Global burden</a:t>
            </a:r>
          </a:p>
        </p:txBody>
      </p:sp>
      <p:sp>
        <p:nvSpPr>
          <p:cNvPr id="55" name="Content Placeholder 54">
            <a:extLst>
              <a:ext uri="{FF2B5EF4-FFF2-40B4-BE49-F238E27FC236}">
                <a16:creationId xmlns:a16="http://schemas.microsoft.com/office/drawing/2014/main" id="{20DF02E9-63B8-DA94-E073-B2710CBAA74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GB" dirty="0"/>
              <a:t>Bipolar disorders are among the leading causes of disability </a:t>
            </a:r>
            <a:br>
              <a:rPr lang="en-GB" dirty="0"/>
            </a:br>
            <a:r>
              <a:rPr lang="en-GB" dirty="0"/>
              <a:t>in young individuals, because of their negative impact on functioning and mortality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Bipolar depression is </a:t>
            </a:r>
            <a:br>
              <a:rPr lang="en-GB" dirty="0"/>
            </a:br>
            <a:r>
              <a:rPr lang="en-GB" dirty="0"/>
              <a:t>the leading cause of morbidity in patients </a:t>
            </a:r>
            <a:br>
              <a:rPr lang="en-GB" dirty="0"/>
            </a:br>
            <a:r>
              <a:rPr lang="en-GB" dirty="0"/>
              <a:t>with BD</a:t>
            </a:r>
            <a:r>
              <a:rPr lang="en-GB" baseline="30000" dirty="0"/>
              <a:t>2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950" dirty="0"/>
              <a:t>BD=bipolar disorder; MDE=major depressive episode</a:t>
            </a:r>
            <a:br>
              <a:rPr lang="en-GB" sz="950" dirty="0"/>
            </a:br>
            <a:br>
              <a:rPr lang="en-GB" sz="950" dirty="0"/>
            </a:br>
            <a:r>
              <a:rPr lang="en-GB" sz="950" dirty="0"/>
              <a:t>1. </a:t>
            </a:r>
            <a:r>
              <a:rPr lang="en-US" sz="950" dirty="0"/>
              <a:t>Vieta et al. Nat Rev Dis Primers 2018;4:18008; </a:t>
            </a:r>
            <a:r>
              <a:rPr lang="en-GB" sz="950" dirty="0"/>
              <a:t>2. McIntyre &amp; Calabrese. Curr Med Res </a:t>
            </a:r>
            <a:r>
              <a:rPr lang="en-GB" sz="950" dirty="0" err="1"/>
              <a:t>Opin</a:t>
            </a:r>
            <a:r>
              <a:rPr lang="en-GB" sz="950" dirty="0"/>
              <a:t> 2019;35(11):1993–2005; </a:t>
            </a:r>
            <a:r>
              <a:rPr lang="en-US" sz="950" dirty="0"/>
              <a:t>3. </a:t>
            </a:r>
            <a:r>
              <a:rPr lang="en-GB" sz="950" dirty="0" err="1"/>
              <a:t>Bessonova</a:t>
            </a:r>
            <a:r>
              <a:rPr lang="en-GB" sz="950" dirty="0"/>
              <a:t> et al. </a:t>
            </a:r>
            <a:r>
              <a:rPr lang="en-GB" sz="950" dirty="0" err="1"/>
              <a:t>Clinicoecon</a:t>
            </a:r>
            <a:r>
              <a:rPr lang="en-GB" sz="950" dirty="0"/>
              <a:t> Outcomes Res 2020;12:481–497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E56AF5-1B07-71F8-9937-089A67603763}"/>
              </a:ext>
            </a:extLst>
          </p:cNvPr>
          <p:cNvSpPr/>
          <p:nvPr/>
        </p:nvSpPr>
        <p:spPr>
          <a:xfrm>
            <a:off x="3301729" y="4274504"/>
            <a:ext cx="4140000" cy="1188000"/>
          </a:xfrm>
          <a:prstGeom prst="rect">
            <a:avLst/>
          </a:prstGeom>
          <a:solidFill>
            <a:srgbClr val="99B3A8">
              <a:alpha val="20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>
                <a:solidFill>
                  <a:schemeClr val="tx1"/>
                </a:solidFill>
              </a:rPr>
              <a:t>Drivers of increased direct costs can include the cost of frequent psychiatric interventions, comorbidity, suboptimal treatment and clinical management</a:t>
            </a:r>
            <a:r>
              <a:rPr lang="en-US" sz="1400" baseline="30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56F0F7-CD50-3193-3060-7376D5C2C194}"/>
              </a:ext>
            </a:extLst>
          </p:cNvPr>
          <p:cNvSpPr/>
          <p:nvPr/>
        </p:nvSpPr>
        <p:spPr>
          <a:xfrm>
            <a:off x="7569379" y="1683425"/>
            <a:ext cx="4140000" cy="1188000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1"/>
                </a:solidFill>
              </a:rPr>
              <a:t>Employed individuals with at least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one MDE miss more days of work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per month compared with individuals without depressive symptoms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B99601-5AD3-7A7F-CEE8-BDB28336AE6F}"/>
              </a:ext>
            </a:extLst>
          </p:cNvPr>
          <p:cNvSpPr/>
          <p:nvPr/>
        </p:nvSpPr>
        <p:spPr>
          <a:xfrm>
            <a:off x="7574637" y="4274504"/>
            <a:ext cx="4140000" cy="1188000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>
                <a:solidFill>
                  <a:schemeClr val="tx1"/>
                </a:solidFill>
              </a:rPr>
              <a:t>Indirect costs such as unemployment, and lost work productivity, account for 72–80% of the economic burden of BD in the US, between 2008 and 2018</a:t>
            </a:r>
            <a:r>
              <a:rPr lang="en-US" sz="1400" baseline="30000">
                <a:solidFill>
                  <a:schemeClr val="tx1"/>
                </a:solidFill>
              </a:rPr>
              <a:t>3</a:t>
            </a:r>
            <a:r>
              <a:rPr lang="en-US" sz="14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D081C0-A9ED-B339-28C1-519301680504}"/>
              </a:ext>
            </a:extLst>
          </p:cNvPr>
          <p:cNvSpPr/>
          <p:nvPr/>
        </p:nvSpPr>
        <p:spPr>
          <a:xfrm>
            <a:off x="3301729" y="2975584"/>
            <a:ext cx="4140000" cy="1188000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1"/>
                </a:solidFill>
              </a:rPr>
              <a:t>In the US, the estimated total annual national economic burden of BD between 2008 and 2018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was &gt;$195 billion</a:t>
            </a:r>
            <a:r>
              <a:rPr lang="en-US" sz="14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5CCADC8-1044-72BA-ACE7-7A6C3337C8E9}"/>
              </a:ext>
            </a:extLst>
          </p:cNvPr>
          <p:cNvSpPr/>
          <p:nvPr/>
        </p:nvSpPr>
        <p:spPr>
          <a:xfrm>
            <a:off x="7569379" y="2978964"/>
            <a:ext cx="4140000" cy="1188000"/>
          </a:xfrm>
          <a:prstGeom prst="rect">
            <a:avLst/>
          </a:prstGeom>
          <a:solidFill>
            <a:srgbClr val="99B3A8">
              <a:alpha val="20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180000" rtlCol="0" anchor="ctr"/>
          <a:lstStyle/>
          <a:p>
            <a:pPr defTabSz="711200">
              <a:spcBef>
                <a:spcPct val="0"/>
              </a:spcBef>
            </a:pPr>
            <a:r>
              <a:rPr lang="en-GB" sz="1400" dirty="0">
                <a:solidFill>
                  <a:schemeClr val="tx1"/>
                </a:solidFill>
              </a:rPr>
              <a:t>In the US, ~</a:t>
            </a:r>
            <a:r>
              <a:rPr lang="en-US" sz="1400" dirty="0">
                <a:solidFill>
                  <a:schemeClr val="tx1"/>
                </a:solidFill>
                <a:sym typeface="Symbol" panose="05050102010706020507" pitchFamily="18" charset="2"/>
              </a:rPr>
              <a:t>25% of the economic burden of BD between 2008 and 2018 was attributed to direct medical costs</a:t>
            </a:r>
            <a:r>
              <a:rPr lang="en-GB" sz="1400" baseline="30000" dirty="0">
                <a:solidFill>
                  <a:schemeClr val="tx1"/>
                </a:solidFill>
                <a:sym typeface="Symbol" panose="05050102010706020507" pitchFamily="18" charset="2"/>
              </a:rPr>
              <a:t>3</a:t>
            </a:r>
            <a:endParaRPr lang="en-US" sz="1400" dirty="0">
              <a:solidFill>
                <a:schemeClr val="tx1"/>
              </a:solidFill>
              <a:sym typeface="Symbol" panose="05050102010706020507" pitchFamily="18" charset="2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7DF1CBA-C8C2-57B9-B458-38A3C512B4F4}"/>
              </a:ext>
            </a:extLst>
          </p:cNvPr>
          <p:cNvSpPr/>
          <p:nvPr/>
        </p:nvSpPr>
        <p:spPr>
          <a:xfrm>
            <a:off x="3301729" y="1676665"/>
            <a:ext cx="4140000" cy="1188000"/>
          </a:xfrm>
          <a:prstGeom prst="rect">
            <a:avLst/>
          </a:prstGeom>
          <a:solidFill>
            <a:srgbClr val="99B3A8">
              <a:alpha val="20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1"/>
                </a:solidFill>
              </a:rPr>
              <a:t>Compared with employed individuals, unemployed individuals with BD have significantly greater severity of depressive, but not manic, symptoms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6418C74-14F2-A400-DC9A-35FC6F7C4E51}"/>
              </a:ext>
            </a:extLst>
          </p:cNvPr>
          <p:cNvGrpSpPr/>
          <p:nvPr/>
        </p:nvGrpSpPr>
        <p:grpSpPr>
          <a:xfrm>
            <a:off x="3397994" y="4507087"/>
            <a:ext cx="732913" cy="732913"/>
            <a:chOff x="568331" y="3816549"/>
            <a:chExt cx="793751" cy="79375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63CEB84-CB52-0E09-527D-3395D11093BE}"/>
                </a:ext>
              </a:extLst>
            </p:cNvPr>
            <p:cNvSpPr/>
            <p:nvPr/>
          </p:nvSpPr>
          <p:spPr>
            <a:xfrm>
              <a:off x="682598" y="4010208"/>
              <a:ext cx="514394" cy="51439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58" name="Graphic 57" descr="Inpatient outline">
              <a:extLst>
                <a:ext uri="{FF2B5EF4-FFF2-40B4-BE49-F238E27FC236}">
                  <a16:creationId xmlns:a16="http://schemas.microsoft.com/office/drawing/2014/main" id="{3C9B680A-5D6C-30F2-0FD7-4A693B39B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68331" y="3816549"/>
              <a:ext cx="793751" cy="793751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5C9B37F-E4AC-0CD2-69C2-140E5CAE4333}"/>
              </a:ext>
            </a:extLst>
          </p:cNvPr>
          <p:cNvGrpSpPr/>
          <p:nvPr/>
        </p:nvGrpSpPr>
        <p:grpSpPr>
          <a:xfrm>
            <a:off x="7673677" y="1894709"/>
            <a:ext cx="743107" cy="743107"/>
            <a:chOff x="537549" y="5027155"/>
            <a:chExt cx="793752" cy="79375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6D44B67-430C-318C-1483-597FBD52729D}"/>
                </a:ext>
              </a:extLst>
            </p:cNvPr>
            <p:cNvSpPr/>
            <p:nvPr/>
          </p:nvSpPr>
          <p:spPr>
            <a:xfrm>
              <a:off x="682598" y="5170238"/>
              <a:ext cx="507586" cy="50758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61" name="Graphic 60" descr="Daily calendar outline">
              <a:extLst>
                <a:ext uri="{FF2B5EF4-FFF2-40B4-BE49-F238E27FC236}">
                  <a16:creationId xmlns:a16="http://schemas.microsoft.com/office/drawing/2014/main" id="{09C3BD58-43E2-5D68-BE19-7D7A18905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37549" y="5027155"/>
              <a:ext cx="793752" cy="793752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8B02FF5-C96A-3FF3-367C-DD20344D46E1}"/>
              </a:ext>
            </a:extLst>
          </p:cNvPr>
          <p:cNvGrpSpPr/>
          <p:nvPr/>
        </p:nvGrpSpPr>
        <p:grpSpPr>
          <a:xfrm>
            <a:off x="7687573" y="4452791"/>
            <a:ext cx="723860" cy="723860"/>
            <a:chOff x="4868793" y="1481610"/>
            <a:chExt cx="793750" cy="79375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E55A628-91A6-BF43-C186-928A6E8BC3BA}"/>
                </a:ext>
              </a:extLst>
            </p:cNvPr>
            <p:cNvSpPr/>
            <p:nvPr/>
          </p:nvSpPr>
          <p:spPr>
            <a:xfrm>
              <a:off x="5008471" y="1649490"/>
              <a:ext cx="514394" cy="51439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64" name="Graphic 63" descr="Money outline">
              <a:extLst>
                <a:ext uri="{FF2B5EF4-FFF2-40B4-BE49-F238E27FC236}">
                  <a16:creationId xmlns:a16="http://schemas.microsoft.com/office/drawing/2014/main" id="{354A4425-6362-1203-5B46-DDC1DA311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68793" y="1481610"/>
              <a:ext cx="793750" cy="79375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C0708-38DF-AFDA-9A19-6D4EE99DD2D8}"/>
              </a:ext>
            </a:extLst>
          </p:cNvPr>
          <p:cNvGrpSpPr/>
          <p:nvPr/>
        </p:nvGrpSpPr>
        <p:grpSpPr>
          <a:xfrm>
            <a:off x="3398249" y="3201436"/>
            <a:ext cx="732913" cy="732913"/>
            <a:chOff x="4868792" y="3820092"/>
            <a:chExt cx="793750" cy="79375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0096013-991A-9AE0-1049-6DE2A164FF70}"/>
                </a:ext>
              </a:extLst>
            </p:cNvPr>
            <p:cNvSpPr/>
            <p:nvPr/>
          </p:nvSpPr>
          <p:spPr>
            <a:xfrm>
              <a:off x="5008471" y="3961045"/>
              <a:ext cx="514394" cy="51439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67" name="Graphic 66" descr="Dollar outline">
              <a:extLst>
                <a:ext uri="{FF2B5EF4-FFF2-40B4-BE49-F238E27FC236}">
                  <a16:creationId xmlns:a16="http://schemas.microsoft.com/office/drawing/2014/main" id="{BFA3B477-6A23-0F59-D07F-641943A1B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4868792" y="3820092"/>
              <a:ext cx="793750" cy="79375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FDB8865-7F60-3029-5264-1DCDB7A126DF}"/>
              </a:ext>
            </a:extLst>
          </p:cNvPr>
          <p:cNvGrpSpPr/>
          <p:nvPr/>
        </p:nvGrpSpPr>
        <p:grpSpPr>
          <a:xfrm>
            <a:off x="7678705" y="3206941"/>
            <a:ext cx="743106" cy="743106"/>
            <a:chOff x="4900932" y="4951176"/>
            <a:chExt cx="793750" cy="793750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F23CF8C-123F-7C18-A4FE-643F7CF8775A}"/>
                </a:ext>
              </a:extLst>
            </p:cNvPr>
            <p:cNvSpPr/>
            <p:nvPr/>
          </p:nvSpPr>
          <p:spPr>
            <a:xfrm>
              <a:off x="5040610" y="5089548"/>
              <a:ext cx="514394" cy="51439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70" name="Graphic 69" descr="Medical outline">
              <a:extLst>
                <a:ext uri="{FF2B5EF4-FFF2-40B4-BE49-F238E27FC236}">
                  <a16:creationId xmlns:a16="http://schemas.microsoft.com/office/drawing/2014/main" id="{1B3B6FE5-07FA-6EC8-E227-6C873720C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900932" y="4951176"/>
              <a:ext cx="793750" cy="793750"/>
            </a:xfrm>
            <a:prstGeom prst="rect">
              <a:avLst/>
            </a:prstGeom>
          </p:spPr>
        </p:pic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8AC8C7B0-5384-D256-840E-2287DF781A3F}"/>
              </a:ext>
            </a:extLst>
          </p:cNvPr>
          <p:cNvSpPr/>
          <p:nvPr/>
        </p:nvSpPr>
        <p:spPr>
          <a:xfrm>
            <a:off x="3585097" y="2034958"/>
            <a:ext cx="471414" cy="47141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71" name="Graphic 70" descr="Briefcase outline">
            <a:extLst>
              <a:ext uri="{FF2B5EF4-FFF2-40B4-BE49-F238E27FC236}">
                <a16:creationId xmlns:a16="http://schemas.microsoft.com/office/drawing/2014/main" id="{997A0741-2535-9F0F-D862-3F314D94AE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475113" y="1920571"/>
            <a:ext cx="691383" cy="69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377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421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1_Office Theme</vt:lpstr>
      <vt:lpstr>Global burden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21</cp:revision>
  <dcterms:created xsi:type="dcterms:W3CDTF">2022-06-30T09:48:17Z</dcterms:created>
  <dcterms:modified xsi:type="dcterms:W3CDTF">2024-05-27T12:25:31Z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