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329906352938906"/>
          <c:y val="2.0046815387246144E-2"/>
          <c:w val="0.6127646342207449"/>
          <c:h val="0.78963425337158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Percentage of patients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Increased empathy</c:v>
                </c:pt>
                <c:pt idx="1">
                  <c:v>Increased creativity</c:v>
                </c:pt>
                <c:pt idx="2">
                  <c:v>Increased self-awareness</c:v>
                </c:pt>
                <c:pt idx="3">
                  <c:v>Increased productivity</c:v>
                </c:pt>
                <c:pt idx="4">
                  <c:v>Increased self-confidence</c:v>
                </c:pt>
                <c:pt idx="5">
                  <c:v>Euphoria</c:v>
                </c:pt>
                <c:pt idx="6">
                  <c:v>Feeling invincible</c:v>
                </c:pt>
                <c:pt idx="7">
                  <c:v>Enhanced relationships with friends and family</c:v>
                </c:pt>
                <c:pt idx="8">
                  <c:v>Heightened ability to appreciate other things</c:v>
                </c:pt>
                <c:pt idx="9">
                  <c:v>Heightened experiences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18</c:v>
                </c:pt>
                <c:pt idx="1">
                  <c:v>14.4</c:v>
                </c:pt>
                <c:pt idx="2">
                  <c:v>11.7</c:v>
                </c:pt>
                <c:pt idx="3">
                  <c:v>8.1</c:v>
                </c:pt>
                <c:pt idx="4">
                  <c:v>5.4</c:v>
                </c:pt>
                <c:pt idx="5">
                  <c:v>4.5</c:v>
                </c:pt>
                <c:pt idx="6">
                  <c:v>3.6</c:v>
                </c:pt>
                <c:pt idx="7">
                  <c:v>3.6</c:v>
                </c:pt>
                <c:pt idx="8">
                  <c:v>2.7</c:v>
                </c:pt>
                <c:pt idx="9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28-48CC-88F8-1C79810A8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8689520"/>
        <c:axId val="318684112"/>
      </c:barChart>
      <c:catAx>
        <c:axId val="3186895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0"/>
        <c:lblAlgn val="r"/>
        <c:lblOffset val="50"/>
        <c:noMultiLvlLbl val="0"/>
      </c:catAx>
      <c:valAx>
        <c:axId val="318684112"/>
        <c:scaling>
          <c:orientation val="minMax"/>
          <c:max val="2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100" b="1">
                    <a:solidFill>
                      <a:schemeClr val="tx2"/>
                    </a:solidFill>
                  </a:rPr>
                  <a:t>Percentage</a:t>
                </a:r>
                <a:r>
                  <a:rPr lang="en-GB" sz="1100" b="1" baseline="0">
                    <a:solidFill>
                      <a:schemeClr val="tx2"/>
                    </a:solidFill>
                  </a:rPr>
                  <a:t> of patients</a:t>
                </a:r>
                <a:endParaRPr lang="en-GB" sz="11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0.51999176265128122"/>
              <c:y val="0.895865320261867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max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Many patients with bipolar disorder view their illness as inherent traits of their identity, including confidence, empathy, self-awareness, social ease, productivity, and creativity.</a:t>
            </a:r>
            <a:r>
              <a:rPr lang="en-GB" baseline="30000" dirty="0"/>
              <a:t>5</a:t>
            </a:r>
            <a:r>
              <a:rPr lang="en-GB" dirty="0"/>
              <a:t> For patients that feel there are positive qualities to their bipolar disorder, the effectiveness of treatments, and likelihood of recovery, may be impacted.</a:t>
            </a:r>
            <a:r>
              <a:rPr lang="en-GB" baseline="30000" dirty="0"/>
              <a:t>4</a:t>
            </a:r>
            <a:r>
              <a:rPr lang="en-GB" dirty="0"/>
              <a:t> As a subset of patients with bipolar disorder do not wish to remove their disorder, understanding their reasons may inform approaches to interventions that are tailored to these individuals.</a:t>
            </a:r>
            <a:r>
              <a:rPr lang="en-GB" baseline="30000" dirty="0"/>
              <a:t>4</a:t>
            </a:r>
            <a:endParaRPr lang="en-GB" dirty="0"/>
          </a:p>
          <a:p>
            <a:r>
              <a:rPr lang="en-GB" dirty="0"/>
              <a:t> 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Greenwood TA. Positive traits in the bipolar spectrum: the space between madness and genius. Mol Neuropsychiatry 2017; 2 (4): 198–212.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Galvez JF, </a:t>
            </a:r>
            <a:r>
              <a:rPr lang="en-GB" dirty="0" err="1"/>
              <a:t>Thommi</a:t>
            </a:r>
            <a:r>
              <a:rPr lang="en-GB" dirty="0"/>
              <a:t> S, </a:t>
            </a:r>
            <a:r>
              <a:rPr lang="en-GB" dirty="0" err="1"/>
              <a:t>Ghaemi</a:t>
            </a:r>
            <a:r>
              <a:rPr lang="en-GB" dirty="0"/>
              <a:t> SN. Positive aspects of mental illness: a review in bipolar disorder. J Affect </a:t>
            </a:r>
            <a:r>
              <a:rPr lang="en-GB" dirty="0" err="1"/>
              <a:t>Disord</a:t>
            </a:r>
            <a:r>
              <a:rPr lang="en-GB" dirty="0"/>
              <a:t> 2011; 128 (3): 185–190.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Parker G, Paterson A, Fletcher K, et al. The ‘magic button question’ for those with a mood disorder – would they wish to re-live their condition? J Affect </a:t>
            </a:r>
            <a:r>
              <a:rPr lang="en-US" dirty="0" err="1"/>
              <a:t>Disord</a:t>
            </a:r>
            <a:r>
              <a:rPr lang="en-US" dirty="0"/>
              <a:t> 2012; 136 (3): 419–424.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Folstad</a:t>
            </a:r>
            <a:r>
              <a:rPr lang="en-US" dirty="0"/>
              <a:t> S, Mansell W. ‘The Button Question’: a mixed-methods study of whether patients want to keep or remove bipolar disorder and the reasons for their decision. J Affect </a:t>
            </a:r>
            <a:r>
              <a:rPr lang="en-US" dirty="0" err="1"/>
              <a:t>Disord</a:t>
            </a:r>
            <a:r>
              <a:rPr lang="en-US" dirty="0"/>
              <a:t> 2019; 245: 708–715.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Greenwood TA, Chow LJ, Gur RC, </a:t>
            </a:r>
            <a:r>
              <a:rPr lang="en-GB" dirty="0" err="1"/>
              <a:t>Kelsoe</a:t>
            </a:r>
            <a:r>
              <a:rPr lang="en-GB" dirty="0"/>
              <a:t> JR. Bipolar spectrum traits and the space between madness and genius: the muse is in the dose. J </a:t>
            </a:r>
            <a:r>
              <a:rPr lang="en-GB" dirty="0" err="1"/>
              <a:t>Psychiatr</a:t>
            </a:r>
            <a:r>
              <a:rPr lang="en-GB" dirty="0"/>
              <a:t> Res 2022; 153: 149–158.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003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Strengths and positive characteristics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EBA98-1A90-B62D-A777-E16BDD04EE1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375586" cy="4415215"/>
          </a:xfrm>
        </p:spPr>
        <p:txBody>
          <a:bodyPr/>
          <a:lstStyle/>
          <a:p>
            <a:r>
              <a:rPr lang="en-GB" dirty="0"/>
              <a:t>The association between creativity and BD has been </a:t>
            </a:r>
            <a:br>
              <a:rPr lang="en-GB" dirty="0"/>
            </a:br>
            <a:r>
              <a:rPr lang="en-GB" dirty="0"/>
              <a:t>well-documented</a:t>
            </a:r>
            <a:r>
              <a:rPr lang="en-GB" baseline="30000" dirty="0"/>
              <a:t>1</a:t>
            </a:r>
          </a:p>
          <a:p>
            <a:r>
              <a:rPr lang="en-GB" dirty="0"/>
              <a:t>Other positive traits such as spirituality, realism, and resilience, can be observed in individuals with BD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In one study, 62% of patients with BD reported that there </a:t>
            </a:r>
            <a:br>
              <a:rPr lang="en-GB" dirty="0"/>
            </a:br>
            <a:r>
              <a:rPr lang="en-GB" dirty="0"/>
              <a:t>are advantages to their disorder</a:t>
            </a:r>
            <a:r>
              <a:rPr lang="en-GB" baseline="30000" dirty="0"/>
              <a:t>3</a:t>
            </a:r>
          </a:p>
          <a:p>
            <a:pPr lvl="1"/>
            <a:r>
              <a:rPr lang="en-GB" sz="1600" dirty="0"/>
              <a:t>Advantages were </a:t>
            </a:r>
            <a:r>
              <a:rPr lang="en-GB" sz="1600" b="1" dirty="0"/>
              <a:t>three times </a:t>
            </a:r>
            <a:r>
              <a:rPr lang="en-GB" sz="1600" dirty="0"/>
              <a:t>more likely </a:t>
            </a:r>
            <a:br>
              <a:rPr lang="en-GB" sz="1600" dirty="0"/>
            </a:br>
            <a:r>
              <a:rPr lang="en-GB" sz="1600" dirty="0"/>
              <a:t>to be reported for BD-II than BD-I</a:t>
            </a:r>
            <a:r>
              <a:rPr lang="en-GB" sz="1600" baseline="30000" dirty="0"/>
              <a:t>3</a:t>
            </a:r>
            <a:endParaRPr lang="en-GB" sz="1600" dirty="0"/>
          </a:p>
          <a:p>
            <a:r>
              <a:rPr lang="en-GB" dirty="0"/>
              <a:t>In another study, 48% of patients with BD reported </a:t>
            </a:r>
            <a:br>
              <a:rPr lang="en-GB" dirty="0"/>
            </a:br>
            <a:r>
              <a:rPr lang="en-GB" dirty="0"/>
              <a:t>that they would ‘switch off’ their BD, if the effect </a:t>
            </a:r>
            <a:br>
              <a:rPr lang="en-GB" dirty="0"/>
            </a:br>
            <a:r>
              <a:rPr lang="en-GB" dirty="0"/>
              <a:t>was reversible</a:t>
            </a:r>
            <a:r>
              <a:rPr lang="en-GB" baseline="30000" dirty="0"/>
              <a:t>4</a:t>
            </a:r>
            <a:endParaRPr lang="en-GB" dirty="0"/>
          </a:p>
          <a:p>
            <a:pPr lvl="1"/>
            <a:r>
              <a:rPr lang="en-GB" sz="1600" dirty="0"/>
              <a:t>Some patients associate mania with ‘enhanced qualities’, and ‘fun’</a:t>
            </a:r>
            <a:r>
              <a:rPr lang="en-GB" sz="1600" baseline="30000" dirty="0"/>
              <a:t>4</a:t>
            </a:r>
            <a:endParaRPr lang="en-GB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569051" cy="619200"/>
          </a:xfrm>
        </p:spPr>
        <p:txBody>
          <a:bodyPr/>
          <a:lstStyle/>
          <a:p>
            <a:r>
              <a:rPr lang="en-GB" dirty="0"/>
              <a:t>BD=bipolar disorder</a:t>
            </a:r>
          </a:p>
          <a:p>
            <a:br>
              <a:rPr lang="en-GB" dirty="0"/>
            </a:br>
            <a:r>
              <a:rPr lang="en-GB" dirty="0"/>
              <a:t>1. Greenwood. </a:t>
            </a:r>
            <a:r>
              <a:rPr lang="pl-PL" dirty="0"/>
              <a:t>Mol Neuropsychiatry 2017;2(4):198</a:t>
            </a:r>
            <a:r>
              <a:rPr lang="en-GB" dirty="0"/>
              <a:t>–</a:t>
            </a:r>
            <a:r>
              <a:rPr lang="pl-PL" dirty="0"/>
              <a:t>212</a:t>
            </a:r>
            <a:r>
              <a:rPr lang="en-GB" dirty="0"/>
              <a:t>; 2. Galvez et al. J Affect </a:t>
            </a:r>
            <a:r>
              <a:rPr lang="en-GB" dirty="0" err="1"/>
              <a:t>Disord</a:t>
            </a:r>
            <a:r>
              <a:rPr lang="en-GB" dirty="0"/>
              <a:t> 2011;128(3):185–190; </a:t>
            </a:r>
            <a:br>
              <a:rPr lang="en-GB" dirty="0"/>
            </a:br>
            <a:r>
              <a:rPr lang="en-GB" dirty="0"/>
              <a:t>3. Parker et al. </a:t>
            </a:r>
            <a:r>
              <a:rPr lang="en-US" dirty="0"/>
              <a:t>J Affect </a:t>
            </a:r>
            <a:r>
              <a:rPr lang="en-US" dirty="0" err="1"/>
              <a:t>Disord</a:t>
            </a:r>
            <a:r>
              <a:rPr lang="en-US" dirty="0"/>
              <a:t> 2012;136(3):419–424; 4. </a:t>
            </a:r>
            <a:r>
              <a:rPr lang="en-US" dirty="0" err="1"/>
              <a:t>Folstad</a:t>
            </a:r>
            <a:r>
              <a:rPr lang="en-US" dirty="0"/>
              <a:t> &amp; Mansell. J Affect </a:t>
            </a:r>
            <a:r>
              <a:rPr lang="en-US" dirty="0" err="1"/>
              <a:t>Disord</a:t>
            </a:r>
            <a:r>
              <a:rPr lang="en-US" dirty="0"/>
              <a:t> 2019;245:708–715</a:t>
            </a:r>
            <a:endParaRPr lang="en-GB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2F9CF7E-F7AD-FBAC-98ED-93C221F89A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4991810"/>
              </p:ext>
            </p:extLst>
          </p:nvPr>
        </p:nvGraphicFramePr>
        <p:xfrm>
          <a:off x="5894163" y="1846798"/>
          <a:ext cx="5589177" cy="4415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D92EF09-AB27-6BB8-E8CC-AFD7DE3BCEA3}"/>
              </a:ext>
            </a:extLst>
          </p:cNvPr>
          <p:cNvSpPr txBox="1"/>
          <p:nvPr/>
        </p:nvSpPr>
        <p:spPr>
          <a:xfrm>
            <a:off x="6149827" y="1965939"/>
            <a:ext cx="17258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Increased empathy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8C0F81-FADD-1CC3-28EB-7CDDEBFF2E5B}"/>
              </a:ext>
            </a:extLst>
          </p:cNvPr>
          <p:cNvSpPr txBox="1"/>
          <p:nvPr/>
        </p:nvSpPr>
        <p:spPr>
          <a:xfrm>
            <a:off x="6486602" y="2292151"/>
            <a:ext cx="1389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tx2"/>
                </a:solidFill>
              </a:rPr>
              <a:t>Increased creativity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BEDC2-1D2A-B381-D222-27DDCFD66823}"/>
              </a:ext>
            </a:extLst>
          </p:cNvPr>
          <p:cNvSpPr txBox="1"/>
          <p:nvPr/>
        </p:nvSpPr>
        <p:spPr>
          <a:xfrm>
            <a:off x="6084788" y="3362960"/>
            <a:ext cx="17908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 dirty="0">
                <a:solidFill>
                  <a:schemeClr val="tx2"/>
                </a:solidFill>
              </a:rPr>
              <a:t>Increased self-confidence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7778FC-7918-7C5A-4AD1-10E5F5361EA0}"/>
              </a:ext>
            </a:extLst>
          </p:cNvPr>
          <p:cNvSpPr txBox="1"/>
          <p:nvPr/>
        </p:nvSpPr>
        <p:spPr>
          <a:xfrm>
            <a:off x="6604161" y="4056609"/>
            <a:ext cx="1271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Feeling invincible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006833-E42B-EC7A-70C2-9723F611289A}"/>
              </a:ext>
            </a:extLst>
          </p:cNvPr>
          <p:cNvSpPr txBox="1"/>
          <p:nvPr/>
        </p:nvSpPr>
        <p:spPr>
          <a:xfrm>
            <a:off x="6184174" y="4295672"/>
            <a:ext cx="16914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Enhanced relationships </a:t>
            </a:r>
            <a:br>
              <a:rPr lang="en-GB" sz="1100">
                <a:solidFill>
                  <a:schemeClr val="tx2"/>
                </a:solidFill>
              </a:rPr>
            </a:br>
            <a:r>
              <a:rPr lang="en-GB" sz="1100">
                <a:solidFill>
                  <a:schemeClr val="tx2"/>
                </a:solidFill>
              </a:rPr>
              <a:t>with family and friends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6F8C75-6B4B-8F2C-898F-6339FCE4D10C}"/>
              </a:ext>
            </a:extLst>
          </p:cNvPr>
          <p:cNvSpPr txBox="1"/>
          <p:nvPr/>
        </p:nvSpPr>
        <p:spPr>
          <a:xfrm>
            <a:off x="6257911" y="4699569"/>
            <a:ext cx="16177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Heightened ability to</a:t>
            </a:r>
            <a:br>
              <a:rPr lang="en-GB" sz="1100">
                <a:solidFill>
                  <a:schemeClr val="tx2"/>
                </a:solidFill>
              </a:rPr>
            </a:br>
            <a:r>
              <a:rPr lang="en-GB" sz="1100">
                <a:solidFill>
                  <a:schemeClr val="tx2"/>
                </a:solidFill>
              </a:rPr>
              <a:t>appreciate other things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C0C9B6-3151-0C5E-1B26-F230A9F7505A}"/>
              </a:ext>
            </a:extLst>
          </p:cNvPr>
          <p:cNvSpPr txBox="1"/>
          <p:nvPr/>
        </p:nvSpPr>
        <p:spPr>
          <a:xfrm>
            <a:off x="6037741" y="2648868"/>
            <a:ext cx="1837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Increased self-awareness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0E8089-A158-6B8B-5246-DAB72126A34E}"/>
              </a:ext>
            </a:extLst>
          </p:cNvPr>
          <p:cNvSpPr txBox="1"/>
          <p:nvPr/>
        </p:nvSpPr>
        <p:spPr>
          <a:xfrm>
            <a:off x="6283084" y="2992164"/>
            <a:ext cx="15925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Increased productivity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391B94-27FF-683C-E065-09F08554C3A6}"/>
              </a:ext>
            </a:extLst>
          </p:cNvPr>
          <p:cNvSpPr txBox="1"/>
          <p:nvPr/>
        </p:nvSpPr>
        <p:spPr>
          <a:xfrm>
            <a:off x="6283084" y="3705599"/>
            <a:ext cx="15925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Euphoria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7A4D00-6E1E-B8BD-15FE-8133B541F45C}"/>
              </a:ext>
            </a:extLst>
          </p:cNvPr>
          <p:cNvSpPr txBox="1"/>
          <p:nvPr/>
        </p:nvSpPr>
        <p:spPr>
          <a:xfrm>
            <a:off x="6168143" y="5115724"/>
            <a:ext cx="17075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00">
                <a:solidFill>
                  <a:schemeClr val="tx2"/>
                </a:solidFill>
              </a:rPr>
              <a:t>Heightened experiences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1500E3-2F98-DE82-426F-8338C12EA757}"/>
              </a:ext>
            </a:extLst>
          </p:cNvPr>
          <p:cNvSpPr txBox="1"/>
          <p:nvPr/>
        </p:nvSpPr>
        <p:spPr>
          <a:xfrm>
            <a:off x="10722444" y="5115724"/>
            <a:ext cx="591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n=111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71E807-73E5-FBA2-898D-2B11A5CA8416}"/>
              </a:ext>
            </a:extLst>
          </p:cNvPr>
          <p:cNvSpPr txBox="1"/>
          <p:nvPr/>
        </p:nvSpPr>
        <p:spPr>
          <a:xfrm>
            <a:off x="6084788" y="1416785"/>
            <a:ext cx="52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Positive aspects of bipolar disorder </a:t>
            </a:r>
            <a:b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reported by patients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849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494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Strengths and positive characteristics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23</cp:revision>
  <dcterms:created xsi:type="dcterms:W3CDTF">2022-06-30T09:48:17Z</dcterms:created>
  <dcterms:modified xsi:type="dcterms:W3CDTF">2024-05-27T12:26:10Z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