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0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17171"/>
    <a:srgbClr val="99B3A8"/>
    <a:srgbClr val="D6E1DC"/>
    <a:srgbClr val="F0F0F0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83" d="100"/>
          <a:sy n="83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2382" y="-29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65400892270442"/>
          <c:y val="0.12476878172316942"/>
          <c:w val="0.73168746412101349"/>
          <c:h val="0.707061719347960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Bipolar I disorder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With any symptoms</c:v>
                </c:pt>
                <c:pt idx="1">
                  <c:v>With subsyndromal symptoms of mania/hypomania, depression, or minor depression </c:v>
                </c:pt>
                <c:pt idx="2">
                  <c:v>With minor depression/dysthymia 
or hypomanic symptoms</c:v>
                </c:pt>
                <c:pt idx="3">
                  <c:v>At the syndromal threshold level 
of mania and/or MDE</c:v>
                </c:pt>
                <c:pt idx="4">
                  <c:v>With psychotic symptoms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47.3</c:v>
                </c:pt>
                <c:pt idx="1">
                  <c:v>14.8</c:v>
                </c:pt>
                <c:pt idx="2">
                  <c:v>20.2</c:v>
                </c:pt>
                <c:pt idx="3">
                  <c:v>12.3</c:v>
                </c:pt>
                <c:pt idx="4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B0-4898-911C-E7AAF66FF4E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Bipolar II disorder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With any symptoms</c:v>
                </c:pt>
                <c:pt idx="1">
                  <c:v>With subsyndromal symptoms of mania/hypomania, depression, or minor depression </c:v>
                </c:pt>
                <c:pt idx="2">
                  <c:v>With minor depression/dysthymia 
or hypomanic symptoms</c:v>
                </c:pt>
                <c:pt idx="3">
                  <c:v>At the syndromal threshold level 
of mania and/or MDE</c:v>
                </c:pt>
                <c:pt idx="4">
                  <c:v>With psychotic symptoms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53.9</c:v>
                </c:pt>
                <c:pt idx="1">
                  <c:v>15.7</c:v>
                </c:pt>
                <c:pt idx="2">
                  <c:v>25.2</c:v>
                </c:pt>
                <c:pt idx="3">
                  <c:v>13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B0-4898-911C-E7AAF66FF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8689520"/>
        <c:axId val="318684112"/>
      </c:barChart>
      <c:catAx>
        <c:axId val="3186895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4112"/>
        <c:crosses val="autoZero"/>
        <c:auto val="1"/>
        <c:lblAlgn val="r"/>
        <c:lblOffset val="100"/>
        <c:noMultiLvlLbl val="0"/>
      </c:catAx>
      <c:valAx>
        <c:axId val="318684112"/>
        <c:scaling>
          <c:orientation val="minMax"/>
          <c:max val="6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>
                    <a:solidFill>
                      <a:schemeClr val="tx2"/>
                    </a:solidFill>
                  </a:rPr>
                  <a:t>Percentage</a:t>
                </a:r>
                <a:r>
                  <a:rPr lang="en-GB" sz="1200" b="1" baseline="0">
                    <a:solidFill>
                      <a:schemeClr val="tx2"/>
                    </a:solidFill>
                  </a:rPr>
                  <a:t> of t</a:t>
                </a:r>
                <a:r>
                  <a:rPr lang="en-GB" sz="1200" b="1">
                    <a:solidFill>
                      <a:schemeClr val="tx2"/>
                    </a:solidFill>
                  </a:rPr>
                  <a:t>ime spent at follow-up</a:t>
                </a:r>
              </a:p>
            </c:rich>
          </c:tx>
          <c:layout>
            <c:manualLayout>
              <c:xMode val="edge"/>
              <c:yMode val="edge"/>
              <c:x val="0.2982055398802968"/>
              <c:y val="0.900182788418634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8689520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382099096195545"/>
          <c:y val="0.67106326630508328"/>
          <c:w val="0.32301270783448777"/>
          <c:h val="0.13634253950632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27-05-2024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addition to symptom severity, patients with bipolar I and bipolar II disorder differed in terms of clinical characteristics in these studies, as shown on the slide.</a:t>
            </a:r>
            <a:r>
              <a:rPr lang="en-GB" baseline="30000" dirty="0"/>
              <a:t>1-3</a:t>
            </a:r>
            <a:r>
              <a:rPr lang="en-GB" dirty="0"/>
              <a:t> Patients with bipolar I disorder experienced higher rates of lifetime substance abuse than those with bipolar II disorder.</a:t>
            </a:r>
            <a:r>
              <a:rPr lang="en-GB" baseline="30000" dirty="0"/>
              <a:t>1</a:t>
            </a:r>
            <a:r>
              <a:rPr lang="en-GB" dirty="0"/>
              <a:t> Patients with bipolar II disorder experienced fewer changes in weekly symptom status than those with bipolar I disorder, however both disorders involved changes over time in symptom status and mood polarity.</a:t>
            </a:r>
            <a:r>
              <a:rPr lang="en-GB" baseline="30000" dirty="0"/>
              <a:t>1-3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References: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Judd LL, </a:t>
            </a:r>
            <a:r>
              <a:rPr lang="en-GB" dirty="0" err="1"/>
              <a:t>Akiskal</a:t>
            </a:r>
            <a:r>
              <a:rPr lang="en-GB" dirty="0"/>
              <a:t> HS, 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BlinkMacSystemFont"/>
              </a:rPr>
              <a:t>Schettler</a:t>
            </a:r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 PJ,</a:t>
            </a:r>
            <a:r>
              <a:rPr lang="en-GB" dirty="0"/>
              <a:t> et al. The comparative clinical phenotype and long term longitudinal episode course of bipolar I and II: a clinical spectrum or distinct disorders? </a:t>
            </a:r>
            <a:r>
              <a:rPr lang="pl-PL" sz="1200" dirty="0"/>
              <a:t>J Affect Disord 2003;</a:t>
            </a:r>
            <a:r>
              <a:rPr lang="en-GB" sz="1200" dirty="0"/>
              <a:t> </a:t>
            </a:r>
            <a:r>
              <a:rPr lang="pl-PL" sz="1200" dirty="0"/>
              <a:t>73</a:t>
            </a:r>
            <a:r>
              <a:rPr lang="en-GB" sz="1200" dirty="0"/>
              <a:t> </a:t>
            </a:r>
            <a:r>
              <a:rPr lang="pl-PL" sz="1200" dirty="0"/>
              <a:t>(1</a:t>
            </a:r>
            <a:r>
              <a:rPr lang="en-GB" sz="1200" dirty="0"/>
              <a:t>–</a:t>
            </a:r>
            <a:r>
              <a:rPr lang="pl-PL" sz="1200" dirty="0"/>
              <a:t>2):</a:t>
            </a:r>
            <a:r>
              <a:rPr lang="en-GB" sz="1200" dirty="0"/>
              <a:t> </a:t>
            </a:r>
            <a:r>
              <a:rPr lang="pl-PL" sz="1200" dirty="0"/>
              <a:t>19</a:t>
            </a:r>
            <a:r>
              <a:rPr lang="en-GB" sz="1200" dirty="0"/>
              <a:t>–</a:t>
            </a:r>
            <a:r>
              <a:rPr lang="pl-PL" sz="1200" dirty="0"/>
              <a:t>32</a:t>
            </a:r>
            <a:r>
              <a:rPr lang="en-GB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Judd LL, </a:t>
            </a:r>
            <a:r>
              <a:rPr lang="en-GB" dirty="0" err="1"/>
              <a:t>Akiskal</a:t>
            </a:r>
            <a:r>
              <a:rPr lang="en-GB" dirty="0"/>
              <a:t> HS, </a:t>
            </a:r>
            <a:r>
              <a:rPr lang="en-GB" dirty="0" err="1"/>
              <a:t>Schettler</a:t>
            </a:r>
            <a:r>
              <a:rPr lang="en-GB" dirty="0"/>
              <a:t> PJ, et al. The long-term natural history of the weekly symptomatic status of bipolar I disorder. Arch Gen Psychiatry 2002; 59 (6): 530–537.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Judd LL, </a:t>
            </a:r>
            <a:r>
              <a:rPr lang="en-GB" dirty="0" err="1"/>
              <a:t>Akiskal</a:t>
            </a:r>
            <a:r>
              <a:rPr lang="en-GB" dirty="0"/>
              <a:t> HS, </a:t>
            </a:r>
            <a:r>
              <a:rPr lang="en-GB" dirty="0" err="1"/>
              <a:t>Schettler</a:t>
            </a:r>
            <a:r>
              <a:rPr lang="en-GB" dirty="0"/>
              <a:t> PJ, et al. A prospective investigation of the natural history of the long-term weekly symptomatic status of bipolar II disorder. Arch Gen Psychiatry 2003; 60 (3): 261–269.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895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31438DA-99D2-7276-0D34-1298C62B2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9689005"/>
              </p:ext>
            </p:extLst>
          </p:nvPr>
        </p:nvGraphicFramePr>
        <p:xfrm>
          <a:off x="5581650" y="1527859"/>
          <a:ext cx="6069012" cy="4574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4FD38D9-3D35-B5B3-4EE6-D504A4541815}"/>
              </a:ext>
            </a:extLst>
          </p:cNvPr>
          <p:cNvSpPr txBox="1"/>
          <p:nvPr/>
        </p:nvSpPr>
        <p:spPr>
          <a:xfrm>
            <a:off x="4979466" y="2277890"/>
            <a:ext cx="1526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With any symptoms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DE1B41-DE9A-92CF-4E51-E21F7197C05F}"/>
              </a:ext>
            </a:extLst>
          </p:cNvPr>
          <p:cNvSpPr txBox="1"/>
          <p:nvPr/>
        </p:nvSpPr>
        <p:spPr>
          <a:xfrm>
            <a:off x="3230292" y="2824125"/>
            <a:ext cx="3275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tx2"/>
                </a:solidFill>
              </a:rPr>
              <a:t>With subsyndromal symptoms of mania/</a:t>
            </a:r>
            <a:br>
              <a:rPr lang="en-US" sz="1200">
                <a:solidFill>
                  <a:schemeClr val="tx2"/>
                </a:solidFill>
              </a:rPr>
            </a:br>
            <a:r>
              <a:rPr lang="en-US" sz="1200">
                <a:solidFill>
                  <a:schemeClr val="tx2"/>
                </a:solidFill>
              </a:rPr>
              <a:t>hypomania, depression, or minor depression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139CEB-427A-DB5B-F0A6-D8796A88D482}"/>
              </a:ext>
            </a:extLst>
          </p:cNvPr>
          <p:cNvSpPr txBox="1"/>
          <p:nvPr/>
        </p:nvSpPr>
        <p:spPr>
          <a:xfrm>
            <a:off x="3898952" y="3482424"/>
            <a:ext cx="2606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tx2"/>
                </a:solidFill>
              </a:rPr>
              <a:t>With minor depression/dysthymia </a:t>
            </a:r>
            <a:br>
              <a:rPr lang="en-US" sz="1200">
                <a:solidFill>
                  <a:schemeClr val="tx2"/>
                </a:solidFill>
              </a:rPr>
            </a:br>
            <a:r>
              <a:rPr lang="en-US" sz="1200">
                <a:solidFill>
                  <a:schemeClr val="tx2"/>
                </a:solidFill>
              </a:rPr>
              <a:t>or hypomanic symptoms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B7CA91-8BD7-5950-87E3-1FB5774FC7D3}"/>
              </a:ext>
            </a:extLst>
          </p:cNvPr>
          <p:cNvSpPr txBox="1"/>
          <p:nvPr/>
        </p:nvSpPr>
        <p:spPr>
          <a:xfrm>
            <a:off x="3898953" y="4136919"/>
            <a:ext cx="2606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</a:rPr>
              <a:t>At the </a:t>
            </a:r>
            <a:r>
              <a:rPr lang="en-US" sz="1200" dirty="0" err="1">
                <a:solidFill>
                  <a:schemeClr val="tx2"/>
                </a:solidFill>
              </a:rPr>
              <a:t>syndromal</a:t>
            </a:r>
            <a:r>
              <a:rPr lang="en-US" sz="1200" dirty="0">
                <a:solidFill>
                  <a:schemeClr val="tx2"/>
                </a:solidFill>
              </a:rPr>
              <a:t> threshold level </a:t>
            </a:r>
            <a:br>
              <a:rPr lang="en-US" sz="1200" dirty="0">
                <a:solidFill>
                  <a:schemeClr val="tx2"/>
                </a:solidFill>
              </a:rPr>
            </a:br>
            <a:r>
              <a:rPr lang="en-US" sz="1200" dirty="0">
                <a:solidFill>
                  <a:schemeClr val="tx2"/>
                </a:solidFill>
              </a:rPr>
              <a:t>of mania and/or MDE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950D06-C83F-3BC5-2395-36F78A60311C}"/>
              </a:ext>
            </a:extLst>
          </p:cNvPr>
          <p:cNvSpPr txBox="1"/>
          <p:nvPr/>
        </p:nvSpPr>
        <p:spPr>
          <a:xfrm>
            <a:off x="4586731" y="4858134"/>
            <a:ext cx="1919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</a:rPr>
              <a:t>With psychotic symptoms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7B5913-BE39-6725-8699-61F63C7E7C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Bipolar disorder – History, definitions, diagnosis, epidemiology, and burden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94A187-800F-61D9-9A83-D79A6788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Bipolar I and bipolar II disorder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9B4C4E-8109-B480-5940-DC1E133CF9FE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/>
              <a:t>BD-I and BD-II </a:t>
            </a:r>
            <a:br>
              <a:rPr lang="en-GB" dirty="0"/>
            </a:br>
            <a:r>
              <a:rPr lang="en-GB" dirty="0"/>
              <a:t>differ in terms of symptom severity</a:t>
            </a:r>
            <a:r>
              <a:rPr lang="en-GB" baseline="30000" dirty="0"/>
              <a:t>1-3</a:t>
            </a:r>
            <a:endParaRPr lang="en-GB" dirty="0"/>
          </a:p>
          <a:p>
            <a:r>
              <a:rPr lang="en-GB" dirty="0"/>
              <a:t>Two prospective, longitudinal studies investigated the symptomatic status </a:t>
            </a:r>
            <a:br>
              <a:rPr lang="en-GB" dirty="0"/>
            </a:br>
            <a:r>
              <a:rPr lang="en-GB" dirty="0"/>
              <a:t>of patients with BD-I </a:t>
            </a:r>
            <a:br>
              <a:rPr lang="en-GB" dirty="0"/>
            </a:br>
            <a:r>
              <a:rPr lang="en-GB" dirty="0"/>
              <a:t>and BD-II</a:t>
            </a:r>
            <a:r>
              <a:rPr lang="en-GB" baseline="30000" dirty="0"/>
              <a:t>2,3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 these studies, the longitudinal course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of BD-I and BD-II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was </a:t>
            </a:r>
            <a:r>
              <a:rPr lang="en-US" b="1" dirty="0">
                <a:solidFill>
                  <a:schemeClr val="tx1"/>
                </a:solidFill>
              </a:rPr>
              <a:t>chronic</a:t>
            </a:r>
            <a:r>
              <a:rPr lang="en-US" dirty="0">
                <a:solidFill>
                  <a:schemeClr val="tx1"/>
                </a:solidFill>
              </a:rPr>
              <a:t>, and </a:t>
            </a:r>
            <a:r>
              <a:rPr lang="en-US" b="1" dirty="0">
                <a:solidFill>
                  <a:schemeClr val="tx1"/>
                </a:solidFill>
              </a:rPr>
              <a:t>dominated by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depressive symptoms</a:t>
            </a:r>
            <a:r>
              <a:rPr lang="en-US" b="1" baseline="30000" dirty="0">
                <a:solidFill>
                  <a:schemeClr val="tx1"/>
                </a:solidFill>
              </a:rPr>
              <a:t>2,3</a:t>
            </a: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5C5A4-E3E5-7391-E2E9-C7682D8EAB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950" dirty="0"/>
              <a:t>BD=bipolar disorder; MDE=major depressive episode</a:t>
            </a:r>
            <a:br>
              <a:rPr lang="en-GB" sz="950" dirty="0"/>
            </a:br>
            <a:br>
              <a:rPr lang="en-GB" sz="950" dirty="0"/>
            </a:br>
            <a:r>
              <a:rPr lang="en-GB" sz="950" dirty="0"/>
              <a:t>1. Judd et al. </a:t>
            </a:r>
            <a:r>
              <a:rPr lang="pl-PL" sz="950" dirty="0"/>
              <a:t>J Affect Disord 2003;73(1</a:t>
            </a:r>
            <a:r>
              <a:rPr lang="en-GB" sz="950" dirty="0"/>
              <a:t>–</a:t>
            </a:r>
            <a:r>
              <a:rPr lang="pl-PL" sz="950" dirty="0"/>
              <a:t>2):19</a:t>
            </a:r>
            <a:r>
              <a:rPr lang="en-GB" sz="950" dirty="0"/>
              <a:t>–</a:t>
            </a:r>
            <a:r>
              <a:rPr lang="pl-PL" sz="950" dirty="0"/>
              <a:t>32</a:t>
            </a:r>
            <a:r>
              <a:rPr lang="en-GB" sz="950" dirty="0"/>
              <a:t>; 2. Judd et al. </a:t>
            </a:r>
            <a:r>
              <a:rPr lang="pl-PL" sz="950" dirty="0"/>
              <a:t>Arch Gen Psychiatry 2002;59(6):530</a:t>
            </a:r>
            <a:r>
              <a:rPr lang="en-GB" sz="950" dirty="0"/>
              <a:t>–537; 3. Judd et al. </a:t>
            </a:r>
            <a:r>
              <a:rPr lang="pl-PL" sz="950" dirty="0"/>
              <a:t>Arch Gen Psychiatry 2003;60(3):261</a:t>
            </a:r>
            <a:r>
              <a:rPr lang="en-GB" sz="950" dirty="0"/>
              <a:t>–26</a:t>
            </a:r>
            <a:r>
              <a:rPr lang="pl-PL" sz="950" dirty="0"/>
              <a:t>9</a:t>
            </a:r>
            <a:endParaRPr lang="en-GB" sz="9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98EA53-0AC5-92C6-3786-3774FB89A5B0}"/>
              </a:ext>
            </a:extLst>
          </p:cNvPr>
          <p:cNvSpPr txBox="1"/>
          <p:nvPr/>
        </p:nvSpPr>
        <p:spPr>
          <a:xfrm>
            <a:off x="3625056" y="1527859"/>
            <a:ext cx="75152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862" b="0" i="0" u="none" strike="noStrike" kern="1200" spc="0" baseline="0">
                <a:solidFill>
                  <a:srgbClr val="1A1A17"/>
                </a:solidFill>
                <a:latin typeface="+mn-lt"/>
                <a:ea typeface="+mn-ea"/>
                <a:cs typeface="+mn-cs"/>
              </a:defRPr>
            </a:pPr>
            <a:r>
              <a:rPr lang="en-US" sz="1600" b="1" baseline="0" dirty="0">
                <a:solidFill>
                  <a:schemeClr val="accent2">
                    <a:lumMod val="50000"/>
                  </a:schemeClr>
                </a:solidFill>
              </a:rPr>
              <a:t>Percentage of time spent with symptoms at follow-up</a:t>
            </a:r>
            <a:r>
              <a:rPr lang="en-US" sz="1600" b="1" baseline="30000" dirty="0">
                <a:solidFill>
                  <a:schemeClr val="accent2">
                    <a:lumMod val="50000"/>
                  </a:schemeClr>
                </a:solidFill>
              </a:rPr>
              <a:t>2,3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68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4E3334-BC67-4578-B9B6-FB2C697BED54}">
  <ds:schemaRefs>
    <ds:schemaRef ds:uri="http://schemas.microsoft.com/office/2006/metadata/properties"/>
    <ds:schemaRef ds:uri="http://www.w3.org/XML/1998/namespace"/>
    <ds:schemaRef ds:uri="28627d7c-4416-4bc1-86cf-ca6c3a42a8f2"/>
    <ds:schemaRef ds:uri="08562aa6-c0ad-4fb9-8a82-15409d3a28b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396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BlinkMacSystemFont</vt:lpstr>
      <vt:lpstr>Calibri</vt:lpstr>
      <vt:lpstr>Times New Roman</vt:lpstr>
      <vt:lpstr>1_Office Theme</vt:lpstr>
      <vt:lpstr>Bipolar I and bipolar II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31</cp:revision>
  <dcterms:created xsi:type="dcterms:W3CDTF">2022-06-30T09:48:17Z</dcterms:created>
  <dcterms:modified xsi:type="dcterms:W3CDTF">2024-05-27T12:28:35Z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